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7" r:id="rId2"/>
    <p:sldId id="259" r:id="rId3"/>
    <p:sldId id="292" r:id="rId4"/>
    <p:sldId id="276" r:id="rId5"/>
    <p:sldId id="293" r:id="rId6"/>
    <p:sldId id="278" r:id="rId7"/>
    <p:sldId id="279" r:id="rId8"/>
    <p:sldId id="280" r:id="rId9"/>
    <p:sldId id="285" r:id="rId10"/>
    <p:sldId id="281" r:id="rId11"/>
    <p:sldId id="294" r:id="rId12"/>
    <p:sldId id="282" r:id="rId13"/>
    <p:sldId id="283" r:id="rId14"/>
    <p:sldId id="295" r:id="rId15"/>
    <p:sldId id="286" r:id="rId16"/>
    <p:sldId id="287" r:id="rId17"/>
    <p:sldId id="288" r:id="rId18"/>
    <p:sldId id="296" r:id="rId19"/>
    <p:sldId id="297" r:id="rId20"/>
    <p:sldId id="289" r:id="rId21"/>
    <p:sldId id="290" r:id="rId22"/>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rbeek, Marie-Jose" initials="CM" lastIdx="1" clrIdx="0"/>
  <p:cmAuthor id="1" name="Caroline Sitskoorn" initials="" lastIdx="1" clrIdx="1"/>
  <p:cmAuthor id="2" name="Manon" initials="M" lastIdx="24" clrIdx="2">
    <p:extLst>
      <p:ext uri="{19B8F6BF-5375-455C-9EA6-DF929625EA0E}">
        <p15:presenceInfo xmlns:p15="http://schemas.microsoft.com/office/powerpoint/2012/main" userId="Manon" providerId="None"/>
      </p:ext>
    </p:extLst>
  </p:cmAuthor>
  <p:cmAuthor id="3" name="Freek Jutte" initials="FJ" lastIdx="33" clrIdx="3">
    <p:extLst>
      <p:ext uri="{19B8F6BF-5375-455C-9EA6-DF929625EA0E}">
        <p15:presenceInfo xmlns:p15="http://schemas.microsoft.com/office/powerpoint/2012/main" userId="Freek Jutt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7346D8-5EA8-40F0-80B8-A3F602A63C22}" v="5" dt="2019-01-28T15:34:51.7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12" autoAdjust="0"/>
    <p:restoredTop sz="94660"/>
  </p:normalViewPr>
  <p:slideViewPr>
    <p:cSldViewPr>
      <p:cViewPr varScale="1">
        <p:scale>
          <a:sx n="68" d="100"/>
          <a:sy n="68" d="100"/>
        </p:scale>
        <p:origin x="1494"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itjes, Tom" userId="20c7aa37-ef38-4de0-9f8c-550b0b04b028" providerId="ADAL" clId="{4E7346D8-5EA8-40F0-80B8-A3F602A63C22}"/>
    <pc:docChg chg="delSld modSld">
      <pc:chgData name="Eitjes, Tom" userId="20c7aa37-ef38-4de0-9f8c-550b0b04b028" providerId="ADAL" clId="{4E7346D8-5EA8-40F0-80B8-A3F602A63C22}" dt="2019-01-28T15:37:00.278" v="242" actId="1037"/>
      <pc:docMkLst>
        <pc:docMk/>
      </pc:docMkLst>
      <pc:sldChg chg="modSp">
        <pc:chgData name="Eitjes, Tom" userId="20c7aa37-ef38-4de0-9f8c-550b0b04b028" providerId="ADAL" clId="{4E7346D8-5EA8-40F0-80B8-A3F602A63C22}" dt="2019-01-28T15:32:05.136" v="29" actId="1037"/>
        <pc:sldMkLst>
          <pc:docMk/>
          <pc:sldMk cId="2527500059" sldId="259"/>
        </pc:sldMkLst>
        <pc:spChg chg="mod">
          <ac:chgData name="Eitjes, Tom" userId="20c7aa37-ef38-4de0-9f8c-550b0b04b028" providerId="ADAL" clId="{4E7346D8-5EA8-40F0-80B8-A3F602A63C22}" dt="2019-01-28T15:32:05.136" v="29" actId="1037"/>
          <ac:spMkLst>
            <pc:docMk/>
            <pc:sldMk cId="2527500059" sldId="259"/>
            <ac:spMk id="8" creationId="{3174EFFA-2A81-4EB8-893C-166F56F624C3}"/>
          </ac:spMkLst>
        </pc:spChg>
        <pc:picChg chg="mod">
          <ac:chgData name="Eitjes, Tom" userId="20c7aa37-ef38-4de0-9f8c-550b0b04b028" providerId="ADAL" clId="{4E7346D8-5EA8-40F0-80B8-A3F602A63C22}" dt="2019-01-28T15:31:54.640" v="0" actId="1076"/>
          <ac:picMkLst>
            <pc:docMk/>
            <pc:sldMk cId="2527500059" sldId="259"/>
            <ac:picMk id="4" creationId="{A589EF65-3100-46FB-BE6E-3EDB378C3B3C}"/>
          </ac:picMkLst>
        </pc:picChg>
      </pc:sldChg>
      <pc:sldChg chg="delSp del">
        <pc:chgData name="Eitjes, Tom" userId="20c7aa37-ef38-4de0-9f8c-550b0b04b028" providerId="ADAL" clId="{4E7346D8-5EA8-40F0-80B8-A3F602A63C22}" dt="2019-01-28T15:34:26.412" v="119" actId="2696"/>
        <pc:sldMkLst>
          <pc:docMk/>
          <pc:sldMk cId="2578518306" sldId="277"/>
        </pc:sldMkLst>
        <pc:spChg chg="del">
          <ac:chgData name="Eitjes, Tom" userId="20c7aa37-ef38-4de0-9f8c-550b0b04b028" providerId="ADAL" clId="{4E7346D8-5EA8-40F0-80B8-A3F602A63C22}" dt="2019-01-28T15:33:47.179" v="87"/>
          <ac:spMkLst>
            <pc:docMk/>
            <pc:sldMk cId="2578518306" sldId="277"/>
            <ac:spMk id="2" creationId="{1DAC57EF-B584-4802-AEF3-C037FE0C6E47}"/>
          </ac:spMkLst>
        </pc:spChg>
        <pc:picChg chg="del">
          <ac:chgData name="Eitjes, Tom" userId="20c7aa37-ef38-4de0-9f8c-550b0b04b028" providerId="ADAL" clId="{4E7346D8-5EA8-40F0-80B8-A3F602A63C22}" dt="2019-01-28T15:33:14.534" v="30"/>
          <ac:picMkLst>
            <pc:docMk/>
            <pc:sldMk cId="2578518306" sldId="277"/>
            <ac:picMk id="4" creationId="{09CC213B-F570-4E6B-9330-3C5F845477B4}"/>
          </ac:picMkLst>
        </pc:picChg>
      </pc:sldChg>
      <pc:sldChg chg="delCm">
        <pc:chgData name="Eitjes, Tom" userId="20c7aa37-ef38-4de0-9f8c-550b0b04b028" providerId="ADAL" clId="{4E7346D8-5EA8-40F0-80B8-A3F602A63C22}" dt="2019-01-28T15:34:51.741" v="120"/>
        <pc:sldMkLst>
          <pc:docMk/>
          <pc:sldMk cId="1181085021" sldId="279"/>
        </pc:sldMkLst>
      </pc:sldChg>
      <pc:sldChg chg="modSp">
        <pc:chgData name="Eitjes, Tom" userId="20c7aa37-ef38-4de0-9f8c-550b0b04b028" providerId="ADAL" clId="{4E7346D8-5EA8-40F0-80B8-A3F602A63C22}" dt="2019-01-28T15:35:14.367" v="169" actId="1037"/>
        <pc:sldMkLst>
          <pc:docMk/>
          <pc:sldMk cId="2596345020" sldId="281"/>
        </pc:sldMkLst>
        <pc:picChg chg="mod">
          <ac:chgData name="Eitjes, Tom" userId="20c7aa37-ef38-4de0-9f8c-550b0b04b028" providerId="ADAL" clId="{4E7346D8-5EA8-40F0-80B8-A3F602A63C22}" dt="2019-01-28T15:35:14.367" v="169" actId="1037"/>
          <ac:picMkLst>
            <pc:docMk/>
            <pc:sldMk cId="2596345020" sldId="281"/>
            <ac:picMk id="5" creationId="{E2879193-5F88-4C79-BEFC-AC0A240333B1}"/>
          </ac:picMkLst>
        </pc:picChg>
      </pc:sldChg>
      <pc:sldChg chg="modSp">
        <pc:chgData name="Eitjes, Tom" userId="20c7aa37-ef38-4de0-9f8c-550b0b04b028" providerId="ADAL" clId="{4E7346D8-5EA8-40F0-80B8-A3F602A63C22}" dt="2019-01-28T15:35:56.371" v="192" actId="1036"/>
        <pc:sldMkLst>
          <pc:docMk/>
          <pc:sldMk cId="1493799045" sldId="283"/>
        </pc:sldMkLst>
        <pc:picChg chg="mod">
          <ac:chgData name="Eitjes, Tom" userId="20c7aa37-ef38-4de0-9f8c-550b0b04b028" providerId="ADAL" clId="{4E7346D8-5EA8-40F0-80B8-A3F602A63C22}" dt="2019-01-28T15:35:56.371" v="192" actId="1036"/>
          <ac:picMkLst>
            <pc:docMk/>
            <pc:sldMk cId="1493799045" sldId="283"/>
            <ac:picMk id="7" creationId="{2AC7DA07-95B4-4EF4-A025-ABCCDC2C8CD0}"/>
          </ac:picMkLst>
        </pc:picChg>
      </pc:sldChg>
      <pc:sldChg chg="modSp">
        <pc:chgData name="Eitjes, Tom" userId="20c7aa37-ef38-4de0-9f8c-550b0b04b028" providerId="ADAL" clId="{4E7346D8-5EA8-40F0-80B8-A3F602A63C22}" dt="2019-01-28T15:37:00.278" v="242" actId="1037"/>
        <pc:sldMkLst>
          <pc:docMk/>
          <pc:sldMk cId="3439422455" sldId="290"/>
        </pc:sldMkLst>
        <pc:spChg chg="mod">
          <ac:chgData name="Eitjes, Tom" userId="20c7aa37-ef38-4de0-9f8c-550b0b04b028" providerId="ADAL" clId="{4E7346D8-5EA8-40F0-80B8-A3F602A63C22}" dt="2019-01-28T15:36:37.511" v="196" actId="20577"/>
          <ac:spMkLst>
            <pc:docMk/>
            <pc:sldMk cId="3439422455" sldId="290"/>
            <ac:spMk id="2" creationId="{48AEF0EC-26D8-494C-8C15-9D2ED289FAAE}"/>
          </ac:spMkLst>
        </pc:spChg>
        <pc:spChg chg="mod">
          <ac:chgData name="Eitjes, Tom" userId="20c7aa37-ef38-4de0-9f8c-550b0b04b028" providerId="ADAL" clId="{4E7346D8-5EA8-40F0-80B8-A3F602A63C22}" dt="2019-01-28T15:37:00.278" v="242" actId="1037"/>
          <ac:spMkLst>
            <pc:docMk/>
            <pc:sldMk cId="3439422455" sldId="290"/>
            <ac:spMk id="6" creationId="{3B85DD7F-6400-4011-86F1-17395544F6F8}"/>
          </ac:spMkLst>
        </pc:spChg>
        <pc:picChg chg="mod">
          <ac:chgData name="Eitjes, Tom" userId="20c7aa37-ef38-4de0-9f8c-550b0b04b028" providerId="ADAL" clId="{4E7346D8-5EA8-40F0-80B8-A3F602A63C22}" dt="2019-01-28T15:36:47.809" v="197" actId="1076"/>
          <ac:picMkLst>
            <pc:docMk/>
            <pc:sldMk cId="3439422455" sldId="290"/>
            <ac:picMk id="5" creationId="{639AB98D-A46D-4A35-9762-C6724354EFA1}"/>
          </ac:picMkLst>
        </pc:picChg>
      </pc:sldChg>
      <pc:sldChg chg="addSp modSp">
        <pc:chgData name="Eitjes, Tom" userId="20c7aa37-ef38-4de0-9f8c-550b0b04b028" providerId="ADAL" clId="{4E7346D8-5EA8-40F0-80B8-A3F602A63C22}" dt="2019-01-28T15:34:22.319" v="118" actId="14100"/>
        <pc:sldMkLst>
          <pc:docMk/>
          <pc:sldMk cId="2098861426" sldId="293"/>
        </pc:sldMkLst>
        <pc:spChg chg="add mod">
          <ac:chgData name="Eitjes, Tom" userId="20c7aa37-ef38-4de0-9f8c-550b0b04b028" providerId="ADAL" clId="{4E7346D8-5EA8-40F0-80B8-A3F602A63C22}" dt="2019-01-28T15:34:12.304" v="115" actId="1036"/>
          <ac:spMkLst>
            <pc:docMk/>
            <pc:sldMk cId="2098861426" sldId="293"/>
            <ac:spMk id="5" creationId="{EB720346-1109-4DE9-9B36-FCCBA30ECC30}"/>
          </ac:spMkLst>
        </pc:spChg>
        <pc:spChg chg="mod">
          <ac:chgData name="Eitjes, Tom" userId="20c7aa37-ef38-4de0-9f8c-550b0b04b028" providerId="ADAL" clId="{4E7346D8-5EA8-40F0-80B8-A3F602A63C22}" dt="2019-01-28T15:33:18.442" v="31" actId="20577"/>
          <ac:spMkLst>
            <pc:docMk/>
            <pc:sldMk cId="2098861426" sldId="293"/>
            <ac:spMk id="6" creationId="{DDE4B0E3-560F-4FD9-AAA2-A5DABBC90823}"/>
          </ac:spMkLst>
        </pc:spChg>
        <pc:picChg chg="add mod">
          <ac:chgData name="Eitjes, Tom" userId="20c7aa37-ef38-4de0-9f8c-550b0b04b028" providerId="ADAL" clId="{4E7346D8-5EA8-40F0-80B8-A3F602A63C22}" dt="2019-01-28T15:34:22.319" v="118" actId="14100"/>
          <ac:picMkLst>
            <pc:docMk/>
            <pc:sldMk cId="2098861426" sldId="293"/>
            <ac:picMk id="4" creationId="{8C403F1E-A1DC-4953-994E-B4CA0E01FC50}"/>
          </ac:picMkLst>
        </pc:picChg>
      </pc:sldChg>
      <pc:sldChg chg="modSp">
        <pc:chgData name="Eitjes, Tom" userId="20c7aa37-ef38-4de0-9f8c-550b0b04b028" providerId="ADAL" clId="{4E7346D8-5EA8-40F0-80B8-A3F602A63C22}" dt="2019-01-28T15:35:23.837" v="175" actId="1037"/>
        <pc:sldMkLst>
          <pc:docMk/>
          <pc:sldMk cId="3712598521" sldId="294"/>
        </pc:sldMkLst>
        <pc:picChg chg="mod">
          <ac:chgData name="Eitjes, Tom" userId="20c7aa37-ef38-4de0-9f8c-550b0b04b028" providerId="ADAL" clId="{4E7346D8-5EA8-40F0-80B8-A3F602A63C22}" dt="2019-01-28T15:35:23.837" v="175" actId="1037"/>
          <ac:picMkLst>
            <pc:docMk/>
            <pc:sldMk cId="3712598521" sldId="294"/>
            <ac:picMk id="5" creationId="{A1B98B12-A489-4BCF-AFA8-3D7887AC837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1884F5-0B4C-41A6-86AE-967BB3AE2065}" type="datetimeFigureOut">
              <a:rPr lang="nl-NL" smtClean="0"/>
              <a:t>28-1-2019</a:t>
            </a:fld>
            <a:endParaRPr lang="nl-NL"/>
          </a:p>
        </p:txBody>
      </p:sp>
      <p:sp>
        <p:nvSpPr>
          <p:cNvPr id="4" name="Tijdelijke aanduiding voor dia-afbeelding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4A2529-E80E-4AFD-B5E9-9C528FE80B71}" type="slidenum">
              <a:rPr lang="nl-NL" smtClean="0"/>
              <a:t>‹nr.›</a:t>
            </a:fld>
            <a:endParaRPr lang="nl-NL"/>
          </a:p>
        </p:txBody>
      </p:sp>
    </p:spTree>
    <p:extLst>
      <p:ext uri="{BB962C8B-B14F-4D97-AF65-F5344CB8AC3E}">
        <p14:creationId xmlns:p14="http://schemas.microsoft.com/office/powerpoint/2010/main" val="8351525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A54A2529-E80E-4AFD-B5E9-9C528FE80B71}" type="slidenum">
              <a:rPr lang="nl-NL" smtClean="0"/>
              <a:t>12</a:t>
            </a:fld>
            <a:endParaRPr lang="nl-NL"/>
          </a:p>
        </p:txBody>
      </p:sp>
    </p:spTree>
    <p:extLst>
      <p:ext uri="{BB962C8B-B14F-4D97-AF65-F5344CB8AC3E}">
        <p14:creationId xmlns:p14="http://schemas.microsoft.com/office/powerpoint/2010/main" val="3926634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A54A2529-E80E-4AFD-B5E9-9C528FE80B71}" type="slidenum">
              <a:rPr lang="nl-NL" smtClean="0"/>
              <a:t>21</a:t>
            </a:fld>
            <a:endParaRPr lang="nl-NL"/>
          </a:p>
        </p:txBody>
      </p:sp>
    </p:spTree>
    <p:extLst>
      <p:ext uri="{BB962C8B-B14F-4D97-AF65-F5344CB8AC3E}">
        <p14:creationId xmlns:p14="http://schemas.microsoft.com/office/powerpoint/2010/main" val="4154407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A54A2529-E80E-4AFD-B5E9-9C528FE80B71}" type="slidenum">
              <a:rPr lang="nl-NL" smtClean="0"/>
              <a:t>13</a:t>
            </a:fld>
            <a:endParaRPr lang="nl-NL"/>
          </a:p>
        </p:txBody>
      </p:sp>
    </p:spTree>
    <p:extLst>
      <p:ext uri="{BB962C8B-B14F-4D97-AF65-F5344CB8AC3E}">
        <p14:creationId xmlns:p14="http://schemas.microsoft.com/office/powerpoint/2010/main" val="41419841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A54A2529-E80E-4AFD-B5E9-9C528FE80B71}" type="slidenum">
              <a:rPr lang="nl-NL" smtClean="0"/>
              <a:t>14</a:t>
            </a:fld>
            <a:endParaRPr lang="nl-NL"/>
          </a:p>
        </p:txBody>
      </p:sp>
    </p:spTree>
    <p:extLst>
      <p:ext uri="{BB962C8B-B14F-4D97-AF65-F5344CB8AC3E}">
        <p14:creationId xmlns:p14="http://schemas.microsoft.com/office/powerpoint/2010/main" val="2917862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A54A2529-E80E-4AFD-B5E9-9C528FE80B71}" type="slidenum">
              <a:rPr lang="nl-NL" smtClean="0"/>
              <a:t>15</a:t>
            </a:fld>
            <a:endParaRPr lang="nl-NL"/>
          </a:p>
        </p:txBody>
      </p:sp>
    </p:spTree>
    <p:extLst>
      <p:ext uri="{BB962C8B-B14F-4D97-AF65-F5344CB8AC3E}">
        <p14:creationId xmlns:p14="http://schemas.microsoft.com/office/powerpoint/2010/main" val="9130140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A54A2529-E80E-4AFD-B5E9-9C528FE80B71}" type="slidenum">
              <a:rPr lang="nl-NL" smtClean="0"/>
              <a:t>16</a:t>
            </a:fld>
            <a:endParaRPr lang="nl-NL"/>
          </a:p>
        </p:txBody>
      </p:sp>
    </p:spTree>
    <p:extLst>
      <p:ext uri="{BB962C8B-B14F-4D97-AF65-F5344CB8AC3E}">
        <p14:creationId xmlns:p14="http://schemas.microsoft.com/office/powerpoint/2010/main" val="4272282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A54A2529-E80E-4AFD-B5E9-9C528FE80B71}" type="slidenum">
              <a:rPr lang="nl-NL" smtClean="0"/>
              <a:t>17</a:t>
            </a:fld>
            <a:endParaRPr lang="nl-NL"/>
          </a:p>
        </p:txBody>
      </p:sp>
    </p:spTree>
    <p:extLst>
      <p:ext uri="{BB962C8B-B14F-4D97-AF65-F5344CB8AC3E}">
        <p14:creationId xmlns:p14="http://schemas.microsoft.com/office/powerpoint/2010/main" val="878739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A54A2529-E80E-4AFD-B5E9-9C528FE80B71}" type="slidenum">
              <a:rPr lang="nl-NL" smtClean="0"/>
              <a:t>18</a:t>
            </a:fld>
            <a:endParaRPr lang="nl-NL"/>
          </a:p>
        </p:txBody>
      </p:sp>
    </p:spTree>
    <p:extLst>
      <p:ext uri="{BB962C8B-B14F-4D97-AF65-F5344CB8AC3E}">
        <p14:creationId xmlns:p14="http://schemas.microsoft.com/office/powerpoint/2010/main" val="32400309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A54A2529-E80E-4AFD-B5E9-9C528FE80B71}" type="slidenum">
              <a:rPr lang="nl-NL" smtClean="0"/>
              <a:t>19</a:t>
            </a:fld>
            <a:endParaRPr lang="nl-NL"/>
          </a:p>
        </p:txBody>
      </p:sp>
    </p:spTree>
    <p:extLst>
      <p:ext uri="{BB962C8B-B14F-4D97-AF65-F5344CB8AC3E}">
        <p14:creationId xmlns:p14="http://schemas.microsoft.com/office/powerpoint/2010/main" val="2585498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A54A2529-E80E-4AFD-B5E9-9C528FE80B71}" type="slidenum">
              <a:rPr lang="nl-NL" smtClean="0"/>
              <a:t>20</a:t>
            </a:fld>
            <a:endParaRPr lang="nl-NL"/>
          </a:p>
        </p:txBody>
      </p:sp>
    </p:spTree>
    <p:extLst>
      <p:ext uri="{BB962C8B-B14F-4D97-AF65-F5344CB8AC3E}">
        <p14:creationId xmlns:p14="http://schemas.microsoft.com/office/powerpoint/2010/main" val="3671223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a:t>Klik om de stijl te bewerken</a:t>
            </a:r>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om de ondertitelstijl van het model te bewerken</a:t>
            </a:r>
          </a:p>
        </p:txBody>
      </p:sp>
      <p:sp>
        <p:nvSpPr>
          <p:cNvPr id="4" name="Tijdelijke aanduiding voor datum 3"/>
          <p:cNvSpPr>
            <a:spLocks noGrp="1"/>
          </p:cNvSpPr>
          <p:nvPr>
            <p:ph type="dt" sz="half" idx="10"/>
          </p:nvPr>
        </p:nvSpPr>
        <p:spPr/>
        <p:txBody>
          <a:bodyPr/>
          <a:lstStyle/>
          <a:p>
            <a:fld id="{5691AC5C-7A70-4D48-A33C-639DB426D6A5}" type="datetimeFigureOut">
              <a:rPr lang="nl-NL" smtClean="0"/>
              <a:t>28-1-2019</a:t>
            </a:fld>
            <a:endParaRPr lang="nl-NL" dirty="0"/>
          </a:p>
        </p:txBody>
      </p:sp>
      <p:sp>
        <p:nvSpPr>
          <p:cNvPr id="5" name="Tijdelijke aanduiding voor voettekst 4"/>
          <p:cNvSpPr>
            <a:spLocks noGrp="1"/>
          </p:cNvSpPr>
          <p:nvPr>
            <p:ph type="ftr" sz="quarter" idx="11"/>
          </p:nvPr>
        </p:nvSpPr>
        <p:spPr/>
        <p:txBody>
          <a:bodyPr/>
          <a:lstStyle/>
          <a:p>
            <a:endParaRPr lang="nl-NL" dirty="0"/>
          </a:p>
        </p:txBody>
      </p:sp>
      <p:sp>
        <p:nvSpPr>
          <p:cNvPr id="6" name="Tijdelijke aanduiding voor dianummer 5"/>
          <p:cNvSpPr>
            <a:spLocks noGrp="1"/>
          </p:cNvSpPr>
          <p:nvPr>
            <p:ph type="sldNum" sz="quarter" idx="12"/>
          </p:nvPr>
        </p:nvSpPr>
        <p:spPr/>
        <p:txBody>
          <a:bodyPr/>
          <a:lstStyle/>
          <a:p>
            <a:fld id="{44CB3A19-DF7A-4570-AC33-1656990BA14E}" type="slidenum">
              <a:rPr lang="nl-NL" smtClean="0"/>
              <a:t>‹nr.›</a:t>
            </a:fld>
            <a:endParaRPr lang="nl-NL" dirty="0"/>
          </a:p>
        </p:txBody>
      </p:sp>
    </p:spTree>
    <p:extLst>
      <p:ext uri="{BB962C8B-B14F-4D97-AF65-F5344CB8AC3E}">
        <p14:creationId xmlns:p14="http://schemas.microsoft.com/office/powerpoint/2010/main" val="18379690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5691AC5C-7A70-4D48-A33C-639DB426D6A5}" type="datetimeFigureOut">
              <a:rPr lang="nl-NL" smtClean="0"/>
              <a:t>28-1-2019</a:t>
            </a:fld>
            <a:endParaRPr lang="nl-NL" dirty="0"/>
          </a:p>
        </p:txBody>
      </p:sp>
      <p:sp>
        <p:nvSpPr>
          <p:cNvPr id="5" name="Tijdelijke aanduiding voor voettekst 4"/>
          <p:cNvSpPr>
            <a:spLocks noGrp="1"/>
          </p:cNvSpPr>
          <p:nvPr>
            <p:ph type="ftr" sz="quarter" idx="11"/>
          </p:nvPr>
        </p:nvSpPr>
        <p:spPr/>
        <p:txBody>
          <a:bodyPr/>
          <a:lstStyle/>
          <a:p>
            <a:endParaRPr lang="nl-NL" dirty="0"/>
          </a:p>
        </p:txBody>
      </p:sp>
      <p:sp>
        <p:nvSpPr>
          <p:cNvPr id="6" name="Tijdelijke aanduiding voor dianummer 5"/>
          <p:cNvSpPr>
            <a:spLocks noGrp="1"/>
          </p:cNvSpPr>
          <p:nvPr>
            <p:ph type="sldNum" sz="quarter" idx="12"/>
          </p:nvPr>
        </p:nvSpPr>
        <p:spPr/>
        <p:txBody>
          <a:bodyPr/>
          <a:lstStyle/>
          <a:p>
            <a:fld id="{44CB3A19-DF7A-4570-AC33-1656990BA14E}" type="slidenum">
              <a:rPr lang="nl-NL" smtClean="0"/>
              <a:t>‹nr.›</a:t>
            </a:fld>
            <a:endParaRPr lang="nl-NL" dirty="0"/>
          </a:p>
        </p:txBody>
      </p:sp>
    </p:spTree>
    <p:extLst>
      <p:ext uri="{BB962C8B-B14F-4D97-AF65-F5344CB8AC3E}">
        <p14:creationId xmlns:p14="http://schemas.microsoft.com/office/powerpoint/2010/main" val="26344499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5691AC5C-7A70-4D48-A33C-639DB426D6A5}" type="datetimeFigureOut">
              <a:rPr lang="nl-NL" smtClean="0"/>
              <a:t>28-1-2019</a:t>
            </a:fld>
            <a:endParaRPr lang="nl-NL" dirty="0"/>
          </a:p>
        </p:txBody>
      </p:sp>
      <p:sp>
        <p:nvSpPr>
          <p:cNvPr id="5" name="Tijdelijke aanduiding voor voettekst 4"/>
          <p:cNvSpPr>
            <a:spLocks noGrp="1"/>
          </p:cNvSpPr>
          <p:nvPr>
            <p:ph type="ftr" sz="quarter" idx="11"/>
          </p:nvPr>
        </p:nvSpPr>
        <p:spPr/>
        <p:txBody>
          <a:bodyPr/>
          <a:lstStyle/>
          <a:p>
            <a:endParaRPr lang="nl-NL" dirty="0"/>
          </a:p>
        </p:txBody>
      </p:sp>
      <p:sp>
        <p:nvSpPr>
          <p:cNvPr id="6" name="Tijdelijke aanduiding voor dianummer 5"/>
          <p:cNvSpPr>
            <a:spLocks noGrp="1"/>
          </p:cNvSpPr>
          <p:nvPr>
            <p:ph type="sldNum" sz="quarter" idx="12"/>
          </p:nvPr>
        </p:nvSpPr>
        <p:spPr/>
        <p:txBody>
          <a:bodyPr/>
          <a:lstStyle/>
          <a:p>
            <a:fld id="{44CB3A19-DF7A-4570-AC33-1656990BA14E}" type="slidenum">
              <a:rPr lang="nl-NL" smtClean="0"/>
              <a:t>‹nr.›</a:t>
            </a:fld>
            <a:endParaRPr lang="nl-NL" dirty="0"/>
          </a:p>
        </p:txBody>
      </p:sp>
    </p:spTree>
    <p:extLst>
      <p:ext uri="{BB962C8B-B14F-4D97-AF65-F5344CB8AC3E}">
        <p14:creationId xmlns:p14="http://schemas.microsoft.com/office/powerpoint/2010/main" val="24804491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5691AC5C-7A70-4D48-A33C-639DB426D6A5}" type="datetimeFigureOut">
              <a:rPr lang="nl-NL" smtClean="0"/>
              <a:t>28-1-2019</a:t>
            </a:fld>
            <a:endParaRPr lang="nl-NL" dirty="0"/>
          </a:p>
        </p:txBody>
      </p:sp>
      <p:sp>
        <p:nvSpPr>
          <p:cNvPr id="5" name="Tijdelijke aanduiding voor voettekst 4"/>
          <p:cNvSpPr>
            <a:spLocks noGrp="1"/>
          </p:cNvSpPr>
          <p:nvPr>
            <p:ph type="ftr" sz="quarter" idx="11"/>
          </p:nvPr>
        </p:nvSpPr>
        <p:spPr/>
        <p:txBody>
          <a:bodyPr/>
          <a:lstStyle/>
          <a:p>
            <a:endParaRPr lang="nl-NL" dirty="0"/>
          </a:p>
        </p:txBody>
      </p:sp>
      <p:sp>
        <p:nvSpPr>
          <p:cNvPr id="6" name="Tijdelijke aanduiding voor dianummer 5"/>
          <p:cNvSpPr>
            <a:spLocks noGrp="1"/>
          </p:cNvSpPr>
          <p:nvPr>
            <p:ph type="sldNum" sz="quarter" idx="12"/>
          </p:nvPr>
        </p:nvSpPr>
        <p:spPr/>
        <p:txBody>
          <a:bodyPr/>
          <a:lstStyle/>
          <a:p>
            <a:fld id="{44CB3A19-DF7A-4570-AC33-1656990BA14E}" type="slidenum">
              <a:rPr lang="nl-NL" smtClean="0"/>
              <a:t>‹nr.›</a:t>
            </a:fld>
            <a:endParaRPr lang="nl-NL" dirty="0"/>
          </a:p>
        </p:txBody>
      </p:sp>
    </p:spTree>
    <p:extLst>
      <p:ext uri="{BB962C8B-B14F-4D97-AF65-F5344CB8AC3E}">
        <p14:creationId xmlns:p14="http://schemas.microsoft.com/office/powerpoint/2010/main" val="2738689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 om de modelstijlen te bewerken</a:t>
            </a:r>
          </a:p>
        </p:txBody>
      </p:sp>
      <p:sp>
        <p:nvSpPr>
          <p:cNvPr id="4" name="Tijdelijke aanduiding voor datum 3"/>
          <p:cNvSpPr>
            <a:spLocks noGrp="1"/>
          </p:cNvSpPr>
          <p:nvPr>
            <p:ph type="dt" sz="half" idx="10"/>
          </p:nvPr>
        </p:nvSpPr>
        <p:spPr/>
        <p:txBody>
          <a:bodyPr/>
          <a:lstStyle/>
          <a:p>
            <a:fld id="{5691AC5C-7A70-4D48-A33C-639DB426D6A5}" type="datetimeFigureOut">
              <a:rPr lang="nl-NL" smtClean="0"/>
              <a:t>28-1-2019</a:t>
            </a:fld>
            <a:endParaRPr lang="nl-NL" dirty="0"/>
          </a:p>
        </p:txBody>
      </p:sp>
      <p:sp>
        <p:nvSpPr>
          <p:cNvPr id="5" name="Tijdelijke aanduiding voor voettekst 4"/>
          <p:cNvSpPr>
            <a:spLocks noGrp="1"/>
          </p:cNvSpPr>
          <p:nvPr>
            <p:ph type="ftr" sz="quarter" idx="11"/>
          </p:nvPr>
        </p:nvSpPr>
        <p:spPr/>
        <p:txBody>
          <a:bodyPr/>
          <a:lstStyle/>
          <a:p>
            <a:endParaRPr lang="nl-NL" dirty="0"/>
          </a:p>
        </p:txBody>
      </p:sp>
      <p:sp>
        <p:nvSpPr>
          <p:cNvPr id="6" name="Tijdelijke aanduiding voor dianummer 5"/>
          <p:cNvSpPr>
            <a:spLocks noGrp="1"/>
          </p:cNvSpPr>
          <p:nvPr>
            <p:ph type="sldNum" sz="quarter" idx="12"/>
          </p:nvPr>
        </p:nvSpPr>
        <p:spPr/>
        <p:txBody>
          <a:bodyPr/>
          <a:lstStyle/>
          <a:p>
            <a:fld id="{44CB3A19-DF7A-4570-AC33-1656990BA14E}" type="slidenum">
              <a:rPr lang="nl-NL" smtClean="0"/>
              <a:t>‹nr.›</a:t>
            </a:fld>
            <a:endParaRPr lang="nl-NL" dirty="0"/>
          </a:p>
        </p:txBody>
      </p:sp>
    </p:spTree>
    <p:extLst>
      <p:ext uri="{BB962C8B-B14F-4D97-AF65-F5344CB8AC3E}">
        <p14:creationId xmlns:p14="http://schemas.microsoft.com/office/powerpoint/2010/main" val="216775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p>
            <a:fld id="{5691AC5C-7A70-4D48-A33C-639DB426D6A5}" type="datetimeFigureOut">
              <a:rPr lang="nl-NL" smtClean="0"/>
              <a:t>28-1-2019</a:t>
            </a:fld>
            <a:endParaRPr lang="nl-NL" dirty="0"/>
          </a:p>
        </p:txBody>
      </p:sp>
      <p:sp>
        <p:nvSpPr>
          <p:cNvPr id="6" name="Tijdelijke aanduiding voor voettekst 5"/>
          <p:cNvSpPr>
            <a:spLocks noGrp="1"/>
          </p:cNvSpPr>
          <p:nvPr>
            <p:ph type="ftr" sz="quarter" idx="11"/>
          </p:nvPr>
        </p:nvSpPr>
        <p:spPr/>
        <p:txBody>
          <a:bodyPr/>
          <a:lstStyle/>
          <a:p>
            <a:endParaRPr lang="nl-NL" dirty="0"/>
          </a:p>
        </p:txBody>
      </p:sp>
      <p:sp>
        <p:nvSpPr>
          <p:cNvPr id="7" name="Tijdelijke aanduiding voor dianummer 6"/>
          <p:cNvSpPr>
            <a:spLocks noGrp="1"/>
          </p:cNvSpPr>
          <p:nvPr>
            <p:ph type="sldNum" sz="quarter" idx="12"/>
          </p:nvPr>
        </p:nvSpPr>
        <p:spPr/>
        <p:txBody>
          <a:bodyPr/>
          <a:lstStyle/>
          <a:p>
            <a:fld id="{44CB3A19-DF7A-4570-AC33-1656990BA14E}" type="slidenum">
              <a:rPr lang="nl-NL" smtClean="0"/>
              <a:t>‹nr.›</a:t>
            </a:fld>
            <a:endParaRPr lang="nl-NL" dirty="0"/>
          </a:p>
        </p:txBody>
      </p:sp>
    </p:spTree>
    <p:extLst>
      <p:ext uri="{BB962C8B-B14F-4D97-AF65-F5344CB8AC3E}">
        <p14:creationId xmlns:p14="http://schemas.microsoft.com/office/powerpoint/2010/main" val="1644818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p>
            <a:fld id="{5691AC5C-7A70-4D48-A33C-639DB426D6A5}" type="datetimeFigureOut">
              <a:rPr lang="nl-NL" smtClean="0"/>
              <a:t>28-1-2019</a:t>
            </a:fld>
            <a:endParaRPr lang="nl-NL" dirty="0"/>
          </a:p>
        </p:txBody>
      </p:sp>
      <p:sp>
        <p:nvSpPr>
          <p:cNvPr id="8" name="Tijdelijke aanduiding voor voettekst 7"/>
          <p:cNvSpPr>
            <a:spLocks noGrp="1"/>
          </p:cNvSpPr>
          <p:nvPr>
            <p:ph type="ftr" sz="quarter" idx="11"/>
          </p:nvPr>
        </p:nvSpPr>
        <p:spPr/>
        <p:txBody>
          <a:bodyPr/>
          <a:lstStyle/>
          <a:p>
            <a:endParaRPr lang="nl-NL" dirty="0"/>
          </a:p>
        </p:txBody>
      </p:sp>
      <p:sp>
        <p:nvSpPr>
          <p:cNvPr id="9" name="Tijdelijke aanduiding voor dianummer 8"/>
          <p:cNvSpPr>
            <a:spLocks noGrp="1"/>
          </p:cNvSpPr>
          <p:nvPr>
            <p:ph type="sldNum" sz="quarter" idx="12"/>
          </p:nvPr>
        </p:nvSpPr>
        <p:spPr/>
        <p:txBody>
          <a:bodyPr/>
          <a:lstStyle/>
          <a:p>
            <a:fld id="{44CB3A19-DF7A-4570-AC33-1656990BA14E}" type="slidenum">
              <a:rPr lang="nl-NL" smtClean="0"/>
              <a:t>‹nr.›</a:t>
            </a:fld>
            <a:endParaRPr lang="nl-NL" dirty="0"/>
          </a:p>
        </p:txBody>
      </p:sp>
    </p:spTree>
    <p:extLst>
      <p:ext uri="{BB962C8B-B14F-4D97-AF65-F5344CB8AC3E}">
        <p14:creationId xmlns:p14="http://schemas.microsoft.com/office/powerpoint/2010/main" val="22542100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p>
            <a:fld id="{5691AC5C-7A70-4D48-A33C-639DB426D6A5}" type="datetimeFigureOut">
              <a:rPr lang="nl-NL" smtClean="0"/>
              <a:t>28-1-2019</a:t>
            </a:fld>
            <a:endParaRPr lang="nl-NL" dirty="0"/>
          </a:p>
        </p:txBody>
      </p:sp>
      <p:sp>
        <p:nvSpPr>
          <p:cNvPr id="4" name="Tijdelijke aanduiding voor voettekst 3"/>
          <p:cNvSpPr>
            <a:spLocks noGrp="1"/>
          </p:cNvSpPr>
          <p:nvPr>
            <p:ph type="ftr" sz="quarter" idx="11"/>
          </p:nvPr>
        </p:nvSpPr>
        <p:spPr/>
        <p:txBody>
          <a:bodyPr/>
          <a:lstStyle/>
          <a:p>
            <a:endParaRPr lang="nl-NL" dirty="0"/>
          </a:p>
        </p:txBody>
      </p:sp>
      <p:sp>
        <p:nvSpPr>
          <p:cNvPr id="5" name="Tijdelijke aanduiding voor dianummer 4"/>
          <p:cNvSpPr>
            <a:spLocks noGrp="1"/>
          </p:cNvSpPr>
          <p:nvPr>
            <p:ph type="sldNum" sz="quarter" idx="12"/>
          </p:nvPr>
        </p:nvSpPr>
        <p:spPr/>
        <p:txBody>
          <a:bodyPr/>
          <a:lstStyle/>
          <a:p>
            <a:fld id="{44CB3A19-DF7A-4570-AC33-1656990BA14E}" type="slidenum">
              <a:rPr lang="nl-NL" smtClean="0"/>
              <a:t>‹nr.›</a:t>
            </a:fld>
            <a:endParaRPr lang="nl-NL" dirty="0"/>
          </a:p>
        </p:txBody>
      </p:sp>
    </p:spTree>
    <p:extLst>
      <p:ext uri="{BB962C8B-B14F-4D97-AF65-F5344CB8AC3E}">
        <p14:creationId xmlns:p14="http://schemas.microsoft.com/office/powerpoint/2010/main" val="2642735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5691AC5C-7A70-4D48-A33C-639DB426D6A5}" type="datetimeFigureOut">
              <a:rPr lang="nl-NL" smtClean="0"/>
              <a:t>28-1-2019</a:t>
            </a:fld>
            <a:endParaRPr lang="nl-NL" dirty="0"/>
          </a:p>
        </p:txBody>
      </p:sp>
      <p:sp>
        <p:nvSpPr>
          <p:cNvPr id="3" name="Tijdelijke aanduiding voor voettekst 2"/>
          <p:cNvSpPr>
            <a:spLocks noGrp="1"/>
          </p:cNvSpPr>
          <p:nvPr>
            <p:ph type="ftr" sz="quarter" idx="11"/>
          </p:nvPr>
        </p:nvSpPr>
        <p:spPr/>
        <p:txBody>
          <a:bodyPr/>
          <a:lstStyle/>
          <a:p>
            <a:endParaRPr lang="nl-NL" dirty="0"/>
          </a:p>
        </p:txBody>
      </p:sp>
      <p:sp>
        <p:nvSpPr>
          <p:cNvPr id="4" name="Tijdelijke aanduiding voor dianummer 3"/>
          <p:cNvSpPr>
            <a:spLocks noGrp="1"/>
          </p:cNvSpPr>
          <p:nvPr>
            <p:ph type="sldNum" sz="quarter" idx="12"/>
          </p:nvPr>
        </p:nvSpPr>
        <p:spPr/>
        <p:txBody>
          <a:bodyPr/>
          <a:lstStyle/>
          <a:p>
            <a:fld id="{44CB3A19-DF7A-4570-AC33-1656990BA14E}" type="slidenum">
              <a:rPr lang="nl-NL" smtClean="0"/>
              <a:t>‹nr.›</a:t>
            </a:fld>
            <a:endParaRPr lang="nl-NL" dirty="0"/>
          </a:p>
        </p:txBody>
      </p:sp>
    </p:spTree>
    <p:extLst>
      <p:ext uri="{BB962C8B-B14F-4D97-AF65-F5344CB8AC3E}">
        <p14:creationId xmlns:p14="http://schemas.microsoft.com/office/powerpoint/2010/main" val="1144616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5691AC5C-7A70-4D48-A33C-639DB426D6A5}" type="datetimeFigureOut">
              <a:rPr lang="nl-NL" smtClean="0"/>
              <a:t>28-1-2019</a:t>
            </a:fld>
            <a:endParaRPr lang="nl-NL" dirty="0"/>
          </a:p>
        </p:txBody>
      </p:sp>
      <p:sp>
        <p:nvSpPr>
          <p:cNvPr id="6" name="Tijdelijke aanduiding voor voettekst 5"/>
          <p:cNvSpPr>
            <a:spLocks noGrp="1"/>
          </p:cNvSpPr>
          <p:nvPr>
            <p:ph type="ftr" sz="quarter" idx="11"/>
          </p:nvPr>
        </p:nvSpPr>
        <p:spPr/>
        <p:txBody>
          <a:bodyPr/>
          <a:lstStyle/>
          <a:p>
            <a:endParaRPr lang="nl-NL" dirty="0"/>
          </a:p>
        </p:txBody>
      </p:sp>
      <p:sp>
        <p:nvSpPr>
          <p:cNvPr id="7" name="Tijdelijke aanduiding voor dianummer 6"/>
          <p:cNvSpPr>
            <a:spLocks noGrp="1"/>
          </p:cNvSpPr>
          <p:nvPr>
            <p:ph type="sldNum" sz="quarter" idx="12"/>
          </p:nvPr>
        </p:nvSpPr>
        <p:spPr/>
        <p:txBody>
          <a:bodyPr/>
          <a:lstStyle/>
          <a:p>
            <a:fld id="{44CB3A19-DF7A-4570-AC33-1656990BA14E}" type="slidenum">
              <a:rPr lang="nl-NL" smtClean="0"/>
              <a:t>‹nr.›</a:t>
            </a:fld>
            <a:endParaRPr lang="nl-NL" dirty="0"/>
          </a:p>
        </p:txBody>
      </p:sp>
    </p:spTree>
    <p:extLst>
      <p:ext uri="{BB962C8B-B14F-4D97-AF65-F5344CB8AC3E}">
        <p14:creationId xmlns:p14="http://schemas.microsoft.com/office/powerpoint/2010/main" val="1005294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5691AC5C-7A70-4D48-A33C-639DB426D6A5}" type="datetimeFigureOut">
              <a:rPr lang="nl-NL" smtClean="0"/>
              <a:t>28-1-2019</a:t>
            </a:fld>
            <a:endParaRPr lang="nl-NL" dirty="0"/>
          </a:p>
        </p:txBody>
      </p:sp>
      <p:sp>
        <p:nvSpPr>
          <p:cNvPr id="6" name="Tijdelijke aanduiding voor voettekst 5"/>
          <p:cNvSpPr>
            <a:spLocks noGrp="1"/>
          </p:cNvSpPr>
          <p:nvPr>
            <p:ph type="ftr" sz="quarter" idx="11"/>
          </p:nvPr>
        </p:nvSpPr>
        <p:spPr/>
        <p:txBody>
          <a:bodyPr/>
          <a:lstStyle/>
          <a:p>
            <a:endParaRPr lang="nl-NL" dirty="0"/>
          </a:p>
        </p:txBody>
      </p:sp>
      <p:sp>
        <p:nvSpPr>
          <p:cNvPr id="7" name="Tijdelijke aanduiding voor dianummer 6"/>
          <p:cNvSpPr>
            <a:spLocks noGrp="1"/>
          </p:cNvSpPr>
          <p:nvPr>
            <p:ph type="sldNum" sz="quarter" idx="12"/>
          </p:nvPr>
        </p:nvSpPr>
        <p:spPr/>
        <p:txBody>
          <a:bodyPr/>
          <a:lstStyle/>
          <a:p>
            <a:fld id="{44CB3A19-DF7A-4570-AC33-1656990BA14E}" type="slidenum">
              <a:rPr lang="nl-NL" smtClean="0"/>
              <a:t>‹nr.›</a:t>
            </a:fld>
            <a:endParaRPr lang="nl-NL" dirty="0"/>
          </a:p>
        </p:txBody>
      </p:sp>
    </p:spTree>
    <p:extLst>
      <p:ext uri="{BB962C8B-B14F-4D97-AF65-F5344CB8AC3E}">
        <p14:creationId xmlns:p14="http://schemas.microsoft.com/office/powerpoint/2010/main" val="25639965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a:t>Klik om de stijl te bewerken</a:t>
            </a:r>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91AC5C-7A70-4D48-A33C-639DB426D6A5}" type="datetimeFigureOut">
              <a:rPr lang="nl-NL" smtClean="0"/>
              <a:t>28-1-2019</a:t>
            </a:fld>
            <a:endParaRPr lang="nl-NL" dirty="0"/>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dirty="0"/>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CB3A19-DF7A-4570-AC33-1656990BA14E}" type="slidenum">
              <a:rPr lang="nl-NL" smtClean="0"/>
              <a:t>‹nr.›</a:t>
            </a:fld>
            <a:endParaRPr lang="nl-NL" dirty="0"/>
          </a:p>
        </p:txBody>
      </p:sp>
    </p:spTree>
    <p:extLst>
      <p:ext uri="{BB962C8B-B14F-4D97-AF65-F5344CB8AC3E}">
        <p14:creationId xmlns:p14="http://schemas.microsoft.com/office/powerpoint/2010/main" val="26984876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g"/><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5.jpg"/></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7.jpg"/><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9.jpg"/></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2800" dirty="0">
                <a:solidFill>
                  <a:schemeClr val="bg1"/>
                </a:solidFill>
                <a:latin typeface="Verdana" panose="020B0604030504040204" pitchFamily="34" charset="0"/>
                <a:ea typeface="Verdana" panose="020B0604030504040204" pitchFamily="34" charset="0"/>
                <a:cs typeface="Verdana" panose="020B0604030504040204" pitchFamily="34" charset="0"/>
              </a:rPr>
              <a:t>7 Grenzen en identiteit in Nederland</a:t>
            </a:r>
            <a:endParaRPr lang="x-none"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pic>
        <p:nvPicPr>
          <p:cNvPr id="4" name="Afbeelding 3">
            <a:extLst>
              <a:ext uri="{FF2B5EF4-FFF2-40B4-BE49-F238E27FC236}">
                <a16:creationId xmlns:a16="http://schemas.microsoft.com/office/drawing/2014/main" id="{259E4053-9C5A-4A1F-9249-06A920FEF0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1" y="1052736"/>
            <a:ext cx="9168769" cy="6118243"/>
          </a:xfrm>
          <a:prstGeom prst="rect">
            <a:avLst/>
          </a:prstGeom>
        </p:spPr>
      </p:pic>
      <p:sp>
        <p:nvSpPr>
          <p:cNvPr id="6" name="Tekstvak 5">
            <a:extLst>
              <a:ext uri="{FF2B5EF4-FFF2-40B4-BE49-F238E27FC236}">
                <a16:creationId xmlns:a16="http://schemas.microsoft.com/office/drawing/2014/main" id="{B35CABE2-9157-4E07-A681-4A76B8DF6CE6}"/>
              </a:ext>
            </a:extLst>
          </p:cNvPr>
          <p:cNvSpPr txBox="1"/>
          <p:nvPr/>
        </p:nvSpPr>
        <p:spPr>
          <a:xfrm>
            <a:off x="9143" y="3212976"/>
            <a:ext cx="9125711" cy="369332"/>
          </a:xfrm>
          <a:prstGeom prst="rect">
            <a:avLst/>
          </a:prstGeom>
          <a:solidFill>
            <a:srgbClr val="0070C0"/>
          </a:solidFill>
        </p:spPr>
        <p:txBody>
          <a:bodyPr wrap="square" rtlCol="0">
            <a:spAutoFit/>
          </a:bodyPr>
          <a:lstStyle/>
          <a:p>
            <a:pPr algn="ctr"/>
            <a:r>
              <a:rPr lang="nl-NL" dirty="0">
                <a:solidFill>
                  <a:schemeClr val="bg1"/>
                </a:solidFill>
                <a:latin typeface="Verdana" panose="020B0604030504040204" pitchFamily="34" charset="0"/>
                <a:ea typeface="Verdana" panose="020B0604030504040204" pitchFamily="34" charset="0"/>
                <a:cs typeface="Verdana" panose="020B0604030504040204" pitchFamily="34" charset="0"/>
              </a:rPr>
              <a:t>Wat is een grens eigenlijk?</a:t>
            </a:r>
          </a:p>
        </p:txBody>
      </p:sp>
    </p:spTree>
    <p:extLst>
      <p:ext uri="{BB962C8B-B14F-4D97-AF65-F5344CB8AC3E}">
        <p14:creationId xmlns:p14="http://schemas.microsoft.com/office/powerpoint/2010/main" val="31987679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2800" dirty="0">
                <a:solidFill>
                  <a:schemeClr val="bg1"/>
                </a:solidFill>
                <a:latin typeface="Verdana" panose="020B0604030504040204" pitchFamily="34" charset="0"/>
                <a:ea typeface="Verdana" panose="020B0604030504040204" pitchFamily="34" charset="0"/>
                <a:cs typeface="Verdana" panose="020B0604030504040204" pitchFamily="34" charset="0"/>
              </a:rPr>
              <a:t>7.3 Veel verschillende identiteiten</a:t>
            </a:r>
            <a:endParaRPr lang="x-none"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hthoek 1">
            <a:extLst>
              <a:ext uri="{FF2B5EF4-FFF2-40B4-BE49-F238E27FC236}">
                <a16:creationId xmlns:a16="http://schemas.microsoft.com/office/drawing/2014/main" id="{E900702E-765A-46EC-B3A0-69A24210AA31}"/>
              </a:ext>
            </a:extLst>
          </p:cNvPr>
          <p:cNvSpPr/>
          <p:nvPr/>
        </p:nvSpPr>
        <p:spPr>
          <a:xfrm>
            <a:off x="9144" y="1040991"/>
            <a:ext cx="9125712" cy="3785652"/>
          </a:xfrm>
          <a:prstGeom prst="rect">
            <a:avLst/>
          </a:prstGeom>
        </p:spPr>
        <p:txBody>
          <a:bodyPr wrap="square">
            <a:spAutoFit/>
          </a:bodyPr>
          <a:lstStyle/>
          <a:p>
            <a:r>
              <a:rPr lang="nl-NL" sz="2000" b="1" dirty="0"/>
              <a:t>Veel identiteiten</a:t>
            </a:r>
            <a:endParaRPr lang="nl-NL" sz="2000" b="1" dirty="0">
              <a:cs typeface="Calibri" panose="020F0502020204030204" pitchFamily="34" charset="0"/>
            </a:endParaRPr>
          </a:p>
          <a:p>
            <a:pPr>
              <a:buFontTx/>
              <a:buChar char="►"/>
            </a:pPr>
            <a:r>
              <a:rPr lang="nl-NL" sz="2000" dirty="0">
                <a:cs typeface="Calibri" panose="020F0502020204030204" pitchFamily="34" charset="0"/>
              </a:rPr>
              <a:t>Voel jij je je een Europeaan, een wereldburger, een Nederlander? Alles tegelijk, of juist iets heel anders? En waarom is dat dan zo? Hoe werkt dit in Nederland? </a:t>
            </a:r>
          </a:p>
          <a:p>
            <a:pPr>
              <a:buFontTx/>
              <a:buChar char="●"/>
            </a:pPr>
            <a:r>
              <a:rPr lang="nl-NL" sz="2000" b="1" dirty="0">
                <a:solidFill>
                  <a:srgbClr val="0070C0"/>
                </a:solidFill>
                <a:latin typeface="Calibri "/>
              </a:rPr>
              <a:t> Nationale identiteit</a:t>
            </a:r>
            <a:r>
              <a:rPr lang="nl-NL" sz="2000" dirty="0">
                <a:latin typeface="Calibri "/>
              </a:rPr>
              <a:t>: taal, hoe mensen met elkaar omgaan (omgangsvormen), tradities en godsdienst, Nederlands spreken.</a:t>
            </a:r>
            <a:endParaRPr lang="nl-NL" sz="2000" b="1" dirty="0">
              <a:solidFill>
                <a:srgbClr val="0070C0"/>
              </a:solidFill>
              <a:latin typeface="Calibri "/>
              <a:sym typeface="Wingdings" pitchFamily="2" charset="2"/>
            </a:endParaRPr>
          </a:p>
          <a:p>
            <a:pPr>
              <a:buFontTx/>
              <a:buChar char="●"/>
            </a:pPr>
            <a:r>
              <a:rPr lang="nl-NL" sz="2000" b="1" dirty="0">
                <a:solidFill>
                  <a:srgbClr val="0070C0"/>
                </a:solidFill>
                <a:latin typeface="Calibri "/>
                <a:sym typeface="Wingdings" pitchFamily="2" charset="2"/>
              </a:rPr>
              <a:t> Regionale identiteit</a:t>
            </a:r>
            <a:r>
              <a:rPr lang="nl-NL" sz="2000" dirty="0">
                <a:latin typeface="Calibri "/>
                <a:sym typeface="Wingdings" pitchFamily="2" charset="2"/>
              </a:rPr>
              <a:t>: provincies in Nederland met verschillen tussen de bevolkingsgroepen. In Friesland spreek je bijvoorbeeld Fries, houd je van koude winters en veel natuurijs. In Limburg spreek je met een zachte G, eet je Limburgse vlaai en vier je carnaval.</a:t>
            </a:r>
          </a:p>
          <a:p>
            <a:pPr marL="342900" indent="-342900">
              <a:buFontTx/>
              <a:buChar char="-"/>
            </a:pPr>
            <a:r>
              <a:rPr lang="nl-NL" sz="2000" b="1" dirty="0">
                <a:solidFill>
                  <a:srgbClr val="0070C0"/>
                </a:solidFill>
                <a:latin typeface="Calibri "/>
                <a:sym typeface="Wingdings" pitchFamily="2" charset="2"/>
              </a:rPr>
              <a:t>Regionalisme</a:t>
            </a:r>
            <a:r>
              <a:rPr lang="nl-NL" sz="2000" dirty="0">
                <a:latin typeface="Calibri "/>
                <a:sym typeface="Wingdings" pitchFamily="2" charset="2"/>
              </a:rPr>
              <a:t>: Als mensen hun regionale identiteit belangrijk vinden dan hun nationale.</a:t>
            </a:r>
          </a:p>
          <a:p>
            <a:endParaRPr lang="nl-NL" sz="2000" dirty="0">
              <a:latin typeface="Calibri "/>
              <a:sym typeface="Wingdings" pitchFamily="2" charset="2"/>
            </a:endParaRPr>
          </a:p>
        </p:txBody>
      </p:sp>
      <p:pic>
        <p:nvPicPr>
          <p:cNvPr id="5" name="Afbeelding 4">
            <a:extLst>
              <a:ext uri="{FF2B5EF4-FFF2-40B4-BE49-F238E27FC236}">
                <a16:creationId xmlns:a16="http://schemas.microsoft.com/office/drawing/2014/main" id="{E2879193-5F88-4C79-BEFC-AC0A240333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96" y="4433966"/>
            <a:ext cx="3131840" cy="2087894"/>
          </a:xfrm>
          <a:prstGeom prst="rect">
            <a:avLst/>
          </a:prstGeom>
        </p:spPr>
      </p:pic>
    </p:spTree>
    <p:extLst>
      <p:ext uri="{BB962C8B-B14F-4D97-AF65-F5344CB8AC3E}">
        <p14:creationId xmlns:p14="http://schemas.microsoft.com/office/powerpoint/2010/main" val="25963450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2800" dirty="0">
                <a:solidFill>
                  <a:schemeClr val="bg1"/>
                </a:solidFill>
                <a:latin typeface="Verdana" panose="020B0604030504040204" pitchFamily="34" charset="0"/>
                <a:ea typeface="Verdana" panose="020B0604030504040204" pitchFamily="34" charset="0"/>
                <a:cs typeface="Verdana" panose="020B0604030504040204" pitchFamily="34" charset="0"/>
              </a:rPr>
              <a:t>7.3 Veel verschillende identiteiten</a:t>
            </a:r>
            <a:endParaRPr lang="x-none"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hthoek 1">
            <a:extLst>
              <a:ext uri="{FF2B5EF4-FFF2-40B4-BE49-F238E27FC236}">
                <a16:creationId xmlns:a16="http://schemas.microsoft.com/office/drawing/2014/main" id="{E900702E-765A-46EC-B3A0-69A24210AA31}"/>
              </a:ext>
            </a:extLst>
          </p:cNvPr>
          <p:cNvSpPr/>
          <p:nvPr/>
        </p:nvSpPr>
        <p:spPr>
          <a:xfrm>
            <a:off x="9144" y="1040991"/>
            <a:ext cx="9125712" cy="1323439"/>
          </a:xfrm>
          <a:prstGeom prst="rect">
            <a:avLst/>
          </a:prstGeom>
        </p:spPr>
        <p:txBody>
          <a:bodyPr wrap="square">
            <a:spAutoFit/>
          </a:bodyPr>
          <a:lstStyle/>
          <a:p>
            <a:r>
              <a:rPr lang="nl-NL" sz="2000" b="1" dirty="0">
                <a:solidFill>
                  <a:srgbClr val="0070C0"/>
                </a:solidFill>
                <a:latin typeface="Calibri "/>
                <a:sym typeface="Wingdings" pitchFamily="2" charset="2"/>
              </a:rPr>
              <a:t>Lokale identiteit</a:t>
            </a:r>
            <a:r>
              <a:rPr lang="nl-NL" sz="2000" dirty="0">
                <a:latin typeface="Calibri "/>
                <a:sym typeface="Wingdings" pitchFamily="2" charset="2"/>
              </a:rPr>
              <a:t>: een sterke verbondenheid met je woonplaats.</a:t>
            </a:r>
          </a:p>
          <a:p>
            <a:pPr marL="342900" indent="-342900">
              <a:buFontTx/>
              <a:buChar char="-"/>
            </a:pPr>
            <a:r>
              <a:rPr lang="nl-NL" sz="2000" b="1" dirty="0" err="1">
                <a:solidFill>
                  <a:srgbClr val="0070C0"/>
                </a:solidFill>
                <a:latin typeface="Calibri "/>
                <a:sym typeface="Wingdings" pitchFamily="2" charset="2"/>
              </a:rPr>
              <a:t>Lokalisme</a:t>
            </a:r>
            <a:r>
              <a:rPr lang="nl-NL" sz="2000" dirty="0">
                <a:latin typeface="Calibri "/>
                <a:sym typeface="Wingdings" pitchFamily="2" charset="2"/>
              </a:rPr>
              <a:t>: Als mensen hun lokale identiteit belangrijker vinden dan hun regionale en nationale.</a:t>
            </a:r>
          </a:p>
          <a:p>
            <a:pPr marL="342900" indent="-342900">
              <a:buFontTx/>
              <a:buChar char="-"/>
            </a:pPr>
            <a:endParaRPr lang="nl-NL" sz="2000" dirty="0">
              <a:latin typeface="Calibri "/>
              <a:sym typeface="Wingdings" pitchFamily="2" charset="2"/>
            </a:endParaRPr>
          </a:p>
        </p:txBody>
      </p:sp>
      <p:pic>
        <p:nvPicPr>
          <p:cNvPr id="5" name="Afbeelding 4">
            <a:extLst>
              <a:ext uri="{FF2B5EF4-FFF2-40B4-BE49-F238E27FC236}">
                <a16:creationId xmlns:a16="http://schemas.microsoft.com/office/drawing/2014/main" id="{A1B98B12-A489-4BCF-AFA8-3D7887AC837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8064" y="2651454"/>
            <a:ext cx="4005999" cy="3030543"/>
          </a:xfrm>
          <a:prstGeom prst="rect">
            <a:avLst/>
          </a:prstGeom>
        </p:spPr>
      </p:pic>
      <p:pic>
        <p:nvPicPr>
          <p:cNvPr id="7" name="Afbeelding 6">
            <a:extLst>
              <a:ext uri="{FF2B5EF4-FFF2-40B4-BE49-F238E27FC236}">
                <a16:creationId xmlns:a16="http://schemas.microsoft.com/office/drawing/2014/main" id="{422C058A-F15B-4A4A-8AFB-DECEA13354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651453"/>
            <a:ext cx="4509791" cy="3009795"/>
          </a:xfrm>
          <a:prstGeom prst="rect">
            <a:avLst/>
          </a:prstGeom>
        </p:spPr>
      </p:pic>
    </p:spTree>
    <p:extLst>
      <p:ext uri="{BB962C8B-B14F-4D97-AF65-F5344CB8AC3E}">
        <p14:creationId xmlns:p14="http://schemas.microsoft.com/office/powerpoint/2010/main" val="37125985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2800" dirty="0">
                <a:solidFill>
                  <a:schemeClr val="bg1"/>
                </a:solidFill>
                <a:latin typeface="Verdana" panose="020B0604030504040204" pitchFamily="34" charset="0"/>
                <a:ea typeface="Verdana" panose="020B0604030504040204" pitchFamily="34" charset="0"/>
                <a:cs typeface="Verdana" panose="020B0604030504040204" pitchFamily="34" charset="0"/>
              </a:rPr>
              <a:t>7.3 Veel verschillende identiteiten</a:t>
            </a:r>
            <a:endParaRPr lang="x-none"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pic>
        <p:nvPicPr>
          <p:cNvPr id="4" name="Tijdelijke aanduiding voor inhoud 4">
            <a:extLst>
              <a:ext uri="{FF2B5EF4-FFF2-40B4-BE49-F238E27FC236}">
                <a16:creationId xmlns:a16="http://schemas.microsoft.com/office/drawing/2014/main" id="{E4C67685-0F0B-4E20-9FC9-61E5F184DC4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9596" y="1052736"/>
            <a:ext cx="7624807" cy="5073650"/>
          </a:xfrm>
          <a:prstGeom prst="rect">
            <a:avLst/>
          </a:prstGeom>
        </p:spPr>
      </p:pic>
      <p:sp>
        <p:nvSpPr>
          <p:cNvPr id="5" name="Tekstvak 4">
            <a:extLst>
              <a:ext uri="{FF2B5EF4-FFF2-40B4-BE49-F238E27FC236}">
                <a16:creationId xmlns:a16="http://schemas.microsoft.com/office/drawing/2014/main" id="{02F6CB02-C814-4945-8E2B-0277A77088B6}"/>
              </a:ext>
            </a:extLst>
          </p:cNvPr>
          <p:cNvSpPr txBox="1"/>
          <p:nvPr/>
        </p:nvSpPr>
        <p:spPr>
          <a:xfrm>
            <a:off x="759596" y="6126386"/>
            <a:ext cx="5644750" cy="400110"/>
          </a:xfrm>
          <a:prstGeom prst="rect">
            <a:avLst/>
          </a:prstGeom>
          <a:noFill/>
        </p:spPr>
        <p:txBody>
          <a:bodyPr wrap="none" rtlCol="0">
            <a:spAutoFit/>
          </a:bodyPr>
          <a:lstStyle/>
          <a:p>
            <a:r>
              <a:rPr lang="nl-NL" sz="2000" dirty="0"/>
              <a:t>Oranjefans: is dit een uiting van nationale identiteit?</a:t>
            </a:r>
          </a:p>
        </p:txBody>
      </p:sp>
    </p:spTree>
    <p:extLst>
      <p:ext uri="{BB962C8B-B14F-4D97-AF65-F5344CB8AC3E}">
        <p14:creationId xmlns:p14="http://schemas.microsoft.com/office/powerpoint/2010/main" val="14418879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2800" dirty="0">
                <a:solidFill>
                  <a:schemeClr val="bg1"/>
                </a:solidFill>
                <a:latin typeface="Verdana" panose="020B0604030504040204" pitchFamily="34" charset="0"/>
                <a:ea typeface="Verdana" panose="020B0604030504040204" pitchFamily="34" charset="0"/>
                <a:cs typeface="Verdana" panose="020B0604030504040204" pitchFamily="34" charset="0"/>
              </a:rPr>
              <a:t>7.4 Contacten over de grens</a:t>
            </a:r>
            <a:endParaRPr lang="x-none"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hthoek 1">
            <a:extLst>
              <a:ext uri="{FF2B5EF4-FFF2-40B4-BE49-F238E27FC236}">
                <a16:creationId xmlns:a16="http://schemas.microsoft.com/office/drawing/2014/main" id="{A2469BBF-FF1C-4526-BA18-2F4B3F4CA6CB}"/>
              </a:ext>
            </a:extLst>
          </p:cNvPr>
          <p:cNvSpPr/>
          <p:nvPr/>
        </p:nvSpPr>
        <p:spPr>
          <a:xfrm>
            <a:off x="9144" y="1052656"/>
            <a:ext cx="9125712" cy="2554545"/>
          </a:xfrm>
          <a:prstGeom prst="rect">
            <a:avLst/>
          </a:prstGeom>
        </p:spPr>
        <p:txBody>
          <a:bodyPr wrap="square">
            <a:spAutoFit/>
          </a:bodyPr>
          <a:lstStyle/>
          <a:p>
            <a:r>
              <a:rPr lang="nl-NL" sz="2000" b="1" dirty="0">
                <a:cs typeface="Calibri" panose="020F0502020204030204" pitchFamily="34" charset="0"/>
              </a:rPr>
              <a:t>Voordelen van open grenzen</a:t>
            </a:r>
            <a:r>
              <a:rPr lang="nl-NL" sz="2000" dirty="0">
                <a:cs typeface="Calibri" panose="020F0502020204030204" pitchFamily="34" charset="0"/>
              </a:rPr>
              <a:t> </a:t>
            </a:r>
          </a:p>
          <a:p>
            <a:pPr marL="342900" indent="-342900">
              <a:buFontTx/>
              <a:buChar char="-"/>
            </a:pPr>
            <a:r>
              <a:rPr lang="nl-NL" sz="2000" b="1" dirty="0">
                <a:solidFill>
                  <a:srgbClr val="0070C0"/>
                </a:solidFill>
              </a:rPr>
              <a:t>Grenspendel</a:t>
            </a:r>
            <a:r>
              <a:rPr lang="nl-NL" sz="2000" dirty="0"/>
              <a:t>: Het verkeer dat tussen buurlanden ontstaat, als de grenzen steeds meer open zijn. Denk aan reizen, winkelen, werken en wonen.</a:t>
            </a:r>
            <a:br>
              <a:rPr lang="nl-NL" sz="2000" dirty="0"/>
            </a:br>
            <a:r>
              <a:rPr lang="nl-NL" sz="2000" dirty="0"/>
              <a:t>Er gelden wel regels (hoeveel producten mag je bijvoorbeeld in een keer meenemen), maar grenscontroles zijn er bijna niet meer.</a:t>
            </a:r>
          </a:p>
          <a:p>
            <a:endParaRPr lang="nl-NL" sz="2000" dirty="0"/>
          </a:p>
          <a:p>
            <a:endParaRPr lang="nl-NL" sz="2000" dirty="0"/>
          </a:p>
          <a:p>
            <a:endParaRPr lang="nl-NL" sz="2000" dirty="0"/>
          </a:p>
        </p:txBody>
      </p:sp>
      <p:pic>
        <p:nvPicPr>
          <p:cNvPr id="7" name="Afbeelding 6">
            <a:extLst>
              <a:ext uri="{FF2B5EF4-FFF2-40B4-BE49-F238E27FC236}">
                <a16:creationId xmlns:a16="http://schemas.microsoft.com/office/drawing/2014/main" id="{2AC7DA07-95B4-4EF4-A025-ABCCDC2C8C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496" y="2852936"/>
            <a:ext cx="5584512" cy="3744416"/>
          </a:xfrm>
          <a:prstGeom prst="rect">
            <a:avLst/>
          </a:prstGeom>
        </p:spPr>
      </p:pic>
    </p:spTree>
    <p:extLst>
      <p:ext uri="{BB962C8B-B14F-4D97-AF65-F5344CB8AC3E}">
        <p14:creationId xmlns:p14="http://schemas.microsoft.com/office/powerpoint/2010/main" val="14937990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2800" dirty="0">
                <a:solidFill>
                  <a:schemeClr val="bg1"/>
                </a:solidFill>
                <a:latin typeface="Verdana" panose="020B0604030504040204" pitchFamily="34" charset="0"/>
                <a:ea typeface="Verdana" panose="020B0604030504040204" pitchFamily="34" charset="0"/>
                <a:cs typeface="Verdana" panose="020B0604030504040204" pitchFamily="34" charset="0"/>
              </a:rPr>
              <a:t>7.4 Contacten over de grens</a:t>
            </a:r>
            <a:endParaRPr lang="x-none"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hthoek 1">
            <a:extLst>
              <a:ext uri="{FF2B5EF4-FFF2-40B4-BE49-F238E27FC236}">
                <a16:creationId xmlns:a16="http://schemas.microsoft.com/office/drawing/2014/main" id="{A2469BBF-FF1C-4526-BA18-2F4B3F4CA6CB}"/>
              </a:ext>
            </a:extLst>
          </p:cNvPr>
          <p:cNvSpPr/>
          <p:nvPr/>
        </p:nvSpPr>
        <p:spPr>
          <a:xfrm>
            <a:off x="9144" y="1052656"/>
            <a:ext cx="9125712" cy="3785652"/>
          </a:xfrm>
          <a:prstGeom prst="rect">
            <a:avLst/>
          </a:prstGeom>
        </p:spPr>
        <p:txBody>
          <a:bodyPr wrap="square">
            <a:spAutoFit/>
          </a:bodyPr>
          <a:lstStyle/>
          <a:p>
            <a:r>
              <a:rPr lang="nl-NL" sz="2000" b="1" dirty="0">
                <a:sym typeface="Wingdings" pitchFamily="2" charset="2"/>
              </a:rPr>
              <a:t>Nadelen van open grenzen</a:t>
            </a:r>
          </a:p>
          <a:p>
            <a:pPr>
              <a:buFontTx/>
              <a:buChar char="●"/>
            </a:pPr>
            <a:r>
              <a:rPr lang="nl-NL" sz="2000" dirty="0">
                <a:sym typeface="Wingdings" pitchFamily="2" charset="2"/>
              </a:rPr>
              <a:t> Andere regels: België en Duitsland hebben eigen (andere) regels voor de verkoop van producten  prijsverschillen  concurrentie.</a:t>
            </a:r>
          </a:p>
          <a:p>
            <a:pPr>
              <a:buFontTx/>
              <a:buChar char="●"/>
            </a:pPr>
            <a:r>
              <a:rPr lang="nl-NL" sz="2000" dirty="0">
                <a:sym typeface="Wingdings" pitchFamily="2" charset="2"/>
              </a:rPr>
              <a:t> Nederlanders die in België of Duitsland werken, werken niet op de NL-arbeidsmarkt. Andersom kunnen mensen uit EU-landen makkelijk in Nederland aan het werk  meer concurrentie op de arbeidsmarkt</a:t>
            </a:r>
          </a:p>
          <a:p>
            <a:pPr>
              <a:buFontTx/>
              <a:buChar char="●"/>
            </a:pPr>
            <a:r>
              <a:rPr lang="nl-NL" sz="2000" dirty="0">
                <a:latin typeface="Calibri "/>
                <a:sym typeface="Wingdings" pitchFamily="2" charset="2"/>
              </a:rPr>
              <a:t> Andere regels in NL voor verkoop en gebruik drugs dan in andere EU-landen. In NL legale verkoop van sommige drugs, in coffeeshops. Dit mag in de buurlanden niet  Belgen en Duitsers komen hiervoor naar NL  verbod op export van drugs  criminaliteit en overlast, ook in het grensgebied.</a:t>
            </a:r>
          </a:p>
          <a:p>
            <a:pPr>
              <a:buFontTx/>
              <a:buChar char="●"/>
            </a:pPr>
            <a:endParaRPr lang="nl-NL" sz="2000" dirty="0">
              <a:latin typeface="Calibri "/>
              <a:sym typeface="Wingdings" pitchFamily="2" charset="2"/>
            </a:endParaRPr>
          </a:p>
          <a:p>
            <a:endParaRPr lang="nl-NL" sz="2000" dirty="0">
              <a:sym typeface="Wingdings" pitchFamily="2" charset="2"/>
            </a:endParaRPr>
          </a:p>
        </p:txBody>
      </p:sp>
      <p:pic>
        <p:nvPicPr>
          <p:cNvPr id="5" name="Afbeelding 4">
            <a:extLst>
              <a:ext uri="{FF2B5EF4-FFF2-40B4-BE49-F238E27FC236}">
                <a16:creationId xmlns:a16="http://schemas.microsoft.com/office/drawing/2014/main" id="{D2F930E6-B757-4657-B534-319B8CBA5D7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55976" y="4101853"/>
            <a:ext cx="3635896" cy="2423491"/>
          </a:xfrm>
          <a:prstGeom prst="rect">
            <a:avLst/>
          </a:prstGeom>
        </p:spPr>
      </p:pic>
    </p:spTree>
    <p:extLst>
      <p:ext uri="{BB962C8B-B14F-4D97-AF65-F5344CB8AC3E}">
        <p14:creationId xmlns:p14="http://schemas.microsoft.com/office/powerpoint/2010/main" val="5987375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2800" dirty="0">
                <a:solidFill>
                  <a:schemeClr val="bg1"/>
                </a:solidFill>
                <a:latin typeface="Verdana" panose="020B0604030504040204" pitchFamily="34" charset="0"/>
                <a:ea typeface="Verdana" panose="020B0604030504040204" pitchFamily="34" charset="0"/>
                <a:cs typeface="Verdana" panose="020B0604030504040204" pitchFamily="34" charset="0"/>
              </a:rPr>
              <a:t>7.4 Contacten over de grens</a:t>
            </a:r>
            <a:endParaRPr lang="x-none"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hthoek 1">
            <a:extLst>
              <a:ext uri="{FF2B5EF4-FFF2-40B4-BE49-F238E27FC236}">
                <a16:creationId xmlns:a16="http://schemas.microsoft.com/office/drawing/2014/main" id="{A2469BBF-FF1C-4526-BA18-2F4B3F4CA6CB}"/>
              </a:ext>
            </a:extLst>
          </p:cNvPr>
          <p:cNvSpPr/>
          <p:nvPr/>
        </p:nvSpPr>
        <p:spPr>
          <a:xfrm>
            <a:off x="9144" y="1052656"/>
            <a:ext cx="9125712" cy="3785652"/>
          </a:xfrm>
          <a:prstGeom prst="rect">
            <a:avLst/>
          </a:prstGeom>
        </p:spPr>
        <p:txBody>
          <a:bodyPr wrap="square">
            <a:spAutoFit/>
          </a:bodyPr>
          <a:lstStyle/>
          <a:p>
            <a:r>
              <a:rPr lang="nl-NL" sz="2000" b="1" dirty="0" err="1">
                <a:cs typeface="Calibri" panose="020F0502020204030204" pitchFamily="34" charset="0"/>
              </a:rPr>
              <a:t>Euregio’s</a:t>
            </a:r>
            <a:endParaRPr lang="nl-NL" sz="2000" b="1" dirty="0">
              <a:cs typeface="Calibri" panose="020F0502020204030204" pitchFamily="34" charset="0"/>
            </a:endParaRPr>
          </a:p>
          <a:p>
            <a:pPr>
              <a:buFontTx/>
              <a:buChar char="►"/>
            </a:pPr>
            <a:r>
              <a:rPr lang="nl-NL" sz="2000" dirty="0">
                <a:cs typeface="Calibri" panose="020F0502020204030204" pitchFamily="34" charset="0"/>
              </a:rPr>
              <a:t>Een grensoverschrijdend samenwerkingsverband tussen buurlanden in de EU.</a:t>
            </a:r>
          </a:p>
          <a:p>
            <a:pPr>
              <a:buFontTx/>
              <a:buChar char="-"/>
            </a:pPr>
            <a:r>
              <a:rPr lang="nl-NL" sz="2000" dirty="0">
                <a:latin typeface="Calibri "/>
              </a:rPr>
              <a:t> Meer dan 90 </a:t>
            </a:r>
            <a:r>
              <a:rPr lang="nl-NL" sz="2000" dirty="0" err="1">
                <a:latin typeface="Calibri "/>
              </a:rPr>
              <a:t>euregio’s</a:t>
            </a:r>
            <a:r>
              <a:rPr lang="nl-NL" sz="2000" dirty="0">
                <a:latin typeface="Calibri "/>
              </a:rPr>
              <a:t>, werken samen met en krijgen subsidie van de EU.</a:t>
            </a:r>
          </a:p>
          <a:p>
            <a:pPr>
              <a:buFontTx/>
              <a:buChar char="-"/>
            </a:pPr>
            <a:r>
              <a:rPr lang="nl-NL" sz="2000" dirty="0">
                <a:latin typeface="Calibri "/>
                <a:sym typeface="Wingdings" pitchFamily="2" charset="2"/>
              </a:rPr>
              <a:t> Doel: problemen in het grensgebied op lossen en het samenleven makkelijk laten verlopen. </a:t>
            </a:r>
            <a:br>
              <a:rPr lang="nl-NL" sz="2000" dirty="0">
                <a:latin typeface="Calibri "/>
                <a:sym typeface="Wingdings" pitchFamily="2" charset="2"/>
              </a:rPr>
            </a:br>
            <a:r>
              <a:rPr lang="nl-NL" sz="2000" dirty="0">
                <a:latin typeface="Calibri "/>
                <a:sym typeface="Wingdings" pitchFamily="2" charset="2"/>
              </a:rPr>
              <a:t>Bijvoorbeeld: aanpak drugsoverlast, grensoverschrijdende milieuvervuiling, stimulering uitwisselingsprojecten scholen.</a:t>
            </a:r>
          </a:p>
          <a:p>
            <a:endParaRPr lang="nl-NL" sz="2000" dirty="0">
              <a:latin typeface="Calibri "/>
              <a:sym typeface="Wingdings" pitchFamily="2" charset="2"/>
            </a:endParaRPr>
          </a:p>
          <a:p>
            <a:pPr>
              <a:buFont typeface="Wingdings" panose="05000000000000000000" pitchFamily="2" charset="2"/>
              <a:buChar char="§"/>
            </a:pPr>
            <a:r>
              <a:rPr lang="nl-NL" sz="2000" dirty="0">
                <a:latin typeface="Calibri "/>
                <a:sym typeface="Wingdings" pitchFamily="2" charset="2"/>
              </a:rPr>
              <a:t> Voorbeeld Euregio Scheldemond: in 1990 sterkte vervuilde plassen, sloten en waterlopen. </a:t>
            </a:r>
          </a:p>
          <a:p>
            <a:pPr>
              <a:buFont typeface="Wingdings" panose="05000000000000000000" pitchFamily="2" charset="2"/>
              <a:buChar char="§"/>
            </a:pPr>
            <a:endParaRPr lang="nl-NL" sz="2000" dirty="0">
              <a:latin typeface="Calibri "/>
              <a:sym typeface="Wingdings" pitchFamily="2" charset="2"/>
            </a:endParaRPr>
          </a:p>
          <a:p>
            <a:pPr>
              <a:buFont typeface="Wingdings" panose="05000000000000000000" pitchFamily="2" charset="2"/>
              <a:buChar char="§"/>
            </a:pPr>
            <a:endParaRPr lang="nl-NL" sz="2000" dirty="0">
              <a:latin typeface="Calibri "/>
              <a:sym typeface="Wingdings" pitchFamily="2" charset="2"/>
            </a:endParaRPr>
          </a:p>
        </p:txBody>
      </p:sp>
      <p:pic>
        <p:nvPicPr>
          <p:cNvPr id="5" name="Afbeelding 4">
            <a:extLst>
              <a:ext uri="{FF2B5EF4-FFF2-40B4-BE49-F238E27FC236}">
                <a16:creationId xmlns:a16="http://schemas.microsoft.com/office/drawing/2014/main" id="{85B87DD6-3E9F-4574-8028-632566D098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67744" y="3933056"/>
            <a:ext cx="4852392" cy="2730804"/>
          </a:xfrm>
          <a:prstGeom prst="rect">
            <a:avLst/>
          </a:prstGeom>
        </p:spPr>
      </p:pic>
    </p:spTree>
    <p:extLst>
      <p:ext uri="{BB962C8B-B14F-4D97-AF65-F5344CB8AC3E}">
        <p14:creationId xmlns:p14="http://schemas.microsoft.com/office/powerpoint/2010/main" val="3883765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2800" dirty="0">
                <a:solidFill>
                  <a:schemeClr val="bg1"/>
                </a:solidFill>
                <a:latin typeface="Verdana" panose="020B0604030504040204" pitchFamily="34" charset="0"/>
                <a:ea typeface="Verdana" panose="020B0604030504040204" pitchFamily="34" charset="0"/>
                <a:cs typeface="Verdana" panose="020B0604030504040204" pitchFamily="34" charset="0"/>
              </a:rPr>
              <a:t>7.4 Contacten over de grens</a:t>
            </a:r>
            <a:endParaRPr lang="x-none"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pic>
        <p:nvPicPr>
          <p:cNvPr id="4" name="Tijdelijke aanduiding voor inhoud 3">
            <a:extLst>
              <a:ext uri="{FF2B5EF4-FFF2-40B4-BE49-F238E27FC236}">
                <a16:creationId xmlns:a16="http://schemas.microsoft.com/office/drawing/2014/main" id="{A6B6BBAE-C70E-4181-B3C0-CE8407F4F3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07704" y="1085783"/>
            <a:ext cx="4968553" cy="4968553"/>
          </a:xfrm>
          <a:prstGeom prst="rect">
            <a:avLst/>
          </a:prstGeom>
        </p:spPr>
      </p:pic>
      <p:sp>
        <p:nvSpPr>
          <p:cNvPr id="5" name="Tekstvak 4">
            <a:extLst>
              <a:ext uri="{FF2B5EF4-FFF2-40B4-BE49-F238E27FC236}">
                <a16:creationId xmlns:a16="http://schemas.microsoft.com/office/drawing/2014/main" id="{F3A82961-5F24-4619-B978-84D0FC8A5197}"/>
              </a:ext>
            </a:extLst>
          </p:cNvPr>
          <p:cNvSpPr txBox="1"/>
          <p:nvPr/>
        </p:nvSpPr>
        <p:spPr>
          <a:xfrm>
            <a:off x="1763688" y="6054336"/>
            <a:ext cx="4789516" cy="400110"/>
          </a:xfrm>
          <a:prstGeom prst="rect">
            <a:avLst/>
          </a:prstGeom>
          <a:noFill/>
        </p:spPr>
        <p:txBody>
          <a:bodyPr wrap="none" rtlCol="0">
            <a:spAutoFit/>
          </a:bodyPr>
          <a:lstStyle/>
          <a:p>
            <a:r>
              <a:rPr lang="nl-NL" sz="2000" dirty="0" err="1"/>
              <a:t>Euregio’s</a:t>
            </a:r>
            <a:r>
              <a:rPr lang="nl-NL" sz="2000" dirty="0"/>
              <a:t> waarvan Nederland deel uitmaakt.</a:t>
            </a:r>
          </a:p>
        </p:txBody>
      </p:sp>
    </p:spTree>
    <p:extLst>
      <p:ext uri="{BB962C8B-B14F-4D97-AF65-F5344CB8AC3E}">
        <p14:creationId xmlns:p14="http://schemas.microsoft.com/office/powerpoint/2010/main" val="29236855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2800" dirty="0">
                <a:solidFill>
                  <a:schemeClr val="bg1"/>
                </a:solidFill>
                <a:latin typeface="Verdana" panose="020B0604030504040204" pitchFamily="34" charset="0"/>
                <a:ea typeface="Verdana" panose="020B0604030504040204" pitchFamily="34" charset="0"/>
                <a:cs typeface="Verdana" panose="020B0604030504040204" pitchFamily="34" charset="0"/>
              </a:rPr>
              <a:t>7.5 Ondanks grenzen toch samenleven</a:t>
            </a:r>
            <a:endParaRPr lang="x-none"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hthoek 1">
            <a:extLst>
              <a:ext uri="{FF2B5EF4-FFF2-40B4-BE49-F238E27FC236}">
                <a16:creationId xmlns:a16="http://schemas.microsoft.com/office/drawing/2014/main" id="{ED260B8D-8083-4B0F-B8BC-C032C932F2DE}"/>
              </a:ext>
            </a:extLst>
          </p:cNvPr>
          <p:cNvSpPr/>
          <p:nvPr/>
        </p:nvSpPr>
        <p:spPr>
          <a:xfrm>
            <a:off x="9144" y="1052656"/>
            <a:ext cx="9134856" cy="2554545"/>
          </a:xfrm>
          <a:prstGeom prst="rect">
            <a:avLst/>
          </a:prstGeom>
        </p:spPr>
        <p:txBody>
          <a:bodyPr wrap="square">
            <a:spAutoFit/>
          </a:bodyPr>
          <a:lstStyle/>
          <a:p>
            <a:r>
              <a:rPr lang="nl-NL" sz="2000" b="1" dirty="0">
                <a:cs typeface="Calibri" panose="020F0502020204030204" pitchFamily="34" charset="0"/>
              </a:rPr>
              <a:t>Samen verschillen</a:t>
            </a:r>
          </a:p>
          <a:p>
            <a:pPr>
              <a:buFontTx/>
              <a:buChar char="►"/>
            </a:pPr>
            <a:r>
              <a:rPr lang="nl-NL" sz="2000" b="1" dirty="0">
                <a:solidFill>
                  <a:srgbClr val="0070C0"/>
                </a:solidFill>
                <a:cs typeface="Calibri" panose="020F0502020204030204" pitchFamily="34" charset="0"/>
              </a:rPr>
              <a:t>Pluriformiteit</a:t>
            </a:r>
            <a:r>
              <a:rPr lang="nl-NL" sz="2000" dirty="0">
                <a:cs typeface="Calibri" panose="020F0502020204030204" pitchFamily="34" charset="0"/>
              </a:rPr>
              <a:t>: Er komen veel verschillende identiteiten voor in Nederland. Mensen met een migratieachtergrond, ouders en grootouders die niet in NL zijn geboren enzovoort. Dit is goed te zien:</a:t>
            </a:r>
          </a:p>
          <a:p>
            <a:pPr marL="342900" indent="-342900">
              <a:buFontTx/>
              <a:buChar char="-"/>
            </a:pPr>
            <a:r>
              <a:rPr lang="nl-NL" sz="2000" dirty="0">
                <a:sym typeface="Wingdings" pitchFamily="2" charset="2"/>
              </a:rPr>
              <a:t>in de supermarkt, ingrediënten en gerechten uit de hele wereld.</a:t>
            </a:r>
          </a:p>
          <a:p>
            <a:pPr marL="342900" indent="-342900">
              <a:buFontTx/>
              <a:buChar char="-"/>
            </a:pPr>
            <a:r>
              <a:rPr lang="nl-NL" sz="2000" dirty="0">
                <a:sym typeface="Wingdings" pitchFamily="2" charset="2"/>
              </a:rPr>
              <a:t>bij het uitgaan, keuze uit veel cafés, discotheken en bioscopen</a:t>
            </a:r>
          </a:p>
          <a:p>
            <a:pPr marL="342900" indent="-342900">
              <a:buFontTx/>
              <a:buChar char="-"/>
            </a:pPr>
            <a:r>
              <a:rPr lang="nl-NL" sz="2000" dirty="0">
                <a:sym typeface="Wingdings" pitchFamily="2" charset="2"/>
              </a:rPr>
              <a:t>in gebedshuizen, veel verschillende kerken, tempels, synagogen. </a:t>
            </a:r>
          </a:p>
          <a:p>
            <a:pPr>
              <a:buFontTx/>
              <a:buChar char="●"/>
            </a:pPr>
            <a:endParaRPr lang="nl-NL" sz="2000" dirty="0">
              <a:sym typeface="Wingdings" pitchFamily="2" charset="2"/>
            </a:endParaRPr>
          </a:p>
        </p:txBody>
      </p:sp>
    </p:spTree>
    <p:extLst>
      <p:ext uri="{BB962C8B-B14F-4D97-AF65-F5344CB8AC3E}">
        <p14:creationId xmlns:p14="http://schemas.microsoft.com/office/powerpoint/2010/main" val="34800389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2800" dirty="0">
                <a:solidFill>
                  <a:schemeClr val="bg1"/>
                </a:solidFill>
                <a:latin typeface="Verdana" panose="020B0604030504040204" pitchFamily="34" charset="0"/>
                <a:ea typeface="Verdana" panose="020B0604030504040204" pitchFamily="34" charset="0"/>
                <a:cs typeface="Verdana" panose="020B0604030504040204" pitchFamily="34" charset="0"/>
              </a:rPr>
              <a:t>7.5 Ondanks grenzen toch samenleven</a:t>
            </a:r>
            <a:endParaRPr lang="x-none"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hthoek 1">
            <a:extLst>
              <a:ext uri="{FF2B5EF4-FFF2-40B4-BE49-F238E27FC236}">
                <a16:creationId xmlns:a16="http://schemas.microsoft.com/office/drawing/2014/main" id="{ED260B8D-8083-4B0F-B8BC-C032C932F2DE}"/>
              </a:ext>
            </a:extLst>
          </p:cNvPr>
          <p:cNvSpPr/>
          <p:nvPr/>
        </p:nvSpPr>
        <p:spPr>
          <a:xfrm>
            <a:off x="9144" y="1052656"/>
            <a:ext cx="9134856" cy="3785652"/>
          </a:xfrm>
          <a:prstGeom prst="rect">
            <a:avLst/>
          </a:prstGeom>
        </p:spPr>
        <p:txBody>
          <a:bodyPr wrap="square">
            <a:spAutoFit/>
          </a:bodyPr>
          <a:lstStyle/>
          <a:p>
            <a:r>
              <a:rPr lang="nl-NL" sz="2000" b="1" dirty="0">
                <a:sym typeface="Wingdings" pitchFamily="2" charset="2"/>
              </a:rPr>
              <a:t>Samen veranderen</a:t>
            </a:r>
          </a:p>
          <a:p>
            <a:pPr>
              <a:buFontTx/>
              <a:buChar char="►"/>
            </a:pPr>
            <a:r>
              <a:rPr lang="nl-NL" sz="2000" b="1" dirty="0">
                <a:solidFill>
                  <a:srgbClr val="0070C0"/>
                </a:solidFill>
                <a:cs typeface="Calibri" panose="020F0502020204030204" pitchFamily="34" charset="0"/>
              </a:rPr>
              <a:t>Sociale samenhang</a:t>
            </a:r>
            <a:r>
              <a:rPr lang="nl-NL" sz="2000" dirty="0">
                <a:cs typeface="Calibri" panose="020F0502020204030204" pitchFamily="34" charset="0"/>
              </a:rPr>
              <a:t>: De mate waarin mensen contact met elkaar hebben.</a:t>
            </a:r>
          </a:p>
          <a:p>
            <a:r>
              <a:rPr lang="nl-NL" sz="2000" dirty="0">
                <a:cs typeface="Calibri" panose="020F0502020204030204" pitchFamily="34" charset="0"/>
              </a:rPr>
              <a:t>Deze wordt in wijken en tussen buren steeds minder. Steeds minder binding met elkaar en de woonplaats. Gevolg: minder </a:t>
            </a:r>
            <a:r>
              <a:rPr lang="nl-NL" sz="2000" b="1" dirty="0">
                <a:solidFill>
                  <a:srgbClr val="0070C0"/>
                </a:solidFill>
                <a:cs typeface="Calibri" panose="020F0502020204030204" pitchFamily="34" charset="0"/>
              </a:rPr>
              <a:t>betrokkenheid</a:t>
            </a:r>
            <a:r>
              <a:rPr lang="nl-NL" sz="2000" b="1" dirty="0">
                <a:cs typeface="Calibri" panose="020F0502020204030204" pitchFamily="34" charset="0"/>
              </a:rPr>
              <a:t> </a:t>
            </a:r>
            <a:r>
              <a:rPr lang="nl-NL" sz="2000" dirty="0">
                <a:cs typeface="Calibri" panose="020F0502020204030204" pitchFamily="34" charset="0"/>
              </a:rPr>
              <a:t>en </a:t>
            </a:r>
            <a:r>
              <a:rPr lang="nl-NL" sz="2000" b="1" dirty="0">
                <a:solidFill>
                  <a:srgbClr val="0070C0"/>
                </a:solidFill>
                <a:cs typeface="Calibri" panose="020F0502020204030204" pitchFamily="34" charset="0"/>
              </a:rPr>
              <a:t>participatie</a:t>
            </a:r>
            <a:r>
              <a:rPr lang="nl-NL" sz="2000" b="1" dirty="0">
                <a:cs typeface="Calibri" panose="020F0502020204030204" pitchFamily="34" charset="0"/>
              </a:rPr>
              <a:t>.</a:t>
            </a:r>
            <a:endParaRPr lang="nl-NL" sz="2000" b="1" dirty="0">
              <a:solidFill>
                <a:srgbClr val="0070C0"/>
              </a:solidFill>
              <a:sym typeface="Wingdings" pitchFamily="2" charset="2"/>
            </a:endParaRPr>
          </a:p>
          <a:p>
            <a:pPr>
              <a:buFont typeface="Wingdings" panose="05000000000000000000" pitchFamily="2" charset="2"/>
              <a:buChar char="§"/>
            </a:pPr>
            <a:r>
              <a:rPr lang="nl-NL" sz="2000" b="1" dirty="0">
                <a:solidFill>
                  <a:srgbClr val="0070C0"/>
                </a:solidFill>
                <a:sym typeface="Wingdings" pitchFamily="2" charset="2"/>
              </a:rPr>
              <a:t> Ontkerkelijking</a:t>
            </a:r>
            <a:r>
              <a:rPr lang="nl-NL" sz="2000" b="1" dirty="0">
                <a:sym typeface="Wingdings" pitchFamily="2" charset="2"/>
              </a:rPr>
              <a:t>: </a:t>
            </a:r>
            <a:r>
              <a:rPr lang="nl-NL" sz="2000" dirty="0">
                <a:sym typeface="Wingdings" pitchFamily="2" charset="2"/>
              </a:rPr>
              <a:t>Steeds minder Nederlanders geloven, en/of gaan naar de kerk.</a:t>
            </a:r>
          </a:p>
          <a:p>
            <a:pPr>
              <a:buFontTx/>
              <a:buChar char="●"/>
            </a:pPr>
            <a:r>
              <a:rPr lang="nl-NL" sz="2000" dirty="0">
                <a:sym typeface="Wingdings" pitchFamily="2" charset="2"/>
              </a:rPr>
              <a:t> Gevaar: </a:t>
            </a:r>
            <a:r>
              <a:rPr lang="nl-NL" sz="2000" b="1" dirty="0">
                <a:solidFill>
                  <a:srgbClr val="0070C0"/>
                </a:solidFill>
                <a:sym typeface="Wingdings" pitchFamily="2" charset="2"/>
              </a:rPr>
              <a:t>integratie</a:t>
            </a:r>
            <a:r>
              <a:rPr lang="nl-NL" sz="2000" dirty="0">
                <a:sym typeface="Wingdings" pitchFamily="2" charset="2"/>
              </a:rPr>
              <a:t> mislukt, mensen kennen elkaar steeds minder goed en kunnen niet goed samenleven </a:t>
            </a:r>
            <a:r>
              <a:rPr lang="nl-NL" sz="2000" dirty="0">
                <a:latin typeface="Calibri "/>
                <a:sym typeface="Wingdings" pitchFamily="2" charset="2"/>
              </a:rPr>
              <a:t> </a:t>
            </a:r>
            <a:r>
              <a:rPr lang="nl-NL" sz="2000" b="1" dirty="0">
                <a:solidFill>
                  <a:srgbClr val="0070C0"/>
                </a:solidFill>
                <a:latin typeface="Calibri "/>
                <a:sym typeface="Wingdings" pitchFamily="2" charset="2"/>
              </a:rPr>
              <a:t>segregatie</a:t>
            </a:r>
            <a:r>
              <a:rPr lang="nl-NL" sz="2000" dirty="0">
                <a:latin typeface="Calibri "/>
                <a:sym typeface="Wingdings" pitchFamily="2" charset="2"/>
              </a:rPr>
              <a:t>: mensen met dezelfde identiteit zoeken elkaar op/gaan bij elkaar wonen  </a:t>
            </a:r>
            <a:r>
              <a:rPr lang="nl-NL" sz="2000" b="1" dirty="0">
                <a:solidFill>
                  <a:srgbClr val="0070C0"/>
                </a:solidFill>
                <a:latin typeface="Calibri "/>
                <a:sym typeface="Wingdings" pitchFamily="2" charset="2"/>
              </a:rPr>
              <a:t>sociale ongelijkheid</a:t>
            </a:r>
            <a:r>
              <a:rPr lang="nl-NL" sz="2000" dirty="0">
                <a:latin typeface="Calibri "/>
                <a:sym typeface="Wingdings" pitchFamily="2" charset="2"/>
              </a:rPr>
              <a:t>: niet iedereen heeft dezelfde kansen in een maatschappij. Andere buurten voor mensen met een lagere opleiding. Idem laag inkomen.  Zo ontstaat er een ruimtelijke spreiding (bijv. villawijk).</a:t>
            </a:r>
          </a:p>
          <a:p>
            <a:pPr>
              <a:buFontTx/>
              <a:buChar char="●"/>
            </a:pPr>
            <a:endParaRPr lang="nl-NL" sz="2000" dirty="0">
              <a:latin typeface="Calibri "/>
              <a:sym typeface="Wingdings" pitchFamily="2" charset="2"/>
            </a:endParaRPr>
          </a:p>
          <a:p>
            <a:endParaRPr lang="nl-NL" sz="2000" dirty="0">
              <a:sym typeface="Wingdings" pitchFamily="2" charset="2"/>
            </a:endParaRPr>
          </a:p>
        </p:txBody>
      </p:sp>
      <p:pic>
        <p:nvPicPr>
          <p:cNvPr id="5" name="Afbeelding 4">
            <a:extLst>
              <a:ext uri="{FF2B5EF4-FFF2-40B4-BE49-F238E27FC236}">
                <a16:creationId xmlns:a16="http://schemas.microsoft.com/office/drawing/2014/main" id="{EE42F74B-6AA8-42FA-99A0-58B26C7F69D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5536" y="4281648"/>
            <a:ext cx="3347864" cy="2228345"/>
          </a:xfrm>
          <a:prstGeom prst="rect">
            <a:avLst/>
          </a:prstGeom>
        </p:spPr>
      </p:pic>
      <p:pic>
        <p:nvPicPr>
          <p:cNvPr id="7" name="Afbeelding 6">
            <a:extLst>
              <a:ext uri="{FF2B5EF4-FFF2-40B4-BE49-F238E27FC236}">
                <a16:creationId xmlns:a16="http://schemas.microsoft.com/office/drawing/2014/main" id="{93B362F9-6E74-4C8F-8F0A-9F1B64508E8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60031" y="4296999"/>
            <a:ext cx="3024337" cy="2243696"/>
          </a:xfrm>
          <a:prstGeom prst="rect">
            <a:avLst/>
          </a:prstGeom>
        </p:spPr>
      </p:pic>
    </p:spTree>
    <p:extLst>
      <p:ext uri="{BB962C8B-B14F-4D97-AF65-F5344CB8AC3E}">
        <p14:creationId xmlns:p14="http://schemas.microsoft.com/office/powerpoint/2010/main" val="33438120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2800" dirty="0">
                <a:solidFill>
                  <a:schemeClr val="bg1"/>
                </a:solidFill>
                <a:latin typeface="Verdana" panose="020B0604030504040204" pitchFamily="34" charset="0"/>
                <a:ea typeface="Verdana" panose="020B0604030504040204" pitchFamily="34" charset="0"/>
                <a:cs typeface="Verdana" panose="020B0604030504040204" pitchFamily="34" charset="0"/>
              </a:rPr>
              <a:t>7.5 Ondanks grenzen toch samenleven</a:t>
            </a:r>
            <a:endParaRPr lang="x-none"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hthoek 1">
            <a:extLst>
              <a:ext uri="{FF2B5EF4-FFF2-40B4-BE49-F238E27FC236}">
                <a16:creationId xmlns:a16="http://schemas.microsoft.com/office/drawing/2014/main" id="{ED260B8D-8083-4B0F-B8BC-C032C932F2DE}"/>
              </a:ext>
            </a:extLst>
          </p:cNvPr>
          <p:cNvSpPr/>
          <p:nvPr/>
        </p:nvSpPr>
        <p:spPr>
          <a:xfrm>
            <a:off x="9144" y="1052656"/>
            <a:ext cx="9134856" cy="707886"/>
          </a:xfrm>
          <a:prstGeom prst="rect">
            <a:avLst/>
          </a:prstGeom>
        </p:spPr>
        <p:txBody>
          <a:bodyPr wrap="square">
            <a:spAutoFit/>
          </a:bodyPr>
          <a:lstStyle/>
          <a:p>
            <a:endParaRPr lang="nl-NL" sz="2000" dirty="0">
              <a:latin typeface="Calibri "/>
              <a:sym typeface="Wingdings" pitchFamily="2" charset="2"/>
            </a:endParaRPr>
          </a:p>
          <a:p>
            <a:endParaRPr lang="nl-NL" sz="2000" dirty="0">
              <a:sym typeface="Wingdings" pitchFamily="2" charset="2"/>
            </a:endParaRPr>
          </a:p>
        </p:txBody>
      </p:sp>
      <p:pic>
        <p:nvPicPr>
          <p:cNvPr id="6" name="Afbeelding 5">
            <a:extLst>
              <a:ext uri="{FF2B5EF4-FFF2-40B4-BE49-F238E27FC236}">
                <a16:creationId xmlns:a16="http://schemas.microsoft.com/office/drawing/2014/main" id="{2A52E71B-B562-40D2-8D9F-FA352673B2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7584" y="1052656"/>
            <a:ext cx="7272808" cy="4848539"/>
          </a:xfrm>
          <a:prstGeom prst="rect">
            <a:avLst/>
          </a:prstGeom>
        </p:spPr>
      </p:pic>
      <p:sp>
        <p:nvSpPr>
          <p:cNvPr id="9" name="Tekstvak 8">
            <a:extLst>
              <a:ext uri="{FF2B5EF4-FFF2-40B4-BE49-F238E27FC236}">
                <a16:creationId xmlns:a16="http://schemas.microsoft.com/office/drawing/2014/main" id="{6DDE0006-DE15-4D42-9393-F1CB215522FA}"/>
              </a:ext>
            </a:extLst>
          </p:cNvPr>
          <p:cNvSpPr txBox="1"/>
          <p:nvPr/>
        </p:nvSpPr>
        <p:spPr>
          <a:xfrm>
            <a:off x="683568" y="5901195"/>
            <a:ext cx="8249502" cy="707886"/>
          </a:xfrm>
          <a:prstGeom prst="rect">
            <a:avLst/>
          </a:prstGeom>
          <a:noFill/>
        </p:spPr>
        <p:txBody>
          <a:bodyPr wrap="none" rtlCol="0">
            <a:spAutoFit/>
          </a:bodyPr>
          <a:lstStyle/>
          <a:p>
            <a:r>
              <a:rPr lang="nl-NL" sz="2000" dirty="0"/>
              <a:t>De Concordiastraat in Utrecht was in 2017 </a:t>
            </a:r>
            <a:r>
              <a:rPr lang="nl-NL" sz="2000" dirty="0" err="1"/>
              <a:t>leefstraat</a:t>
            </a:r>
            <a:r>
              <a:rPr lang="nl-NL" sz="2000" dirty="0"/>
              <a:t>. Drie weken lang was de </a:t>
            </a:r>
          </a:p>
          <a:p>
            <a:r>
              <a:rPr lang="nl-NL" sz="2000" dirty="0"/>
              <a:t>straat afgesloten voor gemotoriseerd verkeer.</a:t>
            </a:r>
          </a:p>
        </p:txBody>
      </p:sp>
    </p:spTree>
    <p:extLst>
      <p:ext uri="{BB962C8B-B14F-4D97-AF65-F5344CB8AC3E}">
        <p14:creationId xmlns:p14="http://schemas.microsoft.com/office/powerpoint/2010/main" val="33216263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2800" dirty="0">
                <a:solidFill>
                  <a:schemeClr val="bg1"/>
                </a:solidFill>
                <a:latin typeface="Verdana" panose="020B0604030504040204" pitchFamily="34" charset="0"/>
                <a:ea typeface="Verdana" panose="020B0604030504040204" pitchFamily="34" charset="0"/>
                <a:cs typeface="Verdana" panose="020B0604030504040204" pitchFamily="34" charset="0"/>
              </a:rPr>
              <a:t>7.1 Verband tussen grenzen en identiteit</a:t>
            </a:r>
            <a:endParaRPr lang="x-none"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hthoek 1">
            <a:extLst>
              <a:ext uri="{FF2B5EF4-FFF2-40B4-BE49-F238E27FC236}">
                <a16:creationId xmlns:a16="http://schemas.microsoft.com/office/drawing/2014/main" id="{2ABBEE5D-DA3C-43C8-BCB3-9E665560F51F}"/>
              </a:ext>
            </a:extLst>
          </p:cNvPr>
          <p:cNvSpPr/>
          <p:nvPr/>
        </p:nvSpPr>
        <p:spPr>
          <a:xfrm>
            <a:off x="0" y="1196752"/>
            <a:ext cx="9134856" cy="4370427"/>
          </a:xfrm>
          <a:prstGeom prst="rect">
            <a:avLst/>
          </a:prstGeom>
        </p:spPr>
        <p:txBody>
          <a:bodyPr wrap="square">
            <a:spAutoFit/>
          </a:bodyPr>
          <a:lstStyle/>
          <a:p>
            <a:r>
              <a:rPr lang="nl-NL" sz="2000" b="1" dirty="0">
                <a:latin typeface="Calibri "/>
                <a:cs typeface="Calibri" panose="020F0502020204030204" pitchFamily="34" charset="0"/>
              </a:rPr>
              <a:t>Verschillende soorten grenzen</a:t>
            </a:r>
            <a:endParaRPr lang="nl-NL" sz="2000" b="1" dirty="0">
              <a:latin typeface="Calibri" panose="020F0502020204030204" pitchFamily="34" charset="0"/>
              <a:cs typeface="Calibri" panose="020F0502020204030204" pitchFamily="34" charset="0"/>
            </a:endParaRPr>
          </a:p>
          <a:p>
            <a:pPr>
              <a:buFontTx/>
              <a:buChar char="►"/>
            </a:pPr>
            <a:r>
              <a:rPr lang="nl-NL" sz="2000" dirty="0">
                <a:latin typeface="Calibri" panose="020F0502020204030204" pitchFamily="34" charset="0"/>
                <a:cs typeface="Calibri" panose="020F0502020204030204" pitchFamily="34" charset="0"/>
              </a:rPr>
              <a:t> </a:t>
            </a:r>
            <a:r>
              <a:rPr lang="nl-NL" sz="2000" b="1" dirty="0">
                <a:solidFill>
                  <a:srgbClr val="0070C0"/>
                </a:solidFill>
                <a:latin typeface="Calibri" panose="020F0502020204030204" pitchFamily="34" charset="0"/>
                <a:cs typeface="Calibri" panose="020F0502020204030204" pitchFamily="34" charset="0"/>
              </a:rPr>
              <a:t>Grens: </a:t>
            </a:r>
            <a:r>
              <a:rPr lang="nl-NL" sz="2000" dirty="0">
                <a:latin typeface="Calibri" panose="020F0502020204030204" pitchFamily="34" charset="0"/>
                <a:cs typeface="Calibri" panose="020F0502020204030204" pitchFamily="34" charset="0"/>
              </a:rPr>
              <a:t>in de aardrijkskunde</a:t>
            </a:r>
            <a:r>
              <a:rPr lang="nl-NL" sz="2000" b="1" dirty="0">
                <a:solidFill>
                  <a:srgbClr val="0070C0"/>
                </a:solidFill>
                <a:latin typeface="Calibri" panose="020F0502020204030204" pitchFamily="34" charset="0"/>
                <a:cs typeface="Calibri" panose="020F0502020204030204" pitchFamily="34" charset="0"/>
              </a:rPr>
              <a:t> </a:t>
            </a:r>
            <a:r>
              <a:rPr lang="nl-NL" sz="2000" dirty="0">
                <a:latin typeface="Calibri" panose="020F0502020204030204" pitchFamily="34" charset="0"/>
                <a:cs typeface="Calibri" panose="020F0502020204030204" pitchFamily="34" charset="0"/>
              </a:rPr>
              <a:t>een scheidingslijn die je soms niet kunt zien.</a:t>
            </a:r>
          </a:p>
          <a:p>
            <a:r>
              <a:rPr lang="nl-NL" sz="2000" dirty="0">
                <a:latin typeface="Calibri" panose="020F0502020204030204" pitchFamily="34" charset="0"/>
                <a:cs typeface="Calibri" panose="020F0502020204030204" pitchFamily="34" charset="0"/>
              </a:rPr>
              <a:t>- Boomgrens: groeien er wel of geen bomen op een berghelling</a:t>
            </a:r>
          </a:p>
          <a:p>
            <a:r>
              <a:rPr lang="nl-NL" sz="2000" dirty="0">
                <a:latin typeface="Calibri" panose="020F0502020204030204" pitchFamily="34" charset="0"/>
                <a:cs typeface="Calibri" panose="020F0502020204030204" pitchFamily="34" charset="0"/>
              </a:rPr>
              <a:t>- </a:t>
            </a:r>
            <a:r>
              <a:rPr lang="nl-NL" sz="2000" b="1" dirty="0">
                <a:solidFill>
                  <a:srgbClr val="0070C0"/>
                </a:solidFill>
                <a:latin typeface="Calibri" panose="020F0502020204030204" pitchFamily="34" charset="0"/>
                <a:cs typeface="Calibri" panose="020F0502020204030204" pitchFamily="34" charset="0"/>
              </a:rPr>
              <a:t>Landgrens</a:t>
            </a:r>
            <a:r>
              <a:rPr lang="nl-NL" sz="2000" dirty="0">
                <a:latin typeface="Calibri" panose="020F0502020204030204" pitchFamily="34" charset="0"/>
                <a:cs typeface="Calibri" panose="020F0502020204030204" pitchFamily="34" charset="0"/>
              </a:rPr>
              <a:t>: scheidt twee landen van elkaar, hebben hun eigen regering.</a:t>
            </a:r>
            <a:endParaRPr lang="nl-NL" sz="2000" dirty="0">
              <a:latin typeface="Calibri "/>
            </a:endParaRPr>
          </a:p>
          <a:p>
            <a:pPr>
              <a:buFontTx/>
              <a:buChar char="●"/>
            </a:pPr>
            <a:r>
              <a:rPr lang="nl-NL" sz="2000" dirty="0">
                <a:latin typeface="Calibri "/>
              </a:rPr>
              <a:t> Soorten grenzen:</a:t>
            </a:r>
          </a:p>
          <a:p>
            <a:pPr marL="342900" indent="-342900">
              <a:buFontTx/>
              <a:buChar char="-"/>
            </a:pPr>
            <a:r>
              <a:rPr lang="nl-NL" sz="2000" b="1" dirty="0">
                <a:solidFill>
                  <a:srgbClr val="0070C0"/>
                </a:solidFill>
                <a:latin typeface="Calibri "/>
              </a:rPr>
              <a:t>Kunstmatige grens</a:t>
            </a:r>
            <a:r>
              <a:rPr lang="nl-NL" sz="2000" dirty="0">
                <a:latin typeface="Calibri "/>
              </a:rPr>
              <a:t>: alle grenzen zijn bedacht door mensen.</a:t>
            </a:r>
          </a:p>
          <a:p>
            <a:pPr marL="342900" indent="-342900">
              <a:buFontTx/>
              <a:buChar char="-"/>
            </a:pPr>
            <a:r>
              <a:rPr lang="nl-NL" sz="2000" b="1" dirty="0">
                <a:solidFill>
                  <a:srgbClr val="0070C0"/>
                </a:solidFill>
                <a:latin typeface="Calibri "/>
                <a:sym typeface="Wingdings" pitchFamily="2" charset="2"/>
              </a:rPr>
              <a:t>Natuurlijke grens</a:t>
            </a:r>
            <a:r>
              <a:rPr lang="nl-NL" sz="2000" dirty="0">
                <a:latin typeface="Calibri "/>
                <a:sym typeface="Wingdings" pitchFamily="2" charset="2"/>
              </a:rPr>
              <a:t>:</a:t>
            </a:r>
            <a:r>
              <a:rPr lang="nl-NL" sz="2000" b="1" dirty="0">
                <a:latin typeface="Calibri "/>
                <a:sym typeface="Wingdings" pitchFamily="2" charset="2"/>
              </a:rPr>
              <a:t> </a:t>
            </a:r>
            <a:r>
              <a:rPr lang="nl-NL" sz="2000" dirty="0">
                <a:latin typeface="Calibri "/>
                <a:sym typeface="Wingdings" pitchFamily="2" charset="2"/>
              </a:rPr>
              <a:t>Meestal een barrière/hindernis in het landschap, bijv. een rivier.</a:t>
            </a:r>
          </a:p>
          <a:p>
            <a:pPr marL="342900" indent="-342900">
              <a:buFontTx/>
              <a:buChar char="-"/>
            </a:pPr>
            <a:r>
              <a:rPr lang="nl-NL" sz="2000" b="1" dirty="0">
                <a:solidFill>
                  <a:srgbClr val="0070C0"/>
                </a:solidFill>
                <a:latin typeface="Calibri "/>
                <a:sym typeface="Wingdings" pitchFamily="2" charset="2"/>
              </a:rPr>
              <a:t>Open/zachte grens</a:t>
            </a:r>
            <a:r>
              <a:rPr lang="nl-NL" sz="2000" dirty="0">
                <a:latin typeface="Calibri "/>
                <a:sym typeface="Wingdings" pitchFamily="2" charset="2"/>
              </a:rPr>
              <a:t>: kun je makkelijk oversteken, bijvoorbeeld tussen twee provincies. Vaak niet zichtbaar.</a:t>
            </a:r>
          </a:p>
          <a:p>
            <a:pPr marL="342900" indent="-342900">
              <a:buFontTx/>
              <a:buChar char="-"/>
            </a:pPr>
            <a:r>
              <a:rPr lang="nl-NL" sz="2000" b="1" dirty="0">
                <a:solidFill>
                  <a:srgbClr val="0070C0"/>
                </a:solidFill>
                <a:latin typeface="Calibri "/>
                <a:sym typeface="Wingdings" pitchFamily="2" charset="2"/>
              </a:rPr>
              <a:t>Gesloten/harde grens</a:t>
            </a:r>
            <a:r>
              <a:rPr lang="nl-NL" sz="2000" b="1" dirty="0">
                <a:latin typeface="Calibri "/>
                <a:sym typeface="Wingdings" pitchFamily="2" charset="2"/>
              </a:rPr>
              <a:t>: </a:t>
            </a:r>
            <a:r>
              <a:rPr lang="nl-NL" sz="2000" dirty="0">
                <a:latin typeface="Calibri "/>
                <a:sym typeface="Wingdings" pitchFamily="2" charset="2"/>
              </a:rPr>
              <a:t>zichtbaar, moeilijk oversteken; paspoortcontrole vliegveld.</a:t>
            </a:r>
          </a:p>
          <a:p>
            <a:pPr marL="342900" indent="-342900">
              <a:buFontTx/>
              <a:buChar char="-"/>
            </a:pPr>
            <a:endParaRPr lang="nl-NL" sz="2000" b="1" dirty="0">
              <a:latin typeface="Calibri "/>
              <a:sym typeface="Wingdings" pitchFamily="2" charset="2"/>
            </a:endParaRPr>
          </a:p>
          <a:p>
            <a:endParaRPr lang="nl-NL" sz="2000" b="1" dirty="0">
              <a:latin typeface="Calibri "/>
              <a:sym typeface="Wingdings" pitchFamily="2" charset="2"/>
            </a:endParaRPr>
          </a:p>
          <a:p>
            <a:endParaRPr lang="nl-NL" sz="2000" dirty="0">
              <a:latin typeface="Calibri "/>
              <a:sym typeface="Wingdings" pitchFamily="2" charset="2"/>
            </a:endParaRPr>
          </a:p>
          <a:p>
            <a:endParaRPr lang="nl-NL" dirty="0">
              <a:latin typeface="Calibri" panose="020F0502020204030204" pitchFamily="34" charset="0"/>
              <a:cs typeface="Calibri" panose="020F0502020204030204" pitchFamily="34" charset="0"/>
            </a:endParaRPr>
          </a:p>
        </p:txBody>
      </p:sp>
      <p:pic>
        <p:nvPicPr>
          <p:cNvPr id="4" name="Tijdelijke aanduiding voor inhoud 4">
            <a:extLst>
              <a:ext uri="{FF2B5EF4-FFF2-40B4-BE49-F238E27FC236}">
                <a16:creationId xmlns:a16="http://schemas.microsoft.com/office/drawing/2014/main" id="{A589EF65-3100-46FB-BE6E-3EDB378C3B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44" y="4373875"/>
            <a:ext cx="2714853" cy="2232248"/>
          </a:xfrm>
          <a:prstGeom prst="rect">
            <a:avLst/>
          </a:prstGeom>
        </p:spPr>
      </p:pic>
      <p:sp>
        <p:nvSpPr>
          <p:cNvPr id="8" name="Tekstvak 7">
            <a:extLst>
              <a:ext uri="{FF2B5EF4-FFF2-40B4-BE49-F238E27FC236}">
                <a16:creationId xmlns:a16="http://schemas.microsoft.com/office/drawing/2014/main" id="{3174EFFA-2A81-4EB8-893C-166F56F624C3}"/>
              </a:ext>
            </a:extLst>
          </p:cNvPr>
          <p:cNvSpPr txBox="1"/>
          <p:nvPr/>
        </p:nvSpPr>
        <p:spPr>
          <a:xfrm>
            <a:off x="2771800" y="5674022"/>
            <a:ext cx="5519203" cy="923330"/>
          </a:xfrm>
          <a:prstGeom prst="rect">
            <a:avLst/>
          </a:prstGeom>
          <a:noFill/>
        </p:spPr>
        <p:txBody>
          <a:bodyPr wrap="none" rtlCol="0">
            <a:spAutoFit/>
          </a:bodyPr>
          <a:lstStyle/>
          <a:p>
            <a:r>
              <a:rPr lang="nl-NL" dirty="0"/>
              <a:t>De Grensmaas. Op de grenspaal staat het Belgische</a:t>
            </a:r>
          </a:p>
          <a:p>
            <a:r>
              <a:rPr lang="nl-NL" dirty="0"/>
              <a:t>wapen aan de Belgische kant en het Nederlandse wapen</a:t>
            </a:r>
          </a:p>
          <a:p>
            <a:r>
              <a:rPr lang="nl-NL" dirty="0"/>
              <a:t>aan de Nederlandse kant van de grens.</a:t>
            </a:r>
          </a:p>
        </p:txBody>
      </p:sp>
    </p:spTree>
    <p:extLst>
      <p:ext uri="{BB962C8B-B14F-4D97-AF65-F5344CB8AC3E}">
        <p14:creationId xmlns:p14="http://schemas.microsoft.com/office/powerpoint/2010/main" val="25275000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2800" dirty="0">
                <a:solidFill>
                  <a:schemeClr val="bg1"/>
                </a:solidFill>
                <a:latin typeface="Verdana" panose="020B0604030504040204" pitchFamily="34" charset="0"/>
                <a:ea typeface="Verdana" panose="020B0604030504040204" pitchFamily="34" charset="0"/>
                <a:cs typeface="Verdana" panose="020B0604030504040204" pitchFamily="34" charset="0"/>
              </a:rPr>
              <a:t>7.5 Ondanks grenzen toch samenleven</a:t>
            </a:r>
            <a:endParaRPr lang="x-none"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pic>
        <p:nvPicPr>
          <p:cNvPr id="4" name="Afbeelding 3">
            <a:extLst>
              <a:ext uri="{FF2B5EF4-FFF2-40B4-BE49-F238E27FC236}">
                <a16:creationId xmlns:a16="http://schemas.microsoft.com/office/drawing/2014/main" id="{0E6F3BC0-1D72-4A97-B1AD-146DA069FF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95736" y="1080978"/>
            <a:ext cx="4310395" cy="5264260"/>
          </a:xfrm>
          <a:prstGeom prst="rect">
            <a:avLst/>
          </a:prstGeom>
        </p:spPr>
      </p:pic>
      <p:sp>
        <p:nvSpPr>
          <p:cNvPr id="5" name="Tekstvak 4">
            <a:extLst>
              <a:ext uri="{FF2B5EF4-FFF2-40B4-BE49-F238E27FC236}">
                <a16:creationId xmlns:a16="http://schemas.microsoft.com/office/drawing/2014/main" id="{30067C7C-EAE4-483B-BB4D-AB5AE2B30111}"/>
              </a:ext>
            </a:extLst>
          </p:cNvPr>
          <p:cNvSpPr txBox="1"/>
          <p:nvPr/>
        </p:nvSpPr>
        <p:spPr>
          <a:xfrm>
            <a:off x="6732240" y="1412776"/>
            <a:ext cx="2120581" cy="2215991"/>
          </a:xfrm>
          <a:prstGeom prst="rect">
            <a:avLst/>
          </a:prstGeom>
          <a:noFill/>
        </p:spPr>
        <p:txBody>
          <a:bodyPr wrap="none" rtlCol="0">
            <a:spAutoFit/>
          </a:bodyPr>
          <a:lstStyle/>
          <a:p>
            <a:r>
              <a:rPr lang="nl-NL" sz="2000" dirty="0"/>
              <a:t>Rapportcijfer </a:t>
            </a:r>
          </a:p>
          <a:p>
            <a:r>
              <a:rPr lang="nl-NL" sz="2000" dirty="0"/>
              <a:t>leefbaarheid</a:t>
            </a:r>
          </a:p>
          <a:p>
            <a:r>
              <a:rPr lang="nl-NL" sz="2000" dirty="0"/>
              <a:t>woonbuurt </a:t>
            </a:r>
          </a:p>
          <a:p>
            <a:r>
              <a:rPr lang="nl-NL" sz="2000" dirty="0"/>
              <a:t>ten opzichte van </a:t>
            </a:r>
          </a:p>
          <a:p>
            <a:r>
              <a:rPr lang="nl-NL" sz="2000" dirty="0"/>
              <a:t>het landelijk </a:t>
            </a:r>
          </a:p>
          <a:p>
            <a:r>
              <a:rPr lang="nl-NL" sz="2000" dirty="0"/>
              <a:t>gemiddelde, 2016.</a:t>
            </a:r>
          </a:p>
          <a:p>
            <a:endParaRPr lang="nl-NL" dirty="0"/>
          </a:p>
        </p:txBody>
      </p:sp>
    </p:spTree>
    <p:extLst>
      <p:ext uri="{BB962C8B-B14F-4D97-AF65-F5344CB8AC3E}">
        <p14:creationId xmlns:p14="http://schemas.microsoft.com/office/powerpoint/2010/main" val="36094306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2800" dirty="0">
                <a:solidFill>
                  <a:schemeClr val="bg1"/>
                </a:solidFill>
                <a:latin typeface="Verdana" panose="020B0604030504040204" pitchFamily="34" charset="0"/>
                <a:ea typeface="Verdana" panose="020B0604030504040204" pitchFamily="34" charset="0"/>
                <a:cs typeface="Verdana" panose="020B0604030504040204" pitchFamily="34" charset="0"/>
              </a:rPr>
              <a:t>7.5 Ondanks grenzen toch samenleven</a:t>
            </a:r>
            <a:endParaRPr lang="x-none"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hthoek 1">
            <a:extLst>
              <a:ext uri="{FF2B5EF4-FFF2-40B4-BE49-F238E27FC236}">
                <a16:creationId xmlns:a16="http://schemas.microsoft.com/office/drawing/2014/main" id="{48AEF0EC-26D8-494C-8C15-9D2ED289FAAE}"/>
              </a:ext>
            </a:extLst>
          </p:cNvPr>
          <p:cNvSpPr/>
          <p:nvPr/>
        </p:nvSpPr>
        <p:spPr>
          <a:xfrm>
            <a:off x="0" y="1052657"/>
            <a:ext cx="8316416" cy="3724096"/>
          </a:xfrm>
          <a:prstGeom prst="rect">
            <a:avLst/>
          </a:prstGeom>
        </p:spPr>
        <p:txBody>
          <a:bodyPr wrap="square">
            <a:spAutoFit/>
          </a:bodyPr>
          <a:lstStyle/>
          <a:p>
            <a:r>
              <a:rPr lang="nl-NL" sz="2000" b="1" dirty="0">
                <a:cs typeface="Calibri" panose="020F0502020204030204" pitchFamily="34" charset="0"/>
              </a:rPr>
              <a:t>Samenleven</a:t>
            </a:r>
          </a:p>
          <a:p>
            <a:pPr>
              <a:buFontTx/>
              <a:buChar char="►"/>
            </a:pPr>
            <a:r>
              <a:rPr lang="nl-NL" sz="2000" dirty="0">
                <a:sym typeface="Wingdings" pitchFamily="2" charset="2"/>
              </a:rPr>
              <a:t>Het vergroten van de sociale samenhang is belangrijk om samen te kunnen leven. </a:t>
            </a:r>
            <a:r>
              <a:rPr lang="nl-NL" sz="2000" b="1" dirty="0">
                <a:solidFill>
                  <a:srgbClr val="0070C0"/>
                </a:solidFill>
                <a:sym typeface="Wingdings" pitchFamily="2" charset="2"/>
              </a:rPr>
              <a:t>Leefbaarheid</a:t>
            </a:r>
            <a:r>
              <a:rPr lang="nl-NL" sz="2000" dirty="0">
                <a:sym typeface="Wingdings" pitchFamily="2" charset="2"/>
              </a:rPr>
              <a:t>: gemeenten, woningcorporaties en wijkverenigingen proberen deze te vergroten.</a:t>
            </a:r>
          </a:p>
          <a:p>
            <a:r>
              <a:rPr lang="nl-NL" sz="2000" dirty="0">
                <a:sym typeface="Wingdings" pitchFamily="2" charset="2"/>
              </a:rPr>
              <a:t>Factoren: goede woningen, een schone en veilige omgeving, betrokkenheid en participatie bewoners.  </a:t>
            </a:r>
            <a:br>
              <a:rPr lang="nl-NL" sz="2000" dirty="0">
                <a:sym typeface="Wingdings" pitchFamily="2" charset="2"/>
              </a:rPr>
            </a:br>
            <a:r>
              <a:rPr lang="nl-NL" sz="2000" dirty="0">
                <a:sym typeface="Wingdings" pitchFamily="2" charset="2"/>
              </a:rPr>
              <a:t>Voorbeeld: bewoners willen meer vuilnisbakken in de wijk. </a:t>
            </a:r>
          </a:p>
          <a:p>
            <a:pPr>
              <a:buFontTx/>
              <a:buChar char="●"/>
            </a:pPr>
            <a:r>
              <a:rPr lang="nl-NL" sz="2000" dirty="0">
                <a:sym typeface="Wingdings" pitchFamily="2" charset="2"/>
              </a:rPr>
              <a:t> </a:t>
            </a:r>
            <a:r>
              <a:rPr lang="nl-NL" sz="2000" b="1" dirty="0">
                <a:solidFill>
                  <a:srgbClr val="0070C0"/>
                </a:solidFill>
                <a:sym typeface="Wingdings" pitchFamily="2" charset="2"/>
              </a:rPr>
              <a:t>Tolerantie</a:t>
            </a:r>
            <a:r>
              <a:rPr lang="nl-NL" sz="2000" dirty="0">
                <a:sym typeface="Wingdings" pitchFamily="2" charset="2"/>
              </a:rPr>
              <a:t>: Wat accepteer je van elkaar en wat niet?</a:t>
            </a:r>
          </a:p>
          <a:p>
            <a:r>
              <a:rPr lang="nl-NL" sz="2000" dirty="0">
                <a:sym typeface="Wingdings" pitchFamily="2" charset="2"/>
              </a:rPr>
              <a:t>Een belangrijke factor voor het slagen van goed samenleven </a:t>
            </a:r>
          </a:p>
          <a:p>
            <a:r>
              <a:rPr lang="nl-NL" sz="2000" dirty="0">
                <a:sym typeface="Wingdings" pitchFamily="2" charset="2"/>
              </a:rPr>
              <a:t>met verschillende mensen en identiteiten. </a:t>
            </a:r>
          </a:p>
          <a:p>
            <a:pPr>
              <a:buFontTx/>
              <a:buChar char="●"/>
            </a:pPr>
            <a:endParaRPr lang="nl-NL" dirty="0">
              <a:sym typeface="Wingdings" pitchFamily="2" charset="2"/>
            </a:endParaRPr>
          </a:p>
          <a:p>
            <a:pPr>
              <a:buFontTx/>
              <a:buChar char="●"/>
            </a:pPr>
            <a:endParaRPr lang="nl-NL" dirty="0">
              <a:sym typeface="Wingdings" pitchFamily="2" charset="2"/>
            </a:endParaRPr>
          </a:p>
        </p:txBody>
      </p:sp>
      <p:pic>
        <p:nvPicPr>
          <p:cNvPr id="5" name="Afbeelding 4">
            <a:extLst>
              <a:ext uri="{FF2B5EF4-FFF2-40B4-BE49-F238E27FC236}">
                <a16:creationId xmlns:a16="http://schemas.microsoft.com/office/drawing/2014/main" id="{639AB98D-A46D-4A35-9762-C6724354EF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44" y="4213291"/>
            <a:ext cx="3563888" cy="2371459"/>
          </a:xfrm>
          <a:prstGeom prst="rect">
            <a:avLst/>
          </a:prstGeom>
        </p:spPr>
      </p:pic>
      <p:sp>
        <p:nvSpPr>
          <p:cNvPr id="6" name="Tekstvak 5">
            <a:extLst>
              <a:ext uri="{FF2B5EF4-FFF2-40B4-BE49-F238E27FC236}">
                <a16:creationId xmlns:a16="http://schemas.microsoft.com/office/drawing/2014/main" id="{3B85DD7F-6400-4011-86F1-17395544F6F8}"/>
              </a:ext>
            </a:extLst>
          </p:cNvPr>
          <p:cNvSpPr txBox="1"/>
          <p:nvPr/>
        </p:nvSpPr>
        <p:spPr>
          <a:xfrm>
            <a:off x="3563888" y="6197242"/>
            <a:ext cx="3507435" cy="400110"/>
          </a:xfrm>
          <a:prstGeom prst="rect">
            <a:avLst/>
          </a:prstGeom>
          <a:noFill/>
        </p:spPr>
        <p:txBody>
          <a:bodyPr wrap="none" rtlCol="0">
            <a:spAutoFit/>
          </a:bodyPr>
          <a:lstStyle/>
          <a:p>
            <a:r>
              <a:rPr lang="nl-NL" sz="2000" dirty="0"/>
              <a:t>Een moestuin voor de hele wijk.</a:t>
            </a:r>
          </a:p>
        </p:txBody>
      </p:sp>
    </p:spTree>
    <p:extLst>
      <p:ext uri="{BB962C8B-B14F-4D97-AF65-F5344CB8AC3E}">
        <p14:creationId xmlns:p14="http://schemas.microsoft.com/office/powerpoint/2010/main" val="34394224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2800" dirty="0">
                <a:solidFill>
                  <a:schemeClr val="bg1"/>
                </a:solidFill>
                <a:latin typeface="Verdana" panose="020B0604030504040204" pitchFamily="34" charset="0"/>
                <a:ea typeface="Verdana" panose="020B0604030504040204" pitchFamily="34" charset="0"/>
                <a:cs typeface="Verdana" panose="020B0604030504040204" pitchFamily="34" charset="0"/>
              </a:rPr>
              <a:t>7.1 Verband tussen grenzen en identiteit</a:t>
            </a:r>
            <a:endParaRPr lang="x-none"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hthoek 1">
            <a:extLst>
              <a:ext uri="{FF2B5EF4-FFF2-40B4-BE49-F238E27FC236}">
                <a16:creationId xmlns:a16="http://schemas.microsoft.com/office/drawing/2014/main" id="{2ABBEE5D-DA3C-43C8-BCB3-9E665560F51F}"/>
              </a:ext>
            </a:extLst>
          </p:cNvPr>
          <p:cNvSpPr/>
          <p:nvPr/>
        </p:nvSpPr>
        <p:spPr>
          <a:xfrm>
            <a:off x="0" y="1196752"/>
            <a:ext cx="9134856" cy="2215991"/>
          </a:xfrm>
          <a:prstGeom prst="rect">
            <a:avLst/>
          </a:prstGeom>
        </p:spPr>
        <p:txBody>
          <a:bodyPr wrap="square">
            <a:spAutoFit/>
          </a:bodyPr>
          <a:lstStyle/>
          <a:p>
            <a:r>
              <a:rPr lang="nl-NL" sz="2000" b="1" dirty="0">
                <a:latin typeface="Calibri "/>
                <a:cs typeface="Calibri" panose="020F0502020204030204" pitchFamily="34" charset="0"/>
              </a:rPr>
              <a:t>Veranderende grenzen</a:t>
            </a:r>
            <a:endParaRPr lang="nl-NL" sz="2000" b="1" dirty="0">
              <a:latin typeface="Calibri" panose="020F0502020204030204" pitchFamily="34" charset="0"/>
              <a:cs typeface="Calibri" panose="020F0502020204030204" pitchFamily="34" charset="0"/>
            </a:endParaRPr>
          </a:p>
          <a:p>
            <a:pPr>
              <a:buFontTx/>
              <a:buChar char="►"/>
            </a:pPr>
            <a:r>
              <a:rPr lang="nl-NL" sz="2000" dirty="0">
                <a:latin typeface="Calibri" panose="020F0502020204030204" pitchFamily="34" charset="0"/>
                <a:cs typeface="Calibri" panose="020F0502020204030204" pitchFamily="34" charset="0"/>
              </a:rPr>
              <a:t> Kunnen verschuiven en veranderen.</a:t>
            </a:r>
          </a:p>
          <a:p>
            <a:r>
              <a:rPr lang="nl-NL" sz="2000" dirty="0">
                <a:latin typeface="Calibri" panose="020F0502020204030204" pitchFamily="34" charset="0"/>
                <a:cs typeface="Calibri" panose="020F0502020204030204" pitchFamily="34" charset="0"/>
              </a:rPr>
              <a:t>- Vroeger controle aan de landsgrenzen, nu niet meer.</a:t>
            </a:r>
          </a:p>
          <a:p>
            <a:r>
              <a:rPr lang="nl-NL" sz="2000" dirty="0">
                <a:latin typeface="Calibri" panose="020F0502020204030204" pitchFamily="34" charset="0"/>
                <a:cs typeface="Calibri" panose="020F0502020204030204" pitchFamily="34" charset="0"/>
              </a:rPr>
              <a:t>- De </a:t>
            </a:r>
            <a:r>
              <a:rPr lang="nl-NL" sz="2000" dirty="0" err="1">
                <a:latin typeface="Calibri" panose="020F0502020204030204" pitchFamily="34" charset="0"/>
                <a:cs typeface="Calibri" panose="020F0502020204030204" pitchFamily="34" charset="0"/>
              </a:rPr>
              <a:t>Brexit</a:t>
            </a:r>
            <a:r>
              <a:rPr lang="nl-NL" sz="2000" dirty="0">
                <a:latin typeface="Calibri" panose="020F0502020204030204" pitchFamily="34" charset="0"/>
                <a:cs typeface="Calibri" panose="020F0502020204030204" pitchFamily="34" charset="0"/>
              </a:rPr>
              <a:t>.</a:t>
            </a:r>
          </a:p>
          <a:p>
            <a:r>
              <a:rPr lang="nl-NL" sz="2000" dirty="0">
                <a:latin typeface="Calibri" panose="020F0502020204030204" pitchFamily="34" charset="0"/>
                <a:cs typeface="Calibri" panose="020F0502020204030204" pitchFamily="34" charset="0"/>
              </a:rPr>
              <a:t>- Het </a:t>
            </a:r>
            <a:r>
              <a:rPr lang="nl-NL" sz="2000" b="1" dirty="0">
                <a:solidFill>
                  <a:srgbClr val="0070C0"/>
                </a:solidFill>
                <a:latin typeface="Calibri" panose="020F0502020204030204" pitchFamily="34" charset="0"/>
                <a:cs typeface="Calibri" panose="020F0502020204030204" pitchFamily="34" charset="0"/>
              </a:rPr>
              <a:t>inlijven (annexeren)</a:t>
            </a:r>
            <a:r>
              <a:rPr lang="nl-NL" sz="2000" dirty="0">
                <a:latin typeface="Calibri" panose="020F0502020204030204" pitchFamily="34" charset="0"/>
                <a:cs typeface="Calibri" panose="020F0502020204030204" pitchFamily="34" charset="0"/>
              </a:rPr>
              <a:t> van de Krim door Rusland.</a:t>
            </a:r>
          </a:p>
          <a:p>
            <a:r>
              <a:rPr lang="nl-NL" sz="2000" dirty="0">
                <a:latin typeface="Calibri "/>
                <a:sym typeface="Wingdings" pitchFamily="2" charset="2"/>
              </a:rPr>
              <a:t>- Verschuivingen binnen Nederland, bijv. door het samenvoegen van gemeenten.</a:t>
            </a:r>
          </a:p>
          <a:p>
            <a:endParaRPr lang="nl-NL"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86621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2800" dirty="0">
                <a:solidFill>
                  <a:schemeClr val="bg1"/>
                </a:solidFill>
                <a:latin typeface="Verdana" panose="020B0604030504040204" pitchFamily="34" charset="0"/>
                <a:ea typeface="Verdana" panose="020B0604030504040204" pitchFamily="34" charset="0"/>
                <a:cs typeface="Verdana" panose="020B0604030504040204" pitchFamily="34" charset="0"/>
              </a:rPr>
              <a:t>7.1 Verband tussen grenzen en identiteit</a:t>
            </a:r>
            <a:endParaRPr lang="x-none"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hthoek 5">
            <a:extLst>
              <a:ext uri="{FF2B5EF4-FFF2-40B4-BE49-F238E27FC236}">
                <a16:creationId xmlns:a16="http://schemas.microsoft.com/office/drawing/2014/main" id="{DDE4B0E3-560F-4FD9-AAA2-A5DABBC90823}"/>
              </a:ext>
            </a:extLst>
          </p:cNvPr>
          <p:cNvSpPr/>
          <p:nvPr/>
        </p:nvSpPr>
        <p:spPr>
          <a:xfrm>
            <a:off x="0" y="1052656"/>
            <a:ext cx="9134856" cy="3785652"/>
          </a:xfrm>
          <a:prstGeom prst="rect">
            <a:avLst/>
          </a:prstGeom>
        </p:spPr>
        <p:txBody>
          <a:bodyPr wrap="square">
            <a:spAutoFit/>
          </a:bodyPr>
          <a:lstStyle/>
          <a:p>
            <a:r>
              <a:rPr lang="nl-NL" sz="2000" b="1" dirty="0">
                <a:cs typeface="Calibri" panose="020F0502020204030204" pitchFamily="34" charset="0"/>
              </a:rPr>
              <a:t>Identiteit</a:t>
            </a:r>
          </a:p>
          <a:p>
            <a:pPr>
              <a:buFontTx/>
              <a:buChar char="►"/>
            </a:pPr>
            <a:r>
              <a:rPr lang="nl-NL" sz="2000" dirty="0">
                <a:cs typeface="Calibri" panose="020F0502020204030204" pitchFamily="34" charset="0"/>
              </a:rPr>
              <a:t>Op basis van kenmerken kun je grenzen trekken tussen gebieden, maar ook tussen groepen mensen.</a:t>
            </a:r>
          </a:p>
          <a:p>
            <a:r>
              <a:rPr lang="nl-NL" sz="2000" dirty="0">
                <a:latin typeface="Calibri "/>
              </a:rPr>
              <a:t>- Culturele kenmerken: aangeleerd gedrag van mensen.</a:t>
            </a:r>
          </a:p>
          <a:p>
            <a:r>
              <a:rPr lang="nl-NL" sz="2000" dirty="0">
                <a:latin typeface="Calibri "/>
              </a:rPr>
              <a:t>   Bijvoorbeeld: taal, omgangsvormen, tradities, godsdienst.</a:t>
            </a:r>
          </a:p>
          <a:p>
            <a:r>
              <a:rPr lang="nl-NL" sz="2000" dirty="0">
                <a:latin typeface="Calibri "/>
                <a:sym typeface="Wingdings" pitchFamily="2" charset="2"/>
              </a:rPr>
              <a:t>- </a:t>
            </a:r>
            <a:r>
              <a:rPr lang="nl-NL" sz="2000" dirty="0" err="1">
                <a:latin typeface="Calibri "/>
                <a:sym typeface="Wingdings" pitchFamily="2" charset="2"/>
              </a:rPr>
              <a:t>Sociaal-economische</a:t>
            </a:r>
            <a:r>
              <a:rPr lang="nl-NL" sz="2000" dirty="0">
                <a:latin typeface="Calibri "/>
                <a:sym typeface="Wingdings" pitchFamily="2" charset="2"/>
              </a:rPr>
              <a:t> kenmerken:</a:t>
            </a:r>
            <a:r>
              <a:rPr lang="nl-NL" sz="2000" b="1" dirty="0">
                <a:latin typeface="Calibri "/>
                <a:sym typeface="Wingdings" pitchFamily="2" charset="2"/>
              </a:rPr>
              <a:t> </a:t>
            </a:r>
            <a:r>
              <a:rPr lang="nl-NL" sz="2000" dirty="0">
                <a:latin typeface="Calibri "/>
                <a:sym typeface="Wingdings" pitchFamily="2" charset="2"/>
              </a:rPr>
              <a:t>opleidingsniveau, inkomen, sociale status.</a:t>
            </a:r>
            <a:endParaRPr lang="nl-NL" sz="2000" dirty="0">
              <a:cs typeface="Calibri" panose="020F0502020204030204" pitchFamily="34" charset="0"/>
            </a:endParaRPr>
          </a:p>
          <a:p>
            <a:r>
              <a:rPr lang="nl-NL" sz="2000" dirty="0">
                <a:cs typeface="Calibri" panose="020F0502020204030204" pitchFamily="34" charset="0"/>
              </a:rPr>
              <a:t>Mensen ontwikkelen zo een </a:t>
            </a:r>
            <a:r>
              <a:rPr lang="nl-NL" sz="2000" b="1" dirty="0">
                <a:solidFill>
                  <a:srgbClr val="0070C0"/>
                </a:solidFill>
                <a:cs typeface="Calibri" panose="020F0502020204030204" pitchFamily="34" charset="0"/>
              </a:rPr>
              <a:t>groepsidentiteit, </a:t>
            </a:r>
            <a:r>
              <a:rPr lang="nl-NL" sz="2000" dirty="0">
                <a:cs typeface="Calibri" panose="020F0502020204030204" pitchFamily="34" charset="0"/>
              </a:rPr>
              <a:t>of worden door anderen in groepen ingedeeld. </a:t>
            </a:r>
          </a:p>
          <a:p>
            <a:pPr marL="342900" indent="-342900">
              <a:buFont typeface="Wingdings" panose="05000000000000000000" pitchFamily="2" charset="2"/>
              <a:buChar char="§"/>
            </a:pPr>
            <a:r>
              <a:rPr lang="nl-NL" sz="2000" dirty="0">
                <a:cs typeface="Calibri" panose="020F0502020204030204" pitchFamily="34" charset="0"/>
              </a:rPr>
              <a:t>Voorbeelden:</a:t>
            </a:r>
          </a:p>
          <a:p>
            <a:pPr marL="342900" indent="-342900">
              <a:buFontTx/>
              <a:buChar char="-"/>
            </a:pPr>
            <a:r>
              <a:rPr lang="nl-NL" sz="2000" dirty="0">
                <a:cs typeface="Calibri" panose="020F0502020204030204" pitchFamily="34" charset="0"/>
              </a:rPr>
              <a:t>Friezen en Limburgers, die ook Nederlanders zijn. Zij zijn hier tevreden mee.</a:t>
            </a:r>
          </a:p>
          <a:p>
            <a:pPr marL="342900" indent="-342900">
              <a:buFontTx/>
              <a:buChar char="-"/>
            </a:pPr>
            <a:r>
              <a:rPr lang="nl-NL" sz="2000" dirty="0">
                <a:cs typeface="Calibri" panose="020F0502020204030204" pitchFamily="34" charset="0"/>
              </a:rPr>
              <a:t>Catalanen in Spanje. Willen graag een eigen stuk grondgebied. Er ontstaan conflicten.</a:t>
            </a:r>
          </a:p>
        </p:txBody>
      </p:sp>
    </p:spTree>
    <p:extLst>
      <p:ext uri="{BB962C8B-B14F-4D97-AF65-F5344CB8AC3E}">
        <p14:creationId xmlns:p14="http://schemas.microsoft.com/office/powerpoint/2010/main" val="20858990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2800" dirty="0">
                <a:solidFill>
                  <a:schemeClr val="bg1"/>
                </a:solidFill>
                <a:latin typeface="Verdana" panose="020B0604030504040204" pitchFamily="34" charset="0"/>
                <a:ea typeface="Verdana" panose="020B0604030504040204" pitchFamily="34" charset="0"/>
                <a:cs typeface="Verdana" panose="020B0604030504040204" pitchFamily="34" charset="0"/>
              </a:rPr>
              <a:t>7.1 Verband tussen grenzen en identiteit</a:t>
            </a:r>
            <a:endParaRPr lang="x-none"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hthoek 5">
            <a:extLst>
              <a:ext uri="{FF2B5EF4-FFF2-40B4-BE49-F238E27FC236}">
                <a16:creationId xmlns:a16="http://schemas.microsoft.com/office/drawing/2014/main" id="{DDE4B0E3-560F-4FD9-AAA2-A5DABBC90823}"/>
              </a:ext>
            </a:extLst>
          </p:cNvPr>
          <p:cNvSpPr/>
          <p:nvPr/>
        </p:nvSpPr>
        <p:spPr>
          <a:xfrm>
            <a:off x="0" y="1052656"/>
            <a:ext cx="9134856" cy="1938992"/>
          </a:xfrm>
          <a:prstGeom prst="rect">
            <a:avLst/>
          </a:prstGeom>
        </p:spPr>
        <p:txBody>
          <a:bodyPr wrap="square">
            <a:spAutoFit/>
          </a:bodyPr>
          <a:lstStyle/>
          <a:p>
            <a:pPr>
              <a:buFontTx/>
              <a:buChar char="●"/>
            </a:pPr>
            <a:r>
              <a:rPr lang="nl-NL" sz="2000" dirty="0">
                <a:latin typeface="Calibri "/>
                <a:cs typeface="Calibri" panose="020F0502020204030204" pitchFamily="34" charset="0"/>
              </a:rPr>
              <a:t> </a:t>
            </a:r>
            <a:r>
              <a:rPr lang="nl-NL" sz="2000" dirty="0">
                <a:cs typeface="Calibri" panose="020F0502020204030204" pitchFamily="34" charset="0"/>
              </a:rPr>
              <a:t>Skaters, </a:t>
            </a:r>
            <a:r>
              <a:rPr lang="nl-NL" sz="2000" dirty="0" err="1">
                <a:cs typeface="Calibri" panose="020F0502020204030204" pitchFamily="34" charset="0"/>
              </a:rPr>
              <a:t>hipsters</a:t>
            </a:r>
            <a:r>
              <a:rPr lang="nl-NL" sz="2000" dirty="0">
                <a:cs typeface="Calibri" panose="020F0502020204030204" pitchFamily="34" charset="0"/>
              </a:rPr>
              <a:t> en rappers. Hebben een groepsidentiteit door hun voorkeur voor sport, leefstijl of muziek.</a:t>
            </a:r>
          </a:p>
          <a:p>
            <a:pPr>
              <a:buFontTx/>
              <a:buChar char="●"/>
            </a:pPr>
            <a:r>
              <a:rPr lang="nl-NL" sz="2000" dirty="0">
                <a:cs typeface="Calibri" panose="020F0502020204030204" pitchFamily="34" charset="0"/>
              </a:rPr>
              <a:t> </a:t>
            </a:r>
            <a:r>
              <a:rPr lang="nl-NL" sz="2000" b="1" dirty="0">
                <a:solidFill>
                  <a:srgbClr val="0070C0"/>
                </a:solidFill>
                <a:cs typeface="Calibri" panose="020F0502020204030204" pitchFamily="34" charset="0"/>
              </a:rPr>
              <a:t>Uitsluiting</a:t>
            </a:r>
            <a:r>
              <a:rPr lang="nl-NL" sz="2000" dirty="0">
                <a:cs typeface="Calibri" panose="020F0502020204030204" pitchFamily="34" charset="0"/>
              </a:rPr>
              <a:t>: als je door een nieuwe groep niet direct wordt geaccepteerd.</a:t>
            </a:r>
          </a:p>
          <a:p>
            <a:r>
              <a:rPr lang="nl-NL" sz="2000" b="1" dirty="0">
                <a:solidFill>
                  <a:srgbClr val="0070C0"/>
                </a:solidFill>
                <a:cs typeface="Calibri" panose="020F0502020204030204" pitchFamily="34" charset="0"/>
              </a:rPr>
              <a:t>Insluiting</a:t>
            </a:r>
            <a:r>
              <a:rPr lang="nl-NL" sz="2000" dirty="0">
                <a:cs typeface="Calibri" panose="020F0502020204030204" pitchFamily="34" charset="0"/>
              </a:rPr>
              <a:t>: Je neemt gewoonten over van de nieuwe groep en wordt na een tijd wél geaccepteerd.</a:t>
            </a:r>
          </a:p>
          <a:p>
            <a:endParaRPr lang="nl-NL" sz="2000" dirty="0">
              <a:cs typeface="Calibri" panose="020F0502020204030204" pitchFamily="34" charset="0"/>
            </a:endParaRPr>
          </a:p>
        </p:txBody>
      </p:sp>
      <p:pic>
        <p:nvPicPr>
          <p:cNvPr id="4" name="Tijdelijke aanduiding voor inhoud 4">
            <a:extLst>
              <a:ext uri="{FF2B5EF4-FFF2-40B4-BE49-F238E27FC236}">
                <a16:creationId xmlns:a16="http://schemas.microsoft.com/office/drawing/2014/main" id="{8C403F1E-A1DC-4953-994E-B4CA0E01FC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96" y="2621684"/>
            <a:ext cx="3384376" cy="3912768"/>
          </a:xfrm>
          <a:prstGeom prst="rect">
            <a:avLst/>
          </a:prstGeom>
        </p:spPr>
      </p:pic>
      <p:sp>
        <p:nvSpPr>
          <p:cNvPr id="5" name="Tekstvak 4">
            <a:extLst>
              <a:ext uri="{FF2B5EF4-FFF2-40B4-BE49-F238E27FC236}">
                <a16:creationId xmlns:a16="http://schemas.microsoft.com/office/drawing/2014/main" id="{EB720346-1109-4DE9-9B36-FCCBA30ECC30}"/>
              </a:ext>
            </a:extLst>
          </p:cNvPr>
          <p:cNvSpPr txBox="1"/>
          <p:nvPr/>
        </p:nvSpPr>
        <p:spPr>
          <a:xfrm>
            <a:off x="3491880" y="6125234"/>
            <a:ext cx="4399602" cy="400110"/>
          </a:xfrm>
          <a:prstGeom prst="rect">
            <a:avLst/>
          </a:prstGeom>
          <a:noFill/>
        </p:spPr>
        <p:txBody>
          <a:bodyPr wrap="none" rtlCol="0">
            <a:spAutoFit/>
          </a:bodyPr>
          <a:lstStyle/>
          <a:p>
            <a:r>
              <a:rPr lang="nl-NL" dirty="0"/>
              <a:t> </a:t>
            </a:r>
            <a:r>
              <a:rPr lang="nl-NL" sz="2000" dirty="0"/>
              <a:t>Streektalen en dialecten in Nederland.</a:t>
            </a:r>
          </a:p>
        </p:txBody>
      </p:sp>
    </p:spTree>
    <p:extLst>
      <p:ext uri="{BB962C8B-B14F-4D97-AF65-F5344CB8AC3E}">
        <p14:creationId xmlns:p14="http://schemas.microsoft.com/office/powerpoint/2010/main" val="20988614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2800" dirty="0">
                <a:solidFill>
                  <a:schemeClr val="bg1"/>
                </a:solidFill>
                <a:latin typeface="Verdana" panose="020B0604030504040204" pitchFamily="34" charset="0"/>
                <a:ea typeface="Verdana" panose="020B0604030504040204" pitchFamily="34" charset="0"/>
                <a:cs typeface="Verdana" panose="020B0604030504040204" pitchFamily="34" charset="0"/>
              </a:rPr>
              <a:t>7.2 Grenzen in Nederland</a:t>
            </a:r>
            <a:endParaRPr lang="x-none"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hthoek 5">
            <a:extLst>
              <a:ext uri="{FF2B5EF4-FFF2-40B4-BE49-F238E27FC236}">
                <a16:creationId xmlns:a16="http://schemas.microsoft.com/office/drawing/2014/main" id="{52C839B3-F113-4CE1-A9A8-9720708DD7CC}"/>
              </a:ext>
            </a:extLst>
          </p:cNvPr>
          <p:cNvSpPr/>
          <p:nvPr/>
        </p:nvSpPr>
        <p:spPr>
          <a:xfrm>
            <a:off x="0" y="1052655"/>
            <a:ext cx="9134856" cy="4093428"/>
          </a:xfrm>
          <a:prstGeom prst="rect">
            <a:avLst/>
          </a:prstGeom>
        </p:spPr>
        <p:txBody>
          <a:bodyPr wrap="square">
            <a:spAutoFit/>
          </a:bodyPr>
          <a:lstStyle/>
          <a:p>
            <a:r>
              <a:rPr lang="nl-NL" sz="2000" b="1" dirty="0">
                <a:cs typeface="Calibri" panose="020F0502020204030204" pitchFamily="34" charset="0"/>
              </a:rPr>
              <a:t>Nederland is soeverein</a:t>
            </a:r>
          </a:p>
          <a:p>
            <a:pPr>
              <a:buFontTx/>
              <a:buChar char="►"/>
            </a:pPr>
            <a:r>
              <a:rPr lang="nl-NL" sz="2000" dirty="0">
                <a:cs typeface="Calibri" panose="020F0502020204030204" pitchFamily="34" charset="0"/>
              </a:rPr>
              <a:t>Nederland vormt het Koninkrijk der Nederlanden, samen met Aruba, Curaçao en Sint Maarten.</a:t>
            </a:r>
          </a:p>
          <a:p>
            <a:pPr marL="342900" indent="-342900">
              <a:buFontTx/>
              <a:buChar char="-"/>
            </a:pPr>
            <a:r>
              <a:rPr lang="nl-NL" sz="2000" b="1" dirty="0">
                <a:solidFill>
                  <a:srgbClr val="0070C0"/>
                </a:solidFill>
                <a:latin typeface="Calibri "/>
              </a:rPr>
              <a:t>Soeverein</a:t>
            </a:r>
            <a:r>
              <a:rPr lang="nl-NL" sz="2000" dirty="0">
                <a:latin typeface="Calibri "/>
              </a:rPr>
              <a:t>: De bestuurders van een land of koninkrijk bepalen welke wetten en regels er gelden. </a:t>
            </a:r>
          </a:p>
          <a:p>
            <a:endParaRPr lang="nl-NL" sz="2000" b="1" dirty="0">
              <a:solidFill>
                <a:srgbClr val="0070C0"/>
              </a:solidFill>
              <a:latin typeface="Calibri "/>
              <a:sym typeface="Wingdings" pitchFamily="2" charset="2"/>
            </a:endParaRPr>
          </a:p>
          <a:p>
            <a:endParaRPr lang="nl-NL" sz="2000" dirty="0">
              <a:latin typeface="Calibri "/>
              <a:sym typeface="Wingdings" pitchFamily="2" charset="2"/>
            </a:endParaRPr>
          </a:p>
          <a:p>
            <a:r>
              <a:rPr lang="nl-NL" sz="2000" b="1" dirty="0">
                <a:latin typeface="Calibri "/>
                <a:sym typeface="Wingdings" pitchFamily="2" charset="2"/>
              </a:rPr>
              <a:t>Het territorium van Nederland</a:t>
            </a:r>
          </a:p>
          <a:p>
            <a:pPr>
              <a:buFontTx/>
              <a:buChar char="►"/>
            </a:pPr>
            <a:r>
              <a:rPr lang="nl-NL" sz="2000" dirty="0">
                <a:cs typeface="Calibri" panose="020F0502020204030204" pitchFamily="34" charset="0"/>
              </a:rPr>
              <a:t>Een </a:t>
            </a:r>
            <a:r>
              <a:rPr lang="nl-NL" sz="2000" b="1" dirty="0">
                <a:solidFill>
                  <a:srgbClr val="0070C0"/>
                </a:solidFill>
                <a:cs typeface="Calibri" panose="020F0502020204030204" pitchFamily="34" charset="0"/>
              </a:rPr>
              <a:t>territorium </a:t>
            </a:r>
            <a:r>
              <a:rPr lang="nl-NL" sz="2000" dirty="0">
                <a:cs typeface="Calibri" panose="020F0502020204030204" pitchFamily="34" charset="0"/>
              </a:rPr>
              <a:t>is een gebied (land, water, luchtruim) dat binnen de landsgrenzen ligt. Ook een deel van de bodem van de Noordzee behoort hiertoe.</a:t>
            </a:r>
          </a:p>
          <a:p>
            <a:r>
              <a:rPr lang="nl-NL" sz="2000" b="1" dirty="0">
                <a:solidFill>
                  <a:srgbClr val="0070C0"/>
                </a:solidFill>
                <a:latin typeface="Calibri "/>
                <a:sym typeface="Wingdings" pitchFamily="2" charset="2"/>
              </a:rPr>
              <a:t>Territoriale wateren</a:t>
            </a:r>
            <a:r>
              <a:rPr lang="nl-NL" sz="2000" dirty="0">
                <a:latin typeface="Calibri "/>
                <a:sym typeface="Wingdings" pitchFamily="2" charset="2"/>
              </a:rPr>
              <a:t>: het water boven het territorium in de Noordzee. De Nederlandse kustwacht bewaakt hier de grenzen.</a:t>
            </a:r>
          </a:p>
          <a:p>
            <a:pPr>
              <a:buFontTx/>
              <a:buChar char="●"/>
            </a:pPr>
            <a:r>
              <a:rPr lang="nl-NL" sz="2000" dirty="0">
                <a:latin typeface="Calibri "/>
                <a:sym typeface="Wingdings" pitchFamily="2" charset="2"/>
              </a:rPr>
              <a:t> De regels en wetten gelden ook in het luchtruim boven Nederland. </a:t>
            </a:r>
          </a:p>
        </p:txBody>
      </p:sp>
    </p:spTree>
    <p:extLst>
      <p:ext uri="{BB962C8B-B14F-4D97-AF65-F5344CB8AC3E}">
        <p14:creationId xmlns:p14="http://schemas.microsoft.com/office/powerpoint/2010/main" val="3161271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2800" dirty="0">
                <a:solidFill>
                  <a:schemeClr val="bg1"/>
                </a:solidFill>
                <a:latin typeface="Verdana" panose="020B0604030504040204" pitchFamily="34" charset="0"/>
                <a:ea typeface="Verdana" panose="020B0604030504040204" pitchFamily="34" charset="0"/>
                <a:cs typeface="Verdana" panose="020B0604030504040204" pitchFamily="34" charset="0"/>
              </a:rPr>
              <a:t>7.2 Grenzen in Nederland</a:t>
            </a:r>
            <a:endParaRPr lang="x-none"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pic>
        <p:nvPicPr>
          <p:cNvPr id="4" name="Tijdelijke aanduiding voor inhoud 4">
            <a:extLst>
              <a:ext uri="{FF2B5EF4-FFF2-40B4-BE49-F238E27FC236}">
                <a16:creationId xmlns:a16="http://schemas.microsoft.com/office/drawing/2014/main" id="{7B2D4104-EBB5-4921-9DFB-4B019C0481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584" y="1162109"/>
            <a:ext cx="7465133" cy="5040560"/>
          </a:xfrm>
          <a:prstGeom prst="rect">
            <a:avLst/>
          </a:prstGeom>
        </p:spPr>
      </p:pic>
      <p:sp>
        <p:nvSpPr>
          <p:cNvPr id="2" name="Tekstvak 1">
            <a:extLst>
              <a:ext uri="{FF2B5EF4-FFF2-40B4-BE49-F238E27FC236}">
                <a16:creationId xmlns:a16="http://schemas.microsoft.com/office/drawing/2014/main" id="{4510711C-CAFD-479F-B99D-85EAD555C93B}"/>
              </a:ext>
            </a:extLst>
          </p:cNvPr>
          <p:cNvSpPr txBox="1"/>
          <p:nvPr/>
        </p:nvSpPr>
        <p:spPr>
          <a:xfrm>
            <a:off x="755576" y="6202669"/>
            <a:ext cx="6829370" cy="400110"/>
          </a:xfrm>
          <a:prstGeom prst="rect">
            <a:avLst/>
          </a:prstGeom>
          <a:noFill/>
        </p:spPr>
        <p:txBody>
          <a:bodyPr wrap="none" rtlCol="0">
            <a:spAutoFit/>
          </a:bodyPr>
          <a:lstStyle/>
          <a:p>
            <a:r>
              <a:rPr lang="nl-NL" sz="2000" dirty="0"/>
              <a:t>Territorium (land en water) van het Koninkrijk der Nederlanden.</a:t>
            </a:r>
          </a:p>
        </p:txBody>
      </p:sp>
    </p:spTree>
    <p:extLst>
      <p:ext uri="{BB962C8B-B14F-4D97-AF65-F5344CB8AC3E}">
        <p14:creationId xmlns:p14="http://schemas.microsoft.com/office/powerpoint/2010/main" val="11810850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2800" dirty="0">
                <a:solidFill>
                  <a:schemeClr val="bg1"/>
                </a:solidFill>
                <a:latin typeface="Verdana" panose="020B0604030504040204" pitchFamily="34" charset="0"/>
                <a:ea typeface="Verdana" panose="020B0604030504040204" pitchFamily="34" charset="0"/>
                <a:cs typeface="Verdana" panose="020B0604030504040204" pitchFamily="34" charset="0"/>
              </a:rPr>
              <a:t>7.2 Grenzen in Nederland</a:t>
            </a:r>
            <a:endParaRPr lang="x-none"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hthoek 7">
            <a:extLst>
              <a:ext uri="{FF2B5EF4-FFF2-40B4-BE49-F238E27FC236}">
                <a16:creationId xmlns:a16="http://schemas.microsoft.com/office/drawing/2014/main" id="{904164D9-D1D4-4EA7-BA3C-D3BEF6CD05DB}"/>
              </a:ext>
            </a:extLst>
          </p:cNvPr>
          <p:cNvSpPr/>
          <p:nvPr/>
        </p:nvSpPr>
        <p:spPr>
          <a:xfrm>
            <a:off x="9144" y="1052655"/>
            <a:ext cx="9125712" cy="4093428"/>
          </a:xfrm>
          <a:prstGeom prst="rect">
            <a:avLst/>
          </a:prstGeom>
        </p:spPr>
        <p:txBody>
          <a:bodyPr wrap="square">
            <a:spAutoFit/>
          </a:bodyPr>
          <a:lstStyle/>
          <a:p>
            <a:r>
              <a:rPr lang="nl-NL" sz="2000" b="1" dirty="0"/>
              <a:t>Grenzen binnen Nederland: provincies en gemeenten</a:t>
            </a:r>
            <a:endParaRPr lang="nl-NL" sz="2000" b="1" dirty="0">
              <a:cs typeface="Calibri" panose="020F0502020204030204" pitchFamily="34" charset="0"/>
            </a:endParaRPr>
          </a:p>
          <a:p>
            <a:pPr>
              <a:buFontTx/>
              <a:buChar char="►"/>
            </a:pPr>
            <a:r>
              <a:rPr lang="nl-NL" sz="2000" dirty="0">
                <a:cs typeface="Calibri" panose="020F0502020204030204" pitchFamily="34" charset="0"/>
              </a:rPr>
              <a:t>Er zijn binnen Nederland ook grenzen, denk aan die tussen provincies en gemeenten. </a:t>
            </a:r>
          </a:p>
          <a:p>
            <a:pPr marL="342900" indent="-342900">
              <a:buFontTx/>
              <a:buChar char="-"/>
            </a:pPr>
            <a:r>
              <a:rPr lang="nl-NL" sz="2000" b="1" dirty="0">
                <a:solidFill>
                  <a:srgbClr val="0070C0"/>
                </a:solidFill>
                <a:latin typeface="Calibri "/>
              </a:rPr>
              <a:t>Bestuurlijke grenzen</a:t>
            </a:r>
            <a:r>
              <a:rPr lang="nl-NL" sz="2000" dirty="0">
                <a:latin typeface="Calibri "/>
              </a:rPr>
              <a:t>: Deze grenzen hebben te maken met het besturen van Nederland. </a:t>
            </a:r>
            <a:endParaRPr lang="nl-NL" sz="2000" b="1" dirty="0">
              <a:solidFill>
                <a:srgbClr val="0070C0"/>
              </a:solidFill>
              <a:latin typeface="Calibri "/>
              <a:sym typeface="Wingdings" pitchFamily="2" charset="2"/>
            </a:endParaRPr>
          </a:p>
          <a:p>
            <a:pPr marL="342900" indent="-342900">
              <a:buFontTx/>
              <a:buChar char="-"/>
            </a:pPr>
            <a:r>
              <a:rPr lang="nl-NL" sz="2000" b="1" dirty="0">
                <a:solidFill>
                  <a:srgbClr val="0070C0"/>
                </a:solidFill>
                <a:latin typeface="Calibri "/>
                <a:sym typeface="Wingdings" pitchFamily="2" charset="2"/>
              </a:rPr>
              <a:t>Bestuurlijke regio’s</a:t>
            </a:r>
            <a:r>
              <a:rPr lang="nl-NL" sz="2000" dirty="0">
                <a:latin typeface="Calibri "/>
                <a:sym typeface="Wingdings" pitchFamily="2" charset="2"/>
              </a:rPr>
              <a:t>: Provincies hebben een eigen bestuur. Dat kan zelfstandig beslissingen nemen.</a:t>
            </a:r>
          </a:p>
          <a:p>
            <a:pPr>
              <a:buFontTx/>
              <a:buChar char="●"/>
            </a:pPr>
            <a:r>
              <a:rPr lang="nl-NL" sz="2000" dirty="0">
                <a:latin typeface="Calibri "/>
                <a:sym typeface="Wingdings" pitchFamily="2" charset="2"/>
              </a:rPr>
              <a:t> Wie neemt de beslissingen? </a:t>
            </a:r>
          </a:p>
          <a:p>
            <a:pPr marL="342900" indent="-342900">
              <a:buFontTx/>
              <a:buChar char="-"/>
            </a:pPr>
            <a:r>
              <a:rPr lang="nl-NL" sz="2000" dirty="0">
                <a:latin typeface="Calibri "/>
                <a:sym typeface="Wingdings" pitchFamily="2" charset="2"/>
              </a:rPr>
              <a:t>Provincie.</a:t>
            </a:r>
          </a:p>
          <a:p>
            <a:pPr marL="342900" indent="-342900">
              <a:buFontTx/>
              <a:buChar char="-"/>
            </a:pPr>
            <a:r>
              <a:rPr lang="nl-NL" sz="2000" dirty="0">
                <a:latin typeface="Calibri "/>
                <a:sym typeface="Wingdings" pitchFamily="2" charset="2"/>
              </a:rPr>
              <a:t>Gemeente.</a:t>
            </a:r>
          </a:p>
          <a:p>
            <a:pPr>
              <a:buFontTx/>
              <a:buChar char="●"/>
            </a:pPr>
            <a:r>
              <a:rPr lang="nl-NL" sz="2000" dirty="0">
                <a:latin typeface="Calibri "/>
                <a:sym typeface="Wingdings" pitchFamily="2" charset="2"/>
              </a:rPr>
              <a:t> Als burger van Nederland kun je invloed uitoefenen op het bestuur.</a:t>
            </a:r>
          </a:p>
          <a:p>
            <a:r>
              <a:rPr lang="nl-NL" sz="2000" dirty="0">
                <a:latin typeface="Calibri "/>
                <a:sym typeface="Wingdings" pitchFamily="2" charset="2"/>
              </a:rPr>
              <a:t>Bijvoorbeeld door: stemmen (als je 18 jaar of ouder bent), het indienen van een burgerinitiatief. Bijvoorbeeld: bouw jeugdhonk, een bankje in een park.</a:t>
            </a:r>
          </a:p>
        </p:txBody>
      </p:sp>
    </p:spTree>
    <p:extLst>
      <p:ext uri="{BB962C8B-B14F-4D97-AF65-F5344CB8AC3E}">
        <p14:creationId xmlns:p14="http://schemas.microsoft.com/office/powerpoint/2010/main" val="1505102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2800" dirty="0">
                <a:solidFill>
                  <a:schemeClr val="bg1"/>
                </a:solidFill>
                <a:latin typeface="Verdana" panose="020B0604030504040204" pitchFamily="34" charset="0"/>
                <a:ea typeface="Verdana" panose="020B0604030504040204" pitchFamily="34" charset="0"/>
                <a:cs typeface="Verdana" panose="020B0604030504040204" pitchFamily="34" charset="0"/>
              </a:rPr>
              <a:t>7.2 Grenzen in Nederland</a:t>
            </a:r>
            <a:endParaRPr lang="x-none"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pic>
        <p:nvPicPr>
          <p:cNvPr id="6" name="Tijdelijke aanduiding voor inhoud 4">
            <a:extLst>
              <a:ext uri="{FF2B5EF4-FFF2-40B4-BE49-F238E27FC236}">
                <a16:creationId xmlns:a16="http://schemas.microsoft.com/office/drawing/2014/main" id="{74769E88-3946-4827-90B0-FAEF223107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407" y="1119246"/>
            <a:ext cx="7621186" cy="5081426"/>
          </a:xfrm>
          <a:prstGeom prst="rect">
            <a:avLst/>
          </a:prstGeom>
        </p:spPr>
      </p:pic>
      <p:sp>
        <p:nvSpPr>
          <p:cNvPr id="7" name="Tekstvak 6">
            <a:extLst>
              <a:ext uri="{FF2B5EF4-FFF2-40B4-BE49-F238E27FC236}">
                <a16:creationId xmlns:a16="http://schemas.microsoft.com/office/drawing/2014/main" id="{7FA1F315-B560-4850-AB80-5684D5F93334}"/>
              </a:ext>
            </a:extLst>
          </p:cNvPr>
          <p:cNvSpPr txBox="1"/>
          <p:nvPr/>
        </p:nvSpPr>
        <p:spPr>
          <a:xfrm>
            <a:off x="761407" y="6200672"/>
            <a:ext cx="8016297" cy="400110"/>
          </a:xfrm>
          <a:prstGeom prst="rect">
            <a:avLst/>
          </a:prstGeom>
          <a:noFill/>
        </p:spPr>
        <p:txBody>
          <a:bodyPr wrap="none" rtlCol="0">
            <a:spAutoFit/>
          </a:bodyPr>
          <a:lstStyle/>
          <a:p>
            <a:r>
              <a:rPr lang="nl-NL" sz="2000" dirty="0"/>
              <a:t>De aanleg van een skatebaan in Lelystad is een beslissing van de gemeente.</a:t>
            </a:r>
          </a:p>
        </p:txBody>
      </p:sp>
    </p:spTree>
    <p:extLst>
      <p:ext uri="{BB962C8B-B14F-4D97-AF65-F5344CB8AC3E}">
        <p14:creationId xmlns:p14="http://schemas.microsoft.com/office/powerpoint/2010/main" val="3717724204"/>
      </p:ext>
    </p:extLst>
  </p:cSld>
  <p:clrMapOvr>
    <a:masterClrMapping/>
  </p:clrMapOvr>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1232</TotalTime>
  <Words>1311</Words>
  <Application>Microsoft Office PowerPoint</Application>
  <PresentationFormat>Diavoorstelling (4:3)</PresentationFormat>
  <Paragraphs>132</Paragraphs>
  <Slides>21</Slides>
  <Notes>10</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21</vt:i4>
      </vt:variant>
    </vt:vector>
  </HeadingPairs>
  <TitlesOfParts>
    <vt:vector size="27" baseType="lpstr">
      <vt:lpstr>Arial</vt:lpstr>
      <vt:lpstr>Calibri</vt:lpstr>
      <vt:lpstr>Calibri </vt:lpstr>
      <vt:lpstr>Verdana</vt:lpstr>
      <vt:lpstr>Wingdings</vt:lpstr>
      <vt:lpstr>Kantoorthema</vt:lpstr>
      <vt:lpstr>7 Grenzen en identiteit in Nederland</vt:lpstr>
      <vt:lpstr>7.1 Verband tussen grenzen en identiteit</vt:lpstr>
      <vt:lpstr>7.1 Verband tussen grenzen en identiteit</vt:lpstr>
      <vt:lpstr>7.1 Verband tussen grenzen en identiteit</vt:lpstr>
      <vt:lpstr>7.1 Verband tussen grenzen en identiteit</vt:lpstr>
      <vt:lpstr>7.2 Grenzen in Nederland</vt:lpstr>
      <vt:lpstr>7.2 Grenzen in Nederland</vt:lpstr>
      <vt:lpstr>7.2 Grenzen in Nederland</vt:lpstr>
      <vt:lpstr>7.2 Grenzen in Nederland</vt:lpstr>
      <vt:lpstr>7.3 Veel verschillende identiteiten</vt:lpstr>
      <vt:lpstr>7.3 Veel verschillende identiteiten</vt:lpstr>
      <vt:lpstr>7.3 Veel verschillende identiteiten</vt:lpstr>
      <vt:lpstr>7.4 Contacten over de grens</vt:lpstr>
      <vt:lpstr>7.4 Contacten over de grens</vt:lpstr>
      <vt:lpstr>7.4 Contacten over de grens</vt:lpstr>
      <vt:lpstr>7.4 Contacten over de grens</vt:lpstr>
      <vt:lpstr>7.5 Ondanks grenzen toch samenleven</vt:lpstr>
      <vt:lpstr>7.5 Ondanks grenzen toch samenleven</vt:lpstr>
      <vt:lpstr>7.5 Ondanks grenzen toch samenleven</vt:lpstr>
      <vt:lpstr>7.5 Ondanks grenzen toch samenleven</vt:lpstr>
      <vt:lpstr>7.5 Ondanks grenzen toch samenleven</vt:lpstr>
    </vt:vector>
  </TitlesOfParts>
  <Company>ThiemeMeulenhoff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Roubroeks, Wendy</dc:creator>
  <cp:lastModifiedBy>Eitjes, Tom</cp:lastModifiedBy>
  <cp:revision>131</cp:revision>
  <dcterms:created xsi:type="dcterms:W3CDTF">2014-04-14T14:11:18Z</dcterms:created>
  <dcterms:modified xsi:type="dcterms:W3CDTF">2019-01-28T15:37:06Z</dcterms:modified>
</cp:coreProperties>
</file>