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7OrRiLRAd4?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BEZJm3ozIA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DCFC37-7410-444C-860A-E2FA3D8D5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Argumenten/ drogreden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52B0860-7BF4-44E1-B045-21EACECDA0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Betoog schrijven</a:t>
            </a:r>
          </a:p>
        </p:txBody>
      </p:sp>
    </p:spTree>
    <p:extLst>
      <p:ext uri="{BB962C8B-B14F-4D97-AF65-F5344CB8AC3E}">
        <p14:creationId xmlns:p14="http://schemas.microsoft.com/office/powerpoint/2010/main" val="183604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224E3-7E67-4A88-B86B-2BB50D04F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Drogreden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B654E-3ECC-48B2-8841-A1BE9362BF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7072" y="1536570"/>
            <a:ext cx="10703435" cy="4138366"/>
          </a:xfrm>
        </p:spPr>
        <p:txBody>
          <a:bodyPr>
            <a:normAutofit fontScale="40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onjuiste oorzaak – gevolgrelatie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Er wordt tussen twee zaken een oorzaak-gevolgrelatie gelegd, terwijl die er niet is.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Veel ouderen die op een e-bike rijden hebben een ongeval gehad, dus is het rijden met een e-bike gevaarlijk.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verkeerde vergelijking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vergelijkt onterecht twee zaken met elkaar.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Volgens de NS hoeft in de sprinter geen wc te zitten. In een bus zit die toch ook niet?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overhaaste generalisatie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Op grond van een of een enkel voorval wordt er een conclusie getrokken die voor alle gevallen geldt.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Mijn opa dronk elke dag een paar glazen jenever en is 98 jaar geworden, alcohol drinken is dus helemaal niet ongezond.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cirkelredenering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Bij een cirkelredenering herhaal je je standpunt, alleen anders geformuleerd.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God bestaat omdat het in de bijbel staat, en wat in de bijbel staat is waar omdat het Gods woord is.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persoonlijke aanval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valt de persoon aan en niet zijn argument(en).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Wat weet jij van nu gezondheid, jij weegt zelf 105 kilo!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Het ontduiken van de bewijslast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keert de bewijslast om en laat de tegenpartij het tegendeel bewijzen.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Dat hoef ik niet te bewijzen, dat ís gewoon zo!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Het vertekenen van een standpunt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legt de tegenpartij woorden in de mond waarvan de onjuistheid moeilijk is te bewijzen.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Ga jij niet mee naar de wedstrijd? Dus jij gaat je lekker zitten vervelen in je eentje?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Het bespelen van het publiek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beweert zaken waartegen iemand moeilijk kan ingaan.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bent toch niet goed bij je hoofd als je daar wil wonen.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Een onjuist beroep op autoriteit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Je beroept je op een bekend persoon, maar die persoon hoeft van het onderwerp helemaal niets af te weten of hij heeft belang bij de zaak. Voorbeeld: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Condooms verergeren de verspreiding van aids, want dat zegt de paus.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9941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15714B-4E85-4BDF-9F25-9A23E44AD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drogreden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FE3978-E5C6-4851-AAE1-25DEDAAFF2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661020"/>
            <a:ext cx="10394707" cy="411899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nl-NL" sz="3400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Drogredenen</a:t>
            </a:r>
            <a:br>
              <a:rPr lang="nl-NL" sz="3400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sz="3400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Van welke drogreden is er sprake in onderstaande uitspraken?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ben de directeur omdat ik het hier voor het zeggen heb.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Het is de afgelopen drie jaar erg warm geweest, dus het klimaat verandert.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Er dreigt geen uitbraak van ebola. Als dat wel zo was zou ik geen oog dicht doen.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Wie zwijgt, stemt toe.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Wat weet </a:t>
            </a:r>
            <a:r>
              <a:rPr lang="nl-NL" b="0" i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een sporter 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als jij nou van politiek?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Deze Van Gogh is echt, want anders gaan we voor miljoenen het schip in.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Ieder weldenkend mens zal het ermee eens zijn dat... 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heb dat niet gestolen, want ik ben geen dief.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Zie je dat dan niet? Het is triviaal!</a:t>
            </a:r>
          </a:p>
          <a:p>
            <a:pPr algn="l">
              <a:buFont typeface="+mj-lt"/>
              <a:buAutoNum type="arabicPeriod"/>
            </a:pPr>
            <a:r>
              <a:rPr lang="nl-NL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vind dit een goed plan.</a:t>
            </a:r>
            <a:br>
              <a:rPr lang="nl-NL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Bent u het niet met mij eens? Kom dan eerst maar eens met argumenten!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Natuurlijk had ik er een reden voor, want anders had ik het niet gedaan.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jury bij de turnwedstrijd had geen enkele fout gemaakt. Dat vond premier Rutte ook.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Geschiedenisonderwijs kan maar beter afgeschaft worden. Je kan er niets meer aan veranderen en oude kleren gooi je toch ook weg.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Wat weet jij nou van voetbal, je kan nog geen deuk in een pakje boter trappen.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Bewijst u maar eens dat u daar niet te hard reed.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7005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4C81E9-5E71-4AE2-979D-0DDB6FEE3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Argumenten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201E3E-EA66-46D6-A839-513A557774D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Als je iemand wil overtuigen gebruik je argumenten</a:t>
            </a:r>
          </a:p>
          <a:p>
            <a:pPr marL="0" indent="0">
              <a:buNone/>
            </a:pPr>
            <a:r>
              <a:rPr lang="nl-NL" dirty="0"/>
              <a:t>In Veel situaties wordt er van je gevraagd dat je ergens iets van vindt  (school, sportclub, thuis, vrienden, werk)</a:t>
            </a:r>
          </a:p>
          <a:p>
            <a:pPr marL="0" indent="0">
              <a:buNone/>
            </a:pPr>
            <a:r>
              <a:rPr lang="nl-NL" dirty="0"/>
              <a:t>Belangrijk dat je een goed verhaal hebt en goed beargumenteert je mening kan geven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het schrijven van een betoog doe je dat schriftelijk. </a:t>
            </a:r>
          </a:p>
          <a:p>
            <a:pPr marL="0" indent="0">
              <a:buNone/>
            </a:pPr>
            <a:r>
              <a:rPr lang="nl-NL" dirty="0"/>
              <a:t>Bij een debat:  mondeling</a:t>
            </a:r>
          </a:p>
        </p:txBody>
      </p:sp>
    </p:spTree>
    <p:extLst>
      <p:ext uri="{BB962C8B-B14F-4D97-AF65-F5344CB8AC3E}">
        <p14:creationId xmlns:p14="http://schemas.microsoft.com/office/powerpoint/2010/main" val="254129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990067-BA6F-49A7-ADAB-7842E0DD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Uitleg Stelling/ standpunt/ argument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C8F1FD-358F-4301-A602-64CDF727F2B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Stelling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: In een stelling wordt een uitspraak of bewering over een onderwerp gedaan.</a:t>
            </a:r>
          </a:p>
          <a:p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Standpunt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: Met een standpunt geef je je mening over die stelling.</a:t>
            </a:r>
          </a:p>
          <a:p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Argumentatie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: Om een standpunt hard te maken zal een schrijver komen met een aantal argumenten (= de argumentatie) om je te overtuigen.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5081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B03E7-29E7-4DF0-8DF2-81257C9A9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EE0815-11E2-4489-95C1-3E6C98C1407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Stelling: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De regering heeft een goed milieubeleid.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Standpunt: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Ik vind dat de regering geen goed milieubeleid voert.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Argumenten: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Ook afgelopen jaar is er weinig gedaan tegen de opwarming van de aarde.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Sommige planten en dieren kunnen zich aan de opwarming niet snel genoeg aanpassen en zullen met uitsterven bedreigd worden.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375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5B6E99-E48C-41E9-8593-26E57EBEC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standpunten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9A3D91-4611-4AA3-9114-A370FC5C533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719742"/>
            <a:ext cx="10547059" cy="4018327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Standpunten herken je aan signaalwoorden als: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vind, volgens mij, kortom, alles bij elkaar genomen denk ik dat, dus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Standpunt en mening vallen nog al eens samen. De stelling is dan zo geformuleerd dat het standpunt (mening van de schrijver) gelijk duidelijk is.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We onderscheiden </a:t>
            </a: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drie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soorten standpunten: positief, negatief en twijfel.</a:t>
            </a:r>
          </a:p>
          <a:p>
            <a:pPr algn="l"/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Voorbeelden: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positief: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Als Lionel Messi in het Argentijnse team </a:t>
            </a:r>
            <a:r>
              <a:rPr lang="nl-NL" i="1" dirty="0">
                <a:solidFill>
                  <a:srgbClr val="495057"/>
                </a:solidFill>
                <a:latin typeface="Arial" panose="020B0604020202020204" pitchFamily="34" charset="0"/>
              </a:rPr>
              <a:t>blijft spelen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 gaat Argentinië hoge ogen gooien op het WK.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negatief: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De bijdrage van Lionel Messi aan FC Barcelona wordt weer niks want hij wil weg bij die club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twijfel: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weet nog niet of het wat wordt met de bijdrage van Lionel Messi in het Argentijnse team als hij tegelijkertijd FC Barcelon</a:t>
            </a:r>
            <a:r>
              <a:rPr lang="nl-NL" i="1" dirty="0">
                <a:solidFill>
                  <a:srgbClr val="495057"/>
                </a:solidFill>
                <a:latin typeface="Arial" panose="020B0604020202020204" pitchFamily="34" charset="0"/>
              </a:rPr>
              <a:t>a moet vertegenwoordigen</a:t>
            </a:r>
            <a:r>
              <a:rPr lang="nl-NL" b="0" i="1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330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6D543-7A7F-4253-9EE4-01C8BC583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65786EF-E754-4A10-B9F4-9648B41F7089}"/>
              </a:ext>
            </a:extLst>
          </p:cNvPr>
          <p:cNvSpPr txBox="1"/>
          <p:nvPr/>
        </p:nvSpPr>
        <p:spPr>
          <a:xfrm>
            <a:off x="855678" y="1720840"/>
            <a:ext cx="828153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Standpunt bepalen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Wat is het standpunt in de volgende zinnen?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Vermeld of het om een positief, negatief of standpunt van twijfel gaat.</a:t>
            </a:r>
          </a:p>
          <a:p>
            <a:pPr algn="l"/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Dat solo-optreden van Snelle in Deventer lijkt me echt iets voor jou.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Hij weet nog niet of hij kiest voor de schaatsploeg van Beslist.nl of </a:t>
            </a: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Activia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vond aan dat optreden van U2 helemaal niets aan.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Ze gaan dit jaar niet op wintersport: er zal wel onvoldoende geld zijn.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Ik kan nu nog niet zeggen wat ik van zijn opmerking vind.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Dieselauto’s van vijftien jaar en ouder zouden niet alleen in het centrum van Utrecht verboden moeten worden.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Iedereen vond die '</a:t>
            </a: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Kiekeboetaart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' in de laatste aflevering van Heel Holland Bakt erg mooi.</a:t>
            </a:r>
          </a:p>
        </p:txBody>
      </p:sp>
    </p:spTree>
    <p:extLst>
      <p:ext uri="{BB962C8B-B14F-4D97-AF65-F5344CB8AC3E}">
        <p14:creationId xmlns:p14="http://schemas.microsoft.com/office/powerpoint/2010/main" val="937068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987CA6-8DBC-428C-82CC-423825DCC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9E0BBC-5A65-4BE6-9B59-544897C7AED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3626" y="3540154"/>
            <a:ext cx="10396881" cy="1834431"/>
          </a:xfrm>
        </p:spPr>
        <p:txBody>
          <a:bodyPr>
            <a:normAutofit fontScale="85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Met welke stelling begint het filmpje?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Over welke twee problemen met de Nederlandse taal gaan zijn voorbeelden?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Hoe relativeert hij aan het eind van het filmpje zijn stelling?</a:t>
            </a:r>
          </a:p>
          <a:p>
            <a:pPr algn="l">
              <a:buFont typeface="+mj-lt"/>
              <a:buAutoNum type="arabicPeriod"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Wat vind jij van zijn stelling?</a:t>
            </a:r>
            <a:b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</a:b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Geef (een)argument(en) </a:t>
            </a: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voor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of </a:t>
            </a:r>
            <a:r>
              <a:rPr lang="nl-NL" b="1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tegen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(weerleg zijn argument).</a:t>
            </a:r>
          </a:p>
        </p:txBody>
      </p:sp>
      <p:pic>
        <p:nvPicPr>
          <p:cNvPr id="4" name="Onlinemedia 3" title="Waarom is Nederlands een moeilijke taal?">
            <a:hlinkClick r:id="" action="ppaction://media"/>
            <a:extLst>
              <a:ext uri="{FF2B5EF4-FFF2-40B4-BE49-F238E27FC236}">
                <a16:creationId xmlns:a16="http://schemas.microsoft.com/office/drawing/2014/main" id="{77A8DC3F-26E5-4630-89EE-EF4609415FC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10199" y="111154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4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993091-4D3C-47BA-BAD5-74910E155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Argumenten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817944-804C-483E-8674-364A81D2AF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argumenteert om te laten zien dat je gelijk hebt, dat jouw standpunt juist is</a:t>
            </a:r>
          </a:p>
          <a:p>
            <a:r>
              <a:rPr lang="nl-NL" dirty="0"/>
              <a:t>Subjectieve en objectieve argumenten:</a:t>
            </a:r>
          </a:p>
          <a:p>
            <a:pPr lvl="2"/>
            <a:r>
              <a:rPr lang="nl-NL" dirty="0"/>
              <a:t>Subjectief: mening, vermoeden, persoonlijk waardeoordeel, levensbeschouwelijke overtuiging</a:t>
            </a:r>
          </a:p>
          <a:p>
            <a:pPr lvl="2"/>
            <a:r>
              <a:rPr lang="nl-NL" dirty="0"/>
              <a:t>Objectief: Controleerbare feiten, wetenschap of algemeen aanvaarde normen en waarden</a:t>
            </a:r>
          </a:p>
          <a:p>
            <a:pPr lvl="2"/>
            <a:endParaRPr lang="nl-NL" dirty="0"/>
          </a:p>
          <a:p>
            <a:pPr lvl="2"/>
            <a:r>
              <a:rPr lang="nl-NL" sz="2800" dirty="0"/>
              <a:t>Goede Argumenten zijn objectief en controleerbaar</a:t>
            </a:r>
          </a:p>
        </p:txBody>
      </p:sp>
    </p:spTree>
    <p:extLst>
      <p:ext uri="{BB962C8B-B14F-4D97-AF65-F5344CB8AC3E}">
        <p14:creationId xmlns:p14="http://schemas.microsoft.com/office/powerpoint/2010/main" val="405225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0B858-5904-4FFD-9AF4-25F6B076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Drogreden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2BA657-B112-404B-A253-3317CECBE36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Ook wel foute argumenten of redeneringen, schijnargumenten: ze ondersteunen het standpunt niet.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Onlinemedia 3" title="Drogredenen">
            <a:hlinkClick r:id="" action="ppaction://media"/>
            <a:extLst>
              <a:ext uri="{FF2B5EF4-FFF2-40B4-BE49-F238E27FC236}">
                <a16:creationId xmlns:a16="http://schemas.microsoft.com/office/drawing/2014/main" id="{028C7007-447D-4F48-9B77-E875A97745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905080" y="3081099"/>
            <a:ext cx="4512297" cy="253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3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langrijke gebeurtenis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A3B1D32E4AD74BAE9E06EDA94797EB" ma:contentTypeVersion="2" ma:contentTypeDescription="Een nieuw document maken." ma:contentTypeScope="" ma:versionID="2976ef6f6801b7267d8c2d5aee5c0f51">
  <xsd:schema xmlns:xsd="http://www.w3.org/2001/XMLSchema" xmlns:xs="http://www.w3.org/2001/XMLSchema" xmlns:p="http://schemas.microsoft.com/office/2006/metadata/properties" xmlns:ns2="16758f22-43ef-41a1-9c12-23b4b3e6a00d" targetNamespace="http://schemas.microsoft.com/office/2006/metadata/properties" ma:root="true" ma:fieldsID="4e162e31d6a8f1103e45be0ce39ce28c" ns2:_="">
    <xsd:import namespace="16758f22-43ef-41a1-9c12-23b4b3e6a0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758f22-43ef-41a1-9c12-23b4b3e6a0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552685-0ECC-49B7-8471-335A4D1668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EA3D08-394A-4BF1-9309-1ACD6CA30D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758f22-43ef-41a1-9c12-23b4b3e6a0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DE555C-52BA-4C03-89FC-D488F97CC9BC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6758f22-43ef-41a1-9c12-23b4b3e6a00d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TM04033927[[fn=Belangrijke gebeurtenis]]</Template>
  <TotalTime>137</TotalTime>
  <Words>1174</Words>
  <Application>Microsoft Office PowerPoint</Application>
  <PresentationFormat>Breedbeeld</PresentationFormat>
  <Paragraphs>77</Paragraphs>
  <Slides>11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Impact</vt:lpstr>
      <vt:lpstr>Belangrijke gebeurtenis</vt:lpstr>
      <vt:lpstr>Argumenten/ drogreden</vt:lpstr>
      <vt:lpstr>Argumenten</vt:lpstr>
      <vt:lpstr>Uitleg Stelling/ standpunt/ argument</vt:lpstr>
      <vt:lpstr>Voorbeeld</vt:lpstr>
      <vt:lpstr>Uitleg standpunten</vt:lpstr>
      <vt:lpstr>oefenen</vt:lpstr>
      <vt:lpstr>Oefenen</vt:lpstr>
      <vt:lpstr>Argumenten</vt:lpstr>
      <vt:lpstr>Drogreden</vt:lpstr>
      <vt:lpstr>Soorten Drogreden</vt:lpstr>
      <vt:lpstr>Oefenen drogreden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Argumenten/ drogreden</dc:title>
  <dc:creator>Beekman, Kirstin</dc:creator>
  <cp:lastModifiedBy>Beekman, Kirstin</cp:lastModifiedBy>
  <cp:revision>10</cp:revision>
  <dcterms:created xsi:type="dcterms:W3CDTF">2020-11-24T11:25:22Z</dcterms:created>
  <dcterms:modified xsi:type="dcterms:W3CDTF">2023-01-29T14:35:55Z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0x0101008CA3B1D32E4AD74BAE9E06EDA94797EB</vt:lpwstr>
  </property>
</Properties>
</file>