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2"/>
    <p:sldId id="260" r:id="rId3"/>
    <p:sldId id="257" r:id="rId4"/>
    <p:sldId id="258" r:id="rId5"/>
    <p:sldId id="259" r:id="rId6"/>
    <p:sldId id="261" r:id="rId7"/>
    <p:sldId id="262" r:id="rId8"/>
    <p:sldId id="263" r:id="rId9"/>
  </p:sldIdLst>
  <p:sldSz cx="12192000" cy="6858000"/>
  <p:notesSz cx="6858000" cy="9144000"/>
  <p:defaultTextStyle>
    <a:defPPr rtl="0"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orient="horz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21E4AEA4-8DFA-4A89-87EB-49C32662AFE0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>
      <p:cViewPr varScale="1">
        <p:scale>
          <a:sx n="86" d="100"/>
          <a:sy n="86" d="100"/>
        </p:scale>
        <p:origin x="562" y="58"/>
      </p:cViewPr>
      <p:guideLst>
        <p:guide pos="3840"/>
        <p:guide orient="horz" pos="216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howGuides="1">
      <p:cViewPr varScale="1">
        <p:scale>
          <a:sx n="88" d="100"/>
          <a:sy n="88" d="100"/>
        </p:scale>
        <p:origin x="2838" y="7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nl-NL" dirty="0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4382DC47-4B76-46F0-94DF-A0E92CFEA1FA}" type="datetime1">
              <a:rPr lang="nl-NL" smtClean="0"/>
              <a:t>23-10-2023</a:t>
            </a:fld>
            <a:endParaRPr lang="nl-NL" dirty="0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9E861E8E-D392-497B-BB21-122DD7C27CF3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0835309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nl-NL" noProof="0" dirty="0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AF70CF72-BF53-4BF5-A6A1-75284CE73E4C}" type="datetime1">
              <a:rPr lang="nl-NL" noProof="0" smtClean="0"/>
              <a:t>23-10-2023</a:t>
            </a:fld>
            <a:endParaRPr lang="nl-NL" noProof="0" dirty="0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nl-NL" noProof="0" dirty="0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noProof="0" dirty="0"/>
              <a:t>Tekststijl van het model bewerken</a:t>
            </a:r>
          </a:p>
          <a:p>
            <a:pPr lvl="1" rtl="0"/>
            <a:r>
              <a:rPr lang="nl-NL" noProof="0" dirty="0"/>
              <a:t>Tweede niveau</a:t>
            </a:r>
          </a:p>
          <a:p>
            <a:pPr lvl="2" rtl="0"/>
            <a:r>
              <a:rPr lang="nl-NL" noProof="0" dirty="0"/>
              <a:t>Derde niveau</a:t>
            </a:r>
          </a:p>
          <a:p>
            <a:pPr lvl="3" rtl="0"/>
            <a:r>
              <a:rPr lang="nl-NL" noProof="0" dirty="0"/>
              <a:t>Vierde niveau</a:t>
            </a:r>
          </a:p>
          <a:p>
            <a:pPr lvl="4" rtl="0"/>
            <a:r>
              <a:rPr lang="nl-NL" noProof="0" dirty="0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nl-NL" noProof="0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9555D449-B875-4B8D-8E66-224D27E54C9A}" type="slidenum">
              <a:rPr lang="nl-NL" noProof="0" smtClean="0"/>
              <a:t>‹nr.›</a:t>
            </a:fld>
            <a:endParaRPr lang="nl-NL" noProof="0" dirty="0"/>
          </a:p>
        </p:txBody>
      </p:sp>
    </p:spTree>
    <p:extLst>
      <p:ext uri="{BB962C8B-B14F-4D97-AF65-F5344CB8AC3E}">
        <p14:creationId xmlns:p14="http://schemas.microsoft.com/office/powerpoint/2010/main" val="1349979990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rtl="0"/>
            <a:fld id="{9555D449-B875-4B8D-8E66-224D27E54C9A}" type="slidenum">
              <a:rPr lang="nl-NL" noProof="0" smtClean="0"/>
              <a:t>1</a:t>
            </a:fld>
            <a:endParaRPr lang="nl-NL" noProof="0" dirty="0"/>
          </a:p>
        </p:txBody>
      </p:sp>
    </p:spTree>
    <p:extLst>
      <p:ext uri="{BB962C8B-B14F-4D97-AF65-F5344CB8AC3E}">
        <p14:creationId xmlns:p14="http://schemas.microsoft.com/office/powerpoint/2010/main" val="11965996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gradFill flip="none" rotWithShape="1">
          <a:gsLst>
            <a:gs pos="0">
              <a:srgbClr val="D9D9D9"/>
            </a:gs>
            <a:gs pos="100000">
              <a:schemeClr val="bg1"/>
            </a:gs>
          </a:gsLst>
          <a:lin ang="81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26225" y="1828800"/>
            <a:ext cx="4098175" cy="3177380"/>
          </a:xfrm>
        </p:spPr>
        <p:txBody>
          <a:bodyPr rtlCol="0" anchor="b">
            <a:normAutofit/>
          </a:bodyPr>
          <a:lstStyle>
            <a:lvl1pPr algn="l" rtl="0">
              <a:lnSpc>
                <a:spcPct val="80000"/>
              </a:lnSpc>
              <a:defRPr sz="5400">
                <a:solidFill>
                  <a:schemeClr val="accent1"/>
                </a:solidFill>
              </a:defRPr>
            </a:lvl1pPr>
          </a:lstStyle>
          <a:p>
            <a:pPr rtl="0"/>
            <a:r>
              <a:rPr lang="nl-NL"/>
              <a:t>Klik om stijl te bewerken</a:t>
            </a:r>
            <a:endParaRPr lang="nl-NL" dirty="0"/>
          </a:p>
        </p:txBody>
      </p:sp>
      <p:sp>
        <p:nvSpPr>
          <p:cNvPr id="3" name="Subtitel 2"/>
          <p:cNvSpPr>
            <a:spLocks noGrp="1"/>
          </p:cNvSpPr>
          <p:nvPr>
            <p:ph type="subTitle" idx="1"/>
          </p:nvPr>
        </p:nvSpPr>
        <p:spPr>
          <a:xfrm>
            <a:off x="626225" y="5181600"/>
            <a:ext cx="4098175" cy="685800"/>
          </a:xfrm>
        </p:spPr>
        <p:txBody>
          <a:bodyPr rtlCol="0">
            <a:normAutofit/>
          </a:bodyPr>
          <a:lstStyle>
            <a:lvl1pPr marL="0" indent="0" algn="l">
              <a:buNone/>
              <a:defRPr sz="2000" cap="all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nl-NL" dirty="0"/>
          </a:p>
        </p:txBody>
      </p:sp>
      <p:pic>
        <p:nvPicPr>
          <p:cNvPr id="7" name="Afbeelding 6" descr="ECG-lijn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5188688" y="-1"/>
            <a:ext cx="7000137" cy="68580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988627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 rtl="0">
              <a:defRPr/>
            </a:lvl1pPr>
          </a:lstStyle>
          <a:p>
            <a:pPr rtl="0"/>
            <a:r>
              <a:rPr lang="nl-NL"/>
              <a:t>Klik om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3589579-FBCA-4B65-86AF-3289074A703B}" type="datetime1">
              <a:rPr lang="nl-NL" smtClean="0"/>
              <a:t>23-10-2023</a:t>
            </a:fld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77154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hthoek 6" descr="Rechthoek"/>
          <p:cNvSpPr/>
          <p:nvPr/>
        </p:nvSpPr>
        <p:spPr>
          <a:xfrm>
            <a:off x="9982200" y="0"/>
            <a:ext cx="2209800" cy="6858000"/>
          </a:xfrm>
          <a:prstGeom prst="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1">
                  <a:lumMod val="7500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dirty="0"/>
          </a:p>
        </p:txBody>
      </p:sp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10058399" y="457201"/>
            <a:ext cx="2057401" cy="5943600"/>
          </a:xfrm>
        </p:spPr>
        <p:txBody>
          <a:bodyPr vert="eaVert" rtlCol="0"/>
          <a:lstStyle>
            <a:lvl1pPr rtl="0">
              <a:defRPr/>
            </a:lvl1pPr>
          </a:lstStyle>
          <a:p>
            <a:pPr rtl="0"/>
            <a:r>
              <a:rPr lang="nl-NL"/>
              <a:t>Klik om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609600" y="457200"/>
            <a:ext cx="9067800" cy="5943599"/>
          </a:xfrm>
        </p:spPr>
        <p:txBody>
          <a:bodyPr vert="eaVert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EFAB6B0A-E006-4DCC-9665-CE9B76E85A04}" type="datetime1">
              <a:rPr lang="nl-NL" smtClean="0"/>
              <a:t>23-10-2023</a:t>
            </a:fld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24635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inhou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 rtl="0">
              <a:defRPr/>
            </a:lvl1pPr>
          </a:lstStyle>
          <a:p>
            <a:pPr rtl="0"/>
            <a:r>
              <a:rPr lang="nl-NL"/>
              <a:t>Klik om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 rtlCol="0"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856E0C39-CFC8-4E2D-BE76-D330EE5C4944}" type="datetime1">
              <a:rPr lang="nl-NL" smtClean="0"/>
              <a:t>23-10-2023</a:t>
            </a:fld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124441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Sectiekop">
    <p:bg>
      <p:bgPr>
        <a:gradFill flip="none" rotWithShape="1">
          <a:gsLst>
            <a:gs pos="0">
              <a:schemeClr val="accent1"/>
            </a:gs>
            <a:gs pos="100000">
              <a:schemeClr val="accent1">
                <a:lumMod val="75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hthoek 6" descr="Rechthoek"/>
          <p:cNvSpPr/>
          <p:nvPr/>
        </p:nvSpPr>
        <p:spPr>
          <a:xfrm>
            <a:off x="265112" y="228600"/>
            <a:ext cx="11658600" cy="6400800"/>
          </a:xfrm>
          <a:prstGeom prst="rect">
            <a:avLst/>
          </a:prstGeom>
          <a:noFill/>
          <a:ln w="15875">
            <a:gradFill flip="none" rotWithShape="1">
              <a:gsLst>
                <a:gs pos="0">
                  <a:schemeClr val="bg1">
                    <a:lumMod val="75000"/>
                  </a:schemeClr>
                </a:gs>
                <a:gs pos="100000">
                  <a:schemeClr val="bg1"/>
                </a:gs>
              </a:gsLst>
              <a:lin ang="2700000" scaled="1"/>
              <a:tileRect/>
            </a:gra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66800" y="1828800"/>
            <a:ext cx="7772400" cy="3177380"/>
          </a:xfrm>
        </p:spPr>
        <p:txBody>
          <a:bodyPr rtlCol="0" anchor="b">
            <a:normAutofit/>
          </a:bodyPr>
          <a:lstStyle>
            <a:lvl1pPr rtl="0">
              <a:lnSpc>
                <a:spcPct val="80000"/>
              </a:lnSpc>
              <a:defRPr sz="5400"/>
            </a:lvl1pPr>
          </a:lstStyle>
          <a:p>
            <a:pPr rtl="0"/>
            <a:r>
              <a:rPr lang="nl-NL"/>
              <a:t>Klik om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066800" y="5181600"/>
            <a:ext cx="7772400" cy="685800"/>
          </a:xfrm>
        </p:spPr>
        <p:txBody>
          <a:bodyPr rtlCol="0">
            <a:normAutofit/>
          </a:bodyPr>
          <a:lstStyle>
            <a:lvl1pPr marL="0" indent="0">
              <a:buNone/>
              <a:defRPr sz="2000" cap="all" baseline="0">
                <a:solidFill>
                  <a:schemeClr val="bg1"/>
                </a:solidFill>
              </a:defRPr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</p:spTree>
    <p:extLst>
      <p:ext uri="{BB962C8B-B14F-4D97-AF65-F5344CB8AC3E}">
        <p14:creationId xmlns:p14="http://schemas.microsoft.com/office/powerpoint/2010/main" val="35067780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 rtl="0">
              <a:defRPr/>
            </a:lvl1pPr>
          </a:lstStyle>
          <a:p>
            <a:pPr rtl="0"/>
            <a:r>
              <a:rPr lang="nl-NL"/>
              <a:t>Klik om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1066800" y="1825624"/>
            <a:ext cx="4800600" cy="4575175"/>
          </a:xfrm>
        </p:spPr>
        <p:txBody>
          <a:bodyPr rtlCol="0"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324600" y="1825624"/>
            <a:ext cx="4800600" cy="4575175"/>
          </a:xfrm>
        </p:spPr>
        <p:txBody>
          <a:bodyPr rtlCol="0"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3C91BF31-E325-4506-9612-6C9A7D412E19}" type="datetime1">
              <a:rPr lang="nl-NL" smtClean="0"/>
              <a:t>23-10-2023</a:t>
            </a:fld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445679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 rtl="0">
              <a:defRPr/>
            </a:lvl1pPr>
          </a:lstStyle>
          <a:p>
            <a:pPr rtl="0"/>
            <a:r>
              <a:rPr lang="nl-NL"/>
              <a:t>Klik om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066800" y="1828799"/>
            <a:ext cx="4800600" cy="762000"/>
          </a:xfrm>
        </p:spPr>
        <p:txBody>
          <a:bodyPr rtlCol="0" anchor="ctr">
            <a:noAutofit/>
          </a:bodyPr>
          <a:lstStyle>
            <a:lvl1pPr marL="0" indent="0">
              <a:buNone/>
              <a:defRPr sz="2400" b="0" cap="none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1066800" y="2590799"/>
            <a:ext cx="4800600" cy="3810033"/>
          </a:xfrm>
        </p:spPr>
        <p:txBody>
          <a:bodyPr rtlCol="0"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324600" y="1828799"/>
            <a:ext cx="4800600" cy="762000"/>
          </a:xfrm>
        </p:spPr>
        <p:txBody>
          <a:bodyPr rtlCol="0" anchor="ctr">
            <a:noAutofit/>
          </a:bodyPr>
          <a:lstStyle>
            <a:lvl1pPr marL="0" indent="0">
              <a:buNone/>
              <a:defRPr sz="2400" b="0" cap="none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324600" y="2590799"/>
            <a:ext cx="4800600" cy="3810033"/>
          </a:xfrm>
        </p:spPr>
        <p:txBody>
          <a:bodyPr rtlCol="0"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nl-NL" dirty="0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0D2BBBC0-ACF5-40F4-8888-0541E41B163E}" type="datetime1">
              <a:rPr lang="nl-NL" smtClean="0"/>
              <a:t>23-10-2023</a:t>
            </a:fld>
            <a:endParaRPr lang="nl-NL" dirty="0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97906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 rtl="0">
              <a:defRPr/>
            </a:lvl1pPr>
          </a:lstStyle>
          <a:p>
            <a:pPr rtl="0"/>
            <a:r>
              <a:rPr lang="nl-NL"/>
              <a:t>Klik om stijl te bewerken</a:t>
            </a:r>
            <a:endParaRPr lang="nl-NL" dirty="0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nl-NL" dirty="0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BB434AB2-C1B6-4B96-8E8C-73F0D6C85054}" type="datetime1">
              <a:rPr lang="nl-NL" smtClean="0"/>
              <a:t>23-10-2023</a:t>
            </a:fld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389767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nl-NL" dirty="0"/>
          </a:p>
        </p:txBody>
      </p:sp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7C56B5A5-22A8-418B-8001-145EBAAE8E55}" type="datetime1">
              <a:rPr lang="nl-NL" smtClean="0"/>
              <a:t>23-10-2023</a:t>
            </a:fld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46817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hthoek 7" descr="Rechthoek"/>
          <p:cNvSpPr/>
          <p:nvPr/>
        </p:nvSpPr>
        <p:spPr>
          <a:xfrm>
            <a:off x="7008812" y="0"/>
            <a:ext cx="5180013" cy="6858000"/>
          </a:xfrm>
          <a:prstGeom prst="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1">
                  <a:lumMod val="7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dirty="0"/>
          </a:p>
        </p:txBody>
      </p:sp>
      <p:sp>
        <p:nvSpPr>
          <p:cNvPr id="9" name="Rechthoek 8" descr="Rechthoek"/>
          <p:cNvSpPr/>
          <p:nvPr/>
        </p:nvSpPr>
        <p:spPr>
          <a:xfrm>
            <a:off x="7255668" y="228600"/>
            <a:ext cx="4686300" cy="6400800"/>
          </a:xfrm>
          <a:prstGeom prst="rect">
            <a:avLst/>
          </a:prstGeom>
          <a:noFill/>
          <a:ln w="15875">
            <a:gradFill flip="none" rotWithShape="1">
              <a:gsLst>
                <a:gs pos="0">
                  <a:schemeClr val="bg1">
                    <a:lumMod val="7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2700000" scaled="1"/>
              <a:tileRect/>
            </a:gra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632700" y="3200400"/>
            <a:ext cx="3932237" cy="1752600"/>
          </a:xfrm>
        </p:spPr>
        <p:txBody>
          <a:bodyPr rtlCol="0" anchor="b">
            <a:normAutofit/>
          </a:bodyPr>
          <a:lstStyle>
            <a:lvl1pPr rtl="0">
              <a:defRPr sz="3600"/>
            </a:lvl1pPr>
          </a:lstStyle>
          <a:p>
            <a:pPr rtl="0"/>
            <a:r>
              <a:rPr lang="nl-NL"/>
              <a:t>Klik om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09600" y="457201"/>
            <a:ext cx="5943600" cy="5943600"/>
          </a:xfrm>
        </p:spPr>
        <p:txBody>
          <a:bodyPr rtlCol="0"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7632699" y="5029200"/>
            <a:ext cx="3932237" cy="1371600"/>
          </a:xfrm>
        </p:spPr>
        <p:txBody>
          <a:bodyPr rtlCol="0">
            <a:normAutofit/>
          </a:bodyPr>
          <a:lstStyle>
            <a:lvl1pPr marL="0" indent="0"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</p:spTree>
    <p:extLst>
      <p:ext uri="{BB962C8B-B14F-4D97-AF65-F5344CB8AC3E}">
        <p14:creationId xmlns:p14="http://schemas.microsoft.com/office/powerpoint/2010/main" val="16673741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hthoek 7" descr="Rechthoek"/>
          <p:cNvSpPr/>
          <p:nvPr/>
        </p:nvSpPr>
        <p:spPr>
          <a:xfrm>
            <a:off x="7008812" y="0"/>
            <a:ext cx="5180013" cy="6858000"/>
          </a:xfrm>
          <a:prstGeom prst="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1">
                  <a:lumMod val="7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dirty="0"/>
          </a:p>
        </p:txBody>
      </p:sp>
      <p:sp>
        <p:nvSpPr>
          <p:cNvPr id="9" name="Rechthoek 8" descr="Rechthoek"/>
          <p:cNvSpPr/>
          <p:nvPr/>
        </p:nvSpPr>
        <p:spPr>
          <a:xfrm>
            <a:off x="7255668" y="228600"/>
            <a:ext cx="4686300" cy="6400800"/>
          </a:xfrm>
          <a:prstGeom prst="rect">
            <a:avLst/>
          </a:prstGeom>
          <a:noFill/>
          <a:ln w="15875">
            <a:gradFill flip="none" rotWithShape="1">
              <a:gsLst>
                <a:gs pos="0">
                  <a:schemeClr val="bg1">
                    <a:lumMod val="7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2700000" scaled="1"/>
              <a:tileRect/>
            </a:gra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635240" y="3200400"/>
            <a:ext cx="3932237" cy="1752600"/>
          </a:xfrm>
        </p:spPr>
        <p:txBody>
          <a:bodyPr rtlCol="0" anchor="b">
            <a:normAutofit/>
          </a:bodyPr>
          <a:lstStyle>
            <a:lvl1pPr rtl="0">
              <a:defRPr sz="3600"/>
            </a:lvl1pPr>
          </a:lstStyle>
          <a:p>
            <a:pPr rtl="0"/>
            <a:r>
              <a:rPr lang="nl-NL"/>
              <a:t>Klik om stijl te bewerken</a:t>
            </a:r>
            <a:endParaRPr lang="nl-NL" dirty="0"/>
          </a:p>
        </p:txBody>
      </p:sp>
      <p:sp>
        <p:nvSpPr>
          <p:cNvPr id="3" name="Tijdelijke aanduiding voor afbeelding 2" descr="Een lege tijdelijke aanduiding om een afbeelding toe te voegen. Klik op de tijdelijke aanduiding en selecteer de afbeelding die u wilt toevoegen."/>
          <p:cNvSpPr>
            <a:spLocks noGrp="1"/>
          </p:cNvSpPr>
          <p:nvPr>
            <p:ph type="pic" idx="1"/>
          </p:nvPr>
        </p:nvSpPr>
        <p:spPr>
          <a:xfrm>
            <a:off x="1" y="0"/>
            <a:ext cx="7008810" cy="6857999"/>
          </a:xfrm>
        </p:spPr>
        <p:txBody>
          <a:bodyPr tIns="457200" rtlCol="0">
            <a:normAutofit/>
          </a:bodyPr>
          <a:lstStyle>
            <a:lvl1pPr marL="0" indent="0" algn="ctr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rtl="0"/>
            <a:r>
              <a:rPr lang="nl-NL"/>
              <a:t>Klik op het pictogram als u een afbeelding wilt toevoegen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7635240" y="5029200"/>
            <a:ext cx="3932237" cy="1374648"/>
          </a:xfrm>
        </p:spPr>
        <p:txBody>
          <a:bodyPr rtlCol="0"/>
          <a:lstStyle>
            <a:lvl1pPr marL="0" indent="0"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</p:spTree>
    <p:extLst>
      <p:ext uri="{BB962C8B-B14F-4D97-AF65-F5344CB8AC3E}">
        <p14:creationId xmlns:p14="http://schemas.microsoft.com/office/powerpoint/2010/main" val="29772497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D9D9D9"/>
            </a:gs>
            <a:gs pos="100000">
              <a:schemeClr val="bg1"/>
            </a:gs>
          </a:gsLst>
          <a:lin ang="162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de balk" descr="Rode balk"/>
          <p:cNvSpPr/>
          <p:nvPr/>
        </p:nvSpPr>
        <p:spPr>
          <a:xfrm>
            <a:off x="1" y="1"/>
            <a:ext cx="12188824" cy="1524000"/>
          </a:xfrm>
          <a:prstGeom prst="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1">
                  <a:lumMod val="7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0" dirty="0"/>
          </a:p>
        </p:txBody>
      </p:sp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1066800" y="99220"/>
            <a:ext cx="100584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rtl="0"/>
            <a:r>
              <a:rPr lang="nl-NL" noProof="0" dirty="0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524000" y="1828799"/>
            <a:ext cx="9144000" cy="457200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noProof="0" dirty="0"/>
              <a:t>Tekststijl van het model bewerken</a:t>
            </a:r>
          </a:p>
          <a:p>
            <a:pPr lvl="1" rtl="0"/>
            <a:r>
              <a:rPr lang="nl-NL" noProof="0" dirty="0"/>
              <a:t>Tweede niveau</a:t>
            </a:r>
          </a:p>
          <a:p>
            <a:pPr lvl="2" rtl="0"/>
            <a:r>
              <a:rPr lang="nl-NL" noProof="0" dirty="0"/>
              <a:t>Derde niveau</a:t>
            </a:r>
          </a:p>
          <a:p>
            <a:pPr lvl="3" rtl="0"/>
            <a:r>
              <a:rPr lang="nl-NL" noProof="0" dirty="0"/>
              <a:t>Vierde niveau</a:t>
            </a:r>
          </a:p>
          <a:p>
            <a:pPr lvl="4" rtl="0"/>
            <a:r>
              <a:rPr lang="nl-NL" noProof="0" dirty="0"/>
              <a:t>Vijfde niveau</a:t>
            </a: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1066800" y="6481760"/>
            <a:ext cx="7848600" cy="2397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/>
                </a:solidFill>
              </a:defRPr>
            </a:lvl1pPr>
          </a:lstStyle>
          <a:p>
            <a:pPr rtl="0"/>
            <a:endParaRPr lang="nl-NL" noProof="0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9067800" y="6465885"/>
            <a:ext cx="1066800" cy="2397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/>
                </a:solidFill>
              </a:defRPr>
            </a:lvl1pPr>
          </a:lstStyle>
          <a:p>
            <a:pPr rtl="0"/>
            <a:fld id="{4FD7E93D-B638-43B6-BCE3-9698495EC92B}" type="datetime1">
              <a:rPr lang="nl-NL" noProof="0" smtClean="0"/>
              <a:t>23-10-2023</a:t>
            </a:fld>
            <a:endParaRPr lang="nl-NL" noProof="0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10287000" y="6481760"/>
            <a:ext cx="838200" cy="2397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/>
                </a:solidFill>
              </a:defRPr>
            </a:lvl1pPr>
          </a:lstStyle>
          <a:p>
            <a:pPr rtl="0"/>
            <a:fld id="{E31375A4-56A4-47D6-9801-1991572033F7}" type="slidenum">
              <a:rPr lang="nl-NL" noProof="0" smtClean="0"/>
              <a:pPr rtl="0"/>
              <a:t>‹nr.›</a:t>
            </a:fld>
            <a:endParaRPr lang="nl-NL" noProof="0" dirty="0"/>
          </a:p>
        </p:txBody>
      </p:sp>
    </p:spTree>
    <p:extLst>
      <p:ext uri="{BB962C8B-B14F-4D97-AF65-F5344CB8AC3E}">
        <p14:creationId xmlns:p14="http://schemas.microsoft.com/office/powerpoint/2010/main" val="1943259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800"/>
        </a:spcBef>
        <a:buSzPct val="100000"/>
        <a:buFont typeface="Arial" pitchFamily="34" charset="0"/>
        <a:buChar char="▪"/>
        <a:defRPr sz="2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90000"/>
        </a:lnSpc>
        <a:spcBef>
          <a:spcPts val="600"/>
        </a:spcBef>
        <a:buSzPct val="100000"/>
        <a:buFont typeface="Arial" pitchFamily="34" charset="0"/>
        <a:buChar char="▪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685800" indent="-182880" algn="l" defTabSz="914400" rtl="0" eaLnBrk="1" latinLnBrk="0" hangingPunct="1">
        <a:lnSpc>
          <a:spcPct val="90000"/>
        </a:lnSpc>
        <a:spcBef>
          <a:spcPts val="600"/>
        </a:spcBef>
        <a:buSzPct val="100000"/>
        <a:buFont typeface="Arial" pitchFamily="34" charset="0"/>
        <a:buChar char="▪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868680" indent="-182563" algn="l" defTabSz="914400" rtl="0" eaLnBrk="1" latinLnBrk="0" hangingPunct="1">
        <a:lnSpc>
          <a:spcPct val="90000"/>
        </a:lnSpc>
        <a:spcBef>
          <a:spcPts val="600"/>
        </a:spcBef>
        <a:buSzPct val="100000"/>
        <a:buFont typeface="Arial" pitchFamily="34" charset="0"/>
        <a:buChar char="▪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051560" indent="-182880" algn="l" defTabSz="914400" rtl="0" eaLnBrk="1" latinLnBrk="0" hangingPunct="1">
        <a:lnSpc>
          <a:spcPct val="90000"/>
        </a:lnSpc>
        <a:spcBef>
          <a:spcPts val="600"/>
        </a:spcBef>
        <a:buSzPct val="100000"/>
        <a:buFont typeface="Arial" pitchFamily="34" charset="0"/>
        <a:buChar char="▪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234440" indent="-182880" algn="l" defTabSz="914400" rtl="0" eaLnBrk="1" latinLnBrk="0" hangingPunct="1">
        <a:lnSpc>
          <a:spcPct val="90000"/>
        </a:lnSpc>
        <a:spcBef>
          <a:spcPts val="400"/>
        </a:spcBef>
        <a:buSzPct val="100000"/>
        <a:buFont typeface="Arial" pitchFamily="34" charset="0"/>
        <a:buChar char="▪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417320" indent="-182880" algn="l" defTabSz="914400" rtl="0" eaLnBrk="1" latinLnBrk="0" hangingPunct="1">
        <a:lnSpc>
          <a:spcPct val="90000"/>
        </a:lnSpc>
        <a:spcBef>
          <a:spcPts val="400"/>
        </a:spcBef>
        <a:buSzPct val="100000"/>
        <a:buFont typeface="Arial" pitchFamily="34" charset="0"/>
        <a:buChar char="▪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600200" indent="-182880" algn="l" defTabSz="914400" rtl="0" eaLnBrk="1" latinLnBrk="0" hangingPunct="1">
        <a:lnSpc>
          <a:spcPct val="90000"/>
        </a:lnSpc>
        <a:spcBef>
          <a:spcPts val="400"/>
        </a:spcBef>
        <a:buSzPct val="100000"/>
        <a:buFont typeface="Arial" pitchFamily="34" charset="0"/>
        <a:buChar char="▪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83080" indent="-182880" algn="l" defTabSz="914400" rtl="0" eaLnBrk="1" latinLnBrk="0" hangingPunct="1">
        <a:lnSpc>
          <a:spcPct val="90000"/>
        </a:lnSpc>
        <a:spcBef>
          <a:spcPts val="400"/>
        </a:spcBef>
        <a:buSzPct val="100000"/>
        <a:buFont typeface="Arial" pitchFamily="34" charset="0"/>
        <a:buChar char="▪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>
          <p15:clr>
            <a:srgbClr val="F26B43"/>
          </p15:clr>
        </p15:guide>
        <p15:guide id="2" pos="38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 rtlCol="0"/>
          <a:lstStyle/>
          <a:p>
            <a:pPr rtl="0"/>
            <a:r>
              <a:rPr lang="nl-NL" dirty="0"/>
              <a:t>ROS 1</a:t>
            </a:r>
          </a:p>
        </p:txBody>
      </p:sp>
      <p:sp>
        <p:nvSpPr>
          <p:cNvPr id="3" name="Subtitel 2"/>
          <p:cNvSpPr>
            <a:spLocks noGrp="1"/>
          </p:cNvSpPr>
          <p:nvPr>
            <p:ph type="subTitle" idx="1"/>
          </p:nvPr>
        </p:nvSpPr>
        <p:spPr>
          <a:xfrm>
            <a:off x="626225" y="5181600"/>
            <a:ext cx="4098175" cy="911696"/>
          </a:xfrm>
        </p:spPr>
        <p:txBody>
          <a:bodyPr rtlCol="0">
            <a:normAutofit fontScale="55000" lnSpcReduction="20000"/>
          </a:bodyPr>
          <a:lstStyle/>
          <a:p>
            <a:pPr rtl="0"/>
            <a:r>
              <a:rPr lang="nl-NL" dirty="0"/>
              <a:t>LJ4 LES 1 </a:t>
            </a:r>
          </a:p>
          <a:p>
            <a:pPr rtl="0"/>
            <a:r>
              <a:rPr lang="nl-NL" dirty="0"/>
              <a:t>2023-24</a:t>
            </a:r>
          </a:p>
          <a:p>
            <a:pPr rtl="0"/>
            <a:r>
              <a:rPr lang="nl-NL" dirty="0"/>
              <a:t>Begin casus</a:t>
            </a:r>
          </a:p>
          <a:p>
            <a:pPr rtl="0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351416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A9D84B1-716E-C7AE-71D4-919772DB4B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Spelregels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5D2E418-AC93-77D7-3ACE-E1AEC12B4C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24000" y="1828799"/>
            <a:ext cx="9144000" cy="4840561"/>
          </a:xfrm>
        </p:spPr>
        <p:txBody>
          <a:bodyPr/>
          <a:lstStyle/>
          <a:p>
            <a:r>
              <a:rPr lang="nl-NL" dirty="0"/>
              <a:t>De klas verdelen in sub groepjes van 4 tot 5 studenten.</a:t>
            </a:r>
          </a:p>
          <a:p>
            <a:r>
              <a:rPr lang="nl-NL" dirty="0"/>
              <a:t>Probeer in elke sub groep studenten uit verschillende PBV werkvelden te hebben (PG – Soma – </a:t>
            </a:r>
            <a:r>
              <a:rPr lang="nl-NL" dirty="0" err="1"/>
              <a:t>Reva</a:t>
            </a:r>
            <a:r>
              <a:rPr lang="nl-NL" dirty="0"/>
              <a:t> – thuiszorg – ZH).</a:t>
            </a:r>
          </a:p>
          <a:p>
            <a:pPr marL="457200" indent="-457200">
              <a:buFont typeface="+mj-lt"/>
              <a:buAutoNum type="arabicPeriod"/>
            </a:pPr>
            <a:r>
              <a:rPr lang="nl-NL" dirty="0"/>
              <a:t>Na het doornemen van de casus gaat de sub groep in overleg om uiteindelijk op het bord een DD te schrijven.</a:t>
            </a:r>
          </a:p>
          <a:p>
            <a:pPr marL="457200" indent="-457200">
              <a:buFont typeface="+mj-lt"/>
              <a:buAutoNum type="arabicPeriod"/>
            </a:pPr>
            <a:r>
              <a:rPr lang="nl-NL" dirty="0"/>
              <a:t>Minimaal een top 3 van ziektebeelden.3</a:t>
            </a:r>
          </a:p>
          <a:p>
            <a:pPr marL="457200" indent="-457200">
              <a:buFont typeface="+mj-lt"/>
              <a:buAutoNum type="arabicPeriod"/>
            </a:pPr>
            <a:r>
              <a:rPr lang="nl-NL" dirty="0"/>
              <a:t>Daarna krijgt elke sub groep de mogelijkheid om 1 vraag te stellen aan de docent (over de casus).</a:t>
            </a:r>
          </a:p>
          <a:p>
            <a:pPr marL="457200" indent="-457200">
              <a:buFont typeface="+mj-lt"/>
              <a:buAutoNum type="arabicPeriod"/>
            </a:pPr>
            <a:r>
              <a:rPr lang="nl-NL" dirty="0"/>
              <a:t>Stap 1 t/m 3 worden herhaald.</a:t>
            </a:r>
          </a:p>
          <a:p>
            <a:pPr marL="457200" indent="-457200">
              <a:buFont typeface="+mj-lt"/>
              <a:buAutoNum type="arabicPeriod"/>
            </a:pPr>
            <a:r>
              <a:rPr lang="nl-NL" dirty="0"/>
              <a:t>Docent geeft </a:t>
            </a:r>
            <a:r>
              <a:rPr lang="nl-NL"/>
              <a:t>de uiteindelijke DD.</a:t>
            </a:r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056671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0EB9F46-D14A-16FF-385A-9125241195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ROS begin casus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8EB09B5-D19C-7EF4-5237-9CE2FAF93AD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24000" y="1628800"/>
            <a:ext cx="9144000" cy="5040559"/>
          </a:xfrm>
        </p:spPr>
        <p:txBody>
          <a:bodyPr>
            <a:norm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nl-NL" sz="2400" kern="100" dirty="0"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Jij komt in de ochtend bij Mw. de Boer (76) thuis i.v.m. aantrekken van steunkousen.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nl-NL" sz="2400" kern="100" dirty="0"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Als mw. de deur opendoet valt het jou op dat ze er wat bleek uitziet in het gelaat.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nl-NL" sz="2400" kern="100" dirty="0"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Mw. de Boer zegt dat ze buikpijn heeft en al de hele nacht braakt.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nl-NL" sz="2400" kern="100" dirty="0"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Niet veel later strompelt mw. snel naar de wc en hoor je mw. braken. Het braaksel ziet galig en her en der zie je sliertjes bloed. 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52382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DC56F3E-1D14-DE5D-F931-A27DDE0C78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Stap 1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B197403-28FC-8AA4-E78C-442C9DDA6C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Overleg in de sub groep met elkaar.</a:t>
            </a:r>
          </a:p>
          <a:p>
            <a:r>
              <a:rPr lang="nl-NL" dirty="0"/>
              <a:t>Bedenk wat de oorzaak is van de klachten.</a:t>
            </a:r>
          </a:p>
          <a:p>
            <a:r>
              <a:rPr lang="nl-NL" dirty="0"/>
              <a:t>Wat zijn volgens jullie de mogelijke oorzaken (schrijf 3 DD’S op het bord).</a:t>
            </a:r>
          </a:p>
        </p:txBody>
      </p:sp>
    </p:spTree>
    <p:extLst>
      <p:ext uri="{BB962C8B-B14F-4D97-AF65-F5344CB8AC3E}">
        <p14:creationId xmlns:p14="http://schemas.microsoft.com/office/powerpoint/2010/main" val="16980242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77CBBAE-6690-85EA-F1B9-638F1280C2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Stap 2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BE91786-A9A7-8663-179E-9A8698393B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Meer informatie?</a:t>
            </a:r>
          </a:p>
          <a:p>
            <a:pPr>
              <a:buFontTx/>
              <a:buChar char="-"/>
            </a:pPr>
            <a:r>
              <a:rPr lang="nl-NL" dirty="0"/>
              <a:t>Wat willen jullie weten?</a:t>
            </a:r>
          </a:p>
          <a:p>
            <a:pPr>
              <a:buFontTx/>
              <a:buChar char="-"/>
            </a:pPr>
            <a:r>
              <a:rPr lang="nl-NL" dirty="0"/>
              <a:t>Elke sub groep mag 1 </a:t>
            </a:r>
            <a:r>
              <a:rPr lang="nl-NL"/>
              <a:t>vraag stellen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06389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DC56F3E-1D14-DE5D-F931-A27DDE0C78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Stap 3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B197403-28FC-8AA4-E78C-442C9DDA6C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Overleg in de sub groep met elkaar.</a:t>
            </a:r>
          </a:p>
          <a:p>
            <a:r>
              <a:rPr lang="nl-NL" dirty="0"/>
              <a:t>Bedenk opnieuw wat de oorzaak is van de klachten.</a:t>
            </a:r>
          </a:p>
          <a:p>
            <a:r>
              <a:rPr lang="nl-NL" dirty="0"/>
              <a:t>Wat zijn volgens jullie de mogelijke oorzaken, pas eventueel de DD aan.</a:t>
            </a:r>
          </a:p>
        </p:txBody>
      </p:sp>
    </p:spTree>
    <p:extLst>
      <p:ext uri="{BB962C8B-B14F-4D97-AF65-F5344CB8AC3E}">
        <p14:creationId xmlns:p14="http://schemas.microsoft.com/office/powerpoint/2010/main" val="202548281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77CBBAE-6690-85EA-F1B9-638F1280C2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Stap 4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BE91786-A9A7-8663-179E-9A8698393B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Nog meer informatie?</a:t>
            </a:r>
          </a:p>
          <a:p>
            <a:pPr>
              <a:buFontTx/>
              <a:buChar char="-"/>
            </a:pPr>
            <a:r>
              <a:rPr lang="nl-NL" dirty="0"/>
              <a:t>Wat willen jullie weten?</a:t>
            </a:r>
          </a:p>
          <a:p>
            <a:pPr>
              <a:buFontTx/>
              <a:buChar char="-"/>
            </a:pPr>
            <a:r>
              <a:rPr lang="nl-NL" dirty="0"/>
              <a:t>Elke sub groep mag 1 vraag stellen</a:t>
            </a:r>
          </a:p>
        </p:txBody>
      </p:sp>
    </p:spTree>
    <p:extLst>
      <p:ext uri="{BB962C8B-B14F-4D97-AF65-F5344CB8AC3E}">
        <p14:creationId xmlns:p14="http://schemas.microsoft.com/office/powerpoint/2010/main" val="13947046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67383B-0755-B4A6-A26C-97B94A14BE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Stap 5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7FF3AC3-D8A1-8EFD-E922-A83C26207B8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Overleg en schrijf jullie uiteindelijke DD op.</a:t>
            </a:r>
          </a:p>
          <a:p>
            <a:r>
              <a:rPr lang="nl-NL" dirty="0"/>
              <a:t>De docent zal jullie uitkomsten eerst bespreken voordat de docent de officiële DD met jullie deelt.  </a:t>
            </a:r>
          </a:p>
        </p:txBody>
      </p:sp>
    </p:spTree>
    <p:extLst>
      <p:ext uri="{BB962C8B-B14F-4D97-AF65-F5344CB8AC3E}">
        <p14:creationId xmlns:p14="http://schemas.microsoft.com/office/powerpoint/2010/main" val="1554835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Medisch ontwerp (16:9)">
  <a:themeElements>
    <a:clrScheme name="MedicalHealth">
      <a:dk1>
        <a:sysClr val="windowText" lastClr="000000"/>
      </a:dk1>
      <a:lt1>
        <a:sysClr val="window" lastClr="FFFFFF"/>
      </a:lt1>
      <a:dk2>
        <a:srgbClr val="656367"/>
      </a:dk2>
      <a:lt2>
        <a:srgbClr val="F2F2F2"/>
      </a:lt2>
      <a:accent1>
        <a:srgbClr val="B82D2F"/>
      </a:accent1>
      <a:accent2>
        <a:srgbClr val="333333"/>
      </a:accent2>
      <a:accent3>
        <a:srgbClr val="2B4A63"/>
      </a:accent3>
      <a:accent4>
        <a:srgbClr val="445E45"/>
      </a:accent4>
      <a:accent5>
        <a:srgbClr val="5A3A64"/>
      </a:accent5>
      <a:accent6>
        <a:srgbClr val="DB8526"/>
      </a:accent6>
      <a:hlink>
        <a:srgbClr val="164E6E"/>
      </a:hlink>
      <a:folHlink>
        <a:srgbClr val="667F6D"/>
      </a:folHlink>
    </a:clrScheme>
    <a:fontScheme name="Franklin Gothic Medium">
      <a:majorFont>
        <a:latin typeface="Franklin Gothic Medium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Medium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_9530163_TF02901024" id="{90B6D0ED-065E-48EA-8C07-0AD5B7937B3B}" vid="{822A3345-6D01-4F74-ABC3-578599EAA64E}"/>
    </a:ext>
  </a:extLst>
</a:theme>
</file>

<file path=ppt/theme/theme2.xml><?xml version="1.0" encoding="utf-8"?>
<a:theme xmlns:a="http://schemas.openxmlformats.org/drawingml/2006/main" name="Office-thema">
  <a:themeElements>
    <a:clrScheme name="MedicalHealth">
      <a:dk1>
        <a:sysClr val="windowText" lastClr="000000"/>
      </a:dk1>
      <a:lt1>
        <a:sysClr val="window" lastClr="FFFFFF"/>
      </a:lt1>
      <a:dk2>
        <a:srgbClr val="656367"/>
      </a:dk2>
      <a:lt2>
        <a:srgbClr val="F2F2F2"/>
      </a:lt2>
      <a:accent1>
        <a:srgbClr val="B82D2F"/>
      </a:accent1>
      <a:accent2>
        <a:srgbClr val="333333"/>
      </a:accent2>
      <a:accent3>
        <a:srgbClr val="2B4A63"/>
      </a:accent3>
      <a:accent4>
        <a:srgbClr val="445E45"/>
      </a:accent4>
      <a:accent5>
        <a:srgbClr val="5A3A64"/>
      </a:accent5>
      <a:accent6>
        <a:srgbClr val="DB8526"/>
      </a:accent6>
      <a:hlink>
        <a:srgbClr val="164E6E"/>
      </a:hlink>
      <a:folHlink>
        <a:srgbClr val="667F6D"/>
      </a:folHlink>
    </a:clrScheme>
    <a:fontScheme name="Franklin Gothic Medium">
      <a:majorFont>
        <a:latin typeface="Franklin Gothic Medium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Medium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-thema">
  <a:themeElements>
    <a:clrScheme name="MedicalHealth">
      <a:dk1>
        <a:sysClr val="windowText" lastClr="000000"/>
      </a:dk1>
      <a:lt1>
        <a:sysClr val="window" lastClr="FFFFFF"/>
      </a:lt1>
      <a:dk2>
        <a:srgbClr val="656367"/>
      </a:dk2>
      <a:lt2>
        <a:srgbClr val="F2F2F2"/>
      </a:lt2>
      <a:accent1>
        <a:srgbClr val="B82D2F"/>
      </a:accent1>
      <a:accent2>
        <a:srgbClr val="333333"/>
      </a:accent2>
      <a:accent3>
        <a:srgbClr val="2B4A63"/>
      </a:accent3>
      <a:accent4>
        <a:srgbClr val="445E45"/>
      </a:accent4>
      <a:accent5>
        <a:srgbClr val="5A3A64"/>
      </a:accent5>
      <a:accent6>
        <a:srgbClr val="DB8526"/>
      </a:accent6>
      <a:hlink>
        <a:srgbClr val="164E6E"/>
      </a:hlink>
      <a:folHlink>
        <a:srgbClr val="667F6D"/>
      </a:folHlink>
    </a:clrScheme>
    <a:fontScheme name="Franklin Gothic Medium">
      <a:majorFont>
        <a:latin typeface="Franklin Gothic Medium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Medium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Presentatie met medisch ontwerp (breedbeeld)</Template>
  <TotalTime>3081</TotalTime>
  <Words>333</Words>
  <Application>Microsoft Office PowerPoint</Application>
  <PresentationFormat>Breedbeeld</PresentationFormat>
  <Paragraphs>37</Paragraphs>
  <Slides>8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1" baseType="lpstr">
      <vt:lpstr>Arial</vt:lpstr>
      <vt:lpstr>Franklin Gothic Medium</vt:lpstr>
      <vt:lpstr>Medisch ontwerp (16:9)</vt:lpstr>
      <vt:lpstr>ROS 1</vt:lpstr>
      <vt:lpstr>Spelregels</vt:lpstr>
      <vt:lpstr>ROS begin casus</vt:lpstr>
      <vt:lpstr>Stap 1</vt:lpstr>
      <vt:lpstr>Stap 2</vt:lpstr>
      <vt:lpstr>Stap 3</vt:lpstr>
      <vt:lpstr>Stap 4</vt:lpstr>
      <vt:lpstr>Stap 5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ROS 1</dc:title>
  <dc:creator>Iwan van der Werf</dc:creator>
  <cp:lastModifiedBy>Iwan van der Werf</cp:lastModifiedBy>
  <cp:revision>6</cp:revision>
  <dcterms:created xsi:type="dcterms:W3CDTF">2023-08-28T09:04:04Z</dcterms:created>
  <dcterms:modified xsi:type="dcterms:W3CDTF">2023-10-23T09:22:28Z</dcterms:modified>
</cp:coreProperties>
</file>

<file path=docProps/thumbnail.jpeg>
</file>