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13"/>
  </p:notesMasterIdLst>
  <p:sldIdLst>
    <p:sldId id="256" r:id="rId2"/>
    <p:sldId id="265" r:id="rId3"/>
    <p:sldId id="263" r:id="rId4"/>
    <p:sldId id="258" r:id="rId5"/>
    <p:sldId id="271" r:id="rId6"/>
    <p:sldId id="266" r:id="rId7"/>
    <p:sldId id="262" r:id="rId8"/>
    <p:sldId id="259" r:id="rId9"/>
    <p:sldId id="264" r:id="rId10"/>
    <p:sldId id="269" r:id="rId11"/>
    <p:sldId id="27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97" autoAdjust="0"/>
    <p:restoredTop sz="95020" autoAdjust="0"/>
  </p:normalViewPr>
  <p:slideViewPr>
    <p:cSldViewPr snapToGrid="0">
      <p:cViewPr varScale="1">
        <p:scale>
          <a:sx n="81" d="100"/>
          <a:sy n="81" d="100"/>
        </p:scale>
        <p:origin x="96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E68378-E8E2-4FD6-8613-19D6300AA26C}" type="datetimeFigureOut">
              <a:rPr lang="nl-NL" smtClean="0"/>
              <a:t>24-1-2023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31B074-4F80-4419-8A4B-688DFC8089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7013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100% van €4.500 = €4.500</a:t>
            </a:r>
            <a:br>
              <a:rPr lang="nl-NL" dirty="0"/>
            </a:br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1% van €4.500 = €4.500 : 100 = €45.</a:t>
            </a:r>
          </a:p>
          <a:p>
            <a:pPr fontAlgn="base"/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Vermenigvuldig de uitkomst met het aantal procenten.</a:t>
            </a:r>
          </a:p>
          <a:p>
            <a:pPr fontAlgn="base"/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€45 × 65 = €2.925</a:t>
            </a:r>
          </a:p>
          <a:p>
            <a:endParaRPr lang="nl-NL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/>
              </a:rPr>
              <a:t>Henri moet direct </a:t>
            </a:r>
            <a:r>
              <a:rPr kumimoji="0" lang="nl-NL" altLang="nl-NL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inherit"/>
              </a:rPr>
              <a:t>€</a:t>
            </a:r>
            <a:r>
              <a:rPr kumimoji="0" lang="nl-NL" altLang="nl-NL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/>
              </a:rPr>
              <a:t>2.925 betalen.</a:t>
            </a:r>
            <a:endParaRPr kumimoji="0" lang="nl-NL" altLang="nl-NL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1B074-4F80-4419-8A4B-688DFC8089B0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5746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procenten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Domein Verhoudingen</a:t>
            </a:r>
          </a:p>
        </p:txBody>
      </p:sp>
    </p:spTree>
    <p:extLst>
      <p:ext uri="{BB962C8B-B14F-4D97-AF65-F5344CB8AC3E}">
        <p14:creationId xmlns:p14="http://schemas.microsoft.com/office/powerpoint/2010/main" val="732426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l="14682" t="12913" r="14365" b="24957"/>
          <a:stretch/>
        </p:blipFill>
        <p:spPr>
          <a:xfrm>
            <a:off x="158681" y="355665"/>
            <a:ext cx="11988910" cy="590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016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l="13090" t="12515" r="15790" b="24149"/>
          <a:stretch/>
        </p:blipFill>
        <p:spPr>
          <a:xfrm>
            <a:off x="335901" y="436551"/>
            <a:ext cx="11515084" cy="576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285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32556" y="526154"/>
            <a:ext cx="7729728" cy="1188720"/>
          </a:xfrm>
        </p:spPr>
        <p:txBody>
          <a:bodyPr/>
          <a:lstStyle/>
          <a:p>
            <a:r>
              <a:rPr lang="nl-NL" dirty="0"/>
              <a:t>Procenten en breuken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>
              <a:xfrm>
                <a:off x="755779" y="2463282"/>
                <a:ext cx="10105053" cy="3676261"/>
              </a:xfrm>
            </p:spPr>
            <p:txBody>
              <a:bodyPr>
                <a:normAutofit/>
              </a:bodyPr>
              <a:lstStyle/>
              <a:p>
                <a:pPr fontAlgn="base"/>
                <a:r>
                  <a:rPr lang="nl-NL" dirty="0"/>
                  <a:t>Een </a:t>
                </a:r>
                <a:r>
                  <a:rPr lang="nl-NL" b="1" dirty="0"/>
                  <a:t>procent</a:t>
                </a:r>
                <a:r>
                  <a:rPr lang="nl-NL" dirty="0"/>
                  <a:t> (</a:t>
                </a:r>
                <a:r>
                  <a:rPr lang="nl-NL" b="1" dirty="0"/>
                  <a:t>%</a:t>
                </a:r>
                <a:r>
                  <a:rPr lang="nl-NL" dirty="0"/>
                  <a:t>) is één honderdste deel. 100% is het totaal. </a:t>
                </a:r>
              </a:p>
              <a:p>
                <a:pPr fontAlgn="base"/>
                <a:r>
                  <a:rPr lang="nl-NL" dirty="0"/>
                  <a:t>Een </a:t>
                </a:r>
                <a:r>
                  <a:rPr lang="nl-NL" b="1" dirty="0"/>
                  <a:t>percentage</a:t>
                </a:r>
                <a:r>
                  <a:rPr lang="nl-NL" dirty="0"/>
                  <a:t> geeft een aantal procenten aan. Je kunt een percentage omrekenen naar een breuk.</a:t>
                </a:r>
              </a:p>
              <a:p>
                <a:endParaRPr lang="nl-NL" dirty="0"/>
              </a:p>
              <a:p>
                <a:pPr marL="0" indent="0" fontAlgn="base">
                  <a:buNone/>
                </a:pPr>
                <a:r>
                  <a:rPr lang="nl-NL" b="1" dirty="0"/>
                  <a:t>Voorbeeld</a:t>
                </a:r>
              </a:p>
              <a:p>
                <a:pPr marL="0" indent="0" fontAlgn="base">
                  <a:buNone/>
                </a:pPr>
                <a:r>
                  <a:rPr lang="nl-NL" dirty="0"/>
                  <a:t>In een asiel is 25% van de dieren een kat.</a:t>
                </a:r>
                <a:br>
                  <a:rPr lang="nl-NL" dirty="0"/>
                </a:br>
                <a:r>
                  <a:rPr lang="nl-NL" dirty="0"/>
                  <a:t>Welk deel van de dieren is een kat?</a:t>
                </a:r>
              </a:p>
              <a:p>
                <a:pPr marL="0" indent="0" fontAlgn="base">
                  <a:buNone/>
                </a:pPr>
                <a:r>
                  <a:rPr lang="nl-NL" dirty="0"/>
                  <a:t>25% =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dirty="0"/>
                          <m:t>25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dirty="0"/>
                          <m:t>100</m:t>
                        </m:r>
                      </m:den>
                    </m:f>
                  </m:oMath>
                </a14:m>
                <a:r>
                  <a:rPr lang="nl-NL" dirty="0"/>
                  <a:t> =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dirty="0"/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dirty="0"/>
                          <m:t>4</m:t>
                        </m:r>
                      </m:den>
                    </m:f>
                  </m:oMath>
                </a14:m>
                <a:endParaRPr lang="nl-NL" dirty="0"/>
              </a:p>
              <a:p>
                <a:pPr marL="0" indent="0" fontAlgn="base">
                  <a:buNone/>
                </a:pPr>
                <a:r>
                  <a:rPr lang="nl-NL" dirty="0"/>
                  <a:t>  </a:t>
                </a:r>
                <a:br>
                  <a:rPr lang="nl-NL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dirty="0"/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dirty="0"/>
                          <m:t>4</m:t>
                        </m:r>
                      </m:den>
                    </m:f>
                  </m:oMath>
                </a14:m>
                <a:r>
                  <a:rPr lang="nl-NL" dirty="0"/>
                  <a:t> van de dieren is een kat.</a:t>
                </a:r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5779" y="2463282"/>
                <a:ext cx="10105053" cy="3676261"/>
              </a:xfrm>
              <a:blipFill>
                <a:blip r:embed="rId2"/>
                <a:stretch>
                  <a:fillRect l="-543" t="-829" b="-498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6292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10" y="37166"/>
            <a:ext cx="11290041" cy="682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270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5242" t="20824" r="9786" b="9392"/>
          <a:stretch/>
        </p:blipFill>
        <p:spPr>
          <a:xfrm>
            <a:off x="1062398" y="774441"/>
            <a:ext cx="9649146" cy="582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265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l="14030" t="13140" r="14315" b="24620"/>
          <a:stretch/>
        </p:blipFill>
        <p:spPr>
          <a:xfrm>
            <a:off x="160211" y="312524"/>
            <a:ext cx="12031789" cy="5878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540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l="14253" t="12763" r="14568" b="22488"/>
          <a:stretch/>
        </p:blipFill>
        <p:spPr>
          <a:xfrm>
            <a:off x="85010" y="366615"/>
            <a:ext cx="12139234" cy="6211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634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l="14308" t="12907" r="14601" b="23546"/>
          <a:stretch/>
        </p:blipFill>
        <p:spPr>
          <a:xfrm>
            <a:off x="142875" y="457200"/>
            <a:ext cx="11951110" cy="6009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526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69996" y="241885"/>
            <a:ext cx="8545721" cy="1188720"/>
          </a:xfrm>
        </p:spPr>
        <p:txBody>
          <a:bodyPr>
            <a:normAutofit fontScale="90000"/>
          </a:bodyPr>
          <a:lstStyle/>
          <a:p>
            <a:r>
              <a:rPr lang="nl-NL" dirty="0"/>
              <a:t>Hoeveelheid bij een percentage uitrekenen</a:t>
            </a:r>
            <a:br>
              <a:rPr lang="nl-NL" dirty="0"/>
            </a:br>
            <a:endParaRPr lang="nl-NL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43812" y="1463055"/>
            <a:ext cx="10963470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/>
              </a:rPr>
              <a:t>Henri koopt een scooter van </a:t>
            </a:r>
            <a:r>
              <a:rPr kumimoji="0" lang="nl-NL" altLang="nl-NL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inherit"/>
              </a:rPr>
              <a:t>€</a:t>
            </a:r>
            <a:r>
              <a:rPr kumimoji="0" lang="nl-NL" altLang="nl-NL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/>
              </a:rPr>
              <a:t>4.500. Hij moet 65% van dit bedrag direct betalen.</a:t>
            </a:r>
            <a:br>
              <a:rPr kumimoji="0" lang="nl-NL" altLang="nl-NL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/>
              </a:rPr>
            </a:br>
            <a:r>
              <a:rPr kumimoji="0" lang="nl-NL" altLang="nl-NL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/>
              </a:rPr>
              <a:t>De rest betaalt hij over een halfjaar.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/>
              </a:rPr>
              <a:t>Hoeveel moet Henri direct betalen?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altLang="nl-NL" sz="2000" dirty="0">
              <a:latin typeface="Robo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46002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48580" y="249058"/>
            <a:ext cx="7729728" cy="1188720"/>
          </a:xfrm>
        </p:spPr>
        <p:txBody>
          <a:bodyPr/>
          <a:lstStyle/>
          <a:p>
            <a:r>
              <a:rPr lang="nl-NL" dirty="0"/>
              <a:t>3 manier van berekenen</a:t>
            </a:r>
          </a:p>
        </p:txBody>
      </p:sp>
      <p:pic>
        <p:nvPicPr>
          <p:cNvPr id="4" name="Picture 2" descr="https://deviant-assets.objectstore.true.nl/studiereader/27/1085/48BB4261-6D5B-42C8-A942C685083F0586_md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200" y="3570221"/>
            <a:ext cx="8741616" cy="2093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/>
          <p:cNvSpPr/>
          <p:nvPr/>
        </p:nvSpPr>
        <p:spPr>
          <a:xfrm>
            <a:off x="345234" y="1794581"/>
            <a:ext cx="1184676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/>
            <a:r>
              <a:rPr lang="nl-NL" altLang="nl-NL" sz="2800" dirty="0">
                <a:latin typeface="Roboto"/>
              </a:rPr>
              <a:t>Stap 1 </a:t>
            </a:r>
            <a:r>
              <a:rPr lang="nl-NL" sz="2800" dirty="0"/>
              <a:t>1% van €4.500 = €4.500 : 100 = €45.00</a:t>
            </a:r>
            <a:endParaRPr lang="nl-NL" altLang="nl-NL" sz="2800" dirty="0">
              <a:latin typeface="Roboto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altLang="nl-NL" sz="2800" dirty="0">
              <a:latin typeface="Roboto"/>
            </a:endParaRPr>
          </a:p>
          <a:p>
            <a:pPr defTabSz="914400"/>
            <a:r>
              <a:rPr lang="nl-NL" altLang="nl-NL" sz="2800" dirty="0">
                <a:latin typeface="Roboto"/>
              </a:rPr>
              <a:t>Stap 2 </a:t>
            </a:r>
            <a:r>
              <a:rPr lang="nl-NL" sz="2800" dirty="0"/>
              <a:t>Vermenigvuldig de uitkomst met het aantal procenten. </a:t>
            </a:r>
          </a:p>
          <a:p>
            <a:pPr defTabSz="914400"/>
            <a:r>
              <a:rPr lang="nl-NL" sz="2800" dirty="0"/>
              <a:t>€45 × 65 = €2.925,00</a:t>
            </a:r>
          </a:p>
          <a:p>
            <a:pPr defTabSz="914400"/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503851" y="5309119"/>
            <a:ext cx="60742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Snelle manier</a:t>
            </a:r>
          </a:p>
          <a:p>
            <a:r>
              <a:rPr lang="nl-NL" sz="3600" dirty="0"/>
              <a:t>€4500 x 0,65 = €2.925,00</a:t>
            </a:r>
          </a:p>
        </p:txBody>
      </p:sp>
    </p:spTree>
    <p:extLst>
      <p:ext uri="{BB962C8B-B14F-4D97-AF65-F5344CB8AC3E}">
        <p14:creationId xmlns:p14="http://schemas.microsoft.com/office/powerpoint/2010/main" val="1569727534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1278</TotalTime>
  <Words>206</Words>
  <Application>Microsoft Office PowerPoint</Application>
  <PresentationFormat>Breedbeeld</PresentationFormat>
  <Paragraphs>28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Cambria Math</vt:lpstr>
      <vt:lpstr>Gill Sans MT</vt:lpstr>
      <vt:lpstr>inherit</vt:lpstr>
      <vt:lpstr>Roboto</vt:lpstr>
      <vt:lpstr>Parcel</vt:lpstr>
      <vt:lpstr>procenten</vt:lpstr>
      <vt:lpstr>Procenten en breuken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Hoeveelheid bij een percentage uitrekenen </vt:lpstr>
      <vt:lpstr>3 manier van berekenen</vt:lpstr>
      <vt:lpstr>PowerPoint-presentatie</vt:lpstr>
      <vt:lpstr>PowerPoint-presentatie</vt:lpstr>
    </vt:vector>
  </TitlesOfParts>
  <Company>ROC West-Brabant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procenten</dc:title>
  <dc:creator>Rops, Karin</dc:creator>
  <cp:lastModifiedBy>Karin Rops</cp:lastModifiedBy>
  <cp:revision>22</cp:revision>
  <dcterms:created xsi:type="dcterms:W3CDTF">2021-12-02T12:01:28Z</dcterms:created>
  <dcterms:modified xsi:type="dcterms:W3CDTF">2023-01-24T08:17:31Z</dcterms:modified>
</cp:coreProperties>
</file>