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56" r:id="rId3"/>
    <p:sldId id="257" r:id="rId4"/>
    <p:sldId id="259" r:id="rId5"/>
    <p:sldId id="264" r:id="rId6"/>
    <p:sldId id="260" r:id="rId7"/>
    <p:sldId id="265" r:id="rId8"/>
    <p:sldId id="266" r:id="rId9"/>
    <p:sldId id="267" r:id="rId10"/>
    <p:sldId id="261" r:id="rId11"/>
    <p:sldId id="268" r:id="rId12"/>
    <p:sldId id="262" r:id="rId13"/>
    <p:sldId id="269" r:id="rId14"/>
    <p:sldId id="270" r:id="rId15"/>
    <p:sldId id="263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0" d="100"/>
          <a:sy n="50" d="100"/>
        </p:scale>
        <p:origin x="1408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 Als een dier een aderlijke bloeding heeft stroomt het bloed gelijkmatig uit de wond. Het bloed is donkerrood, omdat het minder zuurstof bevat dan het bloed in de slagaders.</a:t>
            </a:r>
          </a:p>
          <a:p>
            <a:endParaRPr lang="nl-NL" dirty="0"/>
          </a:p>
          <a:p>
            <a:r>
              <a:rPr lang="nl-NL" dirty="0"/>
              <a:t>2. Als de vishaak nog in de wond zit, laat hem dan zitten tot de dierenarts er is. Hij kan de vishaak (operatief) verwijderen.</a:t>
            </a:r>
          </a:p>
          <a:p>
            <a:endParaRPr lang="nl-NL" dirty="0"/>
          </a:p>
          <a:p>
            <a:r>
              <a:rPr lang="nl-NL" dirty="0"/>
              <a:t>3. Voor de behandeling van brandwonden geldt: Eerst koelen met water, de rest komt later! Koelen vermindert de toevoer van bloed naar de wond, waardoor er minder zwelling, pijn en vochtverlies ontstaan.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598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5-1-2023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5-1-2023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86098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Module</a:t>
            </a:r>
            <a:br>
              <a:rPr lang="en-US" sz="4800" dirty="0"/>
            </a:br>
            <a:r>
              <a:rPr lang="en-US" sz="4800" dirty="0"/>
              <a:t>EHBO </a:t>
            </a:r>
            <a:r>
              <a:rPr lang="en-US" sz="4800" dirty="0" err="1"/>
              <a:t>bij</a:t>
            </a:r>
            <a:r>
              <a:rPr lang="en-US" sz="4800" dirty="0"/>
              <a:t> </a:t>
            </a:r>
            <a:r>
              <a:rPr lang="en-US" sz="4800" dirty="0" err="1"/>
              <a:t>dieren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303269"/>
            <a:ext cx="9144000" cy="1485783"/>
          </a:xfrm>
        </p:spPr>
        <p:txBody>
          <a:bodyPr/>
          <a:lstStyle/>
          <a:p>
            <a:r>
              <a:rPr lang="en-US" dirty="0" err="1"/>
              <a:t>Hoofdstuk</a:t>
            </a:r>
            <a:r>
              <a:rPr lang="en-US" dirty="0"/>
              <a:t> 3. </a:t>
            </a:r>
          </a:p>
          <a:p>
            <a:r>
              <a:rPr lang="en-US" sz="3600" b="1" dirty="0" err="1"/>
              <a:t>Bloedingen</a:t>
            </a:r>
            <a:r>
              <a:rPr lang="en-US" sz="3600" b="1" dirty="0"/>
              <a:t> en </a:t>
            </a:r>
            <a:r>
              <a:rPr lang="en-US" sz="3600" b="1" dirty="0" err="1"/>
              <a:t>wonden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3.4 </a:t>
            </a:r>
            <a:r>
              <a:rPr lang="en-US" sz="4000" dirty="0" err="1"/>
              <a:t>Brandwonden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Tweede- en derdegraads brandwonden: infectiegevaar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Draag steriele handschoenen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Koelen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Wond afdekken</a:t>
            </a:r>
          </a:p>
          <a:p>
            <a:r>
              <a:rPr lang="nl-NL" dirty="0"/>
              <a:t>Bij rook inademen: brandwonden van het slijmvlies</a:t>
            </a:r>
          </a:p>
          <a:p>
            <a:r>
              <a:rPr lang="nl-NL" dirty="0"/>
              <a:t>Vochtverlies door: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Diepe verbranding of groot oppervlak – mogelijk shock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Verlies bloedplasma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431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3.5 </a:t>
            </a:r>
            <a:r>
              <a:rPr lang="en-US" sz="4000" dirty="0" err="1"/>
              <a:t>Eerste</a:t>
            </a:r>
            <a:r>
              <a:rPr lang="en-US" sz="4000" dirty="0"/>
              <a:t> </a:t>
            </a:r>
            <a:r>
              <a:rPr lang="en-US" sz="4000" dirty="0" err="1"/>
              <a:t>hulp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Werk schoon!</a:t>
            </a:r>
          </a:p>
          <a:p>
            <a:r>
              <a:rPr lang="nl-NL" dirty="0"/>
              <a:t>Verloop wondgenezing: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Ontstekingsfase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Afbraakfase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Granulatiefase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 err="1"/>
              <a:t>Remodelleringsfase</a:t>
            </a:r>
            <a:endParaRPr lang="nl-NL" dirty="0"/>
          </a:p>
          <a:p>
            <a:r>
              <a:rPr lang="nl-NL" dirty="0"/>
              <a:t>Wondgenezing: 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Primair – wondranden verkleven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Secundair – wondranden sluiten niet aan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3869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3.5 </a:t>
            </a:r>
            <a:r>
              <a:rPr lang="en-US" sz="4000" dirty="0" err="1"/>
              <a:t>Eerste</a:t>
            </a:r>
            <a:r>
              <a:rPr lang="en-US" sz="4000" dirty="0"/>
              <a:t> </a:t>
            </a:r>
            <a:r>
              <a:rPr lang="en-US" sz="4000" dirty="0" err="1"/>
              <a:t>hulp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Eerste hulp bij kleine 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Handen wassen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Haren verwijderen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Wond uitspoelen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Huid wassen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Vuil uit huid halen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Wond droogdeppen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Ontsmettende zalf aanbrengen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Wond verbinden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5636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3.5 </a:t>
            </a:r>
            <a:r>
              <a:rPr lang="en-US" sz="4000" dirty="0" err="1"/>
              <a:t>Eerste</a:t>
            </a:r>
            <a:r>
              <a:rPr lang="en-US" sz="4000" dirty="0"/>
              <a:t> </a:t>
            </a:r>
            <a:r>
              <a:rPr lang="en-US" sz="4000" dirty="0" err="1"/>
              <a:t>hulp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Eerste hulp bij grote 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Eventueel dwanggreep toepassen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Voorwerpen uit de wond halen (alleen ondiep)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Dier niet aan wond laten likken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Naar de dierenarts!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9318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Verwerkingsvragen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Een dier heeft een bloeding. Het bloed is erg donker van kleur en stroomt gelijkmatig uit de wond. Wat voor soort bloeding is dit?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Een hond heeft een prikwond door een vishaakje in de lip. Wat doe je?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Wat doe je als eerste bij een brandwond?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3542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7925"/>
          </a:xfrm>
        </p:spPr>
        <p:txBody>
          <a:bodyPr>
            <a:normAutofit/>
          </a:bodyPr>
          <a:lstStyle/>
          <a:p>
            <a:r>
              <a:rPr lang="en-US" sz="4000" dirty="0"/>
              <a:t>3. </a:t>
            </a:r>
            <a:r>
              <a:rPr lang="en-US" sz="4000" dirty="0" err="1"/>
              <a:t>Bloedingen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Bloedingen</a:t>
            </a:r>
            <a:endParaRPr lang="en-US" dirty="0"/>
          </a:p>
          <a:p>
            <a:r>
              <a:rPr lang="en-US" dirty="0" err="1"/>
              <a:t>Wonden</a:t>
            </a:r>
            <a:endParaRPr lang="en-US" dirty="0"/>
          </a:p>
          <a:p>
            <a:r>
              <a:rPr lang="en-US" dirty="0" err="1"/>
              <a:t>Brandwonden</a:t>
            </a:r>
            <a:endParaRPr lang="en-US" dirty="0"/>
          </a:p>
          <a:p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hulp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8" y="636905"/>
            <a:ext cx="37719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3.2 </a:t>
            </a:r>
            <a:r>
              <a:rPr lang="en-US" sz="4000" dirty="0" err="1"/>
              <a:t>Bloedingen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Hoeveelheid bloed: 1/10 van het lichaamsgewicht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Hond 30 kilo heeft 3 liter bloed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Dwerghamster van 30 gram heeft 3 milliliter bloed</a:t>
            </a:r>
          </a:p>
          <a:p>
            <a:r>
              <a:rPr lang="nl-NL" dirty="0"/>
              <a:t>Bloedverlies is levensbedreigend bij verlies 1/3 deel</a:t>
            </a:r>
          </a:p>
          <a:p>
            <a:r>
              <a:rPr lang="nl-NL" dirty="0"/>
              <a:t>Bloedingen: inwendig en uitwendig</a:t>
            </a:r>
          </a:p>
          <a:p>
            <a:r>
              <a:rPr lang="nl-NL" dirty="0"/>
              <a:t>Uitwendige bloedingen: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Slagaderlijk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Aderlijk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Haarvat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Spier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3.2 </a:t>
            </a:r>
            <a:r>
              <a:rPr lang="en-US" sz="4000" dirty="0" err="1"/>
              <a:t>Bloedingen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Verschijnselen bloedverlies: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Shock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Bleke slijmvliezen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Verlengde CRT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Verhoogde hartfrequentie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Verhoogde ademhalingsfrequentie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Verminderd bewustzijn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75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755"/>
          </a:xfrm>
        </p:spPr>
        <p:txBody>
          <a:bodyPr>
            <a:normAutofit/>
          </a:bodyPr>
          <a:lstStyle/>
          <a:p>
            <a:r>
              <a:rPr lang="en-US" sz="4000" dirty="0"/>
              <a:t>3.3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Wonden: gesloten en open wonden</a:t>
            </a:r>
          </a:p>
          <a:p>
            <a:endParaRPr lang="nl-NL" dirty="0"/>
          </a:p>
          <a:p>
            <a:r>
              <a:rPr lang="nl-NL" dirty="0"/>
              <a:t>Open 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Schaafwonden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Snijwonden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Steek- of prikwonden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Scheurwonden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Schotwonden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850" y="1825624"/>
            <a:ext cx="3409950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535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8561"/>
          </a:xfrm>
        </p:spPr>
        <p:txBody>
          <a:bodyPr>
            <a:normAutofit/>
          </a:bodyPr>
          <a:lstStyle/>
          <a:p>
            <a:r>
              <a:rPr lang="en-US" sz="4000" dirty="0"/>
              <a:t>3.3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Schaafwonden: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Wond uitwassen met lauw water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Desinfecteren met </a:t>
            </a:r>
            <a:r>
              <a:rPr lang="nl-NL" dirty="0" err="1"/>
              <a:t>betadine</a:t>
            </a:r>
            <a:r>
              <a:rPr lang="nl-NL" dirty="0"/>
              <a:t>-oplossing</a:t>
            </a:r>
          </a:p>
          <a:p>
            <a:endParaRPr lang="nl-NL" dirty="0"/>
          </a:p>
          <a:p>
            <a:r>
              <a:rPr lang="nl-NL" dirty="0"/>
              <a:t>Snijwonden: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Reinigen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Wond sluiten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Verbinden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282" y="3805238"/>
            <a:ext cx="2719388" cy="203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913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3.3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Steek- of prikwonden: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Voorwerp laten zitten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Bij ondiepe wond: schoonspoelen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Eventueel hechten </a:t>
            </a:r>
          </a:p>
          <a:p>
            <a:endParaRPr lang="nl-NL" dirty="0"/>
          </a:p>
          <a:p>
            <a:r>
              <a:rPr lang="nl-NL" dirty="0"/>
              <a:t>Scheurwonden: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Spoelen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Speciale verbanden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Spalken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Eventueel hechten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252" y="1965960"/>
            <a:ext cx="2160276" cy="162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448" y="4366261"/>
            <a:ext cx="2164080" cy="162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18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3.3 </a:t>
            </a:r>
            <a:r>
              <a:rPr lang="en-US" sz="4000" dirty="0" err="1"/>
              <a:t>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Schotwonden: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Kogel verwijderen indien mogelijk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1690688"/>
            <a:ext cx="2923200" cy="21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71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3.4 </a:t>
            </a:r>
            <a:r>
              <a:rPr lang="en-US" sz="4000" dirty="0" err="1"/>
              <a:t>Brandwonden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Brandwonden door warmtebron, bevriezing, chemicaliën, zon</a:t>
            </a:r>
          </a:p>
          <a:p>
            <a:endParaRPr lang="nl-NL" dirty="0"/>
          </a:p>
          <a:p>
            <a:r>
              <a:rPr lang="nl-NL" dirty="0"/>
              <a:t>Ernst van brandwonden: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Eerstegraads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Tweedegraads</a:t>
            </a:r>
          </a:p>
          <a:p>
            <a:pPr lvl="1" indent="-422275">
              <a:buFont typeface="Wingdings" panose="05000000000000000000" pitchFamily="2" charset="2"/>
              <a:buChar char="Ø"/>
            </a:pPr>
            <a:r>
              <a:rPr lang="nl-NL" dirty="0"/>
              <a:t>Derdegraads</a:t>
            </a:r>
          </a:p>
          <a:p>
            <a:endParaRPr lang="nl-NL" dirty="0"/>
          </a:p>
          <a:p>
            <a:r>
              <a:rPr lang="nl-NL" dirty="0"/>
              <a:t>Eerst koelen met water!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EHBO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Bloedingen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wonden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620" y="2720340"/>
            <a:ext cx="4488179" cy="336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138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0</TotalTime>
  <Words>561</Words>
  <Application>Microsoft Office PowerPoint</Application>
  <PresentationFormat>Breedbeeld</PresentationFormat>
  <Paragraphs>149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2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EHBO bij dieren</vt:lpstr>
      <vt:lpstr>3. Bloedingen en wonden</vt:lpstr>
      <vt:lpstr>3.2 Bloedingen</vt:lpstr>
      <vt:lpstr>3.2 Bloedingen</vt:lpstr>
      <vt:lpstr>3.3 Wonden</vt:lpstr>
      <vt:lpstr>3.3 Wonden</vt:lpstr>
      <vt:lpstr>3.3 Wonden</vt:lpstr>
      <vt:lpstr>3.3 Wonden</vt:lpstr>
      <vt:lpstr>3.4 Brandwonden</vt:lpstr>
      <vt:lpstr>3.4 Brandwonden</vt:lpstr>
      <vt:lpstr>3.5 Eerste hulp bij wonden</vt:lpstr>
      <vt:lpstr>3.5 Eerste hulp bij wonden</vt:lpstr>
      <vt:lpstr>3.5 Eerste hulp bij wonden</vt:lpstr>
      <vt:lpstr>Verwerkingsvragen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Emil van der Weijden</cp:lastModifiedBy>
  <cp:revision>35</cp:revision>
  <dcterms:created xsi:type="dcterms:W3CDTF">2018-01-29T13:04:35Z</dcterms:created>
  <dcterms:modified xsi:type="dcterms:W3CDTF">2023-01-05T08:12:16Z</dcterms:modified>
</cp:coreProperties>
</file>