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57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985F046-DA3C-427E-8AF3-6592D5D8F0A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2DA53835-A50F-4216-8779-49DCE61A773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2AFACD82-8F87-4A72-BA72-24F287DFA2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2C987-FDCB-4988-8CB4-00E569FF8B09}" type="datetimeFigureOut">
              <a:rPr lang="nl-NL" smtClean="0"/>
              <a:t>14-11-2022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9C7B8A37-9224-4B6B-9FC4-4BB550210B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3A7BF7BC-292B-42BF-B5F2-43BA0CE548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8D708A-4C9A-42A3-AB93-89958221C9E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536890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0DE2BBB-DBEA-4F71-8101-AEA086F169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6A2BCE51-8760-42D3-AB30-F8A9C129EF5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B13C0778-329B-46E4-A24B-74BFEF5446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2C987-FDCB-4988-8CB4-00E569FF8B09}" type="datetimeFigureOut">
              <a:rPr lang="nl-NL" smtClean="0"/>
              <a:t>14-11-2022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545D210A-5F40-4DFA-865E-CCBFB3E7B9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CF477914-A296-42F6-A1F4-BD07E35966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8D708A-4C9A-42A3-AB93-89958221C9E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746639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74FB0D95-B1FD-4748-8C28-83FA022C44F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D491512D-3DBF-4DB8-84B5-91AB4600D25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20599FD0-0FC7-42E1-9EAC-95155B6E52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2C987-FDCB-4988-8CB4-00E569FF8B09}" type="datetimeFigureOut">
              <a:rPr lang="nl-NL" smtClean="0"/>
              <a:t>14-11-2022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7846B066-18CC-4912-8420-67196F8461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52EC02A-D429-4022-8483-DB468F2C3F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8D708A-4C9A-42A3-AB93-89958221C9E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089522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169F998-94BA-4AA6-A23D-EF1A93DF98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B1C587D-61CB-4E4A-8067-D7A5DFD732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4FF3FDE-1F84-499B-B87F-5CCA141819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2C987-FDCB-4988-8CB4-00E569FF8B09}" type="datetimeFigureOut">
              <a:rPr lang="nl-NL" smtClean="0"/>
              <a:t>14-11-2022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4EBDC22A-E238-49DA-B9E9-4128E160CE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00DBB4C-9397-4762-AEB3-17BBFB1C79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8D708A-4C9A-42A3-AB93-89958221C9E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621914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37C3710-067E-4C8E-8D4F-CB97832A4C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871EDFB0-B8BD-4576-B66B-23A76A2F0D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23DC7457-E6FD-42AC-85BE-1D293C5360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2C987-FDCB-4988-8CB4-00E569FF8B09}" type="datetimeFigureOut">
              <a:rPr lang="nl-NL" smtClean="0"/>
              <a:t>14-11-2022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BC76E72F-5DE2-47D5-8C3B-CF631EB6F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E93FBDD6-245B-4404-9088-721EC86162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8D708A-4C9A-42A3-AB93-89958221C9E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199469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DCE9114-2DD4-418D-B2AA-7A610F13F4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6731B14-387F-46EE-9E59-F492CADA23B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DCF56020-58D6-4F7A-9BB9-FDECBE3F655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8D32DFCF-2DFF-43CE-8092-198CFC6346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2C987-FDCB-4988-8CB4-00E569FF8B09}" type="datetimeFigureOut">
              <a:rPr lang="nl-NL" smtClean="0"/>
              <a:t>14-11-2022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57C1A611-6DE2-4871-AFCF-A95E46A55B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2A9DEA22-8749-4C71-A17B-370A694D90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8D708A-4C9A-42A3-AB93-89958221C9E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322613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5606A48-A496-478A-9FE4-079FDC031F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7A1635FB-9873-47C0-BF83-8B39B8B124B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78FFD2BD-EE94-4AEA-97F8-FBDE35E5E91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1EA6FBD2-C49A-4DBA-B128-E934B262026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D080368F-F9DD-4FE0-9698-80DE29C2526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EAB0FA01-25B1-4450-B03E-9EB78783C5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2C987-FDCB-4988-8CB4-00E569FF8B09}" type="datetimeFigureOut">
              <a:rPr lang="nl-NL" smtClean="0"/>
              <a:t>14-11-2022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C5D2593B-1864-4EBC-977C-ED01F70682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145AF479-90DB-46E7-9790-915E10126F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8D708A-4C9A-42A3-AB93-89958221C9E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629899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10FBBF5-A8A9-4246-8805-858812F2E0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9AF484DC-F2F6-49FF-B5F2-C260CA00CC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2C987-FDCB-4988-8CB4-00E569FF8B09}" type="datetimeFigureOut">
              <a:rPr lang="nl-NL" smtClean="0"/>
              <a:t>14-11-2022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37B9D014-E98D-43EE-B1AE-809643D8AC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BED05F4D-8B5A-41E1-A42B-1AE8645E18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8D708A-4C9A-42A3-AB93-89958221C9E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574433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C8546ED7-02D4-4616-99AC-A30F2694A7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2C987-FDCB-4988-8CB4-00E569FF8B09}" type="datetimeFigureOut">
              <a:rPr lang="nl-NL" smtClean="0"/>
              <a:t>14-11-2022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33307522-FCB2-4158-9308-11F4F6D210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85503DB6-0B00-4177-ABF4-D331159A9F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8D708A-4C9A-42A3-AB93-89958221C9E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595764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162111D-9C6C-4115-A876-E653C03E61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161093A-F5AF-43C9-A63B-EE7FE2E31F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83CE6BC9-03D6-4E9D-942F-EA9531E2A67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2283F008-70CD-45EF-9176-0A188415F7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2C987-FDCB-4988-8CB4-00E569FF8B09}" type="datetimeFigureOut">
              <a:rPr lang="nl-NL" smtClean="0"/>
              <a:t>14-11-2022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F470D35E-EC0C-4437-8354-31C4F737C7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1518AC9A-D91F-4862-A089-651E41A3A6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8D708A-4C9A-42A3-AB93-89958221C9E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195672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3C3B9DF-040D-4F41-B125-22A4409F54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77E78628-AB22-4FF8-B40B-92F9CE61602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0F21DE50-0D09-41F9-8700-6888D55C063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16B9DFBA-FA73-4E0F-80EB-0E21C83A55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2C987-FDCB-4988-8CB4-00E569FF8B09}" type="datetimeFigureOut">
              <a:rPr lang="nl-NL" smtClean="0"/>
              <a:t>14-11-2022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05BF6965-DEBA-4C73-BAA5-C48BC7A6A7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96291990-D266-4FCE-8E58-507EED33D6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8D708A-4C9A-42A3-AB93-89958221C9E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875759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119C23D9-9B66-4044-AAE8-41471F23DB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FD319A95-D836-49C8-B891-1B8BA306118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E8D15B72-4322-406B-A7A7-D56B5FD9286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D2C987-FDCB-4988-8CB4-00E569FF8B09}" type="datetimeFigureOut">
              <a:rPr lang="nl-NL" smtClean="0"/>
              <a:t>14-11-2022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40B144F-E03F-452A-831D-3A23EE7D8D5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E4E2DF1C-27A5-4361-B82B-4656247DB2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8D708A-4C9A-42A3-AB93-89958221C9E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6974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TuzbZvP_D9E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balansdigitaal.nl/kennisbank/ontwikkelingsproblemen/welke-ontwikkelingsproblemen-zijn-er/wat-is-adhd/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swvpo3006.nl/druk-in-de-klas-methode-voor-kinderen-met-adhd-symptomen/" TargetMode="Externa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B412751-A5B4-4C60-B950-CB22A708FA5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746628" y="1783959"/>
            <a:ext cx="4645250" cy="2889114"/>
          </a:xfrm>
        </p:spPr>
        <p:txBody>
          <a:bodyPr anchor="b">
            <a:normAutofit/>
          </a:bodyPr>
          <a:lstStyle/>
          <a:p>
            <a:pPr algn="l"/>
            <a:r>
              <a:rPr lang="nl-NL" dirty="0"/>
              <a:t>Alle Dagen Hartstikke Druk</a:t>
            </a:r>
            <a:endParaRPr lang="nl-NL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AA4074F0-9BE7-4EC6-A66B-6D0483B620E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746627" y="4750893"/>
            <a:ext cx="4645250" cy="1147863"/>
          </a:xfrm>
        </p:spPr>
        <p:txBody>
          <a:bodyPr anchor="t">
            <a:normAutofit/>
          </a:bodyPr>
          <a:lstStyle/>
          <a:p>
            <a:pPr algn="l"/>
            <a:r>
              <a:rPr lang="nl-NL" sz="2000"/>
              <a:t>Attention Deficit Hyperactivity Disorder</a:t>
            </a:r>
          </a:p>
        </p:txBody>
      </p:sp>
      <p:sp>
        <p:nvSpPr>
          <p:cNvPr id="2055" name="Freeform: Shape 2054">
            <a:extLst>
              <a:ext uri="{FF2B5EF4-FFF2-40B4-BE49-F238E27FC236}">
                <a16:creationId xmlns:a16="http://schemas.microsoft.com/office/drawing/2014/main" id="{1DB7C82F-AB7E-4F0C-B829-FA1B9C4151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0"/>
            <a:ext cx="6172782" cy="6858000"/>
          </a:xfrm>
          <a:custGeom>
            <a:avLst/>
            <a:gdLst>
              <a:gd name="connsiteX0" fmla="*/ 6172782 w 6172782"/>
              <a:gd name="connsiteY0" fmla="*/ 0 h 6858000"/>
              <a:gd name="connsiteX1" fmla="*/ 69075 w 6172782"/>
              <a:gd name="connsiteY1" fmla="*/ 0 h 6858000"/>
              <a:gd name="connsiteX2" fmla="*/ 35131 w 6172782"/>
              <a:gd name="connsiteY2" fmla="*/ 267128 h 6858000"/>
              <a:gd name="connsiteX3" fmla="*/ 0 w 6172782"/>
              <a:gd name="connsiteY3" fmla="*/ 962845 h 6858000"/>
              <a:gd name="connsiteX4" fmla="*/ 3276103 w 6172782"/>
              <a:gd name="connsiteY4" fmla="*/ 6782205 h 6858000"/>
              <a:gd name="connsiteX5" fmla="*/ 3407923 w 6172782"/>
              <a:gd name="connsiteY5" fmla="*/ 6858000 h 6858000"/>
              <a:gd name="connsiteX6" fmla="*/ 6172782 w 617278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172782" h="6858000">
                <a:moveTo>
                  <a:pt x="6172782" y="0"/>
                </a:moveTo>
                <a:lnTo>
                  <a:pt x="69075" y="0"/>
                </a:lnTo>
                <a:lnTo>
                  <a:pt x="35131" y="267128"/>
                </a:lnTo>
                <a:cubicBezTo>
                  <a:pt x="11901" y="495874"/>
                  <a:pt x="0" y="727970"/>
                  <a:pt x="0" y="962845"/>
                </a:cubicBezTo>
                <a:cubicBezTo>
                  <a:pt x="0" y="3429034"/>
                  <a:pt x="1312002" y="5588789"/>
                  <a:pt x="3276103" y="6782205"/>
                </a:cubicBezTo>
                <a:lnTo>
                  <a:pt x="3407923" y="6858000"/>
                </a:lnTo>
                <a:lnTo>
                  <a:pt x="6172782" y="6858000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050" name="Picture 2" descr="Cartoon | CartoonSearch">
            <a:extLst>
              <a:ext uri="{FF2B5EF4-FFF2-40B4-BE49-F238E27FC236}">
                <a16:creationId xmlns:a16="http://schemas.microsoft.com/office/drawing/2014/main" id="{EA73CF11-2055-48BC-91A1-F9533FF435F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" b="16892"/>
          <a:stretch/>
        </p:blipFill>
        <p:spPr bwMode="auto">
          <a:xfrm>
            <a:off x="20" y="10"/>
            <a:ext cx="6024134" cy="6857990"/>
          </a:xfrm>
          <a:custGeom>
            <a:avLst/>
            <a:gdLst/>
            <a:ahLst/>
            <a:cxnLst/>
            <a:rect l="l" t="t" r="r" b="b"/>
            <a:pathLst>
              <a:path w="6024154" h="6858000">
                <a:moveTo>
                  <a:pt x="0" y="0"/>
                </a:moveTo>
                <a:lnTo>
                  <a:pt x="5953780" y="0"/>
                </a:lnTo>
                <a:lnTo>
                  <a:pt x="5989880" y="284091"/>
                </a:lnTo>
                <a:cubicBezTo>
                  <a:pt x="6012544" y="507260"/>
                  <a:pt x="6024154" y="733696"/>
                  <a:pt x="6024154" y="962844"/>
                </a:cubicBezTo>
                <a:cubicBezTo>
                  <a:pt x="6024154" y="3483472"/>
                  <a:pt x="4619336" y="5675986"/>
                  <a:pt x="2549934" y="6800152"/>
                </a:cubicBezTo>
                <a:lnTo>
                  <a:pt x="2436987" y="6858000"/>
                </a:lnTo>
                <a:lnTo>
                  <a:pt x="0" y="6858000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7696437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hoek 2">
            <a:extLst>
              <a:ext uri="{FF2B5EF4-FFF2-40B4-BE49-F238E27FC236}">
                <a16:creationId xmlns:a16="http://schemas.microsoft.com/office/drawing/2014/main" id="{CC9A048C-E9DC-4663-B9B2-A3D2CA7B99BC}"/>
              </a:ext>
            </a:extLst>
          </p:cNvPr>
          <p:cNvSpPr/>
          <p:nvPr/>
        </p:nvSpPr>
        <p:spPr>
          <a:xfrm>
            <a:off x="6355999" y="276612"/>
            <a:ext cx="5277333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400" b="0" kern="120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rPr>
              <a:t>Wat is ADHD</a:t>
            </a:r>
          </a:p>
        </p:txBody>
      </p:sp>
      <p:sp>
        <p:nvSpPr>
          <p:cNvPr id="1046" name="Freeform: Shape 1045">
            <a:extLst>
              <a:ext uri="{FF2B5EF4-FFF2-40B4-BE49-F238E27FC236}">
                <a16:creationId xmlns:a16="http://schemas.microsoft.com/office/drawing/2014/main" id="{432691CC-4AB8-48AF-B822-EBF7F4E9E6C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352056" y="1"/>
            <a:ext cx="4480560" cy="2513993"/>
          </a:xfrm>
          <a:custGeom>
            <a:avLst/>
            <a:gdLst>
              <a:gd name="connsiteX0" fmla="*/ 18382 w 4480560"/>
              <a:gd name="connsiteY0" fmla="*/ 0 h 2513993"/>
              <a:gd name="connsiteX1" fmla="*/ 4462178 w 4480560"/>
              <a:gd name="connsiteY1" fmla="*/ 0 h 2513993"/>
              <a:gd name="connsiteX2" fmla="*/ 4468994 w 4480560"/>
              <a:gd name="connsiteY2" fmla="*/ 44657 h 2513993"/>
              <a:gd name="connsiteX3" fmla="*/ 4480560 w 4480560"/>
              <a:gd name="connsiteY3" fmla="*/ 273713 h 2513993"/>
              <a:gd name="connsiteX4" fmla="*/ 2240280 w 4480560"/>
              <a:gd name="connsiteY4" fmla="*/ 2513993 h 2513993"/>
              <a:gd name="connsiteX5" fmla="*/ 0 w 4480560"/>
              <a:gd name="connsiteY5" fmla="*/ 273713 h 2513993"/>
              <a:gd name="connsiteX6" fmla="*/ 11567 w 4480560"/>
              <a:gd name="connsiteY6" fmla="*/ 44657 h 25139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480560" h="2513993">
                <a:moveTo>
                  <a:pt x="18382" y="0"/>
                </a:moveTo>
                <a:lnTo>
                  <a:pt x="4462178" y="0"/>
                </a:lnTo>
                <a:lnTo>
                  <a:pt x="4468994" y="44657"/>
                </a:lnTo>
                <a:cubicBezTo>
                  <a:pt x="4476642" y="119969"/>
                  <a:pt x="4480560" y="196384"/>
                  <a:pt x="4480560" y="273713"/>
                </a:cubicBezTo>
                <a:cubicBezTo>
                  <a:pt x="4480560" y="1510985"/>
                  <a:pt x="3477552" y="2513993"/>
                  <a:pt x="2240280" y="2513993"/>
                </a:cubicBezTo>
                <a:cubicBezTo>
                  <a:pt x="1003008" y="2513993"/>
                  <a:pt x="0" y="1510985"/>
                  <a:pt x="0" y="273713"/>
                </a:cubicBezTo>
                <a:cubicBezTo>
                  <a:pt x="0" y="196384"/>
                  <a:pt x="3918" y="119969"/>
                  <a:pt x="11567" y="44657"/>
                </a:cubicBez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030" name="Picture 6" descr="8 tips voor als je een kind met ADHD in de klas hebt. - vanjufmarjan.nl">
            <a:extLst>
              <a:ext uri="{FF2B5EF4-FFF2-40B4-BE49-F238E27FC236}">
                <a16:creationId xmlns:a16="http://schemas.microsoft.com/office/drawing/2014/main" id="{A6F647C3-B793-49AB-96F8-565CF55F2DF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8" r="1" b="1"/>
          <a:stretch/>
        </p:blipFill>
        <p:spPr bwMode="auto">
          <a:xfrm>
            <a:off x="1516648" y="1"/>
            <a:ext cx="4151376" cy="2349401"/>
          </a:xfrm>
          <a:custGeom>
            <a:avLst/>
            <a:gdLst/>
            <a:ahLst/>
            <a:cxnLst/>
            <a:rect l="l" t="t" r="r" b="b"/>
            <a:pathLst>
              <a:path w="4151376" h="2349401">
                <a:moveTo>
                  <a:pt x="20101" y="0"/>
                </a:moveTo>
                <a:lnTo>
                  <a:pt x="4131276" y="0"/>
                </a:lnTo>
                <a:lnTo>
                  <a:pt x="4140659" y="61486"/>
                </a:lnTo>
                <a:cubicBezTo>
                  <a:pt x="4147746" y="131265"/>
                  <a:pt x="4151376" y="202065"/>
                  <a:pt x="4151376" y="273713"/>
                </a:cubicBezTo>
                <a:cubicBezTo>
                  <a:pt x="4151376" y="1420084"/>
                  <a:pt x="3222059" y="2349401"/>
                  <a:pt x="2075688" y="2349401"/>
                </a:cubicBezTo>
                <a:cubicBezTo>
                  <a:pt x="929317" y="2349401"/>
                  <a:pt x="0" y="1420084"/>
                  <a:pt x="0" y="273713"/>
                </a:cubicBezTo>
                <a:cubicBezTo>
                  <a:pt x="0" y="202065"/>
                  <a:pt x="3630" y="131265"/>
                  <a:pt x="10717" y="61486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48" name="Freeform: Shape 1047">
            <a:extLst>
              <a:ext uri="{FF2B5EF4-FFF2-40B4-BE49-F238E27FC236}">
                <a16:creationId xmlns:a16="http://schemas.microsoft.com/office/drawing/2014/main" id="{D6A8E1B4-B839-4C58-B08A-F0B0945808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2909477"/>
            <a:ext cx="4966870" cy="3948522"/>
          </a:xfrm>
          <a:custGeom>
            <a:avLst/>
            <a:gdLst>
              <a:gd name="connsiteX0" fmla="*/ 2748962 w 4966870"/>
              <a:gd name="connsiteY0" fmla="*/ 0 h 3948522"/>
              <a:gd name="connsiteX1" fmla="*/ 4870195 w 4966870"/>
              <a:gd name="connsiteY1" fmla="*/ 1000367 h 3948522"/>
              <a:gd name="connsiteX2" fmla="*/ 4966870 w 4966870"/>
              <a:gd name="connsiteY2" fmla="*/ 1129649 h 3948522"/>
              <a:gd name="connsiteX3" fmla="*/ 4966870 w 4966870"/>
              <a:gd name="connsiteY3" fmla="*/ 3948522 h 3948522"/>
              <a:gd name="connsiteX4" fmla="*/ 278430 w 4966870"/>
              <a:gd name="connsiteY4" fmla="*/ 3948522 h 3948522"/>
              <a:gd name="connsiteX5" fmla="*/ 216027 w 4966870"/>
              <a:gd name="connsiteY5" fmla="*/ 3818982 h 3948522"/>
              <a:gd name="connsiteX6" fmla="*/ 0 w 4966870"/>
              <a:gd name="connsiteY6" fmla="*/ 2748962 h 3948522"/>
              <a:gd name="connsiteX7" fmla="*/ 2748962 w 4966870"/>
              <a:gd name="connsiteY7" fmla="*/ 0 h 3948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966870" h="3948522">
                <a:moveTo>
                  <a:pt x="2748962" y="0"/>
                </a:moveTo>
                <a:cubicBezTo>
                  <a:pt x="3602955" y="0"/>
                  <a:pt x="4365995" y="389418"/>
                  <a:pt x="4870195" y="1000367"/>
                </a:cubicBezTo>
                <a:lnTo>
                  <a:pt x="4966870" y="1129649"/>
                </a:lnTo>
                <a:lnTo>
                  <a:pt x="4966870" y="3948522"/>
                </a:lnTo>
                <a:lnTo>
                  <a:pt x="278430" y="3948522"/>
                </a:lnTo>
                <a:lnTo>
                  <a:pt x="216027" y="3818982"/>
                </a:lnTo>
                <a:cubicBezTo>
                  <a:pt x="76922" y="3490101"/>
                  <a:pt x="0" y="3128515"/>
                  <a:pt x="0" y="2748962"/>
                </a:cubicBezTo>
                <a:cubicBezTo>
                  <a:pt x="0" y="1230752"/>
                  <a:pt x="1230752" y="0"/>
                  <a:pt x="2748962" y="0"/>
                </a:cubicBez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028" name="Picture 4" descr="8 tips voor als je een kind met ADHD in de klas hebt. - vanjufmarjan.nl">
            <a:extLst>
              <a:ext uri="{FF2B5EF4-FFF2-40B4-BE49-F238E27FC236}">
                <a16:creationId xmlns:a16="http://schemas.microsoft.com/office/drawing/2014/main" id="{03BA0FA9-83FA-4890-8920-80663D917A2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79" r="14642"/>
          <a:stretch/>
        </p:blipFill>
        <p:spPr bwMode="auto">
          <a:xfrm>
            <a:off x="20" y="3075259"/>
            <a:ext cx="4801068" cy="3782741"/>
          </a:xfrm>
          <a:custGeom>
            <a:avLst/>
            <a:gdLst/>
            <a:ahLst/>
            <a:cxnLst/>
            <a:rect l="l" t="t" r="r" b="b"/>
            <a:pathLst>
              <a:path w="4801088" h="3782741">
                <a:moveTo>
                  <a:pt x="2217908" y="0"/>
                </a:moveTo>
                <a:cubicBezTo>
                  <a:pt x="3644559" y="0"/>
                  <a:pt x="4801088" y="1156529"/>
                  <a:pt x="4801088" y="2583180"/>
                </a:cubicBezTo>
                <a:cubicBezTo>
                  <a:pt x="4801088" y="2939843"/>
                  <a:pt x="4728805" y="3279623"/>
                  <a:pt x="4598089" y="3588671"/>
                </a:cubicBezTo>
                <a:lnTo>
                  <a:pt x="4504600" y="3782741"/>
                </a:lnTo>
                <a:lnTo>
                  <a:pt x="0" y="3782741"/>
                </a:lnTo>
                <a:lnTo>
                  <a:pt x="0" y="1263826"/>
                </a:lnTo>
                <a:lnTo>
                  <a:pt x="75894" y="1138900"/>
                </a:lnTo>
                <a:cubicBezTo>
                  <a:pt x="540111" y="451769"/>
                  <a:pt x="1326251" y="0"/>
                  <a:pt x="2217908" y="0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kstvak 3">
            <a:extLst>
              <a:ext uri="{FF2B5EF4-FFF2-40B4-BE49-F238E27FC236}">
                <a16:creationId xmlns:a16="http://schemas.microsoft.com/office/drawing/2014/main" id="{0A922214-67CF-4B5D-AA75-4BD8158A9E1B}"/>
              </a:ext>
            </a:extLst>
          </p:cNvPr>
          <p:cNvSpPr txBox="1"/>
          <p:nvPr/>
        </p:nvSpPr>
        <p:spPr>
          <a:xfrm>
            <a:off x="6126556" y="1947168"/>
            <a:ext cx="5272888" cy="318168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marL="34290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 err="1"/>
              <a:t>Impulsiviteit</a:t>
            </a:r>
            <a:r>
              <a:rPr lang="en-US" sz="2400" dirty="0"/>
              <a:t>: </a:t>
            </a:r>
            <a:r>
              <a:rPr lang="en-US" sz="2400" dirty="0" err="1"/>
              <a:t>sneller</a:t>
            </a:r>
            <a:r>
              <a:rPr lang="en-US" sz="2400" dirty="0"/>
              <a:t> op </a:t>
            </a:r>
            <a:r>
              <a:rPr lang="en-US" sz="2400" dirty="0" err="1"/>
              <a:t>prikkels</a:t>
            </a:r>
            <a:r>
              <a:rPr lang="en-US" sz="2400" dirty="0"/>
              <a:t> </a:t>
            </a:r>
            <a:r>
              <a:rPr lang="en-US" sz="2400" dirty="0" err="1"/>
              <a:t>reageren</a:t>
            </a:r>
            <a:endParaRPr lang="en-US" sz="2400" dirty="0"/>
          </a:p>
          <a:p>
            <a:pPr marL="34290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34290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 err="1"/>
              <a:t>Verminderde</a:t>
            </a:r>
            <a:r>
              <a:rPr lang="en-US" sz="2400" dirty="0"/>
              <a:t> </a:t>
            </a:r>
            <a:r>
              <a:rPr lang="en-US" sz="2400" dirty="0" err="1"/>
              <a:t>concentratie</a:t>
            </a:r>
            <a:r>
              <a:rPr lang="en-US" sz="2400" dirty="0"/>
              <a:t>, </a:t>
            </a:r>
            <a:r>
              <a:rPr lang="en-US" sz="2400" dirty="0" err="1"/>
              <a:t>snel</a:t>
            </a:r>
            <a:r>
              <a:rPr lang="en-US" sz="2400" dirty="0"/>
              <a:t> </a:t>
            </a:r>
            <a:r>
              <a:rPr lang="en-US" sz="2400" dirty="0" err="1"/>
              <a:t>afgeleid</a:t>
            </a:r>
            <a:r>
              <a:rPr lang="en-US" sz="2400" dirty="0"/>
              <a:t> </a:t>
            </a:r>
            <a:r>
              <a:rPr lang="en-US" sz="2400" dirty="0" err="1"/>
              <a:t>zijn</a:t>
            </a:r>
            <a:endParaRPr lang="en-US" sz="2400" dirty="0"/>
          </a:p>
          <a:p>
            <a:pPr marL="34290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34290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 err="1"/>
              <a:t>Lichamelijke</a:t>
            </a:r>
            <a:r>
              <a:rPr lang="en-US" sz="2400" dirty="0"/>
              <a:t> </a:t>
            </a:r>
            <a:r>
              <a:rPr lang="en-US" sz="2400" dirty="0" err="1"/>
              <a:t>onrust</a:t>
            </a:r>
            <a:r>
              <a:rPr lang="en-US" sz="2400" dirty="0"/>
              <a:t>: </a:t>
            </a:r>
            <a:r>
              <a:rPr lang="en-US" sz="2400" dirty="0" err="1"/>
              <a:t>beweeglijkheid</a:t>
            </a:r>
            <a:endParaRPr lang="en-US" sz="2400" dirty="0"/>
          </a:p>
        </p:txBody>
      </p:sp>
      <p:sp>
        <p:nvSpPr>
          <p:cNvPr id="6" name="Tekstvak 5">
            <a:extLst>
              <a:ext uri="{FF2B5EF4-FFF2-40B4-BE49-F238E27FC236}">
                <a16:creationId xmlns:a16="http://schemas.microsoft.com/office/drawing/2014/main" id="{26310EEE-FD36-4EE3-8D33-C211C9F17737}"/>
              </a:ext>
            </a:extLst>
          </p:cNvPr>
          <p:cNvSpPr txBox="1"/>
          <p:nvPr/>
        </p:nvSpPr>
        <p:spPr>
          <a:xfrm>
            <a:off x="2314575" y="5858113"/>
            <a:ext cx="6096000" cy="7232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endParaRPr lang="nl-NL" dirty="0"/>
          </a:p>
          <a:p>
            <a:pPr>
              <a:spcAft>
                <a:spcPts val="600"/>
              </a:spcAft>
            </a:pPr>
            <a:endParaRPr lang="nl-NL" dirty="0"/>
          </a:p>
        </p:txBody>
      </p:sp>
      <p:sp>
        <p:nvSpPr>
          <p:cNvPr id="22" name="Tekstvak 21">
            <a:extLst>
              <a:ext uri="{FF2B5EF4-FFF2-40B4-BE49-F238E27FC236}">
                <a16:creationId xmlns:a16="http://schemas.microsoft.com/office/drawing/2014/main" id="{0E6908C0-7654-439F-811F-EA30A74F4E0D}"/>
              </a:ext>
            </a:extLst>
          </p:cNvPr>
          <p:cNvSpPr txBox="1"/>
          <p:nvPr/>
        </p:nvSpPr>
        <p:spPr>
          <a:xfrm>
            <a:off x="6543675" y="5730500"/>
            <a:ext cx="6096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l-NL" dirty="0">
                <a:hlinkClick r:id="rId3"/>
              </a:rPr>
              <a:t>https://youtu.be/TuzbZvP_D9E</a:t>
            </a: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8200968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8" name="Freeform: Shape 4107">
            <a:extLst>
              <a:ext uri="{FF2B5EF4-FFF2-40B4-BE49-F238E27FC236}">
                <a16:creationId xmlns:a16="http://schemas.microsoft.com/office/drawing/2014/main" id="{357DD0D3-F869-46D0-944C-6EC60E19E35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6136816" cy="5254922"/>
          </a:xfrm>
          <a:custGeom>
            <a:avLst/>
            <a:gdLst>
              <a:gd name="connsiteX0" fmla="*/ 0 w 6136816"/>
              <a:gd name="connsiteY0" fmla="*/ 0 h 5254922"/>
              <a:gd name="connsiteX1" fmla="*/ 6136816 w 6136816"/>
              <a:gd name="connsiteY1" fmla="*/ 0 h 5254922"/>
              <a:gd name="connsiteX2" fmla="*/ 6134892 w 6136816"/>
              <a:gd name="connsiteY2" fmla="*/ 111520 h 5254922"/>
              <a:gd name="connsiteX3" fmla="*/ 6066513 w 6136816"/>
              <a:gd name="connsiteY3" fmla="*/ 752995 h 5254922"/>
              <a:gd name="connsiteX4" fmla="*/ 140712 w 6136816"/>
              <a:gd name="connsiteY4" fmla="*/ 5219363 h 5254922"/>
              <a:gd name="connsiteX5" fmla="*/ 0 w 6136816"/>
              <a:gd name="connsiteY5" fmla="*/ 5199534 h 5254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136816" h="5254922">
                <a:moveTo>
                  <a:pt x="0" y="0"/>
                </a:moveTo>
                <a:lnTo>
                  <a:pt x="6136816" y="0"/>
                </a:lnTo>
                <a:lnTo>
                  <a:pt x="6134892" y="111520"/>
                </a:lnTo>
                <a:cubicBezTo>
                  <a:pt x="6124961" y="323936"/>
                  <a:pt x="6102367" y="538040"/>
                  <a:pt x="6066513" y="752995"/>
                </a:cubicBezTo>
                <a:cubicBezTo>
                  <a:pt x="5592281" y="3596146"/>
                  <a:pt x="2972232" y="5545369"/>
                  <a:pt x="140712" y="5219363"/>
                </a:cubicBezTo>
                <a:lnTo>
                  <a:pt x="0" y="5199534"/>
                </a:lnTo>
                <a:close/>
              </a:path>
            </a:pathLst>
          </a:custGeom>
          <a:solidFill>
            <a:schemeClr val="tx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pic>
        <p:nvPicPr>
          <p:cNvPr id="4098" name="Picture 2" descr="Van die dinofase worden kinderen slimmer! – Voormijnkleintje.nl">
            <a:extLst>
              <a:ext uri="{FF2B5EF4-FFF2-40B4-BE49-F238E27FC236}">
                <a16:creationId xmlns:a16="http://schemas.microsoft.com/office/drawing/2014/main" id="{50E8E607-92A7-4954-A1AA-450ACD5BF3B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1723"/>
          <a:stretch/>
        </p:blipFill>
        <p:spPr bwMode="auto">
          <a:xfrm>
            <a:off x="1" y="2"/>
            <a:ext cx="5863721" cy="4984915"/>
          </a:xfrm>
          <a:custGeom>
            <a:avLst/>
            <a:gdLst/>
            <a:ahLst/>
            <a:cxnLst/>
            <a:rect l="l" t="t" r="r" b="b"/>
            <a:pathLst>
              <a:path w="5863721" h="4984915">
                <a:moveTo>
                  <a:pt x="0" y="0"/>
                </a:moveTo>
                <a:lnTo>
                  <a:pt x="5863721" y="0"/>
                </a:lnTo>
                <a:lnTo>
                  <a:pt x="5844576" y="326138"/>
                </a:lnTo>
                <a:cubicBezTo>
                  <a:pt x="5833049" y="448313"/>
                  <a:pt x="5817094" y="570952"/>
                  <a:pt x="5796589" y="693884"/>
                </a:cubicBezTo>
                <a:cubicBezTo>
                  <a:pt x="5344573" y="3403845"/>
                  <a:pt x="2847261" y="5261756"/>
                  <a:pt x="148386" y="4951022"/>
                </a:cubicBezTo>
                <a:lnTo>
                  <a:pt x="0" y="4930112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kstvak 1">
            <a:extLst>
              <a:ext uri="{FF2B5EF4-FFF2-40B4-BE49-F238E27FC236}">
                <a16:creationId xmlns:a16="http://schemas.microsoft.com/office/drawing/2014/main" id="{3E7BA2CF-EC72-440D-B830-FF48EC119207}"/>
              </a:ext>
            </a:extLst>
          </p:cNvPr>
          <p:cNvSpPr txBox="1"/>
          <p:nvPr/>
        </p:nvSpPr>
        <p:spPr>
          <a:xfrm>
            <a:off x="5863722" y="2289178"/>
            <a:ext cx="6753352" cy="337592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3200" b="1" dirty="0" err="1"/>
              <a:t>Concentratie</a:t>
            </a:r>
            <a:r>
              <a:rPr lang="en-US" sz="3200" b="1" dirty="0"/>
              <a:t>: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3200" b="1" dirty="0"/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3200" b="1" dirty="0" err="1"/>
              <a:t>Niet</a:t>
            </a:r>
            <a:r>
              <a:rPr lang="en-US" sz="3200" b="1" dirty="0"/>
              <a:t> </a:t>
            </a:r>
            <a:r>
              <a:rPr lang="en-US" sz="3200" b="1" dirty="0" err="1"/>
              <a:t>bij</a:t>
            </a:r>
            <a:r>
              <a:rPr lang="en-US" sz="3200" b="1" dirty="0"/>
              <a:t> taken die </a:t>
            </a:r>
            <a:r>
              <a:rPr lang="en-US" sz="3200" b="1" dirty="0" err="1"/>
              <a:t>anderen</a:t>
            </a:r>
            <a:r>
              <a:rPr lang="en-US" sz="3200" b="1" dirty="0"/>
              <a:t> </a:t>
            </a:r>
            <a:r>
              <a:rPr lang="en-US" sz="3200" b="1" dirty="0" err="1"/>
              <a:t>geven</a:t>
            </a:r>
            <a:endParaRPr lang="en-US" sz="3200" b="1" dirty="0"/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3200" b="1" dirty="0"/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3200" b="1" dirty="0" err="1"/>
              <a:t>Wel</a:t>
            </a:r>
            <a:endParaRPr lang="en-US" sz="3200" b="1" dirty="0"/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3200" b="1" dirty="0"/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3200" b="1" dirty="0" err="1"/>
              <a:t>Bij</a:t>
            </a:r>
            <a:r>
              <a:rPr lang="en-US" sz="3200" b="1" dirty="0"/>
              <a:t> eigen </a:t>
            </a:r>
            <a:r>
              <a:rPr lang="en-US" sz="3200" b="1" dirty="0" err="1"/>
              <a:t>bezigheden</a:t>
            </a:r>
            <a:r>
              <a:rPr lang="en-US" sz="3200" b="1" dirty="0"/>
              <a:t>!!!</a:t>
            </a:r>
          </a:p>
        </p:txBody>
      </p:sp>
    </p:spTree>
    <p:extLst>
      <p:ext uri="{BB962C8B-B14F-4D97-AF65-F5344CB8AC3E}">
        <p14:creationId xmlns:p14="http://schemas.microsoft.com/office/powerpoint/2010/main" val="420311705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9" name="Freeform: Shape 3078">
            <a:extLst>
              <a:ext uri="{FF2B5EF4-FFF2-40B4-BE49-F238E27FC236}">
                <a16:creationId xmlns:a16="http://schemas.microsoft.com/office/drawing/2014/main" id="{357DD0D3-F869-46D0-944C-6EC60E19E35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6136816" cy="5254922"/>
          </a:xfrm>
          <a:custGeom>
            <a:avLst/>
            <a:gdLst>
              <a:gd name="connsiteX0" fmla="*/ 0 w 6136816"/>
              <a:gd name="connsiteY0" fmla="*/ 0 h 5254922"/>
              <a:gd name="connsiteX1" fmla="*/ 6136816 w 6136816"/>
              <a:gd name="connsiteY1" fmla="*/ 0 h 5254922"/>
              <a:gd name="connsiteX2" fmla="*/ 6134892 w 6136816"/>
              <a:gd name="connsiteY2" fmla="*/ 111520 h 5254922"/>
              <a:gd name="connsiteX3" fmla="*/ 6066513 w 6136816"/>
              <a:gd name="connsiteY3" fmla="*/ 752995 h 5254922"/>
              <a:gd name="connsiteX4" fmla="*/ 140712 w 6136816"/>
              <a:gd name="connsiteY4" fmla="*/ 5219363 h 5254922"/>
              <a:gd name="connsiteX5" fmla="*/ 0 w 6136816"/>
              <a:gd name="connsiteY5" fmla="*/ 5199534 h 5254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136816" h="5254922">
                <a:moveTo>
                  <a:pt x="0" y="0"/>
                </a:moveTo>
                <a:lnTo>
                  <a:pt x="6136816" y="0"/>
                </a:lnTo>
                <a:lnTo>
                  <a:pt x="6134892" y="111520"/>
                </a:lnTo>
                <a:cubicBezTo>
                  <a:pt x="6124961" y="323936"/>
                  <a:pt x="6102367" y="538040"/>
                  <a:pt x="6066513" y="752995"/>
                </a:cubicBezTo>
                <a:cubicBezTo>
                  <a:pt x="5592281" y="3596146"/>
                  <a:pt x="2972232" y="5545369"/>
                  <a:pt x="140712" y="5219363"/>
                </a:cubicBezTo>
                <a:lnTo>
                  <a:pt x="0" y="5199534"/>
                </a:lnTo>
                <a:close/>
              </a:path>
            </a:pathLst>
          </a:custGeom>
          <a:solidFill>
            <a:schemeClr val="tx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pic>
        <p:nvPicPr>
          <p:cNvPr id="3074" name="Picture 2" descr="ADHD - Brainwiki">
            <a:extLst>
              <a:ext uri="{FF2B5EF4-FFF2-40B4-BE49-F238E27FC236}">
                <a16:creationId xmlns:a16="http://schemas.microsoft.com/office/drawing/2014/main" id="{C59A4583-DE8F-4B2A-BE94-A4D20849F7A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37" r="10386"/>
          <a:stretch/>
        </p:blipFill>
        <p:spPr bwMode="auto">
          <a:xfrm>
            <a:off x="1" y="2"/>
            <a:ext cx="5863721" cy="4984915"/>
          </a:xfrm>
          <a:custGeom>
            <a:avLst/>
            <a:gdLst/>
            <a:ahLst/>
            <a:cxnLst/>
            <a:rect l="l" t="t" r="r" b="b"/>
            <a:pathLst>
              <a:path w="5863721" h="4984915">
                <a:moveTo>
                  <a:pt x="0" y="0"/>
                </a:moveTo>
                <a:lnTo>
                  <a:pt x="5863721" y="0"/>
                </a:lnTo>
                <a:lnTo>
                  <a:pt x="5844576" y="326138"/>
                </a:lnTo>
                <a:cubicBezTo>
                  <a:pt x="5833049" y="448313"/>
                  <a:pt x="5817094" y="570952"/>
                  <a:pt x="5796589" y="693884"/>
                </a:cubicBezTo>
                <a:cubicBezTo>
                  <a:pt x="5344573" y="3403845"/>
                  <a:pt x="2847261" y="5261756"/>
                  <a:pt x="148386" y="4951022"/>
                </a:cubicBezTo>
                <a:lnTo>
                  <a:pt x="0" y="4930112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kstvak 2">
            <a:extLst>
              <a:ext uri="{FF2B5EF4-FFF2-40B4-BE49-F238E27FC236}">
                <a16:creationId xmlns:a16="http://schemas.microsoft.com/office/drawing/2014/main" id="{69754E6A-61AB-46C7-A453-F0375EE18954}"/>
              </a:ext>
            </a:extLst>
          </p:cNvPr>
          <p:cNvSpPr txBox="1"/>
          <p:nvPr/>
        </p:nvSpPr>
        <p:spPr>
          <a:xfrm>
            <a:off x="172838" y="5702938"/>
            <a:ext cx="5259714" cy="94170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>
                <a:hlinkClick r:id="rId3"/>
              </a:rPr>
              <a:t>https://balansdigitaal.nl/kennisbank/ontwikkelingsproblemen/welke-ontwikkelingsproblemen-zijn-er/wat-is-adhd/</a:t>
            </a:r>
            <a:endParaRPr lang="en-US" dirty="0"/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71280FC6-7414-429D-B56D-4F92414AD4E7}"/>
              </a:ext>
            </a:extLst>
          </p:cNvPr>
          <p:cNvSpPr txBox="1"/>
          <p:nvPr/>
        </p:nvSpPr>
        <p:spPr>
          <a:xfrm>
            <a:off x="6323965" y="527969"/>
            <a:ext cx="545982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3200" dirty="0"/>
              <a:t>Hoe zie je slechte concentratie?</a:t>
            </a:r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AC9B413D-8C45-4394-9660-94A83683A924}"/>
              </a:ext>
            </a:extLst>
          </p:cNvPr>
          <p:cNvSpPr txBox="1"/>
          <p:nvPr/>
        </p:nvSpPr>
        <p:spPr>
          <a:xfrm>
            <a:off x="6323965" y="1287244"/>
            <a:ext cx="3994876" cy="55707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nl-NL" sz="2400" dirty="0"/>
          </a:p>
          <a:p>
            <a:r>
              <a:rPr lang="nl-NL" sz="2000" dirty="0"/>
              <a:t>* </a:t>
            </a:r>
            <a:r>
              <a:rPr lang="nl-NL" sz="2800" dirty="0"/>
              <a:t>Wiebelen/beweegonrust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800" dirty="0"/>
              <a:t>Niet luisteren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800" dirty="0"/>
              <a:t>Spullen kwijt zijn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800" dirty="0"/>
              <a:t>Uitstelgedrag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nl-NL" sz="2800" dirty="0"/>
              <a:t>Onder niveau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sz="2800" dirty="0"/>
          </a:p>
          <a:p>
            <a:r>
              <a:rPr lang="nl-NL" sz="2800" dirty="0"/>
              <a:t>Bij ADD: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nl-NL" sz="2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Dromerig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nl-NL" sz="2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Teruggetrokken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nl-NL" sz="2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Passief</a:t>
            </a:r>
          </a:p>
          <a:p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401867820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: Shape 8">
            <a:extLst>
              <a:ext uri="{FF2B5EF4-FFF2-40B4-BE49-F238E27FC236}">
                <a16:creationId xmlns:a16="http://schemas.microsoft.com/office/drawing/2014/main" id="{357DD0D3-F869-46D0-944C-6EC60E19E35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6136816" cy="5254922"/>
          </a:xfrm>
          <a:custGeom>
            <a:avLst/>
            <a:gdLst>
              <a:gd name="connsiteX0" fmla="*/ 0 w 6136816"/>
              <a:gd name="connsiteY0" fmla="*/ 0 h 5254922"/>
              <a:gd name="connsiteX1" fmla="*/ 6136816 w 6136816"/>
              <a:gd name="connsiteY1" fmla="*/ 0 h 5254922"/>
              <a:gd name="connsiteX2" fmla="*/ 6134892 w 6136816"/>
              <a:gd name="connsiteY2" fmla="*/ 111520 h 5254922"/>
              <a:gd name="connsiteX3" fmla="*/ 6066513 w 6136816"/>
              <a:gd name="connsiteY3" fmla="*/ 752995 h 5254922"/>
              <a:gd name="connsiteX4" fmla="*/ 140712 w 6136816"/>
              <a:gd name="connsiteY4" fmla="*/ 5219363 h 5254922"/>
              <a:gd name="connsiteX5" fmla="*/ 0 w 6136816"/>
              <a:gd name="connsiteY5" fmla="*/ 5199534 h 5254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136816" h="5254922">
                <a:moveTo>
                  <a:pt x="0" y="0"/>
                </a:moveTo>
                <a:lnTo>
                  <a:pt x="6136816" y="0"/>
                </a:lnTo>
                <a:lnTo>
                  <a:pt x="6134892" y="111520"/>
                </a:lnTo>
                <a:cubicBezTo>
                  <a:pt x="6124961" y="323936"/>
                  <a:pt x="6102367" y="538040"/>
                  <a:pt x="6066513" y="752995"/>
                </a:cubicBezTo>
                <a:cubicBezTo>
                  <a:pt x="5592281" y="3596146"/>
                  <a:pt x="2972232" y="5545369"/>
                  <a:pt x="140712" y="5219363"/>
                </a:cubicBezTo>
                <a:lnTo>
                  <a:pt x="0" y="5199534"/>
                </a:lnTo>
                <a:close/>
              </a:path>
            </a:pathLst>
          </a:custGeom>
          <a:solidFill>
            <a:schemeClr val="tx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pic>
        <p:nvPicPr>
          <p:cNvPr id="3" name="Afbeelding 2">
            <a:extLst>
              <a:ext uri="{FF2B5EF4-FFF2-40B4-BE49-F238E27FC236}">
                <a16:creationId xmlns:a16="http://schemas.microsoft.com/office/drawing/2014/main" id="{7151DD47-EDE6-4DEF-8E6D-5D112DC0857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8" b="3"/>
          <a:stretch/>
        </p:blipFill>
        <p:spPr>
          <a:xfrm>
            <a:off x="1" y="2"/>
            <a:ext cx="5863721" cy="4984915"/>
          </a:xfrm>
          <a:custGeom>
            <a:avLst/>
            <a:gdLst/>
            <a:ahLst/>
            <a:cxnLst/>
            <a:rect l="l" t="t" r="r" b="b"/>
            <a:pathLst>
              <a:path w="5863721" h="4984915">
                <a:moveTo>
                  <a:pt x="0" y="0"/>
                </a:moveTo>
                <a:lnTo>
                  <a:pt x="5863721" y="0"/>
                </a:lnTo>
                <a:lnTo>
                  <a:pt x="5844576" y="326138"/>
                </a:lnTo>
                <a:cubicBezTo>
                  <a:pt x="5833049" y="448313"/>
                  <a:pt x="5817094" y="570952"/>
                  <a:pt x="5796589" y="693884"/>
                </a:cubicBezTo>
                <a:cubicBezTo>
                  <a:pt x="5344573" y="3403845"/>
                  <a:pt x="2847261" y="5261756"/>
                  <a:pt x="148386" y="4951022"/>
                </a:cubicBezTo>
                <a:lnTo>
                  <a:pt x="0" y="4930112"/>
                </a:lnTo>
                <a:close/>
              </a:path>
            </a:pathLst>
          </a:custGeom>
        </p:spPr>
      </p:pic>
      <p:sp>
        <p:nvSpPr>
          <p:cNvPr id="4" name="Tekstvak 3">
            <a:extLst>
              <a:ext uri="{FF2B5EF4-FFF2-40B4-BE49-F238E27FC236}">
                <a16:creationId xmlns:a16="http://schemas.microsoft.com/office/drawing/2014/main" id="{1E784EC5-B9B1-479D-8745-AC6D8CB384AF}"/>
              </a:ext>
            </a:extLst>
          </p:cNvPr>
          <p:cNvSpPr txBox="1"/>
          <p:nvPr/>
        </p:nvSpPr>
        <p:spPr>
          <a:xfrm>
            <a:off x="6289158" y="2279018"/>
            <a:ext cx="5259714" cy="3375920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85000" lnSpcReduction="10000"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3200" dirty="0"/>
              <a:t>Hoe </a:t>
            </a:r>
            <a:r>
              <a:rPr lang="en-US" sz="3200" dirty="0" err="1"/>
              <a:t>zie</a:t>
            </a:r>
            <a:r>
              <a:rPr lang="en-US" sz="3200" dirty="0"/>
              <a:t> je </a:t>
            </a:r>
            <a:r>
              <a:rPr lang="en-US" sz="3200" dirty="0" err="1"/>
              <a:t>hyperactiviteit</a:t>
            </a:r>
            <a:r>
              <a:rPr lang="en-US" sz="3200" dirty="0"/>
              <a:t>?</a:t>
            </a:r>
          </a:p>
          <a:p>
            <a:pPr>
              <a:lnSpc>
                <a:spcPct val="90000"/>
              </a:lnSpc>
              <a:spcAft>
                <a:spcPts val="600"/>
              </a:spcAft>
            </a:pPr>
            <a:endParaRPr lang="en-US" sz="3200" dirty="0"/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3200" dirty="0" err="1"/>
              <a:t>Wiebelen</a:t>
            </a:r>
            <a:endParaRPr lang="en-US" sz="3200" dirty="0"/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3200" dirty="0" err="1"/>
              <a:t>Ongericht</a:t>
            </a:r>
            <a:r>
              <a:rPr lang="en-US" sz="3200" dirty="0"/>
              <a:t> </a:t>
            </a:r>
            <a:r>
              <a:rPr lang="en-US" sz="3200" dirty="0" err="1"/>
              <a:t>bewegen</a:t>
            </a:r>
            <a:endParaRPr lang="en-US" sz="3200" dirty="0"/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3200" dirty="0" err="1"/>
              <a:t>Geen</a:t>
            </a:r>
            <a:r>
              <a:rPr lang="en-US" sz="3200" dirty="0"/>
              <a:t> rust </a:t>
            </a:r>
            <a:r>
              <a:rPr lang="en-US" sz="3200" dirty="0" err="1"/>
              <a:t>nemen</a:t>
            </a:r>
            <a:endParaRPr lang="en-US" sz="3200" dirty="0"/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3200" dirty="0" err="1"/>
              <a:t>Veel</a:t>
            </a:r>
            <a:r>
              <a:rPr lang="en-US" sz="3200" dirty="0"/>
              <a:t> </a:t>
            </a:r>
            <a:r>
              <a:rPr lang="en-US" sz="3200" dirty="0" err="1"/>
              <a:t>praten</a:t>
            </a:r>
            <a:r>
              <a:rPr lang="en-US" sz="3200" dirty="0"/>
              <a:t>, </a:t>
            </a:r>
            <a:r>
              <a:rPr lang="en-US" sz="3200" dirty="0" err="1"/>
              <a:t>confrontatie</a:t>
            </a:r>
            <a:r>
              <a:rPr lang="en-US" sz="3200" dirty="0"/>
              <a:t> </a:t>
            </a:r>
            <a:r>
              <a:rPr lang="en-US" sz="3200" dirty="0" err="1"/>
              <a:t>zoeken</a:t>
            </a:r>
            <a:r>
              <a:rPr lang="en-US" sz="3200" dirty="0"/>
              <a:t> met </a:t>
            </a:r>
            <a:r>
              <a:rPr lang="en-US" sz="3200" dirty="0" err="1"/>
              <a:t>anderen</a:t>
            </a:r>
            <a:endParaRPr lang="en-US" sz="3200" dirty="0"/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3200" dirty="0" err="1"/>
              <a:t>Moeilijk</a:t>
            </a:r>
            <a:r>
              <a:rPr lang="en-US" sz="3200" dirty="0"/>
              <a:t> op </a:t>
            </a:r>
            <a:r>
              <a:rPr lang="en-US" sz="3200" dirty="0" err="1"/>
              <a:t>beurt</a:t>
            </a:r>
            <a:r>
              <a:rPr lang="en-US" sz="3200" dirty="0"/>
              <a:t> </a:t>
            </a:r>
            <a:r>
              <a:rPr lang="en-US" sz="3200" dirty="0" err="1"/>
              <a:t>kunnen</a:t>
            </a:r>
            <a:r>
              <a:rPr lang="en-US" sz="3200" dirty="0"/>
              <a:t> </a:t>
            </a:r>
            <a:r>
              <a:rPr lang="en-US" sz="3200" dirty="0" err="1"/>
              <a:t>wachten</a:t>
            </a:r>
            <a:endParaRPr lang="en-US" sz="3200" dirty="0"/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144780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7" name="Freeform: Shape 5126">
            <a:extLst>
              <a:ext uri="{FF2B5EF4-FFF2-40B4-BE49-F238E27FC236}">
                <a16:creationId xmlns:a16="http://schemas.microsoft.com/office/drawing/2014/main" id="{357DD0D3-F869-46D0-944C-6EC60E19E35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6136816" cy="5254922"/>
          </a:xfrm>
          <a:custGeom>
            <a:avLst/>
            <a:gdLst>
              <a:gd name="connsiteX0" fmla="*/ 0 w 6136816"/>
              <a:gd name="connsiteY0" fmla="*/ 0 h 5254922"/>
              <a:gd name="connsiteX1" fmla="*/ 6136816 w 6136816"/>
              <a:gd name="connsiteY1" fmla="*/ 0 h 5254922"/>
              <a:gd name="connsiteX2" fmla="*/ 6134892 w 6136816"/>
              <a:gd name="connsiteY2" fmla="*/ 111520 h 5254922"/>
              <a:gd name="connsiteX3" fmla="*/ 6066513 w 6136816"/>
              <a:gd name="connsiteY3" fmla="*/ 752995 h 5254922"/>
              <a:gd name="connsiteX4" fmla="*/ 140712 w 6136816"/>
              <a:gd name="connsiteY4" fmla="*/ 5219363 h 5254922"/>
              <a:gd name="connsiteX5" fmla="*/ 0 w 6136816"/>
              <a:gd name="connsiteY5" fmla="*/ 5199534 h 5254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136816" h="5254922">
                <a:moveTo>
                  <a:pt x="0" y="0"/>
                </a:moveTo>
                <a:lnTo>
                  <a:pt x="6136816" y="0"/>
                </a:lnTo>
                <a:lnTo>
                  <a:pt x="6134892" y="111520"/>
                </a:lnTo>
                <a:cubicBezTo>
                  <a:pt x="6124961" y="323936"/>
                  <a:pt x="6102367" y="538040"/>
                  <a:pt x="6066513" y="752995"/>
                </a:cubicBezTo>
                <a:cubicBezTo>
                  <a:pt x="5592281" y="3596146"/>
                  <a:pt x="2972232" y="5545369"/>
                  <a:pt x="140712" y="5219363"/>
                </a:cubicBezTo>
                <a:lnTo>
                  <a:pt x="0" y="5199534"/>
                </a:lnTo>
                <a:close/>
              </a:path>
            </a:pathLst>
          </a:custGeom>
          <a:solidFill>
            <a:schemeClr val="tx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pic>
        <p:nvPicPr>
          <p:cNvPr id="5122" name="Picture 2" descr="ADHD - Brainwiki">
            <a:extLst>
              <a:ext uri="{FF2B5EF4-FFF2-40B4-BE49-F238E27FC236}">
                <a16:creationId xmlns:a16="http://schemas.microsoft.com/office/drawing/2014/main" id="{37CDDB1B-3A1A-4747-A543-82F50F9618E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37" r="10386"/>
          <a:stretch/>
        </p:blipFill>
        <p:spPr bwMode="auto">
          <a:xfrm>
            <a:off x="1" y="2"/>
            <a:ext cx="5863721" cy="4984915"/>
          </a:xfrm>
          <a:custGeom>
            <a:avLst/>
            <a:gdLst/>
            <a:ahLst/>
            <a:cxnLst/>
            <a:rect l="l" t="t" r="r" b="b"/>
            <a:pathLst>
              <a:path w="5863721" h="4984915">
                <a:moveTo>
                  <a:pt x="0" y="0"/>
                </a:moveTo>
                <a:lnTo>
                  <a:pt x="5863721" y="0"/>
                </a:lnTo>
                <a:lnTo>
                  <a:pt x="5844576" y="326138"/>
                </a:lnTo>
                <a:cubicBezTo>
                  <a:pt x="5833049" y="448313"/>
                  <a:pt x="5817094" y="570952"/>
                  <a:pt x="5796589" y="693884"/>
                </a:cubicBezTo>
                <a:cubicBezTo>
                  <a:pt x="5344573" y="3403845"/>
                  <a:pt x="2847261" y="5261756"/>
                  <a:pt x="148386" y="4951022"/>
                </a:cubicBezTo>
                <a:lnTo>
                  <a:pt x="0" y="4930112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kstvak 2">
            <a:extLst>
              <a:ext uri="{FF2B5EF4-FFF2-40B4-BE49-F238E27FC236}">
                <a16:creationId xmlns:a16="http://schemas.microsoft.com/office/drawing/2014/main" id="{64579A51-8C04-4481-8C70-BF826FE78ED7}"/>
              </a:ext>
            </a:extLst>
          </p:cNvPr>
          <p:cNvSpPr txBox="1"/>
          <p:nvPr/>
        </p:nvSpPr>
        <p:spPr>
          <a:xfrm>
            <a:off x="6279633" y="1879002"/>
            <a:ext cx="5259714" cy="3375920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25000" lnSpcReduction="20000"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11200" dirty="0" err="1"/>
              <a:t>Andere</a:t>
            </a:r>
            <a:r>
              <a:rPr lang="en-US" sz="11200" dirty="0"/>
              <a:t> </a:t>
            </a:r>
            <a:r>
              <a:rPr lang="en-US" sz="11200" dirty="0" err="1"/>
              <a:t>signalen</a:t>
            </a:r>
            <a:r>
              <a:rPr lang="en-US" sz="11200" dirty="0"/>
              <a:t>: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1200" dirty="0"/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1200" dirty="0" err="1"/>
              <a:t>Moeite</a:t>
            </a:r>
            <a:r>
              <a:rPr lang="en-US" sz="11200" dirty="0"/>
              <a:t> met </a:t>
            </a:r>
            <a:r>
              <a:rPr lang="en-US" sz="11200" dirty="0" err="1"/>
              <a:t>tijd</a:t>
            </a:r>
            <a:endParaRPr lang="en-US" sz="11200" dirty="0"/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1200" dirty="0" err="1"/>
              <a:t>Slecht</a:t>
            </a:r>
            <a:r>
              <a:rPr lang="en-US" sz="11200" dirty="0"/>
              <a:t> in </a:t>
            </a:r>
            <a:r>
              <a:rPr lang="en-US" sz="11200" dirty="0" err="1"/>
              <a:t>slaap</a:t>
            </a:r>
            <a:r>
              <a:rPr lang="en-US" sz="11200" dirty="0"/>
              <a:t> </a:t>
            </a:r>
            <a:r>
              <a:rPr lang="en-US" sz="11200" dirty="0" err="1"/>
              <a:t>komen</a:t>
            </a:r>
            <a:r>
              <a:rPr lang="en-US" sz="11200" dirty="0"/>
              <a:t> 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1200" dirty="0" err="1"/>
              <a:t>En</a:t>
            </a:r>
            <a:r>
              <a:rPr lang="en-US" sz="11200" dirty="0"/>
              <a:t> </a:t>
            </a:r>
            <a:r>
              <a:rPr lang="en-US" sz="11200" dirty="0" err="1"/>
              <a:t>hierdoor</a:t>
            </a:r>
            <a:r>
              <a:rPr lang="en-US" sz="11200" dirty="0"/>
              <a:t> </a:t>
            </a:r>
            <a:r>
              <a:rPr lang="en-US" sz="11200" dirty="0" err="1"/>
              <a:t>moeite</a:t>
            </a:r>
            <a:r>
              <a:rPr lang="en-US" sz="11200" dirty="0"/>
              <a:t> met </a:t>
            </a:r>
            <a:r>
              <a:rPr lang="en-US" sz="11200" dirty="0" err="1"/>
              <a:t>opstaan</a:t>
            </a:r>
            <a:endParaRPr lang="en-US" sz="11200" dirty="0"/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1200" dirty="0" err="1"/>
              <a:t>Prikkelbaar</a:t>
            </a:r>
            <a:endParaRPr lang="en-US" sz="11200" dirty="0"/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1200" dirty="0" err="1"/>
              <a:t>Emotioneel</a:t>
            </a:r>
            <a:r>
              <a:rPr lang="en-US" sz="11200" dirty="0"/>
              <a:t> </a:t>
            </a:r>
            <a:r>
              <a:rPr lang="en-US" sz="11200" dirty="0" err="1"/>
              <a:t>heftig</a:t>
            </a:r>
            <a:r>
              <a:rPr lang="en-US" sz="11200" dirty="0"/>
              <a:t> </a:t>
            </a:r>
            <a:r>
              <a:rPr lang="en-US" sz="11200" dirty="0" err="1"/>
              <a:t>reageren</a:t>
            </a:r>
            <a:endParaRPr lang="en-US" sz="11200" dirty="0"/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1200" dirty="0" err="1"/>
              <a:t>Sociaal</a:t>
            </a:r>
            <a:r>
              <a:rPr lang="en-US" sz="11200" dirty="0"/>
              <a:t> </a:t>
            </a:r>
            <a:r>
              <a:rPr lang="en-US" sz="11200" dirty="0" err="1"/>
              <a:t>onhandig</a:t>
            </a:r>
            <a:endParaRPr lang="en-US" sz="11200" dirty="0"/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1200" dirty="0" err="1"/>
              <a:t>Praktisch</a:t>
            </a:r>
            <a:r>
              <a:rPr lang="en-US" sz="11200" dirty="0"/>
              <a:t> </a:t>
            </a:r>
            <a:r>
              <a:rPr lang="en-US" sz="11200" dirty="0" err="1"/>
              <a:t>onhandig</a:t>
            </a:r>
            <a:endParaRPr lang="en-US" sz="11200" dirty="0"/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1200" dirty="0" err="1"/>
              <a:t>Leerproblemen</a:t>
            </a:r>
            <a:endParaRPr lang="en-US" sz="11200" dirty="0"/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1200" dirty="0"/>
              <a:t>Lage </a:t>
            </a:r>
            <a:r>
              <a:rPr lang="en-US" sz="11200" dirty="0" err="1"/>
              <a:t>frustratiedrempel</a:t>
            </a:r>
            <a:r>
              <a:rPr lang="en-US" sz="11200" dirty="0"/>
              <a:t>: </a:t>
            </a:r>
            <a:r>
              <a:rPr lang="en-US" sz="11200" dirty="0" err="1"/>
              <a:t>als</a:t>
            </a:r>
            <a:r>
              <a:rPr lang="en-US" sz="11200" dirty="0"/>
              <a:t> </a:t>
            </a:r>
            <a:r>
              <a:rPr lang="en-US" sz="11200" dirty="0" err="1"/>
              <a:t>iets</a:t>
            </a:r>
            <a:r>
              <a:rPr lang="en-US" sz="11200" dirty="0"/>
              <a:t> </a:t>
            </a:r>
            <a:r>
              <a:rPr lang="en-US" sz="11200" dirty="0" err="1"/>
              <a:t>niet</a:t>
            </a:r>
            <a:r>
              <a:rPr lang="en-US" sz="11200" dirty="0"/>
              <a:t> </a:t>
            </a:r>
            <a:r>
              <a:rPr lang="en-US" sz="11200" dirty="0" err="1"/>
              <a:t>lukt</a:t>
            </a:r>
            <a:r>
              <a:rPr lang="en-US" sz="11200" dirty="0"/>
              <a:t>, dak </a:t>
            </a:r>
            <a:r>
              <a:rPr lang="en-US" sz="11200" dirty="0" err="1"/>
              <a:t>eraf</a:t>
            </a:r>
            <a:endParaRPr lang="en-US" sz="11200" dirty="0"/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27287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B0792D4F-247E-46FE-85FC-881DEFA41D9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 panose="020B0602020104020603"/>
              <a:ea typeface="+mn-ea"/>
              <a:cs typeface="+mn-cs"/>
            </a:endParaRPr>
          </a:p>
        </p:txBody>
      </p:sp>
      <p:pic>
        <p:nvPicPr>
          <p:cNvPr id="3" name="Afbeelding 2">
            <a:extLst>
              <a:ext uri="{FF2B5EF4-FFF2-40B4-BE49-F238E27FC236}">
                <a16:creationId xmlns:a16="http://schemas.microsoft.com/office/drawing/2014/main" id="{07CB6481-7EDF-47F2-A88D-87E3FE183E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0018" y="1756303"/>
            <a:ext cx="5025525" cy="3354537"/>
          </a:xfrm>
          <a:prstGeom prst="rect">
            <a:avLst/>
          </a:prstGeom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7AD0F4D2-80E7-4A78-82EE-BEAEE494540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096000" y="1417320"/>
            <a:ext cx="0" cy="402336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kstvak 1">
            <a:extLst>
              <a:ext uri="{FF2B5EF4-FFF2-40B4-BE49-F238E27FC236}">
                <a16:creationId xmlns:a16="http://schemas.microsoft.com/office/drawing/2014/main" id="{FA7D4B84-DA86-4F6C-A43D-D1E421A2F9E3}"/>
              </a:ext>
            </a:extLst>
          </p:cNvPr>
          <p:cNvSpPr txBox="1"/>
          <p:nvPr/>
        </p:nvSpPr>
        <p:spPr>
          <a:xfrm>
            <a:off x="6552184" y="714248"/>
            <a:ext cx="4892040" cy="320954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2800" b="1" dirty="0"/>
              <a:t>Wat </a:t>
            </a:r>
            <a:r>
              <a:rPr lang="en-US" sz="2800" b="1" dirty="0" err="1"/>
              <a:t>hebben</a:t>
            </a:r>
            <a:r>
              <a:rPr lang="en-US" sz="2800" b="1" dirty="0"/>
              <a:t> </a:t>
            </a:r>
            <a:r>
              <a:rPr lang="en-US" sz="2800" b="1" dirty="0" err="1"/>
              <a:t>kinderen</a:t>
            </a:r>
            <a:r>
              <a:rPr lang="en-US" sz="2800" b="1" dirty="0"/>
              <a:t> met ADHD </a:t>
            </a:r>
            <a:r>
              <a:rPr lang="en-US" sz="2800" b="1" dirty="0" err="1"/>
              <a:t>nodig</a:t>
            </a:r>
            <a:r>
              <a:rPr lang="en-US" sz="2800" b="1" dirty="0"/>
              <a:t>?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800" dirty="0"/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34290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800" dirty="0" err="1"/>
              <a:t>Duidelijkheid</a:t>
            </a:r>
            <a:r>
              <a:rPr lang="en-US" sz="2800" dirty="0"/>
              <a:t>/ </a:t>
            </a:r>
            <a:r>
              <a:rPr lang="en-US" sz="2800" dirty="0" err="1"/>
              <a:t>Structuur</a:t>
            </a:r>
            <a:r>
              <a:rPr lang="en-US" sz="2800" dirty="0"/>
              <a:t> in </a:t>
            </a:r>
            <a:r>
              <a:rPr lang="en-US" sz="2800" dirty="0" err="1"/>
              <a:t>omgeving</a:t>
            </a:r>
            <a:r>
              <a:rPr lang="en-US" sz="2800" dirty="0"/>
              <a:t> </a:t>
            </a:r>
            <a:r>
              <a:rPr lang="en-US" sz="2800" dirty="0" err="1"/>
              <a:t>en</a:t>
            </a:r>
            <a:r>
              <a:rPr lang="en-US" sz="2800" dirty="0"/>
              <a:t> </a:t>
            </a:r>
            <a:r>
              <a:rPr lang="en-US" sz="2800" dirty="0" err="1"/>
              <a:t>opdrachten</a:t>
            </a:r>
            <a:endParaRPr lang="en-US" sz="2800" dirty="0"/>
          </a:p>
          <a:p>
            <a:pPr marL="34290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34290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800" dirty="0" err="1"/>
              <a:t>Prikkelarme</a:t>
            </a:r>
            <a:r>
              <a:rPr lang="en-US" sz="2800" dirty="0"/>
              <a:t> </a:t>
            </a:r>
            <a:r>
              <a:rPr lang="en-US" sz="2800" dirty="0" err="1"/>
              <a:t>omgeving</a:t>
            </a:r>
            <a:endParaRPr lang="en-US" sz="2800" dirty="0"/>
          </a:p>
          <a:p>
            <a:pPr marL="34290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34290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800" dirty="0" err="1"/>
              <a:t>Positieve</a:t>
            </a:r>
            <a:r>
              <a:rPr lang="en-US" sz="2800" dirty="0"/>
              <a:t> </a:t>
            </a:r>
            <a:r>
              <a:rPr lang="en-US" sz="2800" dirty="0" err="1"/>
              <a:t>aandacht</a:t>
            </a:r>
            <a:endParaRPr lang="en-US" sz="2800" dirty="0"/>
          </a:p>
          <a:p>
            <a:pPr marL="34290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34290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800" dirty="0" err="1"/>
              <a:t>Bewegingsmogelijkheden</a:t>
            </a:r>
            <a:r>
              <a:rPr lang="en-US" sz="2800" dirty="0"/>
              <a:t> </a:t>
            </a:r>
            <a:r>
              <a:rPr lang="en-US" sz="2800" dirty="0" err="1"/>
              <a:t>geven</a:t>
            </a:r>
            <a:endParaRPr lang="en-US" sz="2800" dirty="0"/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C3CB1009-7B4C-426A-82E5-1704DB7EA0E1}"/>
              </a:ext>
            </a:extLst>
          </p:cNvPr>
          <p:cNvSpPr txBox="1"/>
          <p:nvPr/>
        </p:nvSpPr>
        <p:spPr>
          <a:xfrm>
            <a:off x="228600" y="5667928"/>
            <a:ext cx="609600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l-NL" dirty="0">
                <a:hlinkClick r:id="rId3"/>
              </a:rPr>
              <a:t>https://www.swvpo3006.nl/druk-in-de-klas-methode-voor-kinderen-met-adhd-symptomen/</a:t>
            </a: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434587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421</TotalTime>
  <Words>174</Words>
  <Application>Microsoft Office PowerPoint</Application>
  <PresentationFormat>Breedbeeld</PresentationFormat>
  <Paragraphs>59</Paragraphs>
  <Slides>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Tw Cen MT</vt:lpstr>
      <vt:lpstr>Kantoorthema</vt:lpstr>
      <vt:lpstr>Alle Dagen Hartstikke Druk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Alle Dagen Hartstikke Druk</dc:title>
  <dc:creator>Laura Beeftink</dc:creator>
  <cp:lastModifiedBy>Laura Beeftink</cp:lastModifiedBy>
  <cp:revision>1</cp:revision>
  <dcterms:created xsi:type="dcterms:W3CDTF">2022-11-14T07:04:31Z</dcterms:created>
  <dcterms:modified xsi:type="dcterms:W3CDTF">2022-11-14T14:05:51Z</dcterms:modified>
</cp:coreProperties>
</file>