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9" r:id="rId6"/>
    <p:sldId id="261" r:id="rId7"/>
    <p:sldId id="262" r:id="rId8"/>
    <p:sldId id="263" r:id="rId9"/>
    <p:sldId id="264" r:id="rId10"/>
    <p:sldId id="265" r:id="rId11"/>
    <p:sldId id="268" r:id="rId12"/>
    <p:sldId id="266" r:id="rId13"/>
    <p:sldId id="267" r:id="rId14"/>
    <p:sldId id="270" r:id="rId15"/>
    <p:sldId id="273" r:id="rId16"/>
    <p:sldId id="272" r:id="rId17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8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xime Van Straten" userId="f627cfe0-2952-43b1-afdb-4565d0183529" providerId="ADAL" clId="{9D4EBF4B-23F6-48D6-8673-23459708B082}"/>
    <pc:docChg chg="custSel delSld modSld">
      <pc:chgData name="Maxime Van Straten" userId="f627cfe0-2952-43b1-afdb-4565d0183529" providerId="ADAL" clId="{9D4EBF4B-23F6-48D6-8673-23459708B082}" dt="2022-12-15T10:14:41.180" v="5" actId="26606"/>
      <pc:docMkLst>
        <pc:docMk/>
      </pc:docMkLst>
      <pc:sldChg chg="addSp delSp modSp mod">
        <pc:chgData name="Maxime Van Straten" userId="f627cfe0-2952-43b1-afdb-4565d0183529" providerId="ADAL" clId="{9D4EBF4B-23F6-48D6-8673-23459708B082}" dt="2022-12-15T09:31:31.912" v="3" actId="26606"/>
        <pc:sldMkLst>
          <pc:docMk/>
          <pc:sldMk cId="4054429652" sldId="262"/>
        </pc:sldMkLst>
        <pc:spChg chg="mod">
          <ac:chgData name="Maxime Van Straten" userId="f627cfe0-2952-43b1-afdb-4565d0183529" providerId="ADAL" clId="{9D4EBF4B-23F6-48D6-8673-23459708B082}" dt="2022-12-15T09:31:31.912" v="3" actId="26606"/>
          <ac:spMkLst>
            <pc:docMk/>
            <pc:sldMk cId="4054429652" sldId="262"/>
            <ac:spMk id="2" creationId="{AEF38689-08A3-15F0-CFD2-8847CA7FE09F}"/>
          </ac:spMkLst>
        </pc:spChg>
        <pc:spChg chg="mod">
          <ac:chgData name="Maxime Van Straten" userId="f627cfe0-2952-43b1-afdb-4565d0183529" providerId="ADAL" clId="{9D4EBF4B-23F6-48D6-8673-23459708B082}" dt="2022-12-15T09:31:31.912" v="3" actId="26606"/>
          <ac:spMkLst>
            <pc:docMk/>
            <pc:sldMk cId="4054429652" sldId="262"/>
            <ac:spMk id="3" creationId="{CAA1C0E3-AD00-AFF4-FE49-84573B3D48D8}"/>
          </ac:spMkLst>
        </pc:spChg>
        <pc:spChg chg="del">
          <ac:chgData name="Maxime Van Straten" userId="f627cfe0-2952-43b1-afdb-4565d0183529" providerId="ADAL" clId="{9D4EBF4B-23F6-48D6-8673-23459708B082}" dt="2022-12-15T09:31:31.912" v="3" actId="26606"/>
          <ac:spMkLst>
            <pc:docMk/>
            <pc:sldMk cId="4054429652" sldId="262"/>
            <ac:spMk id="9" creationId="{F13C74B1-5B17-4795-BED0-7140497B445A}"/>
          </ac:spMkLst>
        </pc:spChg>
        <pc:spChg chg="del">
          <ac:chgData name="Maxime Van Straten" userId="f627cfe0-2952-43b1-afdb-4565d0183529" providerId="ADAL" clId="{9D4EBF4B-23F6-48D6-8673-23459708B082}" dt="2022-12-15T09:31:31.912" v="3" actId="26606"/>
          <ac:spMkLst>
            <pc:docMk/>
            <pc:sldMk cId="4054429652" sldId="262"/>
            <ac:spMk id="11" creationId="{D4974D33-8DC5-464E-8C6D-BE58F0669C17}"/>
          </ac:spMkLst>
        </pc:spChg>
        <pc:spChg chg="add">
          <ac:chgData name="Maxime Van Straten" userId="f627cfe0-2952-43b1-afdb-4565d0183529" providerId="ADAL" clId="{9D4EBF4B-23F6-48D6-8673-23459708B082}" dt="2022-12-15T09:31:31.912" v="3" actId="26606"/>
          <ac:spMkLst>
            <pc:docMk/>
            <pc:sldMk cId="4054429652" sldId="262"/>
            <ac:spMk id="18" creationId="{59A309A7-1751-4ABE-A3C1-EEC40366AD89}"/>
          </ac:spMkLst>
        </pc:spChg>
        <pc:spChg chg="add">
          <ac:chgData name="Maxime Van Straten" userId="f627cfe0-2952-43b1-afdb-4565d0183529" providerId="ADAL" clId="{9D4EBF4B-23F6-48D6-8673-23459708B082}" dt="2022-12-15T09:31:31.912" v="3" actId="26606"/>
          <ac:spMkLst>
            <pc:docMk/>
            <pc:sldMk cId="4054429652" sldId="262"/>
            <ac:spMk id="20" creationId="{967D8EB6-EAE1-4F9C-B398-83321E287204}"/>
          </ac:spMkLst>
        </pc:spChg>
        <pc:picChg chg="del">
          <ac:chgData name="Maxime Van Straten" userId="f627cfe0-2952-43b1-afdb-4565d0183529" providerId="ADAL" clId="{9D4EBF4B-23F6-48D6-8673-23459708B082}" dt="2022-12-15T09:31:24.673" v="2" actId="478"/>
          <ac:picMkLst>
            <pc:docMk/>
            <pc:sldMk cId="4054429652" sldId="262"/>
            <ac:picMk id="5" creationId="{215F4BBB-6599-AA92-78F1-3684240D5C60}"/>
          </ac:picMkLst>
        </pc:picChg>
        <pc:picChg chg="add">
          <ac:chgData name="Maxime Van Straten" userId="f627cfe0-2952-43b1-afdb-4565d0183529" providerId="ADAL" clId="{9D4EBF4B-23F6-48D6-8673-23459708B082}" dt="2022-12-15T09:31:31.912" v="3" actId="26606"/>
          <ac:picMkLst>
            <pc:docMk/>
            <pc:sldMk cId="4054429652" sldId="262"/>
            <ac:picMk id="15" creationId="{237CAE29-DD5B-A719-AD2E-C8B53347CD7B}"/>
          </ac:picMkLst>
        </pc:picChg>
      </pc:sldChg>
      <pc:sldChg chg="addSp delSp modSp mod">
        <pc:chgData name="Maxime Van Straten" userId="f627cfe0-2952-43b1-afdb-4565d0183529" providerId="ADAL" clId="{9D4EBF4B-23F6-48D6-8673-23459708B082}" dt="2022-12-15T10:14:41.180" v="5" actId="26606"/>
        <pc:sldMkLst>
          <pc:docMk/>
          <pc:sldMk cId="2770210659" sldId="265"/>
        </pc:sldMkLst>
        <pc:spChg chg="mod">
          <ac:chgData name="Maxime Van Straten" userId="f627cfe0-2952-43b1-afdb-4565d0183529" providerId="ADAL" clId="{9D4EBF4B-23F6-48D6-8673-23459708B082}" dt="2022-12-15T10:14:41.180" v="5" actId="26606"/>
          <ac:spMkLst>
            <pc:docMk/>
            <pc:sldMk cId="2770210659" sldId="265"/>
            <ac:spMk id="2" creationId="{D9F61C54-5856-DBA3-8FF8-66F6D009C079}"/>
          </ac:spMkLst>
        </pc:spChg>
        <pc:spChg chg="del">
          <ac:chgData name="Maxime Van Straten" userId="f627cfe0-2952-43b1-afdb-4565d0183529" providerId="ADAL" clId="{9D4EBF4B-23F6-48D6-8673-23459708B082}" dt="2022-12-15T10:14:41.180" v="5" actId="26606"/>
          <ac:spMkLst>
            <pc:docMk/>
            <pc:sldMk cId="2770210659" sldId="265"/>
            <ac:spMk id="10" creationId="{C4879EFC-8E62-4E00-973C-C45EE9EC676D}"/>
          </ac:spMkLst>
        </pc:spChg>
        <pc:spChg chg="del">
          <ac:chgData name="Maxime Van Straten" userId="f627cfe0-2952-43b1-afdb-4565d0183529" providerId="ADAL" clId="{9D4EBF4B-23F6-48D6-8673-23459708B082}" dt="2022-12-15T10:14:41.180" v="5" actId="26606"/>
          <ac:spMkLst>
            <pc:docMk/>
            <pc:sldMk cId="2770210659" sldId="265"/>
            <ac:spMk id="12" creationId="{D6A9C53F-5F90-40A5-8C85-5412D39C8C68}"/>
          </ac:spMkLst>
        </pc:spChg>
        <pc:spChg chg="add">
          <ac:chgData name="Maxime Van Straten" userId="f627cfe0-2952-43b1-afdb-4565d0183529" providerId="ADAL" clId="{9D4EBF4B-23F6-48D6-8673-23459708B082}" dt="2022-12-15T10:14:41.180" v="5" actId="26606"/>
          <ac:spMkLst>
            <pc:docMk/>
            <pc:sldMk cId="2770210659" sldId="265"/>
            <ac:spMk id="17" creationId="{9B7AD9F6-8CE7-4299-8FC6-328F4DCD3FF9}"/>
          </ac:spMkLst>
        </pc:spChg>
        <pc:spChg chg="add">
          <ac:chgData name="Maxime Van Straten" userId="f627cfe0-2952-43b1-afdb-4565d0183529" providerId="ADAL" clId="{9D4EBF4B-23F6-48D6-8673-23459708B082}" dt="2022-12-15T10:14:41.180" v="5" actId="26606"/>
          <ac:spMkLst>
            <pc:docMk/>
            <pc:sldMk cId="2770210659" sldId="265"/>
            <ac:spMk id="19" creationId="{F49775AF-8896-43EE-92C6-83497D6DC56F}"/>
          </ac:spMkLst>
        </pc:spChg>
        <pc:picChg chg="mod">
          <ac:chgData name="Maxime Van Straten" userId="f627cfe0-2952-43b1-afdb-4565d0183529" providerId="ADAL" clId="{9D4EBF4B-23F6-48D6-8673-23459708B082}" dt="2022-12-15T10:14:41.180" v="5" actId="26606"/>
          <ac:picMkLst>
            <pc:docMk/>
            <pc:sldMk cId="2770210659" sldId="265"/>
            <ac:picMk id="4" creationId="{9D5C435C-2CC9-D114-B0F5-A21713DDEEB5}"/>
          </ac:picMkLst>
        </pc:picChg>
        <pc:picChg chg="del">
          <ac:chgData name="Maxime Van Straten" userId="f627cfe0-2952-43b1-afdb-4565d0183529" providerId="ADAL" clId="{9D4EBF4B-23F6-48D6-8673-23459708B082}" dt="2022-12-15T10:14:38.649" v="4" actId="478"/>
          <ac:picMkLst>
            <pc:docMk/>
            <pc:sldMk cId="2770210659" sldId="265"/>
            <ac:picMk id="5" creationId="{38666341-E568-26B8-DA7A-1DDE97CEB89C}"/>
          </ac:picMkLst>
        </pc:picChg>
      </pc:sldChg>
      <pc:sldChg chg="del">
        <pc:chgData name="Maxime Van Straten" userId="f627cfe0-2952-43b1-afdb-4565d0183529" providerId="ADAL" clId="{9D4EBF4B-23F6-48D6-8673-23459708B082}" dt="2022-12-15T09:30:49.925" v="1" actId="47"/>
        <pc:sldMkLst>
          <pc:docMk/>
          <pc:sldMk cId="2848049550" sldId="271"/>
        </pc:sldMkLst>
      </pc:sldChg>
      <pc:sldChg chg="del">
        <pc:chgData name="Maxime Van Straten" userId="f627cfe0-2952-43b1-afdb-4565d0183529" providerId="ADAL" clId="{9D4EBF4B-23F6-48D6-8673-23459708B082}" dt="2022-12-15T09:30:47.949" v="0" actId="47"/>
        <pc:sldMkLst>
          <pc:docMk/>
          <pc:sldMk cId="3854559520" sldId="274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773ED68-E079-2973-7E8B-AE163BEDBB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07A66F86-2366-83ED-6AF2-B71AC24E35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D91CF4B-59CB-DA95-F7CC-B7FF0D31FC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61866-C56E-4915-ABF7-3EB606EFF40E}" type="datetimeFigureOut">
              <a:rPr lang="nl-NL" smtClean="0"/>
              <a:t>15-12-2022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B2FB9EB-6747-140D-AB8A-E93034C81B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799030B-4649-61C3-A718-A00E3AE0A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50030-F412-4AD4-A6DD-21ED5CE9B48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994956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654CC8D-1593-9AB5-6DB2-F12E25769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D29B04AA-3287-D490-6E49-A65D767E15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334C7E2-FE47-E042-0B8E-A3553D790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61866-C56E-4915-ABF7-3EB606EFF40E}" type="datetimeFigureOut">
              <a:rPr lang="nl-NL" smtClean="0"/>
              <a:t>15-12-2022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D312FA15-9083-CC91-C567-C21A519127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308CEBE-3B6E-C203-77C3-66CBB06337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50030-F412-4AD4-A6DD-21ED5CE9B48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915606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50D32C07-C850-06BF-6A50-2A30C6E9B5C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585864EC-FC4C-5348-71B0-921E16B04C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9F436EF-723C-A48B-80F0-C2D0BFF365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61866-C56E-4915-ABF7-3EB606EFF40E}" type="datetimeFigureOut">
              <a:rPr lang="nl-NL" smtClean="0"/>
              <a:t>15-12-2022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3FE7525-9C9B-546C-4A35-8D6018D100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BA2251F6-B1EE-D9EE-5A1A-12C4E2CA32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50030-F412-4AD4-A6DD-21ED5CE9B48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694915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1AFFBD7-EDAF-EDD4-48FA-6A30D513C3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08F4228-3B91-F2DF-3464-F4E3A67248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2DF8B4B-295B-E609-5957-0B37BD15D8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61866-C56E-4915-ABF7-3EB606EFF40E}" type="datetimeFigureOut">
              <a:rPr lang="nl-NL" smtClean="0"/>
              <a:t>15-12-2022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0DBE678-51CC-9437-18FD-87FCEF6125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0B58A56-5EF7-C0F8-21AB-395EE07353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50030-F412-4AD4-A6DD-21ED5CE9B48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221026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D022D33-46FF-7674-CD44-6AA0E5F33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2032D28-2386-F728-17E8-15F5507E11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0201808-7E6F-C9A8-769C-4BB29F51C7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61866-C56E-4915-ABF7-3EB606EFF40E}" type="datetimeFigureOut">
              <a:rPr lang="nl-NL" smtClean="0"/>
              <a:t>15-12-2022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37E1D9F-39C8-C671-3D59-06CDCFC044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767591B-45E7-4D06-6676-1E4A1FC9AE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50030-F412-4AD4-A6DD-21ED5CE9B48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647744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DF69B18-0D00-0D2A-6EB8-09E3BD4097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9984CD2-6F2A-77C6-A8B2-0F7C79A6D2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AD5C247F-560D-39D0-D40A-ABD57E2FB6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BB4EC4E7-DD7B-C2FC-6FDB-6ECE54A54A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61866-C56E-4915-ABF7-3EB606EFF40E}" type="datetimeFigureOut">
              <a:rPr lang="nl-NL" smtClean="0"/>
              <a:t>15-12-2022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1D7AEF44-595E-FDA6-E6AA-8BACE0D509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A399BD05-672E-D5B5-6FEF-4F4DBF2357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50030-F412-4AD4-A6DD-21ED5CE9B48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091310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6FC051-B30B-F9D6-0C73-693D2FEA4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E67B8E1-8B1C-6388-78BC-241547D0C4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F6CA9C90-6331-CE9A-5CB3-1E4BEF99FF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8C774DAE-21A4-3F69-CED7-EFF6F5BB68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E9257FB0-216F-8ED7-3086-3CF9CB498D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6B4D8756-D360-372A-0962-4D8963502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61866-C56E-4915-ABF7-3EB606EFF40E}" type="datetimeFigureOut">
              <a:rPr lang="nl-NL" smtClean="0"/>
              <a:t>15-12-2022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6C55EC89-FAFB-B983-4A15-7D2A2F65B7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D3EA5CDD-C7DC-4E04-3252-18F6913AB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50030-F412-4AD4-A6DD-21ED5CE9B48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025115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3FEE02C-2717-5888-9A14-E4485D5377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5BE68D08-79F4-C25E-35C3-28F069338A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61866-C56E-4915-ABF7-3EB606EFF40E}" type="datetimeFigureOut">
              <a:rPr lang="nl-NL" smtClean="0"/>
              <a:t>15-12-2022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04E9C07D-7CD9-822C-9DF8-179262C51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93D1A448-A945-ED19-D373-C629DCE851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50030-F412-4AD4-A6DD-21ED5CE9B48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22134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759A6DF1-33D9-158D-D772-6981DAF9F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61866-C56E-4915-ABF7-3EB606EFF40E}" type="datetimeFigureOut">
              <a:rPr lang="nl-NL" smtClean="0"/>
              <a:t>15-12-2022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AD1BF795-EF44-EFAF-25E6-FDE7E57D1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26A6282D-5E8C-291A-E64A-4747F28346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50030-F412-4AD4-A6DD-21ED5CE9B48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68907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0E85B6C-F9EF-D1A5-F238-ED02492EBB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F6B169B-8DC9-C2FC-962E-DF36C81C90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DE45104A-F099-5400-1AEF-C49935C8A0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67BF423F-B25F-C1B4-1C18-7EC145BAF0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61866-C56E-4915-ABF7-3EB606EFF40E}" type="datetimeFigureOut">
              <a:rPr lang="nl-NL" smtClean="0"/>
              <a:t>15-12-2022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439290E-99C9-FAC6-3E9E-CDE04B6DF1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3430CA39-28FF-C217-95BF-85744CBD5C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50030-F412-4AD4-A6DD-21ED5CE9B48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92601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833773-B6D6-76AE-0A77-1FE02FD8BF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8CDDF70F-9F48-4A44-E5B3-FFF7289183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2DA43C43-AC7D-8221-5A4B-2DC57B86B4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AE2036DE-1EF9-1416-FD66-8B58A03D12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61866-C56E-4915-ABF7-3EB606EFF40E}" type="datetimeFigureOut">
              <a:rPr lang="nl-NL" smtClean="0"/>
              <a:t>15-12-2022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52F7D555-1D76-9B90-C7B8-0B89C7308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809CB2DE-F019-E7E0-2057-6CB54735BB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50030-F412-4AD4-A6DD-21ED5CE9B48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65315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D1839892-EC36-04F4-C101-813ED0224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0E7A989-E7A6-1AE5-5AD1-13222E16A7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67D6E1F-1D22-6BBB-CD20-EBEF828D86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61866-C56E-4915-ABF7-3EB606EFF40E}" type="datetimeFigureOut">
              <a:rPr lang="nl-NL" smtClean="0"/>
              <a:t>15-12-2022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4E33AD2-8529-4E45-5BC4-4C3CDAC628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3E121CD-5D3B-81B2-9B29-B8A28B4F1E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750030-F412-4AD4-A6DD-21ED5CE9B48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24789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F892C44A-3A79-D0F8-D918-7936CF70942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620" b="7110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D86A322-675D-B356-E881-F4BCE90394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7280" y="325550"/>
            <a:ext cx="10058400" cy="3574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nl-NL" sz="5200">
                <a:solidFill>
                  <a:srgbClr val="FFFFFF"/>
                </a:solidFill>
              </a:rPr>
              <a:t>Huisvesting &amp; Hygiene 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6611F513-A9D9-CC11-72A0-C609151170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0051" y="4072043"/>
            <a:ext cx="10058400" cy="128270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nl-NL" dirty="0">
                <a:solidFill>
                  <a:srgbClr val="FFFFFF"/>
                </a:solidFill>
              </a:rPr>
              <a:t>Les : Soorten huisvestingen schaap, geit en alpaca</a:t>
            </a:r>
          </a:p>
        </p:txBody>
      </p:sp>
    </p:spTree>
    <p:extLst>
      <p:ext uri="{BB962C8B-B14F-4D97-AF65-F5344CB8AC3E}">
        <p14:creationId xmlns:p14="http://schemas.microsoft.com/office/powerpoint/2010/main" val="29327958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9B7AD9F6-8CE7-4299-8FC6-328F4DCD3F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9F61C54-5856-DBA3-8FF8-66F6D009C0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0338" y="640080"/>
            <a:ext cx="3734014" cy="356616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/>
              <a:t>Hooiberg</a:t>
            </a:r>
          </a:p>
        </p:txBody>
      </p:sp>
      <p:sp>
        <p:nvSpPr>
          <p:cNvPr id="19" name="sketchy line">
            <a:extLst>
              <a:ext uri="{FF2B5EF4-FFF2-40B4-BE49-F238E27FC236}">
                <a16:creationId xmlns:a16="http://schemas.microsoft.com/office/drawing/2014/main" id="{F49775AF-8896-43EE-92C6-83497D6DC5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0338" y="4409267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9D5C435C-2CC9-D114-B0F5-A21713DDEE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303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7702106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FF40633B-6A6B-D648-D8A5-D89644366D1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9F93C47F-407E-4D99-505A-55C8B6B92F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2900518"/>
          </a:xfrm>
        </p:spPr>
        <p:txBody>
          <a:bodyPr>
            <a:normAutofit/>
          </a:bodyPr>
          <a:lstStyle/>
          <a:p>
            <a:r>
              <a:rPr lang="nl-NL">
                <a:solidFill>
                  <a:srgbClr val="FFFFFF"/>
                </a:solidFill>
              </a:rPr>
              <a:t>Geiten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6E31182-A81E-3E9E-78E6-6F64B258A5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59404"/>
            <a:ext cx="9144000" cy="1098395"/>
          </a:xfrm>
        </p:spPr>
        <p:txBody>
          <a:bodyPr>
            <a:normAutofit/>
          </a:bodyPr>
          <a:lstStyle/>
          <a:p>
            <a:endParaRPr lang="nl-NL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129476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775FEA5-06AC-AE37-817F-8848550D34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r>
              <a:rPr lang="nl-NL" sz="5400"/>
              <a:t>Geitenstal</a:t>
            </a:r>
          </a:p>
        </p:txBody>
      </p:sp>
      <p:sp>
        <p:nvSpPr>
          <p:cNvPr id="11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D481AB1-6058-A68E-EDE6-7E593EE4CC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>
            <a:normAutofit/>
          </a:bodyPr>
          <a:lstStyle/>
          <a:p>
            <a:r>
              <a:rPr lang="nl-NL" sz="1200"/>
              <a:t>Bijna alle geiten hebben een droge schuilmogelijkheid nodig. </a:t>
            </a:r>
          </a:p>
          <a:p>
            <a:r>
              <a:rPr lang="nl-NL" sz="1200"/>
              <a:t>Condens- en tochtvrije, goed geïsoleerde geitenstal </a:t>
            </a:r>
          </a:p>
          <a:p>
            <a:r>
              <a:rPr lang="nl-NL" sz="1200"/>
              <a:t>Eigenschappen stal:</a:t>
            </a:r>
          </a:p>
          <a:p>
            <a:pPr lvl="1"/>
            <a:r>
              <a:rPr lang="nl-NL" sz="1200"/>
              <a:t>Niet te donker (geiten hebben behoefte aan licht)</a:t>
            </a:r>
          </a:p>
          <a:p>
            <a:pPr lvl="1"/>
            <a:r>
              <a:rPr lang="nl-NL" sz="1200"/>
              <a:t>Vloer dient regelmatig van droog stro te worden voorzien</a:t>
            </a:r>
          </a:p>
          <a:p>
            <a:pPr lvl="1"/>
            <a:r>
              <a:rPr lang="nl-NL" sz="1200"/>
              <a:t>Voerhek aan de voorzijde </a:t>
            </a:r>
          </a:p>
          <a:p>
            <a:pPr lvl="1"/>
            <a:r>
              <a:rPr lang="nl-NL" sz="1200"/>
              <a:t>Drinkemmer of vlotterbakje (voorkom dat het dier in zijn drinkwater kan poepen)</a:t>
            </a:r>
          </a:p>
          <a:p>
            <a:pPr lvl="1"/>
            <a:r>
              <a:rPr lang="nl-NL" sz="1200"/>
              <a:t>Hooi ruif (niet op de grond)</a:t>
            </a:r>
          </a:p>
          <a:p>
            <a:r>
              <a:rPr lang="nl-NL" sz="1200"/>
              <a:t>Weinig voorkomend, maar wel praktisch is een potstal voor geiten</a:t>
            </a:r>
          </a:p>
          <a:p>
            <a:pPr lvl="1"/>
            <a:endParaRPr lang="nl-NL" sz="120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C4818993-E67A-7D6C-97CB-B920586C8A2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869" r="12711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7981881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854E6E00-F192-2F97-4AE4-588F113EF7B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179" r="-2" b="-2"/>
          <a:stretch/>
        </p:blipFill>
        <p:spPr>
          <a:xfrm>
            <a:off x="0" y="10"/>
            <a:ext cx="9810749" cy="6857990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598750A-A0E9-FEE2-2F04-DC20C21B8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6380" y="365125"/>
            <a:ext cx="4527420" cy="1899912"/>
          </a:xfrm>
        </p:spPr>
        <p:txBody>
          <a:bodyPr>
            <a:normAutofit/>
          </a:bodyPr>
          <a:lstStyle/>
          <a:p>
            <a:r>
              <a:rPr lang="nl-NL" sz="4000" dirty="0"/>
              <a:t>Geiten wei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6D71BC7-4237-F516-3359-B58582B000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29425" y="2265037"/>
            <a:ext cx="5276849" cy="3911926"/>
          </a:xfrm>
        </p:spPr>
        <p:txBody>
          <a:bodyPr>
            <a:normAutofit/>
          </a:bodyPr>
          <a:lstStyle/>
          <a:p>
            <a:r>
              <a:rPr lang="nl-NL" sz="1600" dirty="0"/>
              <a:t>Geitenhok of geitenstal is niet een permanente verblijfsruimte</a:t>
            </a:r>
          </a:p>
          <a:p>
            <a:r>
              <a:rPr lang="nl-NL" sz="1600" dirty="0"/>
              <a:t>Geiten moeten naar buiten kunnen in de zomer als in de winter</a:t>
            </a:r>
          </a:p>
          <a:p>
            <a:r>
              <a:rPr lang="nl-NL" sz="1600" dirty="0"/>
              <a:t>Grenst de wei niet aan de stal? Plaats dan een buitenhok die tocht- en vochtvrij is. </a:t>
            </a:r>
          </a:p>
          <a:p>
            <a:r>
              <a:rPr lang="nl-NL" sz="1600" dirty="0"/>
              <a:t>Ieder geiten ras heeft andere behoeftes als het komt op het hebben van een stal.</a:t>
            </a:r>
          </a:p>
          <a:p>
            <a:pPr lvl="1"/>
            <a:r>
              <a:rPr lang="nl-NL" sz="1600" dirty="0"/>
              <a:t>Dwerg geiten krijgen een wintervacht</a:t>
            </a:r>
          </a:p>
          <a:p>
            <a:pPr lvl="1"/>
            <a:r>
              <a:rPr lang="nl-NL" sz="1600" dirty="0"/>
              <a:t>Landgeiten en </a:t>
            </a:r>
            <a:r>
              <a:rPr lang="nl-NL" sz="1600" dirty="0" err="1"/>
              <a:t>Wallische</a:t>
            </a:r>
            <a:r>
              <a:rPr lang="nl-NL" sz="1600" dirty="0"/>
              <a:t> geiten zijn graag buiten en hebben van zichzelf al een dikke vacht</a:t>
            </a:r>
          </a:p>
          <a:p>
            <a:pPr lvl="1"/>
            <a:r>
              <a:rPr lang="nl-NL" sz="1600" dirty="0"/>
              <a:t>Nubische geiten staan liever binnen in een winterse periode.</a:t>
            </a:r>
          </a:p>
        </p:txBody>
      </p:sp>
    </p:spTree>
    <p:extLst>
      <p:ext uri="{BB962C8B-B14F-4D97-AF65-F5344CB8AC3E}">
        <p14:creationId xmlns:p14="http://schemas.microsoft.com/office/powerpoint/2010/main" val="35880585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E1576A0-F567-2351-5C9C-0416FA95EC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r>
              <a:rPr lang="nl-NL" sz="5400"/>
              <a:t>Geiten wei</a:t>
            </a:r>
          </a:p>
        </p:txBody>
      </p:sp>
      <p:sp>
        <p:nvSpPr>
          <p:cNvPr id="18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4DA2738-3135-248A-C1E7-1F6A688D6B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>
            <a:normAutofit/>
          </a:bodyPr>
          <a:lstStyle/>
          <a:p>
            <a:r>
              <a:rPr lang="nl-NL" sz="2200"/>
              <a:t>Geiten zijn echte uitbrekers</a:t>
            </a:r>
          </a:p>
          <a:p>
            <a:pPr lvl="1"/>
            <a:r>
              <a:rPr lang="nl-NL" sz="2200"/>
              <a:t>Geode afrastering is dus een must</a:t>
            </a:r>
          </a:p>
          <a:p>
            <a:r>
              <a:rPr lang="nl-NL" sz="2200"/>
              <a:t>Borstels aan een paal</a:t>
            </a:r>
          </a:p>
          <a:p>
            <a:r>
              <a:rPr lang="nl-NL" sz="2200"/>
              <a:t>Speel- en klimobjecten. 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33C44342-DFCA-AE0A-3774-CBA664AA852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694" r="21592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1310794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657F69E0-C4B0-4BEC-A689-4F8D877F05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C93D9DDE-C793-1F85-2948-2F013A314F6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r="4914" b="1"/>
          <a:stretch/>
        </p:blipFill>
        <p:spPr>
          <a:xfrm>
            <a:off x="20" y="10"/>
            <a:ext cx="12188930" cy="685799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47050432-6339-A43B-AEC2-514CFA3C6B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3063240"/>
          </a:xfrm>
        </p:spPr>
        <p:txBody>
          <a:bodyPr>
            <a:normAutofit/>
          </a:bodyPr>
          <a:lstStyle/>
          <a:p>
            <a:r>
              <a:rPr lang="nl-NL" sz="6600">
                <a:solidFill>
                  <a:srgbClr val="FFFFFF"/>
                </a:solidFill>
              </a:rPr>
              <a:t>Alpaca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72FF7EFF-C3AC-A84A-39B9-A751C16DA0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7048" y="4599432"/>
            <a:ext cx="9144000" cy="1536192"/>
          </a:xfrm>
        </p:spPr>
        <p:txBody>
          <a:bodyPr>
            <a:normAutofit/>
          </a:bodyPr>
          <a:lstStyle/>
          <a:p>
            <a:endParaRPr lang="nl-NL">
              <a:solidFill>
                <a:srgbClr val="FFFFFF"/>
              </a:solidFill>
            </a:endParaRPr>
          </a:p>
        </p:txBody>
      </p:sp>
      <p:sp>
        <p:nvSpPr>
          <p:cNvPr id="11" name="sketchy line">
            <a:extLst>
              <a:ext uri="{FF2B5EF4-FFF2-40B4-BE49-F238E27FC236}">
                <a16:creationId xmlns:a16="http://schemas.microsoft.com/office/drawing/2014/main" id="{9F6380B4-6A1C-481E-8408-B4E6C75B9B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74206" y="4368623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478919 w 4243589"/>
              <a:gd name="connsiteY1" fmla="*/ 0 h 18288"/>
              <a:gd name="connsiteX2" fmla="*/ 957839 w 4243589"/>
              <a:gd name="connsiteY2" fmla="*/ 0 h 18288"/>
              <a:gd name="connsiteX3" fmla="*/ 1521630 w 4243589"/>
              <a:gd name="connsiteY3" fmla="*/ 0 h 18288"/>
              <a:gd name="connsiteX4" fmla="*/ 2212729 w 4243589"/>
              <a:gd name="connsiteY4" fmla="*/ 0 h 18288"/>
              <a:gd name="connsiteX5" fmla="*/ 2734084 w 4243589"/>
              <a:gd name="connsiteY5" fmla="*/ 0 h 18288"/>
              <a:gd name="connsiteX6" fmla="*/ 3255439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594926 w 4243589"/>
              <a:gd name="connsiteY9" fmla="*/ 18288 h 18288"/>
              <a:gd name="connsiteX10" fmla="*/ 3073571 w 4243589"/>
              <a:gd name="connsiteY10" fmla="*/ 18288 h 18288"/>
              <a:gd name="connsiteX11" fmla="*/ 2552216 w 4243589"/>
              <a:gd name="connsiteY11" fmla="*/ 18288 h 18288"/>
              <a:gd name="connsiteX12" fmla="*/ 1903553 w 4243589"/>
              <a:gd name="connsiteY12" fmla="*/ 18288 h 18288"/>
              <a:gd name="connsiteX13" fmla="*/ 1212454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213395" y="-21006"/>
                  <a:pt x="307421" y="-18116"/>
                  <a:pt x="478919" y="0"/>
                </a:cubicBezTo>
                <a:cubicBezTo>
                  <a:pt x="650417" y="18116"/>
                  <a:pt x="831092" y="-21237"/>
                  <a:pt x="957839" y="0"/>
                </a:cubicBezTo>
                <a:cubicBezTo>
                  <a:pt x="1084586" y="21237"/>
                  <a:pt x="1301682" y="25124"/>
                  <a:pt x="1521630" y="0"/>
                </a:cubicBezTo>
                <a:cubicBezTo>
                  <a:pt x="1741578" y="-25124"/>
                  <a:pt x="1970269" y="-29139"/>
                  <a:pt x="2212729" y="0"/>
                </a:cubicBezTo>
                <a:cubicBezTo>
                  <a:pt x="2455189" y="29139"/>
                  <a:pt x="2558847" y="-4796"/>
                  <a:pt x="2734084" y="0"/>
                </a:cubicBezTo>
                <a:cubicBezTo>
                  <a:pt x="2909321" y="4796"/>
                  <a:pt x="3097217" y="-13409"/>
                  <a:pt x="3255439" y="0"/>
                </a:cubicBezTo>
                <a:cubicBezTo>
                  <a:pt x="3413662" y="13409"/>
                  <a:pt x="3979999" y="-10121"/>
                  <a:pt x="4243589" y="0"/>
                </a:cubicBezTo>
                <a:cubicBezTo>
                  <a:pt x="4244484" y="8974"/>
                  <a:pt x="4243043" y="9359"/>
                  <a:pt x="4243589" y="18288"/>
                </a:cubicBezTo>
                <a:cubicBezTo>
                  <a:pt x="4058777" y="31246"/>
                  <a:pt x="3910348" y="3158"/>
                  <a:pt x="3594926" y="18288"/>
                </a:cubicBezTo>
                <a:cubicBezTo>
                  <a:pt x="3279504" y="33418"/>
                  <a:pt x="3319955" y="-3977"/>
                  <a:pt x="3073571" y="18288"/>
                </a:cubicBezTo>
                <a:cubicBezTo>
                  <a:pt x="2827187" y="40553"/>
                  <a:pt x="2767387" y="1863"/>
                  <a:pt x="2552216" y="18288"/>
                </a:cubicBezTo>
                <a:cubicBezTo>
                  <a:pt x="2337046" y="34713"/>
                  <a:pt x="2181871" y="19527"/>
                  <a:pt x="1903553" y="18288"/>
                </a:cubicBezTo>
                <a:cubicBezTo>
                  <a:pt x="1625235" y="17049"/>
                  <a:pt x="1557672" y="24174"/>
                  <a:pt x="1212454" y="18288"/>
                </a:cubicBezTo>
                <a:cubicBezTo>
                  <a:pt x="867236" y="12402"/>
                  <a:pt x="874382" y="15627"/>
                  <a:pt x="733535" y="18288"/>
                </a:cubicBezTo>
                <a:cubicBezTo>
                  <a:pt x="592688" y="20949"/>
                  <a:pt x="183477" y="14753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43690" y="16630"/>
                  <a:pt x="266667" y="14847"/>
                  <a:pt x="521355" y="0"/>
                </a:cubicBezTo>
                <a:cubicBezTo>
                  <a:pt x="776043" y="-14847"/>
                  <a:pt x="814491" y="-17363"/>
                  <a:pt x="1000275" y="0"/>
                </a:cubicBezTo>
                <a:cubicBezTo>
                  <a:pt x="1186059" y="17363"/>
                  <a:pt x="1352504" y="-23507"/>
                  <a:pt x="1521630" y="0"/>
                </a:cubicBezTo>
                <a:cubicBezTo>
                  <a:pt x="1690756" y="23507"/>
                  <a:pt x="1889525" y="5871"/>
                  <a:pt x="2127857" y="0"/>
                </a:cubicBezTo>
                <a:cubicBezTo>
                  <a:pt x="2366189" y="-5871"/>
                  <a:pt x="2620628" y="-27997"/>
                  <a:pt x="2776520" y="0"/>
                </a:cubicBezTo>
                <a:cubicBezTo>
                  <a:pt x="2932412" y="27997"/>
                  <a:pt x="3131683" y="-25073"/>
                  <a:pt x="3467618" y="0"/>
                </a:cubicBezTo>
                <a:cubicBezTo>
                  <a:pt x="3803553" y="25073"/>
                  <a:pt x="4017371" y="3071"/>
                  <a:pt x="4243589" y="0"/>
                </a:cubicBezTo>
                <a:cubicBezTo>
                  <a:pt x="4243134" y="6162"/>
                  <a:pt x="4243492" y="11775"/>
                  <a:pt x="4243589" y="18288"/>
                </a:cubicBezTo>
                <a:cubicBezTo>
                  <a:pt x="4017834" y="-5779"/>
                  <a:pt x="3834586" y="13376"/>
                  <a:pt x="3594926" y="18288"/>
                </a:cubicBezTo>
                <a:cubicBezTo>
                  <a:pt x="3355266" y="23200"/>
                  <a:pt x="3204179" y="2869"/>
                  <a:pt x="2903827" y="18288"/>
                </a:cubicBezTo>
                <a:cubicBezTo>
                  <a:pt x="2603475" y="33707"/>
                  <a:pt x="2526187" y="46187"/>
                  <a:pt x="2212729" y="18288"/>
                </a:cubicBezTo>
                <a:cubicBezTo>
                  <a:pt x="1899271" y="-9611"/>
                  <a:pt x="1966289" y="29692"/>
                  <a:pt x="1733809" y="18288"/>
                </a:cubicBezTo>
                <a:cubicBezTo>
                  <a:pt x="1501329" y="6884"/>
                  <a:pt x="1343612" y="12492"/>
                  <a:pt x="1085146" y="18288"/>
                </a:cubicBezTo>
                <a:cubicBezTo>
                  <a:pt x="826680" y="24084"/>
                  <a:pt x="778184" y="35607"/>
                  <a:pt x="521355" y="18288"/>
                </a:cubicBezTo>
                <a:cubicBezTo>
                  <a:pt x="264526" y="969"/>
                  <a:pt x="120277" y="4268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rgbClr val="FFFFFF">
              <a:alpha val="75000"/>
            </a:srgbClr>
          </a:solidFill>
          <a:ln w="44450" cap="rnd">
            <a:solidFill>
              <a:srgbClr val="FFFFFF">
                <a:alpha val="75000"/>
              </a:srgbClr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5655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A63ECFE-CD00-9F5F-F138-F51CA0EFB2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r>
              <a:rPr lang="nl-NL" sz="5400"/>
              <a:t>Huisvesting alpaca</a:t>
            </a:r>
          </a:p>
        </p:txBody>
      </p:sp>
      <p:sp>
        <p:nvSpPr>
          <p:cNvPr id="11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C205885-B68F-477A-5A2E-343387DB52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>
            <a:normAutofit/>
          </a:bodyPr>
          <a:lstStyle/>
          <a:p>
            <a:r>
              <a:rPr lang="nl-NL" sz="2200"/>
              <a:t>Zijn graag buiten </a:t>
            </a:r>
          </a:p>
          <a:p>
            <a:r>
              <a:rPr lang="nl-NL" sz="2200"/>
              <a:t>Hoe meer ruimte hoe beter</a:t>
            </a:r>
          </a:p>
          <a:p>
            <a:r>
              <a:rPr lang="nl-NL" sz="2200"/>
              <a:t>2 alpaca -&gt; 1000m2 minimaal nodig</a:t>
            </a:r>
          </a:p>
          <a:p>
            <a:r>
              <a:rPr lang="nl-NL" sz="2200"/>
              <a:t>Omweiden is ook bij alpaca noodzakelijk</a:t>
            </a:r>
          </a:p>
          <a:p>
            <a:pPr lvl="1"/>
            <a:r>
              <a:rPr lang="nl-NL" sz="2200"/>
              <a:t>Herstel grasland</a:t>
            </a:r>
          </a:p>
          <a:p>
            <a:pPr lvl="1"/>
            <a:r>
              <a:rPr lang="nl-NL" sz="2200"/>
              <a:t>Voorkomen besmetting maag-darmwormen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98631AE1-3E4B-210B-23EB-CE70D5941E7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755" r="7292" b="-1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89580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2B97F24A-32CE-4C1C-A50D-3016B394DC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8111D55-E2C6-B11E-CE67-BA0A635FA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39520"/>
            <a:ext cx="3429000" cy="1719072"/>
          </a:xfrm>
        </p:spPr>
        <p:txBody>
          <a:bodyPr anchor="b">
            <a:normAutofit/>
          </a:bodyPr>
          <a:lstStyle/>
          <a:p>
            <a:r>
              <a:rPr lang="nl-NL" sz="5400" dirty="0"/>
              <a:t>Vorige les</a:t>
            </a:r>
          </a:p>
        </p:txBody>
      </p:sp>
      <p:sp>
        <p:nvSpPr>
          <p:cNvPr id="18" name="sketch line">
            <a:extLst>
              <a:ext uri="{FF2B5EF4-FFF2-40B4-BE49-F238E27FC236}">
                <a16:creationId xmlns:a16="http://schemas.microsoft.com/office/drawing/2014/main" id="{6357EC4F-235E-4222-A36F-C7878ACE37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2573756"/>
            <a:ext cx="3255095" cy="18288"/>
          </a:xfrm>
          <a:custGeom>
            <a:avLst/>
            <a:gdLst>
              <a:gd name="connsiteX0" fmla="*/ 0 w 3255095"/>
              <a:gd name="connsiteY0" fmla="*/ 0 h 18288"/>
              <a:gd name="connsiteX1" fmla="*/ 618468 w 3255095"/>
              <a:gd name="connsiteY1" fmla="*/ 0 h 18288"/>
              <a:gd name="connsiteX2" fmla="*/ 1269487 w 3255095"/>
              <a:gd name="connsiteY2" fmla="*/ 0 h 18288"/>
              <a:gd name="connsiteX3" fmla="*/ 1953057 w 3255095"/>
              <a:gd name="connsiteY3" fmla="*/ 0 h 18288"/>
              <a:gd name="connsiteX4" fmla="*/ 2636627 w 3255095"/>
              <a:gd name="connsiteY4" fmla="*/ 0 h 18288"/>
              <a:gd name="connsiteX5" fmla="*/ 3255095 w 3255095"/>
              <a:gd name="connsiteY5" fmla="*/ 0 h 18288"/>
              <a:gd name="connsiteX6" fmla="*/ 3255095 w 3255095"/>
              <a:gd name="connsiteY6" fmla="*/ 18288 h 18288"/>
              <a:gd name="connsiteX7" fmla="*/ 2538974 w 3255095"/>
              <a:gd name="connsiteY7" fmla="*/ 18288 h 18288"/>
              <a:gd name="connsiteX8" fmla="*/ 1822853 w 3255095"/>
              <a:gd name="connsiteY8" fmla="*/ 18288 h 18288"/>
              <a:gd name="connsiteX9" fmla="*/ 1171834 w 3255095"/>
              <a:gd name="connsiteY9" fmla="*/ 18288 h 18288"/>
              <a:gd name="connsiteX10" fmla="*/ 0 w 3255095"/>
              <a:gd name="connsiteY10" fmla="*/ 18288 h 18288"/>
              <a:gd name="connsiteX11" fmla="*/ 0 w 3255095"/>
              <a:gd name="connsiteY11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239B8EA-9160-05B6-7F05-267318C7C6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936" y="2807208"/>
            <a:ext cx="3429000" cy="3410712"/>
          </a:xfrm>
        </p:spPr>
        <p:txBody>
          <a:bodyPr anchor="t">
            <a:normAutofit/>
          </a:bodyPr>
          <a:lstStyle/>
          <a:p>
            <a:r>
              <a:rPr lang="nl-NL" sz="2200" dirty="0"/>
              <a:t>Waar hebben we het over gehad?</a:t>
            </a:r>
          </a:p>
          <a:p>
            <a:r>
              <a:rPr lang="nl-NL" sz="2200" dirty="0"/>
              <a:t>Wat hebben we gedaan?</a:t>
            </a:r>
          </a:p>
          <a:p>
            <a:endParaRPr lang="nl-NL" sz="2200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F1FD30D3-2902-58F8-EECA-D1CCC42896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4296" y="1219810"/>
            <a:ext cx="6903720" cy="4418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3768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9C4F2E7-2A8F-2510-8B03-B000E821E9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r>
              <a:rPr lang="nl-NL" sz="5400"/>
              <a:t>Vragen</a:t>
            </a:r>
          </a:p>
        </p:txBody>
      </p:sp>
      <p:sp>
        <p:nvSpPr>
          <p:cNvPr id="11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954DACC-F104-C56D-2032-B396C1490F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>
            <a:normAutofit/>
          </a:bodyPr>
          <a:lstStyle/>
          <a:p>
            <a:r>
              <a:rPr lang="nl-NL" sz="2200"/>
              <a:t>Waarom zijn alpaca milieuvriendelijke dieren?</a:t>
            </a:r>
          </a:p>
          <a:p>
            <a:r>
              <a:rPr lang="nl-NL" sz="2200"/>
              <a:t>Waarom hoef je wilde schapen niet te scheren?</a:t>
            </a:r>
          </a:p>
          <a:p>
            <a:r>
              <a:rPr lang="nl-NL" sz="2200"/>
              <a:t>Wat betekend soberleven?</a:t>
            </a:r>
          </a:p>
        </p:txBody>
      </p:sp>
      <p:pic>
        <p:nvPicPr>
          <p:cNvPr id="5" name="Picture 4" descr="Kudde geiten">
            <a:extLst>
              <a:ext uri="{FF2B5EF4-FFF2-40B4-BE49-F238E27FC236}">
                <a16:creationId xmlns:a16="http://schemas.microsoft.com/office/drawing/2014/main" id="{02F9974D-FF45-FE80-115C-CFBF100D8B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056" r="16991" b="-1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04875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77A147A-9ED8-46B4-8660-1B3C2AA880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66536E6-0A97-5C43-3E96-A2DB59F7CF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548640"/>
            <a:ext cx="3600860" cy="5431536"/>
          </a:xfrm>
        </p:spPr>
        <p:txBody>
          <a:bodyPr>
            <a:normAutofit/>
          </a:bodyPr>
          <a:lstStyle/>
          <a:p>
            <a:r>
              <a:rPr lang="nl-NL" sz="5400"/>
              <a:t>Leerdoelen</a:t>
            </a:r>
          </a:p>
        </p:txBody>
      </p:sp>
      <p:sp>
        <p:nvSpPr>
          <p:cNvPr id="10" name="sketch line">
            <a:extLst>
              <a:ext uri="{FF2B5EF4-FFF2-40B4-BE49-F238E27FC236}">
                <a16:creationId xmlns:a16="http://schemas.microsoft.com/office/drawing/2014/main" id="{5D6C15A0-C087-4593-8414-2B4EC1CDC3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2543983" y="3258715"/>
            <a:ext cx="4480560" cy="18288"/>
          </a:xfrm>
          <a:custGeom>
            <a:avLst/>
            <a:gdLst>
              <a:gd name="connsiteX0" fmla="*/ 0 w 4480560"/>
              <a:gd name="connsiteY0" fmla="*/ 0 h 18288"/>
              <a:gd name="connsiteX1" fmla="*/ 595274 w 4480560"/>
              <a:gd name="connsiteY1" fmla="*/ 0 h 18288"/>
              <a:gd name="connsiteX2" fmla="*/ 1100938 w 4480560"/>
              <a:gd name="connsiteY2" fmla="*/ 0 h 18288"/>
              <a:gd name="connsiteX3" fmla="*/ 1651406 w 4480560"/>
              <a:gd name="connsiteY3" fmla="*/ 0 h 18288"/>
              <a:gd name="connsiteX4" fmla="*/ 2336292 w 4480560"/>
              <a:gd name="connsiteY4" fmla="*/ 0 h 18288"/>
              <a:gd name="connsiteX5" fmla="*/ 2931566 w 4480560"/>
              <a:gd name="connsiteY5" fmla="*/ 0 h 18288"/>
              <a:gd name="connsiteX6" fmla="*/ 3482035 w 4480560"/>
              <a:gd name="connsiteY6" fmla="*/ 0 h 18288"/>
              <a:gd name="connsiteX7" fmla="*/ 4480560 w 4480560"/>
              <a:gd name="connsiteY7" fmla="*/ 0 h 18288"/>
              <a:gd name="connsiteX8" fmla="*/ 4480560 w 4480560"/>
              <a:gd name="connsiteY8" fmla="*/ 18288 h 18288"/>
              <a:gd name="connsiteX9" fmla="*/ 3840480 w 4480560"/>
              <a:gd name="connsiteY9" fmla="*/ 18288 h 18288"/>
              <a:gd name="connsiteX10" fmla="*/ 3290011 w 4480560"/>
              <a:gd name="connsiteY10" fmla="*/ 18288 h 18288"/>
              <a:gd name="connsiteX11" fmla="*/ 2560320 w 4480560"/>
              <a:gd name="connsiteY11" fmla="*/ 18288 h 18288"/>
              <a:gd name="connsiteX12" fmla="*/ 1965046 w 4480560"/>
              <a:gd name="connsiteY12" fmla="*/ 18288 h 18288"/>
              <a:gd name="connsiteX13" fmla="*/ 1459382 w 4480560"/>
              <a:gd name="connsiteY13" fmla="*/ 18288 h 18288"/>
              <a:gd name="connsiteX14" fmla="*/ 774497 w 4480560"/>
              <a:gd name="connsiteY14" fmla="*/ 18288 h 18288"/>
              <a:gd name="connsiteX15" fmla="*/ 0 w 4480560"/>
              <a:gd name="connsiteY15" fmla="*/ 18288 h 18288"/>
              <a:gd name="connsiteX16" fmla="*/ 0 w 4480560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18288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80958" y="7429"/>
                  <a:pt x="4480540" y="10822"/>
                  <a:pt x="4480560" y="18288"/>
                </a:cubicBezTo>
                <a:cubicBezTo>
                  <a:pt x="4314132" y="14924"/>
                  <a:pt x="4028383" y="36632"/>
                  <a:pt x="3840480" y="18288"/>
                </a:cubicBezTo>
                <a:cubicBezTo>
                  <a:pt x="3652577" y="-56"/>
                  <a:pt x="3547615" y="2848"/>
                  <a:pt x="3290011" y="18288"/>
                </a:cubicBezTo>
                <a:cubicBezTo>
                  <a:pt x="3032407" y="33728"/>
                  <a:pt x="2830268" y="8719"/>
                  <a:pt x="2560320" y="18288"/>
                </a:cubicBezTo>
                <a:cubicBezTo>
                  <a:pt x="2290372" y="27857"/>
                  <a:pt x="2147422" y="6728"/>
                  <a:pt x="1965046" y="18288"/>
                </a:cubicBezTo>
                <a:cubicBezTo>
                  <a:pt x="1782670" y="29848"/>
                  <a:pt x="1689791" y="40680"/>
                  <a:pt x="1459382" y="18288"/>
                </a:cubicBezTo>
                <a:cubicBezTo>
                  <a:pt x="1228973" y="-4104"/>
                  <a:pt x="915486" y="36501"/>
                  <a:pt x="774497" y="18288"/>
                </a:cubicBezTo>
                <a:cubicBezTo>
                  <a:pt x="633508" y="75"/>
                  <a:pt x="361442" y="-11107"/>
                  <a:pt x="0" y="18288"/>
                </a:cubicBezTo>
                <a:cubicBezTo>
                  <a:pt x="-591" y="13205"/>
                  <a:pt x="-663" y="6329"/>
                  <a:pt x="0" y="0"/>
                </a:cubicBezTo>
                <a:close/>
              </a:path>
              <a:path w="4480560" h="18288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79674" y="5429"/>
                  <a:pt x="4481381" y="14046"/>
                  <a:pt x="4480560" y="18288"/>
                </a:cubicBezTo>
                <a:cubicBezTo>
                  <a:pt x="4279652" y="-6850"/>
                  <a:pt x="4200762" y="41566"/>
                  <a:pt x="3930091" y="18288"/>
                </a:cubicBezTo>
                <a:cubicBezTo>
                  <a:pt x="3659420" y="-4990"/>
                  <a:pt x="3456052" y="22294"/>
                  <a:pt x="3290011" y="18288"/>
                </a:cubicBezTo>
                <a:cubicBezTo>
                  <a:pt x="3123970" y="14282"/>
                  <a:pt x="2882392" y="32818"/>
                  <a:pt x="2649931" y="18288"/>
                </a:cubicBezTo>
                <a:cubicBezTo>
                  <a:pt x="2417470" y="3758"/>
                  <a:pt x="2238426" y="7337"/>
                  <a:pt x="2054657" y="18288"/>
                </a:cubicBezTo>
                <a:cubicBezTo>
                  <a:pt x="1870888" y="29239"/>
                  <a:pt x="1566368" y="45040"/>
                  <a:pt x="1324966" y="18288"/>
                </a:cubicBezTo>
                <a:cubicBezTo>
                  <a:pt x="1083564" y="-8464"/>
                  <a:pt x="787410" y="10946"/>
                  <a:pt x="595274" y="18288"/>
                </a:cubicBezTo>
                <a:cubicBezTo>
                  <a:pt x="403138" y="25630"/>
                  <a:pt x="169622" y="10499"/>
                  <a:pt x="0" y="18288"/>
                </a:cubicBezTo>
                <a:cubicBezTo>
                  <a:pt x="668" y="13665"/>
                  <a:pt x="578" y="5675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9E18786-C2CC-7551-0C71-B8CAF5D222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6418" y="552091"/>
            <a:ext cx="6224335" cy="5431536"/>
          </a:xfrm>
        </p:spPr>
        <p:txBody>
          <a:bodyPr anchor="ctr">
            <a:normAutofit/>
          </a:bodyPr>
          <a:lstStyle/>
          <a:p>
            <a:r>
              <a:rPr lang="nl-NL" sz="2200"/>
              <a:t>Je weet welke huisvestingsvormen er zijn en waar de verschillen in zitten bij de diersoorten.  </a:t>
            </a:r>
          </a:p>
          <a:p>
            <a:r>
              <a:rPr lang="nl-NL" sz="2200"/>
              <a:t>Je kan de huisvestingsvormen herkennen en omschrijven</a:t>
            </a:r>
          </a:p>
        </p:txBody>
      </p:sp>
    </p:spTree>
    <p:extLst>
      <p:ext uri="{BB962C8B-B14F-4D97-AF65-F5344CB8AC3E}">
        <p14:creationId xmlns:p14="http://schemas.microsoft.com/office/powerpoint/2010/main" val="21249981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657F69E0-C4B0-4BEC-A689-4F8D877F05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E7BED5CB-2B7F-82EC-7D16-266163784ED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r="-1" b="15708"/>
          <a:stretch/>
        </p:blipFill>
        <p:spPr>
          <a:xfrm>
            <a:off x="20" y="10"/>
            <a:ext cx="12188930" cy="685799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43635C90-5700-0F92-E5B9-2C1FD3A9F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3063240"/>
          </a:xfrm>
        </p:spPr>
        <p:txBody>
          <a:bodyPr>
            <a:normAutofit/>
          </a:bodyPr>
          <a:lstStyle/>
          <a:p>
            <a:r>
              <a:rPr lang="nl-NL" sz="6600">
                <a:solidFill>
                  <a:srgbClr val="FFFFFF"/>
                </a:solidFill>
              </a:rPr>
              <a:t>Schapen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22AA06E3-8235-2B85-C951-4BCBD05536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7048" y="4599432"/>
            <a:ext cx="9144000" cy="1536192"/>
          </a:xfrm>
        </p:spPr>
        <p:txBody>
          <a:bodyPr>
            <a:normAutofit/>
          </a:bodyPr>
          <a:lstStyle/>
          <a:p>
            <a:endParaRPr lang="nl-NL">
              <a:solidFill>
                <a:srgbClr val="FFFFFF"/>
              </a:solidFill>
            </a:endParaRPr>
          </a:p>
        </p:txBody>
      </p:sp>
      <p:sp>
        <p:nvSpPr>
          <p:cNvPr id="11" name="sketchy line">
            <a:extLst>
              <a:ext uri="{FF2B5EF4-FFF2-40B4-BE49-F238E27FC236}">
                <a16:creationId xmlns:a16="http://schemas.microsoft.com/office/drawing/2014/main" id="{9F6380B4-6A1C-481E-8408-B4E6C75B9B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74206" y="4368623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478919 w 4243589"/>
              <a:gd name="connsiteY1" fmla="*/ 0 h 18288"/>
              <a:gd name="connsiteX2" fmla="*/ 957839 w 4243589"/>
              <a:gd name="connsiteY2" fmla="*/ 0 h 18288"/>
              <a:gd name="connsiteX3" fmla="*/ 1521630 w 4243589"/>
              <a:gd name="connsiteY3" fmla="*/ 0 h 18288"/>
              <a:gd name="connsiteX4" fmla="*/ 2212729 w 4243589"/>
              <a:gd name="connsiteY4" fmla="*/ 0 h 18288"/>
              <a:gd name="connsiteX5" fmla="*/ 2734084 w 4243589"/>
              <a:gd name="connsiteY5" fmla="*/ 0 h 18288"/>
              <a:gd name="connsiteX6" fmla="*/ 3255439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594926 w 4243589"/>
              <a:gd name="connsiteY9" fmla="*/ 18288 h 18288"/>
              <a:gd name="connsiteX10" fmla="*/ 3073571 w 4243589"/>
              <a:gd name="connsiteY10" fmla="*/ 18288 h 18288"/>
              <a:gd name="connsiteX11" fmla="*/ 2552216 w 4243589"/>
              <a:gd name="connsiteY11" fmla="*/ 18288 h 18288"/>
              <a:gd name="connsiteX12" fmla="*/ 1903553 w 4243589"/>
              <a:gd name="connsiteY12" fmla="*/ 18288 h 18288"/>
              <a:gd name="connsiteX13" fmla="*/ 1212454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213395" y="-21006"/>
                  <a:pt x="307421" y="-18116"/>
                  <a:pt x="478919" y="0"/>
                </a:cubicBezTo>
                <a:cubicBezTo>
                  <a:pt x="650417" y="18116"/>
                  <a:pt x="831092" y="-21237"/>
                  <a:pt x="957839" y="0"/>
                </a:cubicBezTo>
                <a:cubicBezTo>
                  <a:pt x="1084586" y="21237"/>
                  <a:pt x="1301682" y="25124"/>
                  <a:pt x="1521630" y="0"/>
                </a:cubicBezTo>
                <a:cubicBezTo>
                  <a:pt x="1741578" y="-25124"/>
                  <a:pt x="1970269" y="-29139"/>
                  <a:pt x="2212729" y="0"/>
                </a:cubicBezTo>
                <a:cubicBezTo>
                  <a:pt x="2455189" y="29139"/>
                  <a:pt x="2558847" y="-4796"/>
                  <a:pt x="2734084" y="0"/>
                </a:cubicBezTo>
                <a:cubicBezTo>
                  <a:pt x="2909321" y="4796"/>
                  <a:pt x="3097217" y="-13409"/>
                  <a:pt x="3255439" y="0"/>
                </a:cubicBezTo>
                <a:cubicBezTo>
                  <a:pt x="3413662" y="13409"/>
                  <a:pt x="3979999" y="-10121"/>
                  <a:pt x="4243589" y="0"/>
                </a:cubicBezTo>
                <a:cubicBezTo>
                  <a:pt x="4244484" y="8974"/>
                  <a:pt x="4243043" y="9359"/>
                  <a:pt x="4243589" y="18288"/>
                </a:cubicBezTo>
                <a:cubicBezTo>
                  <a:pt x="4058777" y="31246"/>
                  <a:pt x="3910348" y="3158"/>
                  <a:pt x="3594926" y="18288"/>
                </a:cubicBezTo>
                <a:cubicBezTo>
                  <a:pt x="3279504" y="33418"/>
                  <a:pt x="3319955" y="-3977"/>
                  <a:pt x="3073571" y="18288"/>
                </a:cubicBezTo>
                <a:cubicBezTo>
                  <a:pt x="2827187" y="40553"/>
                  <a:pt x="2767387" y="1863"/>
                  <a:pt x="2552216" y="18288"/>
                </a:cubicBezTo>
                <a:cubicBezTo>
                  <a:pt x="2337046" y="34713"/>
                  <a:pt x="2181871" y="19527"/>
                  <a:pt x="1903553" y="18288"/>
                </a:cubicBezTo>
                <a:cubicBezTo>
                  <a:pt x="1625235" y="17049"/>
                  <a:pt x="1557672" y="24174"/>
                  <a:pt x="1212454" y="18288"/>
                </a:cubicBezTo>
                <a:cubicBezTo>
                  <a:pt x="867236" y="12402"/>
                  <a:pt x="874382" y="15627"/>
                  <a:pt x="733535" y="18288"/>
                </a:cubicBezTo>
                <a:cubicBezTo>
                  <a:pt x="592688" y="20949"/>
                  <a:pt x="183477" y="14753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43690" y="16630"/>
                  <a:pt x="266667" y="14847"/>
                  <a:pt x="521355" y="0"/>
                </a:cubicBezTo>
                <a:cubicBezTo>
                  <a:pt x="776043" y="-14847"/>
                  <a:pt x="814491" y="-17363"/>
                  <a:pt x="1000275" y="0"/>
                </a:cubicBezTo>
                <a:cubicBezTo>
                  <a:pt x="1186059" y="17363"/>
                  <a:pt x="1352504" y="-23507"/>
                  <a:pt x="1521630" y="0"/>
                </a:cubicBezTo>
                <a:cubicBezTo>
                  <a:pt x="1690756" y="23507"/>
                  <a:pt x="1889525" y="5871"/>
                  <a:pt x="2127857" y="0"/>
                </a:cubicBezTo>
                <a:cubicBezTo>
                  <a:pt x="2366189" y="-5871"/>
                  <a:pt x="2620628" y="-27997"/>
                  <a:pt x="2776520" y="0"/>
                </a:cubicBezTo>
                <a:cubicBezTo>
                  <a:pt x="2932412" y="27997"/>
                  <a:pt x="3131683" y="-25073"/>
                  <a:pt x="3467618" y="0"/>
                </a:cubicBezTo>
                <a:cubicBezTo>
                  <a:pt x="3803553" y="25073"/>
                  <a:pt x="4017371" y="3071"/>
                  <a:pt x="4243589" y="0"/>
                </a:cubicBezTo>
                <a:cubicBezTo>
                  <a:pt x="4243134" y="6162"/>
                  <a:pt x="4243492" y="11775"/>
                  <a:pt x="4243589" y="18288"/>
                </a:cubicBezTo>
                <a:cubicBezTo>
                  <a:pt x="4017834" y="-5779"/>
                  <a:pt x="3834586" y="13376"/>
                  <a:pt x="3594926" y="18288"/>
                </a:cubicBezTo>
                <a:cubicBezTo>
                  <a:pt x="3355266" y="23200"/>
                  <a:pt x="3204179" y="2869"/>
                  <a:pt x="2903827" y="18288"/>
                </a:cubicBezTo>
                <a:cubicBezTo>
                  <a:pt x="2603475" y="33707"/>
                  <a:pt x="2526187" y="46187"/>
                  <a:pt x="2212729" y="18288"/>
                </a:cubicBezTo>
                <a:cubicBezTo>
                  <a:pt x="1899271" y="-9611"/>
                  <a:pt x="1966289" y="29692"/>
                  <a:pt x="1733809" y="18288"/>
                </a:cubicBezTo>
                <a:cubicBezTo>
                  <a:pt x="1501329" y="6884"/>
                  <a:pt x="1343612" y="12492"/>
                  <a:pt x="1085146" y="18288"/>
                </a:cubicBezTo>
                <a:cubicBezTo>
                  <a:pt x="826680" y="24084"/>
                  <a:pt x="778184" y="35607"/>
                  <a:pt x="521355" y="18288"/>
                </a:cubicBezTo>
                <a:cubicBezTo>
                  <a:pt x="264526" y="969"/>
                  <a:pt x="120277" y="4268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rgbClr val="FFFFFF">
              <a:alpha val="75000"/>
            </a:srgbClr>
          </a:solidFill>
          <a:ln w="44450" cap="rnd">
            <a:solidFill>
              <a:srgbClr val="FFFFFF">
                <a:alpha val="75000"/>
              </a:srgbClr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9168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800E6F6-2B7B-97B0-AE50-7813D23E34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r>
              <a:rPr lang="nl-NL" sz="5400"/>
              <a:t>Schaap</a:t>
            </a:r>
          </a:p>
        </p:txBody>
      </p:sp>
      <p:sp>
        <p:nvSpPr>
          <p:cNvPr id="11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6A0129D-3C4A-95CA-EA2F-AAB65125F2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>
            <a:normAutofit/>
          </a:bodyPr>
          <a:lstStyle/>
          <a:p>
            <a:r>
              <a:rPr lang="nl-NL" sz="1500"/>
              <a:t>Weinig eisen</a:t>
            </a:r>
          </a:p>
          <a:p>
            <a:r>
              <a:rPr lang="nl-NL" sz="1500"/>
              <a:t>Schapenstal met weide</a:t>
            </a:r>
          </a:p>
          <a:p>
            <a:r>
              <a:rPr lang="nl-NL" sz="1500"/>
              <a:t>Schaapskooi (voor het aflammeren van de schapen in het voorjaar)</a:t>
            </a:r>
          </a:p>
          <a:p>
            <a:endParaRPr lang="nl-NL" sz="1500"/>
          </a:p>
          <a:p>
            <a:r>
              <a:rPr lang="nl-NL" sz="1500"/>
              <a:t>Een schapenwei van 1 ha is groot genoeg voor 10 tot 15 schapen. </a:t>
            </a:r>
          </a:p>
          <a:p>
            <a:r>
              <a:rPr lang="nl-NL" sz="1500"/>
              <a:t>Handig voor:</a:t>
            </a:r>
          </a:p>
          <a:p>
            <a:pPr lvl="1"/>
            <a:r>
              <a:rPr lang="nl-NL" sz="1500"/>
              <a:t>Afrasteren wei </a:t>
            </a:r>
          </a:p>
          <a:p>
            <a:pPr lvl="1"/>
            <a:r>
              <a:rPr lang="nl-NL" sz="1500"/>
              <a:t>Schapen staan geregeld op een verse wei</a:t>
            </a:r>
          </a:p>
          <a:p>
            <a:pPr lvl="1"/>
            <a:r>
              <a:rPr lang="nl-NL" sz="1500"/>
              <a:t>Tegengaan van worminfecties bij schapen</a:t>
            </a:r>
          </a:p>
          <a:p>
            <a:endParaRPr lang="nl-NL" sz="150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7ED70929-16C9-FF3A-8BC8-A77CFAEDB2F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079" r="7967" b="-1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145650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EF38689-08A3-15F0-CFD2-8847CA7FE0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428" y="627564"/>
            <a:ext cx="7474172" cy="1325563"/>
          </a:xfrm>
        </p:spPr>
        <p:txBody>
          <a:bodyPr>
            <a:normAutofit/>
          </a:bodyPr>
          <a:lstStyle/>
          <a:p>
            <a:r>
              <a:rPr lang="nl-NL"/>
              <a:t>Verschillende stallen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AA1C0E3-AD00-AFF4-FE49-84573B3D48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429" y="2278173"/>
            <a:ext cx="6467867" cy="3450613"/>
          </a:xfrm>
        </p:spPr>
        <p:txBody>
          <a:bodyPr anchor="ctr">
            <a:normAutofit/>
          </a:bodyPr>
          <a:lstStyle/>
          <a:p>
            <a:r>
              <a:rPr lang="nl-NL" sz="1700"/>
              <a:t>Sleepstal</a:t>
            </a:r>
          </a:p>
          <a:p>
            <a:r>
              <a:rPr lang="nl-NL" sz="1700"/>
              <a:t>Schutstal</a:t>
            </a:r>
          </a:p>
          <a:p>
            <a:r>
              <a:rPr lang="nl-NL" sz="1700"/>
              <a:t>Windscherm</a:t>
            </a:r>
          </a:p>
          <a:p>
            <a:r>
              <a:rPr lang="nl-NL" sz="1700"/>
              <a:t>Hooiberg</a:t>
            </a:r>
          </a:p>
          <a:p>
            <a:endParaRPr lang="nl-NL" sz="1700"/>
          </a:p>
          <a:p>
            <a:r>
              <a:rPr lang="nl-NL" sz="1700"/>
              <a:t>Alle stallen bieden schapen bescherming tegen regen, wind en zonneschijn. </a:t>
            </a:r>
          </a:p>
          <a:p>
            <a:r>
              <a:rPr lang="nl-NL" sz="1700"/>
              <a:t>Wanneer schaduw aanwezig is, maken schapen daar graag gebruik van</a:t>
            </a:r>
          </a:p>
          <a:p>
            <a:r>
              <a:rPr lang="nl-NL" sz="1700"/>
              <a:t>Aflammeren -&gt; voorkeur -&gt; in schapenstal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88880" y="0"/>
            <a:ext cx="210312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15400" y="2358913"/>
            <a:ext cx="2140172" cy="2140172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Graphic 14" descr="Rainy scene">
            <a:extLst>
              <a:ext uri="{FF2B5EF4-FFF2-40B4-BE49-F238E27FC236}">
                <a16:creationId xmlns:a16="http://schemas.microsoft.com/office/drawing/2014/main" id="{237CAE29-DD5B-A719-AD2E-C8B53347CD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13987" y="2857501"/>
            <a:ext cx="1142998" cy="1142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4296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9C2EAA4-A6E3-958F-235C-300F5DD8AF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r>
              <a:rPr lang="nl-NL" sz="5400"/>
              <a:t>Sleepstal</a:t>
            </a:r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F428707-605A-9C80-7155-1B99130244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>
            <a:normAutofit/>
          </a:bodyPr>
          <a:lstStyle/>
          <a:p>
            <a:r>
              <a:rPr lang="nl-NL" sz="2000"/>
              <a:t>Stal die je kan verplaatsen</a:t>
            </a:r>
          </a:p>
          <a:p>
            <a:r>
              <a:rPr lang="nl-NL" sz="2000"/>
              <a:t>Zo voorkom je dat op 1 plek een modderpoel ontstaat</a:t>
            </a:r>
          </a:p>
          <a:p>
            <a:r>
              <a:rPr lang="nl-NL" sz="2000"/>
              <a:t>Wisselende windrichting </a:t>
            </a:r>
          </a:p>
          <a:p>
            <a:r>
              <a:rPr lang="nl-NL" sz="2000"/>
              <a:t>Afmetingen: (gemiddeld)</a:t>
            </a:r>
          </a:p>
          <a:p>
            <a:pPr lvl="1"/>
            <a:r>
              <a:rPr lang="nl-NL" sz="2000"/>
              <a:t>2,50 x 4.50m geschikt voor kleinvee</a:t>
            </a:r>
          </a:p>
          <a:p>
            <a:pPr lvl="1"/>
            <a:r>
              <a:rPr lang="nl-NL" sz="2000"/>
              <a:t>Hoogte voorzijde 2.00 m</a:t>
            </a:r>
          </a:p>
          <a:p>
            <a:pPr lvl="1"/>
            <a:r>
              <a:rPr lang="nl-NL" sz="2000"/>
              <a:t>Hoogte achterzijde 1.20 m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5587A671-8156-DA0F-F179-C1488F4F5FD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200" r="16847" b="-1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5295272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5499202-60FC-0516-A682-DCB65998B4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r>
              <a:rPr lang="nl-NL" sz="5400"/>
              <a:t>Schutstal</a:t>
            </a:r>
          </a:p>
        </p:txBody>
      </p:sp>
      <p:sp>
        <p:nvSpPr>
          <p:cNvPr id="11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0E08A5E-9222-86E2-B821-71EAEFE06F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>
            <a:normAutofit/>
          </a:bodyPr>
          <a:lstStyle/>
          <a:p>
            <a:r>
              <a:rPr lang="nl-NL" sz="1700"/>
              <a:t>Verschilt van een gewone sstal doordat deze doorgaans aan een zijde open is en met de hekwerken kan worden afgesloten</a:t>
            </a:r>
          </a:p>
          <a:p>
            <a:r>
              <a:rPr lang="nl-NL" sz="1700"/>
              <a:t>Bestaande uit 3 wanden en een dak.</a:t>
            </a:r>
          </a:p>
          <a:p>
            <a:r>
              <a:rPr lang="nl-NL" sz="1700"/>
              <a:t>Goed zelf te bouwen (wel met bouwvergunning)</a:t>
            </a:r>
          </a:p>
          <a:p>
            <a:r>
              <a:rPr lang="nl-NL" sz="1700"/>
              <a:t>Een schutstal kan in de wei staan (mits er een bouwblok aanwezig is)</a:t>
            </a:r>
          </a:p>
          <a:p>
            <a:r>
              <a:rPr lang="nl-NL" sz="1700"/>
              <a:t>Schutstal heeft doorgaans zelfde afmetingen als een sleepstal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E2E7221B-279E-349C-449A-5D88A893D74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714" r="9059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217232321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465</Words>
  <Application>Microsoft Office PowerPoint</Application>
  <PresentationFormat>Breedbeeld</PresentationFormat>
  <Paragraphs>79</Paragraphs>
  <Slides>16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Kantoorthema</vt:lpstr>
      <vt:lpstr>Huisvesting &amp; Hygiene </vt:lpstr>
      <vt:lpstr>Vorige les</vt:lpstr>
      <vt:lpstr>Vragen</vt:lpstr>
      <vt:lpstr>Leerdoelen</vt:lpstr>
      <vt:lpstr>Schapen</vt:lpstr>
      <vt:lpstr>Schaap</vt:lpstr>
      <vt:lpstr>Verschillende stallen</vt:lpstr>
      <vt:lpstr>Sleepstal</vt:lpstr>
      <vt:lpstr>Schutstal</vt:lpstr>
      <vt:lpstr>Hooiberg</vt:lpstr>
      <vt:lpstr>Geiten</vt:lpstr>
      <vt:lpstr>Geitenstal</vt:lpstr>
      <vt:lpstr>Geiten wei</vt:lpstr>
      <vt:lpstr>Geiten wei</vt:lpstr>
      <vt:lpstr>Alpaca</vt:lpstr>
      <vt:lpstr>Huisvesting alpaca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Huisvesting &amp; Hygiene </dc:title>
  <dc:creator>Harm Brinkman</dc:creator>
  <cp:lastModifiedBy>Maxime Van Straten</cp:lastModifiedBy>
  <cp:revision>2</cp:revision>
  <dcterms:created xsi:type="dcterms:W3CDTF">2022-11-22T13:08:06Z</dcterms:created>
  <dcterms:modified xsi:type="dcterms:W3CDTF">2022-12-15T10:14:43Z</dcterms:modified>
</cp:coreProperties>
</file>