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10/20/2022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821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10/20/2022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370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10/20/2022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015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10/20/2022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123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10/20/2022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7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10/20/2022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965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10/20/2022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51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10/20/2022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267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10/20/2022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03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10/20/2022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849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10/20/2022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297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10/20/2022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9372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79" r:id="rId6"/>
    <p:sldLayoutId id="2147483675" r:id="rId7"/>
    <p:sldLayoutId id="2147483676" r:id="rId8"/>
    <p:sldLayoutId id="2147483677" r:id="rId9"/>
    <p:sldLayoutId id="2147483678" r:id="rId10"/>
    <p:sldLayoutId id="2147483680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0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90BAFCD-EA0A-47F4-8B00-AAB1E67A90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B695BBD-77E6-49D9-B571-6C1ED4351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0177" y="643538"/>
            <a:ext cx="5132746" cy="361858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F9C61D6-37CC-4AD4-83C3-022D08874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4551037"/>
            <a:ext cx="12192000" cy="2306963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C1508D5-3F8D-481B-AD8E-F83AF89094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3100" y="4905662"/>
            <a:ext cx="8257100" cy="1541176"/>
          </a:xfrm>
        </p:spPr>
        <p:txBody>
          <a:bodyPr anchor="ctr">
            <a:normAutofit/>
          </a:bodyPr>
          <a:lstStyle/>
          <a:p>
            <a:pPr algn="ctr"/>
            <a:r>
              <a:rPr lang="nl-NL" sz="4800" dirty="0">
                <a:solidFill>
                  <a:srgbClr val="FFFFFF"/>
                </a:solidFill>
              </a:rPr>
              <a:t>Beroepsdilemma’s…</a:t>
            </a:r>
            <a:br>
              <a:rPr lang="nl-NL" sz="4800" dirty="0">
                <a:solidFill>
                  <a:srgbClr val="FFFFFF"/>
                </a:solidFill>
              </a:rPr>
            </a:br>
            <a:r>
              <a:rPr lang="nl-NL" sz="4800" dirty="0">
                <a:solidFill>
                  <a:srgbClr val="FFFFFF"/>
                </a:solidFill>
              </a:rPr>
              <a:t>Waar gaat het over?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669285E-35F6-4010-B084-229A808458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16200000">
            <a:off x="7532847" y="5676251"/>
            <a:ext cx="118872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861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16A0E3C-60E6-4F39-BC55-5F7C224E1F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5025DAC-8B93-4160-B017-3A274A5828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69426B45-4C4F-4D52-8537-76E9A5B89E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F117E1C-E964-4433-B1A8-BB2301D0FF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Afbeelding 3">
            <a:extLst>
              <a:ext uri="{FF2B5EF4-FFF2-40B4-BE49-F238E27FC236}">
                <a16:creationId xmlns:a16="http://schemas.microsoft.com/office/drawing/2014/main" id="{D22D2F77-99CB-4FED-8DEA-BA977CA4C9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235" r="42422"/>
          <a:stretch/>
        </p:blipFill>
        <p:spPr>
          <a:xfrm>
            <a:off x="1161535" y="2108200"/>
            <a:ext cx="3495807" cy="3600613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BA9CF3A1-2F12-45B8-BA09-400BD2405C16}"/>
              </a:ext>
            </a:extLst>
          </p:cNvPr>
          <p:cNvSpPr txBox="1"/>
          <p:nvPr/>
        </p:nvSpPr>
        <p:spPr>
          <a:xfrm>
            <a:off x="5248657" y="2108201"/>
            <a:ext cx="5846063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>
              <a:spcAft>
                <a:spcPts val="600"/>
              </a:spcAft>
              <a:buFont typeface="Calibri" panose="020F0502020204030204" pitchFamily="34" charset="0"/>
            </a:pPr>
            <a:r>
              <a:rPr lang="en-US" sz="24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Een</a:t>
            </a:r>
            <a:r>
              <a:rPr lang="en-US" sz="2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24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ethisch</a:t>
            </a:r>
            <a:r>
              <a:rPr lang="en-US" sz="2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dilemma is </a:t>
            </a:r>
            <a:r>
              <a:rPr lang="en-US" sz="24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een</a:t>
            </a:r>
            <a:r>
              <a:rPr lang="en-US" sz="2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24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situatie</a:t>
            </a:r>
            <a:r>
              <a:rPr lang="en-US" sz="24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24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waarbij</a:t>
            </a:r>
            <a:r>
              <a:rPr lang="en-US" sz="2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24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iemand</a:t>
            </a:r>
            <a:r>
              <a:rPr lang="en-US" sz="2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24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verschillende</a:t>
            </a:r>
            <a:r>
              <a:rPr lang="en-US" sz="2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24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keuzen</a:t>
            </a:r>
            <a:r>
              <a:rPr lang="en-US" sz="24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tot </a:t>
            </a:r>
            <a:r>
              <a:rPr lang="en-US" sz="24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handelen</a:t>
            </a:r>
            <a:r>
              <a:rPr lang="en-US" sz="24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24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heeft</a:t>
            </a:r>
            <a:r>
              <a:rPr lang="en-US" sz="2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die </a:t>
            </a:r>
            <a:r>
              <a:rPr lang="en-US" sz="24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betrekking</a:t>
            </a:r>
            <a:r>
              <a:rPr lang="en-US" sz="2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24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hebben</a:t>
            </a:r>
            <a:r>
              <a:rPr lang="en-US" sz="2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op </a:t>
            </a:r>
            <a:r>
              <a:rPr lang="en-US" sz="24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moraliteit</a:t>
            </a:r>
            <a:r>
              <a:rPr lang="en-US" sz="2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</a:t>
            </a:r>
          </a:p>
          <a:p>
            <a:pPr>
              <a:spcAft>
                <a:spcPts val="600"/>
              </a:spcAft>
              <a:buFont typeface="Calibri" panose="020F0502020204030204" pitchFamily="34" charset="0"/>
            </a:pPr>
            <a:endParaRPr lang="en-US" sz="24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  <a:p>
            <a:pPr>
              <a:spcAft>
                <a:spcPts val="600"/>
              </a:spcAft>
              <a:buFont typeface="Calibri" panose="020F0502020204030204" pitchFamily="34" charset="0"/>
            </a:pPr>
            <a:r>
              <a:rPr lang="en-US" sz="2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24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Deze</a:t>
            </a:r>
            <a:r>
              <a:rPr lang="en-US" sz="2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24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beslissing</a:t>
            </a:r>
            <a:r>
              <a:rPr lang="en-US" sz="2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24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kan</a:t>
            </a:r>
            <a:r>
              <a:rPr lang="en-US" sz="2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24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uitmonden</a:t>
            </a:r>
            <a:r>
              <a:rPr lang="en-US" sz="2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24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onwenselijke</a:t>
            </a:r>
            <a:r>
              <a:rPr lang="en-US" sz="2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24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situaties</a:t>
            </a:r>
            <a:r>
              <a:rPr lang="en-US" sz="2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</a:p>
          <a:p>
            <a:pPr>
              <a:spcAft>
                <a:spcPts val="600"/>
              </a:spcAft>
              <a:buFont typeface="Calibri" panose="020F0502020204030204" pitchFamily="34" charset="0"/>
            </a:pPr>
            <a:endParaRPr lang="en-US" sz="24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  <a:p>
            <a:pPr>
              <a:spcAft>
                <a:spcPts val="600"/>
              </a:spcAft>
              <a:buFont typeface="Calibri" panose="020F0502020204030204" pitchFamily="34" charset="0"/>
            </a:pPr>
            <a:r>
              <a:rPr lang="en-US" sz="24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Een</a:t>
            </a:r>
            <a:r>
              <a:rPr lang="en-US" sz="2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24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ethisch</a:t>
            </a:r>
            <a:r>
              <a:rPr lang="en-US" sz="2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dilemma </a:t>
            </a:r>
            <a:r>
              <a:rPr lang="en-US" sz="24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bevat</a:t>
            </a:r>
            <a:r>
              <a:rPr lang="en-US" sz="2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24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altijd</a:t>
            </a:r>
            <a:r>
              <a:rPr lang="en-US" sz="2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24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verschillende</a:t>
            </a:r>
            <a:r>
              <a:rPr lang="en-US" sz="2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24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waarden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7E6FB20-7663-466F-A928-9371C34F9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427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98240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16A0E3C-60E6-4F39-BC55-5F7C224E1F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5025DAC-8B93-4160-B017-3A274A5828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873ECEC8-0F24-45B8-950F-35FC94BCEA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D372B56-56C5-44D1-9DAB-162F1EB718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594" r="2594" b="-1"/>
          <a:stretch/>
        </p:blipFill>
        <p:spPr>
          <a:xfrm>
            <a:off x="633999" y="640081"/>
            <a:ext cx="6909801" cy="5314406"/>
          </a:xfrm>
          <a:prstGeom prst="rect">
            <a:avLst/>
          </a:prstGeom>
        </p:spPr>
      </p:pic>
      <p:cxnSp>
        <p:nvCxnSpPr>
          <p:cNvPr id="16" name="!!Straight Connector">
            <a:extLst>
              <a:ext uri="{FF2B5EF4-FFF2-40B4-BE49-F238E27FC236}">
                <a16:creationId xmlns:a16="http://schemas.microsoft.com/office/drawing/2014/main" id="{89EB8C68-FF1B-4849-867B-32D29B19F1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42633" y="2250460"/>
            <a:ext cx="34747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kstvak 4">
            <a:extLst>
              <a:ext uri="{FF2B5EF4-FFF2-40B4-BE49-F238E27FC236}">
                <a16:creationId xmlns:a16="http://schemas.microsoft.com/office/drawing/2014/main" id="{808A9D1E-C90A-4BC4-922E-637BFCF706AE}"/>
              </a:ext>
            </a:extLst>
          </p:cNvPr>
          <p:cNvSpPr txBox="1"/>
          <p:nvPr/>
        </p:nvSpPr>
        <p:spPr>
          <a:xfrm>
            <a:off x="7859485" y="2407436"/>
            <a:ext cx="3690257" cy="346165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>
              <a:spcAft>
                <a:spcPts val="600"/>
              </a:spcAft>
              <a:buFont typeface="Calibri" panose="020F0502020204030204" pitchFamily="34" charset="0"/>
              <a:tabLst>
                <a:tab pos="449580" algn="l"/>
              </a:tabLst>
            </a:pP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De Chinese </a:t>
            </a:r>
            <a:r>
              <a:rPr lang="en-US" i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buurman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i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nodigt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je </a:t>
            </a:r>
            <a:r>
              <a:rPr lang="en-US" i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uit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i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voor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het eten. </a:t>
            </a:r>
            <a:r>
              <a:rPr lang="en-US" i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Hij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i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heeft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er heel erg </a:t>
            </a:r>
            <a:r>
              <a:rPr lang="en-US" i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zijn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best </a:t>
            </a:r>
            <a:r>
              <a:rPr lang="en-US" i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voor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i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gedaan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“Er zit </a:t>
            </a:r>
            <a:r>
              <a:rPr lang="en-US" i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hondenvlees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in”, </a:t>
            </a:r>
            <a:r>
              <a:rPr lang="en-US" i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vertelt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i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hij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trots. </a:t>
            </a:r>
            <a:r>
              <a:rPr lang="en-US" i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Eet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je </a:t>
            </a:r>
            <a:r>
              <a:rPr lang="en-US" i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dit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op?”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  <a:p>
            <a:pPr>
              <a:spcAft>
                <a:spcPts val="600"/>
              </a:spcAft>
              <a:buFont typeface="Calibri" panose="020F0502020204030204" pitchFamily="34" charset="0"/>
              <a:tabLst>
                <a:tab pos="449580" algn="l"/>
              </a:tabLst>
            </a:pP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 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  <a:p>
            <a:pPr marL="342900" lvl="0" indent="-342900">
              <a:spcAft>
                <a:spcPts val="600"/>
              </a:spcAft>
              <a:buFont typeface="Calibri" panose="020F0502020204030204" pitchFamily="34" charset="0"/>
              <a:buChar char=""/>
              <a:tabLst>
                <a:tab pos="449580" algn="l"/>
              </a:tabLs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Dit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is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een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voorbeeld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van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een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moreel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dilemma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omdat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volgende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regels met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elkaar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strijd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i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Zijn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i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hondenvlees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eten is </a:t>
            </a:r>
            <a:r>
              <a:rPr lang="en-US" i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tegen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i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mijn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i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principes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is in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strijd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met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je </a:t>
            </a:r>
            <a:r>
              <a:rPr lang="en-US" i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moet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i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altijd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i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beleefd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i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zijn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.’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B53612E-ADB2-4457-9688-89506397AF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03520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416A0E3C-60E6-4F39-BC55-5F7C224E1F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5025DAC-8B93-4160-B017-3A274A5828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69426B45-4C4F-4D52-8537-76E9A5B89E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F117E1C-E964-4433-B1A8-BB2301D0FF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Afbeelding 2" descr="Afbeelding met schaal, apparaat, houten&#10;&#10;Automatisch gegenereerde beschrijving">
            <a:extLst>
              <a:ext uri="{FF2B5EF4-FFF2-40B4-BE49-F238E27FC236}">
                <a16:creationId xmlns:a16="http://schemas.microsoft.com/office/drawing/2014/main" id="{721D4891-627E-4705-88A8-96CE707A47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492" r="20408"/>
          <a:stretch/>
        </p:blipFill>
        <p:spPr>
          <a:xfrm>
            <a:off x="1161535" y="2108200"/>
            <a:ext cx="3495807" cy="3600613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E67C9AF6-AA58-4F10-81C8-5AC900AE40DE}"/>
              </a:ext>
            </a:extLst>
          </p:cNvPr>
          <p:cNvSpPr txBox="1"/>
          <p:nvPr/>
        </p:nvSpPr>
        <p:spPr>
          <a:xfrm>
            <a:off x="5248657" y="2108201"/>
            <a:ext cx="5846063" cy="3760891"/>
          </a:xfrm>
          <a:prstGeom prst="rect">
            <a:avLst/>
          </a:prstGeom>
        </p:spPr>
        <p:txBody>
          <a:bodyPr vert="horz" lIns="0" tIns="45720" rIns="0" bIns="45720" rtlCol="0">
            <a:normAutofit lnSpcReduction="1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buFont typeface="Calibri" panose="020F0502020204030204" pitchFamily="34" charset="0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Dilemma’s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hebben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altijd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twee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kanten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  <a:buFont typeface="Calibri" panose="020F0502020204030204" pitchFamily="34" charset="0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  <a:buFont typeface="Calibri" panose="020F0502020204030204" pitchFamily="34" charset="0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Je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houdt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bij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je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ethische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besluit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rekening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met: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waarden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meningen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gevoelens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van de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betrokkenen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kernwaarden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van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jouw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school of KO-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instelling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Jouw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eigen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waarden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meningen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gevoelens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Calibri" panose="020F0502020204030204" pitchFamily="34" charset="0"/>
              <a:buChar char="-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Calibri" panose="020F050202020403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Dilemma’s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hebben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altijd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maken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met de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vraag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wat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vind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jij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het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beste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om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doen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Calibri" panose="020F0502020204030204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Calibri" panose="020F050202020403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Dilemma’s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hebben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altijd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maken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met de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vraag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waar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leg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jij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grens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Calibri" panose="020F0502020204030204" pitchFamily="34" charset="0"/>
              <a:buChar char="-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Calibri" panose="020F0502020204030204" pitchFamily="34" charset="0"/>
              <a:buChar char="-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7E6FB20-7663-466F-A928-9371C34F9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427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72655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2AFE1D1D-DE87-471A-8CAA-2CAA702B098B}"/>
              </a:ext>
            </a:extLst>
          </p:cNvPr>
          <p:cNvSpPr txBox="1"/>
          <p:nvPr/>
        </p:nvSpPr>
        <p:spPr>
          <a:xfrm>
            <a:off x="409575" y="628233"/>
            <a:ext cx="10239375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/>
              <a:t>Wat als een kind niet deel mag nemen aan bijv. de gymles van de ouders vanwege geloofsovertuigingen?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/>
              <a:t>Wat als de ouders van een kind meerdere malen verlof aanvragen buiten de schoolvakanties?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/>
              <a:t>Hoever ga je met het aanpassen van lesprogramma’s en je aanpak voor een kind met speciale behoeften?</a:t>
            </a:r>
          </a:p>
          <a:p>
            <a:endParaRPr lang="nl-NL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/>
              <a:t>Wat als ouders vragen om een gebedsruimte in de school voor hun kinderen?</a:t>
            </a:r>
          </a:p>
          <a:p>
            <a:endParaRPr lang="nl-NL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/>
              <a:t>Hoe ver ga je in het begeleiden van een kind dat het moeilijk heeft met de vechtscheiding van de ouders?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/>
              <a:t>Wat doe je als je merkt dat kinderen in de klas van hun ouders leren dat homoseksualiteit slecht is?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/>
              <a:t>Wat doe je met de CITO scores van de eindtoets als een kind het in jouw ogen verknald heeft?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789099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309</Words>
  <Application>Microsoft Office PowerPoint</Application>
  <PresentationFormat>Breedbeeld</PresentationFormat>
  <Paragraphs>33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RetrospectVTI</vt:lpstr>
      <vt:lpstr>Beroepsdilemma’s… Waar gaat het over?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Beroepsdilemma’s… Waar gaat het over?</dc:title>
  <dc:creator>Laura Beeftink</dc:creator>
  <cp:lastModifiedBy>Laura Beeftink</cp:lastModifiedBy>
  <cp:revision>1</cp:revision>
  <dcterms:created xsi:type="dcterms:W3CDTF">2022-10-20T09:39:38Z</dcterms:created>
  <dcterms:modified xsi:type="dcterms:W3CDTF">2022-10-20T10:10:18Z</dcterms:modified>
</cp:coreProperties>
</file>