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6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67" d="100"/>
          <a:sy n="67" d="100"/>
        </p:scale>
        <p:origin x="644" y="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39E3965E-AC41-4711-9D10-E25ABB132D86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97280" y="758952"/>
            <a:ext cx="10058400" cy="3566160"/>
          </a:xfrm>
        </p:spPr>
        <p:txBody>
          <a:bodyPr anchor="b">
            <a:normAutofit/>
          </a:bodyPr>
          <a:lstStyle>
            <a:lvl1pPr algn="l">
              <a:lnSpc>
                <a:spcPct val="90000"/>
              </a:lnSpc>
              <a:defRPr sz="8000" spc="-50" baseline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00051" y="4645152"/>
            <a:ext cx="10058400" cy="1143000"/>
          </a:xfrm>
        </p:spPr>
        <p:txBody>
          <a:bodyPr lIns="91440" rIns="91440">
            <a:normAutofit/>
          </a:bodyPr>
          <a:lstStyle>
            <a:lvl1pPr marL="0" indent="0" algn="l">
              <a:buNone/>
              <a:defRPr sz="2400" cap="all" spc="200" baseline="0">
                <a:solidFill>
                  <a:schemeClr val="tx1"/>
                </a:solidFill>
                <a:latin typeface="+mn-lt"/>
              </a:defRPr>
            </a:lvl1pPr>
            <a:lvl2pPr marL="457200" indent="0" algn="ctr">
              <a:buNone/>
              <a:defRPr sz="2400"/>
            </a:lvl2pPr>
            <a:lvl3pPr marL="914400" indent="0" algn="ctr">
              <a:buNone/>
              <a:defRPr sz="2400"/>
            </a:lvl3pPr>
            <a:lvl4pPr marL="1371600" indent="0" algn="ctr">
              <a:buNone/>
              <a:defRPr sz="2000"/>
            </a:lvl4pPr>
            <a:lvl5pPr marL="1828800" indent="0" algn="ctr">
              <a:buNone/>
              <a:defRPr sz="2000"/>
            </a:lvl5pPr>
            <a:lvl6pPr marL="2286000" indent="0" algn="ctr">
              <a:buNone/>
              <a:defRPr sz="2000"/>
            </a:lvl6pPr>
            <a:lvl7pPr marL="2743200" indent="0" algn="ctr">
              <a:buNone/>
              <a:defRPr sz="2000"/>
            </a:lvl7pPr>
            <a:lvl8pPr marL="3200400" indent="0" algn="ctr">
              <a:buNone/>
              <a:defRPr sz="2000"/>
            </a:lvl8pPr>
            <a:lvl9pPr marL="3657600" indent="0" algn="ctr">
              <a:buNone/>
              <a:defRPr sz="20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1F5DC8C3-BA5F-4EED-BB9A-A14272BD82A1}"/>
              </a:ext>
            </a:extLst>
          </p:cNvPr>
          <p:cNvCxnSpPr/>
          <p:nvPr/>
        </p:nvCxnSpPr>
        <p:spPr>
          <a:xfrm>
            <a:off x="1207658" y="4474741"/>
            <a:ext cx="98755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25CCF1-92C0-4AF3-BFAF-4921631915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84DA70-C731-4C70-880D-CCD4705E623C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51A78A9-3DFF-4937-A9F2-5D8CF495F3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AEB271-5CC0-4759-BC6E-8BE53AB227C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478213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lIns="45720" tIns="0" rIns="45720" bIns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7D5506EE-1026-4F35-9ACC-BD05BE0F9B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2A279-0833-481D-8C56-F67FD0AC6C50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7696E5F-8D95-4450-AE52-5438E6EDE2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99B2253-74CC-409E-BEB0-F8EFCFCB562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3137086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E1B68A5B-D9FA-424B-A4EB-30E7223836B3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412302"/>
            <a:ext cx="2628900" cy="575989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412302"/>
            <a:ext cx="7734300" cy="5759898"/>
          </a:xfrm>
        </p:spPr>
        <p:txBody>
          <a:bodyPr vert="eaVert" lIns="45720" tIns="0" rIns="45720" bIns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F33D6B0-F070-45C4-A472-19F432BE393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587DA83-5663-4C9C-B9AA-0B40A3DAFF81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975399F-DAB2-410D-967F-ED17E6F796E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F762A46F-6BE5-4D12-9412-5CA7672EA8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20151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54D8B55-9EA8-4B81-8E84-9B93B0A275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BE1D723-8F53-4F53-90B0-1982A396982E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062CA021-2578-47CB-822C-BDDFF7223B2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4AAB51D-4141-4682-9375-DAFD5FB9DD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5512346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A585C21A-8B93-4657-B5DF-7EAEAD3BE127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80" y="758952"/>
            <a:ext cx="10058400" cy="3566160"/>
          </a:xfrm>
        </p:spPr>
        <p:txBody>
          <a:bodyPr anchor="b" anchorCtr="0">
            <a:normAutofit/>
          </a:bodyPr>
          <a:lstStyle>
            <a:lvl1pPr>
              <a:lnSpc>
                <a:spcPct val="90000"/>
              </a:lnSpc>
              <a:defRPr sz="8000" b="0">
                <a:solidFill>
                  <a:schemeClr val="tx1">
                    <a:lumMod val="85000"/>
                    <a:lumOff val="15000"/>
                  </a:schemeClr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4663440"/>
            <a:ext cx="10058400" cy="1143000"/>
          </a:xfrm>
        </p:spPr>
        <p:txBody>
          <a:bodyPr lIns="91440" rIns="91440" anchor="t" anchorCtr="0">
            <a:normAutofit/>
          </a:bodyPr>
          <a:lstStyle>
            <a:lvl1pPr marL="0" indent="0">
              <a:buNone/>
              <a:defRPr sz="2400" cap="all" spc="200" baseline="0">
                <a:solidFill>
                  <a:schemeClr val="tx1"/>
                </a:solidFill>
                <a:latin typeface="+mn-lt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cxnSp>
        <p:nvCxnSpPr>
          <p:cNvPr id="9" name="Straight Connector 8">
            <a:extLst>
              <a:ext uri="{FF2B5EF4-FFF2-40B4-BE49-F238E27FC236}">
                <a16:creationId xmlns:a16="http://schemas.microsoft.com/office/drawing/2014/main" id="{459DE2C1-4C52-40A3-8959-27B2C1BEBFF6}"/>
              </a:ext>
            </a:extLst>
          </p:cNvPr>
          <p:cNvCxnSpPr/>
          <p:nvPr/>
        </p:nvCxnSpPr>
        <p:spPr>
          <a:xfrm>
            <a:off x="1207658" y="4485132"/>
            <a:ext cx="98755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AAF2E137-EC28-48F8-9198-1F02539029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669AF7-7BEB-44E4-9852-375E34362B5B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89422CD-6F62-4DD6-89EF-07A60B42D2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Slide Number Placeholder 10">
            <a:extLst>
              <a:ext uri="{FF2B5EF4-FFF2-40B4-BE49-F238E27FC236}">
                <a16:creationId xmlns:a16="http://schemas.microsoft.com/office/drawing/2014/main" id="{69C6AFF8-42B4-4D05-969B-9F5FB335555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52726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97280" y="2120900"/>
            <a:ext cx="4639736" cy="3748193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515944" y="2120900"/>
            <a:ext cx="4639736" cy="3748194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782D47D-B0DC-4C40-BCC6-BBBA32584A3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AAC38D-0552-4C82-B593-E6124DFADBE2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9" name="Footer Placeholder 8">
            <a:extLst>
              <a:ext uri="{FF2B5EF4-FFF2-40B4-BE49-F238E27FC236}">
                <a16:creationId xmlns:a16="http://schemas.microsoft.com/office/drawing/2014/main" id="{4690D34E-7EBD-44B2-83CA-4C126A18D7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Slide Number Placeholder 9">
            <a:extLst>
              <a:ext uri="{FF2B5EF4-FFF2-40B4-BE49-F238E27FC236}">
                <a16:creationId xmlns:a16="http://schemas.microsoft.com/office/drawing/2014/main" id="{2AC511A1-9BBD-42DE-92FB-2AF44F8E97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529653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2057400"/>
            <a:ext cx="4639736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7280" y="2958274"/>
            <a:ext cx="4639736" cy="291082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515944" y="2057400"/>
            <a:ext cx="4639736" cy="736282"/>
          </a:xfrm>
        </p:spPr>
        <p:txBody>
          <a:bodyPr lIns="91440" rIns="91440" anchor="ctr">
            <a:normAutofit/>
          </a:bodyPr>
          <a:lstStyle>
            <a:lvl1pPr marL="0" indent="0">
              <a:buNone/>
              <a:defRPr sz="2000" b="0" cap="all" baseline="0">
                <a:solidFill>
                  <a:schemeClr val="tx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515944" y="2958273"/>
            <a:ext cx="4639736" cy="2910821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8AF8A515-AA94-45D1-9223-5C2272618D8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DF0F1C-5577-4ACB-BB62-DF8F3C494C7E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11" name="Footer Placeholder 10">
            <a:extLst>
              <a:ext uri="{FF2B5EF4-FFF2-40B4-BE49-F238E27FC236}">
                <a16:creationId xmlns:a16="http://schemas.microsoft.com/office/drawing/2014/main" id="{D052F5BC-98E0-4D60-AD67-9547738B7D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Slide Number Placeholder 11">
            <a:extLst>
              <a:ext uri="{FF2B5EF4-FFF2-40B4-BE49-F238E27FC236}">
                <a16:creationId xmlns:a16="http://schemas.microsoft.com/office/drawing/2014/main" id="{A38552DC-952E-41EA-AAAF-C2187523C0B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755108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6" name="Date Placeholder 5">
            <a:extLst>
              <a:ext uri="{FF2B5EF4-FFF2-40B4-BE49-F238E27FC236}">
                <a16:creationId xmlns:a16="http://schemas.microsoft.com/office/drawing/2014/main" id="{7392073F-158F-44A3-8913-917AFFC1BC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775B394-D9F9-4F0C-B15D-605F45CB9E9F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7" name="Footer Placeholder 6">
            <a:extLst>
              <a:ext uri="{FF2B5EF4-FFF2-40B4-BE49-F238E27FC236}">
                <a16:creationId xmlns:a16="http://schemas.microsoft.com/office/drawing/2014/main" id="{EED72207-24CA-42B7-A975-2F8E41CBA90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Slide Number Placeholder 7">
            <a:extLst>
              <a:ext uri="{FF2B5EF4-FFF2-40B4-BE49-F238E27FC236}">
                <a16:creationId xmlns:a16="http://schemas.microsoft.com/office/drawing/2014/main" id="{D01080F2-251A-4B88-9A62-16F46D724F8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0712674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A8E9C91B-7EAD-4562-AB0E-DFB9663AECE3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4E9223F-721F-47BF-9FD5-0F8D12FF0D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9667345-2558-425A-8533-9BFDBCE15005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05915714-6BBA-4593-8591-4E26F7D58D9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E06F857-D2E1-44DD-ABDD-EBB739645B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3403354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16D90D66-BCB9-4229-A829-628874352AC0}"/>
              </a:ext>
            </a:extLst>
          </p:cNvPr>
          <p:cNvSpPr/>
          <p:nvPr/>
        </p:nvSpPr>
        <p:spPr>
          <a:xfrm>
            <a:off x="16" y="0"/>
            <a:ext cx="4654296" cy="68580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43466" y="786383"/>
            <a:ext cx="3517567" cy="2093975"/>
          </a:xfrm>
        </p:spPr>
        <p:txBody>
          <a:bodyPr anchor="b">
            <a:normAutofit/>
          </a:bodyPr>
          <a:lstStyle>
            <a:lvl1pPr>
              <a:lnSpc>
                <a:spcPct val="90000"/>
              </a:lnSpc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458984" y="812799"/>
            <a:ext cx="5928344" cy="529475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43465" y="3043050"/>
            <a:ext cx="3517567" cy="3064505"/>
          </a:xfrm>
        </p:spPr>
        <p:txBody>
          <a:bodyPr lIns="91440" rIns="91440">
            <a:normAutofit/>
          </a:bodyPr>
          <a:lstStyle>
            <a:lvl1pPr marL="0" indent="0"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43464" y="6446520"/>
            <a:ext cx="3517568" cy="365125"/>
          </a:xfrm>
        </p:spPr>
        <p:txBody>
          <a:bodyPr/>
          <a:lstStyle>
            <a:lvl1pPr algn="l">
              <a:defRPr/>
            </a:lvl1pPr>
          </a:lstStyle>
          <a:p>
            <a:fld id="{92BEA474-078D-4E9B-9B14-09A87B19DC46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458983" y="6446520"/>
            <a:ext cx="5334019" cy="365125"/>
          </a:xfrm>
        </p:spPr>
        <p:txBody>
          <a:bodyPr/>
          <a:lstStyle>
            <a:lvl1pPr algn="l">
              <a:defRPr>
                <a:solidFill>
                  <a:schemeClr val="tx2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3A98EE3D-8CD1-4C3F-BD1C-C98C9596463C}" type="slidenum">
              <a:rPr lang="en-US" smtClean="0"/>
              <a:pPr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22984913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>
            <a:extLst>
              <a:ext uri="{FF2B5EF4-FFF2-40B4-BE49-F238E27FC236}">
                <a16:creationId xmlns:a16="http://schemas.microsoft.com/office/drawing/2014/main" id="{DA134939-39C0-4522-A125-A13DFDA66490}"/>
              </a:ext>
            </a:extLst>
          </p:cNvPr>
          <p:cNvSpPr/>
          <p:nvPr/>
        </p:nvSpPr>
        <p:spPr>
          <a:xfrm>
            <a:off x="0" y="4578350"/>
            <a:ext cx="12188825" cy="227965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5" y="0"/>
            <a:ext cx="12191985" cy="4578350"/>
          </a:xfrm>
          <a:solidFill>
            <a:schemeClr val="bg1">
              <a:lumMod val="85000"/>
            </a:schemeClr>
          </a:solidFill>
        </p:spPr>
        <p:txBody>
          <a:bodyPr lIns="457200" tIns="457200"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97279" y="4799362"/>
            <a:ext cx="10113645" cy="743682"/>
          </a:xfrm>
        </p:spPr>
        <p:txBody>
          <a:bodyPr tIns="0" bIns="0" anchor="b">
            <a:noAutofit/>
          </a:bodyPr>
          <a:lstStyle>
            <a:lvl1pPr>
              <a:defRPr sz="3600" b="0">
                <a:solidFill>
                  <a:srgbClr val="FFFFFF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97279" y="5715000"/>
            <a:ext cx="10113264" cy="609600"/>
          </a:xfrm>
        </p:spPr>
        <p:txBody>
          <a:bodyPr lIns="91440" tIns="0" rIns="91440" bIns="0">
            <a:normAutofit/>
          </a:bodyPr>
          <a:lstStyle>
            <a:lvl1pPr marL="0" indent="0">
              <a:spcBef>
                <a:spcPts val="0"/>
              </a:spcBef>
              <a:spcAft>
                <a:spcPts val="600"/>
              </a:spcAft>
              <a:buNone/>
              <a:defRPr sz="1800">
                <a:solidFill>
                  <a:srgbClr val="FFFFFF"/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fld id="{4907D986-8816-4272-A432-0437A28A9828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1097279" y="6446838"/>
            <a:ext cx="6818262" cy="365125"/>
          </a:xfrm>
        </p:spPr>
        <p:txBody>
          <a:bodyPr/>
          <a:lstStyle/>
          <a:p>
            <a:pPr algn="l"/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862976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416A0E3C-60E6-4F39-BC55-5F7C224E1F7C}"/>
              </a:ext>
            </a:extLst>
          </p:cNvPr>
          <p:cNvSpPr/>
          <p:nvPr/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97280" y="286603"/>
            <a:ext cx="10058400" cy="1450757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97280" y="2108201"/>
            <a:ext cx="10058400" cy="3760891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218426" y="6446838"/>
            <a:ext cx="258485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rgbClr val="FFFFFF"/>
                </a:solidFill>
              </a:defRPr>
            </a:lvl1pPr>
          </a:lstStyle>
          <a:p>
            <a:fld id="{62D6E202-B606-4609-B914-27C9371A1F6D}" type="datetime1">
              <a:rPr lang="en-US" smtClean="0"/>
              <a:t>10/20/2022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097279" y="6446838"/>
            <a:ext cx="681826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 cap="all" baseline="0">
                <a:solidFill>
                  <a:srgbClr val="FFFFFF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993582" y="6446838"/>
            <a:ext cx="7800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rgbClr val="FFFFFF"/>
                </a:solidFill>
              </a:defRPr>
            </a:lvl1pPr>
          </a:lstStyle>
          <a:p>
            <a:fld id="{3A98EE3D-8CD1-4C3F-BD1C-C98C9596463C}" type="slidenum">
              <a:rPr lang="en-US" smtClean="0"/>
              <a:t>‹nr.›</a:t>
            </a:fld>
            <a:endParaRPr lang="en-US" dirty="0"/>
          </a:p>
        </p:txBody>
      </p:sp>
      <p:cxnSp>
        <p:nvCxnSpPr>
          <p:cNvPr id="10" name="Straight Connector 9">
            <a:extLst>
              <a:ext uri="{FF2B5EF4-FFF2-40B4-BE49-F238E27FC236}">
                <a16:creationId xmlns:a16="http://schemas.microsoft.com/office/drawing/2014/main" id="{C5025DAC-8B93-4160-B017-3A274A5828C0}"/>
              </a:ext>
            </a:extLst>
          </p:cNvPr>
          <p:cNvCxnSpPr/>
          <p:nvPr/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6937217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1" r:id="rId1"/>
    <p:sldLayoutId id="2147483682" r:id="rId2"/>
    <p:sldLayoutId id="2147483683" r:id="rId3"/>
    <p:sldLayoutId id="2147483684" r:id="rId4"/>
    <p:sldLayoutId id="2147483685" r:id="rId5"/>
    <p:sldLayoutId id="2147483679" r:id="rId6"/>
    <p:sldLayoutId id="2147483675" r:id="rId7"/>
    <p:sldLayoutId id="2147483676" r:id="rId8"/>
    <p:sldLayoutId id="2147483677" r:id="rId9"/>
    <p:sldLayoutId id="2147483678" r:id="rId10"/>
    <p:sldLayoutId id="2147483680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800" kern="1200" spc="-50" baseline="0">
          <a:solidFill>
            <a:schemeClr val="tx1">
              <a:lumMod val="75000"/>
              <a:lumOff val="25000"/>
            </a:schemeClr>
          </a:solidFill>
          <a:latin typeface="+mj-lt"/>
          <a:ea typeface="+mj-ea"/>
          <a:cs typeface="+mj-cs"/>
        </a:defRPr>
      </a:lvl1pPr>
    </p:titleStyle>
    <p:bodyStyle>
      <a:lvl1pPr marL="91440" indent="-91440" algn="l" defTabSz="914400" rtl="0" eaLnBrk="1" latinLnBrk="0" hangingPunct="1">
        <a:lnSpc>
          <a:spcPct val="100000"/>
        </a:lnSpc>
        <a:spcBef>
          <a:spcPts val="1200"/>
        </a:spcBef>
        <a:spcAft>
          <a:spcPts val="200"/>
        </a:spcAft>
        <a:buClr>
          <a:schemeClr val="accent1"/>
        </a:buClr>
        <a:buSzPct val="100000"/>
        <a:buFont typeface="Calibri" panose="020F0502020204030204" pitchFamily="34" charset="0"/>
        <a:buChar char=" 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38404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56692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74980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932688" indent="-182880" algn="l" defTabSz="914400" rtl="0" eaLnBrk="1" latinLnBrk="0" hangingPunct="1">
        <a:lnSpc>
          <a:spcPct val="100000"/>
        </a:lnSpc>
        <a:spcBef>
          <a:spcPts val="200"/>
        </a:spcBef>
        <a:spcAft>
          <a:spcPts val="400"/>
        </a:spcAft>
        <a:buClrTx/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1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3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15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1700000" indent="-228600" algn="l" defTabSz="914400" rtl="0" eaLnBrk="1" latinLnBrk="0" hangingPunct="1">
        <a:lnSpc>
          <a:spcPct val="90000"/>
        </a:lnSpc>
        <a:spcBef>
          <a:spcPts val="200"/>
        </a:spcBef>
        <a:spcAft>
          <a:spcPts val="400"/>
        </a:spcAft>
        <a:buClr>
          <a:schemeClr val="accent1"/>
        </a:buClr>
        <a:buFont typeface="Calibri" pitchFamily="34" charset="0"/>
        <a:buChar char="◦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9" name="Rectangle 8">
            <a:extLst>
              <a:ext uri="{FF2B5EF4-FFF2-40B4-BE49-F238E27FC236}">
                <a16:creationId xmlns:a16="http://schemas.microsoft.com/office/drawing/2014/main" id="{990BAFCD-EA0A-47F4-8B00-AAB1E67A90C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1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FB695BBD-77E6-49D9-B571-6C1ED435185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3530177" y="643538"/>
            <a:ext cx="5132746" cy="3618586"/>
          </a:xfrm>
          <a:prstGeom prst="rect">
            <a:avLst/>
          </a:prstGeom>
        </p:spPr>
      </p:pic>
      <p:sp>
        <p:nvSpPr>
          <p:cNvPr id="11" name="Rectangle 10">
            <a:extLst>
              <a:ext uri="{FF2B5EF4-FFF2-40B4-BE49-F238E27FC236}">
                <a16:creationId xmlns:a16="http://schemas.microsoft.com/office/drawing/2014/main" id="{2F9C61D6-37CC-4AD4-83C3-022D0887417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 bwMode="white">
          <a:xfrm>
            <a:off x="0" y="4551037"/>
            <a:ext cx="12192000" cy="2306963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2" name="Titel 1">
            <a:extLst>
              <a:ext uri="{FF2B5EF4-FFF2-40B4-BE49-F238E27FC236}">
                <a16:creationId xmlns:a16="http://schemas.microsoft.com/office/drawing/2014/main" id="{8C1508D5-3F8D-481B-AD8E-F83AF89094F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2233100" y="4905662"/>
            <a:ext cx="8257100" cy="1541176"/>
          </a:xfrm>
        </p:spPr>
        <p:txBody>
          <a:bodyPr anchor="ctr">
            <a:normAutofit/>
          </a:bodyPr>
          <a:lstStyle/>
          <a:p>
            <a:pPr algn="ctr"/>
            <a:r>
              <a:rPr lang="nl-NL" sz="4800" dirty="0">
                <a:solidFill>
                  <a:srgbClr val="FFFFFF"/>
                </a:solidFill>
              </a:rPr>
              <a:t>Beroepsdilemma’s…</a:t>
            </a:r>
            <a:br>
              <a:rPr lang="nl-NL" sz="4800" dirty="0">
                <a:solidFill>
                  <a:srgbClr val="FFFFFF"/>
                </a:solidFill>
              </a:rPr>
            </a:br>
            <a:r>
              <a:rPr lang="nl-NL" sz="4800" dirty="0">
                <a:solidFill>
                  <a:srgbClr val="FFFFFF"/>
                </a:solidFill>
              </a:rPr>
              <a:t>Waar gaat het over?</a:t>
            </a:r>
          </a:p>
        </p:txBody>
      </p:sp>
      <p:cxnSp>
        <p:nvCxnSpPr>
          <p:cNvPr id="13" name="Straight Connector 12">
            <a:extLst>
              <a:ext uri="{FF2B5EF4-FFF2-40B4-BE49-F238E27FC236}">
                <a16:creationId xmlns:a16="http://schemas.microsoft.com/office/drawing/2014/main" id="{2669285E-35F6-4010-B084-229A808458C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rot="16200000">
            <a:off x="7532847" y="5676251"/>
            <a:ext cx="1188720" cy="0"/>
          </a:xfrm>
          <a:prstGeom prst="line">
            <a:avLst/>
          </a:prstGeom>
          <a:ln w="19050">
            <a:solidFill>
              <a:schemeClr val="accent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008611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416A0E3C-60E6-4F39-BC55-5F7C224E1F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cxnSp>
        <p:nvCxnSpPr>
          <p:cNvPr id="11" name="Straight Connector 10">
            <a:extLst>
              <a:ext uri="{FF2B5EF4-FFF2-40B4-BE49-F238E27FC236}">
                <a16:creationId xmlns:a16="http://schemas.microsoft.com/office/drawing/2014/main" id="{C5025DAC-8B93-4160-B017-3A274A5828C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 useBgFill="1">
        <p:nvSpPr>
          <p:cNvPr id="13" name="Rectangle 12">
            <a:extLst>
              <a:ext uri="{FF2B5EF4-FFF2-40B4-BE49-F238E27FC236}">
                <a16:creationId xmlns:a16="http://schemas.microsoft.com/office/drawing/2014/main" id="{69426B45-4C4F-4D52-8537-76E9A5B89E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CF117E1C-E964-4433-B1A8-BB2301D0FF1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4" name="Afbeelding 3">
            <a:extLst>
              <a:ext uri="{FF2B5EF4-FFF2-40B4-BE49-F238E27FC236}">
                <a16:creationId xmlns:a16="http://schemas.microsoft.com/office/drawing/2014/main" id="{D22D2F77-99CB-4FED-8DEA-BA977CA4C95C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14235" r="42422"/>
          <a:stretch/>
        </p:blipFill>
        <p:spPr>
          <a:xfrm>
            <a:off x="1161535" y="2108200"/>
            <a:ext cx="3495807" cy="3600613"/>
          </a:xfrm>
          <a:prstGeom prst="rect">
            <a:avLst/>
          </a:prstGeom>
        </p:spPr>
      </p:pic>
      <p:sp>
        <p:nvSpPr>
          <p:cNvPr id="3" name="Tekstvak 2">
            <a:extLst>
              <a:ext uri="{FF2B5EF4-FFF2-40B4-BE49-F238E27FC236}">
                <a16:creationId xmlns:a16="http://schemas.microsoft.com/office/drawing/2014/main" id="{BA9CF3A1-2F12-45B8-BA09-400BD2405C16}"/>
              </a:ext>
            </a:extLst>
          </p:cNvPr>
          <p:cNvSpPr txBox="1"/>
          <p:nvPr/>
        </p:nvSpPr>
        <p:spPr>
          <a:xfrm>
            <a:off x="5248657" y="2108201"/>
            <a:ext cx="5846063" cy="3760891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>
              <a:spcAft>
                <a:spcPts val="600"/>
              </a:spcAft>
              <a:buFont typeface="Calibri" panose="020F0502020204030204" pitchFamily="34" charset="0"/>
            </a:pP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Een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ethisch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dilemma is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een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1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situatie</a:t>
            </a:r>
            <a:r>
              <a:rPr lang="en-US" sz="2400" b="1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waarbij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iemand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verschillende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1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keuzen</a:t>
            </a:r>
            <a:r>
              <a:rPr lang="en-US" sz="2400" b="1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tot </a:t>
            </a:r>
            <a:r>
              <a:rPr lang="en-US" sz="2400" b="1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handelen</a:t>
            </a:r>
            <a:r>
              <a:rPr lang="en-US" sz="2400" b="1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heeft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die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betrekking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hebben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op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moraliteit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.</a:t>
            </a:r>
          </a:p>
          <a:p>
            <a:pPr>
              <a:spcAft>
                <a:spcPts val="600"/>
              </a:spcAft>
              <a:buFont typeface="Calibri" panose="020F0502020204030204" pitchFamily="34" charset="0"/>
            </a:pPr>
            <a:endParaRPr lang="en-US" sz="2400" b="0" i="0" dirty="0"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  <a:p>
            <a:pPr>
              <a:spcAft>
                <a:spcPts val="600"/>
              </a:spcAft>
              <a:buFont typeface="Calibri" panose="020F0502020204030204" pitchFamily="34" charset="0"/>
            </a:pP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Deze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beslissing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kan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uitmonden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in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onwenselijke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situaties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. </a:t>
            </a:r>
          </a:p>
          <a:p>
            <a:pPr>
              <a:spcAft>
                <a:spcPts val="600"/>
              </a:spcAft>
              <a:buFont typeface="Calibri" panose="020F0502020204030204" pitchFamily="34" charset="0"/>
            </a:pPr>
            <a:endParaRPr lang="en-US" sz="2400" b="0" i="0" dirty="0"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  <a:p>
            <a:pPr>
              <a:spcAft>
                <a:spcPts val="600"/>
              </a:spcAft>
              <a:buFont typeface="Calibri" panose="020F0502020204030204" pitchFamily="34" charset="0"/>
            </a:pP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Een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ethisch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dilemma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bevat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altijd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0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verschillende</a:t>
            </a:r>
            <a:r>
              <a:rPr lang="en-US" sz="2400" b="0" i="0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sz="2400" b="1" i="0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waarden</a:t>
            </a:r>
            <a:endParaRPr lang="en-US" sz="2400" b="1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67E6FB20-7663-466F-A928-9371C34F955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6400800"/>
            <a:ext cx="1219427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49824023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>
            <a:extLst>
              <a:ext uri="{FF2B5EF4-FFF2-40B4-BE49-F238E27FC236}">
                <a16:creationId xmlns:a16="http://schemas.microsoft.com/office/drawing/2014/main" id="{416A0E3C-60E6-4F39-BC55-5F7C224E1F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cxnSp>
        <p:nvCxnSpPr>
          <p:cNvPr id="12" name="Straight Connector 11">
            <a:extLst>
              <a:ext uri="{FF2B5EF4-FFF2-40B4-BE49-F238E27FC236}">
                <a16:creationId xmlns:a16="http://schemas.microsoft.com/office/drawing/2014/main" id="{C5025DAC-8B93-4160-B017-3A274A5828C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 useBgFill="1">
        <p:nvSpPr>
          <p:cNvPr id="14" name="Rectangle 13">
            <a:extLst>
              <a:ext uri="{FF2B5EF4-FFF2-40B4-BE49-F238E27FC236}">
                <a16:creationId xmlns:a16="http://schemas.microsoft.com/office/drawing/2014/main" id="{873ECEC8-0F24-45B8-950F-35FC94BCEAC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1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4" name="Afbeelding 3">
            <a:extLst>
              <a:ext uri="{FF2B5EF4-FFF2-40B4-BE49-F238E27FC236}">
                <a16:creationId xmlns:a16="http://schemas.microsoft.com/office/drawing/2014/main" id="{8D372B56-56C5-44D1-9DAB-162F1EB71865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4594" r="2594" b="-1"/>
          <a:stretch/>
        </p:blipFill>
        <p:spPr>
          <a:xfrm>
            <a:off x="633999" y="640081"/>
            <a:ext cx="6909801" cy="5314406"/>
          </a:xfrm>
          <a:prstGeom prst="rect">
            <a:avLst/>
          </a:prstGeom>
        </p:spPr>
      </p:pic>
      <p:cxnSp>
        <p:nvCxnSpPr>
          <p:cNvPr id="16" name="!!Straight Connector">
            <a:extLst>
              <a:ext uri="{FF2B5EF4-FFF2-40B4-BE49-F238E27FC236}">
                <a16:creationId xmlns:a16="http://schemas.microsoft.com/office/drawing/2014/main" id="{89EB8C68-FF1B-4849-867B-32D29B19F102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7942633" y="2250460"/>
            <a:ext cx="347472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" name="Tekstvak 4">
            <a:extLst>
              <a:ext uri="{FF2B5EF4-FFF2-40B4-BE49-F238E27FC236}">
                <a16:creationId xmlns:a16="http://schemas.microsoft.com/office/drawing/2014/main" id="{808A9D1E-C90A-4BC4-922E-637BFCF706AE}"/>
              </a:ext>
            </a:extLst>
          </p:cNvPr>
          <p:cNvSpPr txBox="1"/>
          <p:nvPr/>
        </p:nvSpPr>
        <p:spPr>
          <a:xfrm>
            <a:off x="7859485" y="2407436"/>
            <a:ext cx="3690257" cy="3461658"/>
          </a:xfrm>
          <a:prstGeom prst="rect">
            <a:avLst/>
          </a:prstGeom>
        </p:spPr>
        <p:txBody>
          <a:bodyPr vert="horz" lIns="0" tIns="45720" rIns="0" bIns="45720" rtlCol="0">
            <a:normAutofit/>
          </a:bodyPr>
          <a:lstStyle/>
          <a:p>
            <a:pPr>
              <a:spcAft>
                <a:spcPts val="600"/>
              </a:spcAft>
              <a:buFont typeface="Calibri" panose="020F0502020204030204" pitchFamily="34" charset="0"/>
              <a:tabLst>
                <a:tab pos="449580" algn="l"/>
              </a:tabLst>
            </a:pP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De Chinese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buurman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nodigt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je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uit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voor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het eten.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Hij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heeft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er heel erg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zijn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best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voor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gedaan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. “Er zit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hondenvlees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in”,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vertelt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hij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trots.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Eet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je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dit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op?” 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  <a:p>
            <a:pPr>
              <a:spcAft>
                <a:spcPts val="600"/>
              </a:spcAft>
              <a:buFont typeface="Calibri" panose="020F0502020204030204" pitchFamily="34" charset="0"/>
              <a:tabLst>
                <a:tab pos="449580" algn="l"/>
              </a:tabLst>
            </a:pP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 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  <a:p>
            <a:pPr marL="342900" lvl="0" indent="-342900">
              <a:spcAft>
                <a:spcPts val="600"/>
              </a:spcAft>
              <a:buFont typeface="Calibri" panose="020F0502020204030204" pitchFamily="34" charset="0"/>
              <a:buChar char=""/>
              <a:tabLst>
                <a:tab pos="449580" algn="l"/>
              </a:tabLst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Dit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is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voorbeeld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van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moreel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dilemma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omdat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volgende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regels met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elkaar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in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strijd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Zijn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hondenvlees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eten is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tegen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mijn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principes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is in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strijd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met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je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moet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altijd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beleefd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 </a:t>
            </a:r>
            <a:r>
              <a:rPr lang="en-US" i="1" dirty="0" err="1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zijn</a:t>
            </a:r>
            <a:r>
              <a:rPr lang="en-US" i="1" dirty="0">
                <a:solidFill>
                  <a:schemeClr val="tx1">
                    <a:lumMod val="75000"/>
                    <a:lumOff val="25000"/>
                  </a:schemeClr>
                </a:solidFill>
                <a:effectLst/>
              </a:rPr>
              <a:t>.’ 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  <a:effectLst/>
            </a:endParaRPr>
          </a:p>
        </p:txBody>
      </p:sp>
      <p:sp>
        <p:nvSpPr>
          <p:cNvPr id="18" name="Rectangle 17">
            <a:extLst>
              <a:ext uri="{FF2B5EF4-FFF2-40B4-BE49-F238E27FC236}">
                <a16:creationId xmlns:a16="http://schemas.microsoft.com/office/drawing/2014/main" id="{8B53612E-ADB2-4457-9688-89506397AF2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1" y="6400800"/>
            <a:ext cx="12192000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14035204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Rectangle 20">
            <a:extLst>
              <a:ext uri="{FF2B5EF4-FFF2-40B4-BE49-F238E27FC236}">
                <a16:creationId xmlns:a16="http://schemas.microsoft.com/office/drawing/2014/main" id="{416A0E3C-60E6-4F39-BC55-5F7C224E1F7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3175" y="6400800"/>
            <a:ext cx="1218882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cxnSp>
        <p:nvCxnSpPr>
          <p:cNvPr id="23" name="Straight Connector 22">
            <a:extLst>
              <a:ext uri="{FF2B5EF4-FFF2-40B4-BE49-F238E27FC236}">
                <a16:creationId xmlns:a16="http://schemas.microsoft.com/office/drawing/2014/main" id="{C5025DAC-8B93-4160-B017-3A274A5828C0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 useBgFill="1">
        <p:nvSpPr>
          <p:cNvPr id="25" name="Rectangle 24">
            <a:extLst>
              <a:ext uri="{FF2B5EF4-FFF2-40B4-BE49-F238E27FC236}">
                <a16:creationId xmlns:a16="http://schemas.microsoft.com/office/drawing/2014/main" id="{69426B45-4C4F-4D52-8537-76E9A5B89E2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CF117E1C-E964-4433-B1A8-BB2301D0FF14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193532" y="1897380"/>
            <a:ext cx="9966960" cy="0"/>
          </a:xfrm>
          <a:prstGeom prst="line">
            <a:avLst/>
          </a:prstGeom>
          <a:ln w="12700">
            <a:solidFill>
              <a:schemeClr val="tx1">
                <a:lumMod val="75000"/>
                <a:lumOff val="2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3" name="Afbeelding 2" descr="Afbeelding met schaal, apparaat, houten&#10;&#10;Automatisch gegenereerde beschrijving">
            <a:extLst>
              <a:ext uri="{FF2B5EF4-FFF2-40B4-BE49-F238E27FC236}">
                <a16:creationId xmlns:a16="http://schemas.microsoft.com/office/drawing/2014/main" id="{721D4891-627E-4705-88A8-96CE707A47AA}"/>
              </a:ext>
            </a:extLst>
          </p:cNvPr>
          <p:cNvPicPr>
            <a:picLocks noChangeAspect="1"/>
          </p:cNvPicPr>
          <p:nvPr/>
        </p:nvPicPr>
        <p:blipFill rotWithShape="1">
          <a:blip r:embed="rId2"/>
          <a:srcRect l="29492" r="20408"/>
          <a:stretch/>
        </p:blipFill>
        <p:spPr>
          <a:xfrm>
            <a:off x="1161535" y="2108200"/>
            <a:ext cx="3495807" cy="3600613"/>
          </a:xfrm>
          <a:prstGeom prst="rect">
            <a:avLst/>
          </a:prstGeom>
        </p:spPr>
      </p:pic>
      <p:sp>
        <p:nvSpPr>
          <p:cNvPr id="2" name="Tekstvak 1">
            <a:extLst>
              <a:ext uri="{FF2B5EF4-FFF2-40B4-BE49-F238E27FC236}">
                <a16:creationId xmlns:a16="http://schemas.microsoft.com/office/drawing/2014/main" id="{E67C9AF6-AA58-4F10-81C8-5AC900AE40DE}"/>
              </a:ext>
            </a:extLst>
          </p:cNvPr>
          <p:cNvSpPr txBox="1"/>
          <p:nvPr/>
        </p:nvSpPr>
        <p:spPr>
          <a:xfrm>
            <a:off x="5248657" y="2108201"/>
            <a:ext cx="5846063" cy="3760891"/>
          </a:xfrm>
          <a:prstGeom prst="rect">
            <a:avLst/>
          </a:prstGeom>
        </p:spPr>
        <p:txBody>
          <a:bodyPr vert="horz" lIns="0" tIns="45720" rIns="0" bIns="45720" rtlCol="0">
            <a:normAutofit lnSpcReduction="10000"/>
          </a:bodyPr>
          <a:lstStyle/>
          <a:p>
            <a:pPr>
              <a:lnSpc>
                <a:spcPct val="90000"/>
              </a:lnSpc>
              <a:spcAft>
                <a:spcPts val="600"/>
              </a:spcAft>
              <a:buFont typeface="Calibri" panose="020F0502020204030204" pitchFamily="34" charset="0"/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Dilemma’s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hebben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altijd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twee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kanten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90000"/>
              </a:lnSpc>
              <a:spcAft>
                <a:spcPts val="600"/>
              </a:spcAft>
              <a:buFont typeface="Calibri" panose="020F0502020204030204" pitchFamily="34" charset="0"/>
            </a:pPr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>
              <a:lnSpc>
                <a:spcPct val="90000"/>
              </a:lnSpc>
              <a:spcAft>
                <a:spcPts val="600"/>
              </a:spcAft>
              <a:buFont typeface="Calibri" panose="020F0502020204030204" pitchFamily="34" charset="0"/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Je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houdt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bij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je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ethische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besluit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rekening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met:</a:t>
            </a:r>
          </a:p>
          <a:p>
            <a:pPr marL="285750" indent="-285750">
              <a:lnSpc>
                <a:spcPct val="90000"/>
              </a:lnSpc>
              <a:spcAft>
                <a:spcPts val="600"/>
              </a:spcAft>
              <a:buFont typeface="Calibri" panose="020F0502020204030204" pitchFamily="34" charset="0"/>
              <a:buChar char="-"/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De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waarden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meningen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gevoelens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van de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betrokkenen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spcAft>
                <a:spcPts val="600"/>
              </a:spcAft>
              <a:buFont typeface="Calibri" panose="020F0502020204030204" pitchFamily="34" charset="0"/>
              <a:buChar char="-"/>
            </a:pP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De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kernwaarden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van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jouw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school of KO-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instelling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spcAft>
                <a:spcPts val="600"/>
              </a:spcAft>
              <a:buFont typeface="Calibri" panose="020F0502020204030204" pitchFamily="34" charset="0"/>
              <a:buChar char="-"/>
            </a:pP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Jouw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eigen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waarden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,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meningen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en</a:t>
            </a:r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</a:rPr>
              <a:t> </a:t>
            </a:r>
            <a:r>
              <a:rPr lang="en-US" dirty="0" err="1">
                <a:solidFill>
                  <a:schemeClr val="tx1">
                    <a:lumMod val="75000"/>
                    <a:lumOff val="25000"/>
                  </a:schemeClr>
                </a:solidFill>
              </a:rPr>
              <a:t>gevoelens</a:t>
            </a:r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spcAft>
                <a:spcPts val="600"/>
              </a:spcAft>
              <a:buFont typeface="Calibri" panose="020F0502020204030204" pitchFamily="34" charset="0"/>
              <a:buChar char="-"/>
            </a:pPr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 typeface="Calibri" panose="020F0502020204030204" pitchFamily="34" charset="0"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Dilemma’s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hebben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altijd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maken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met de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vraag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: wat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vind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jij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het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beste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om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doen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?</a:t>
            </a: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 typeface="Calibri" panose="020F0502020204030204" pitchFamily="34" charset="0"/>
              <a:buNone/>
              <a:tabLst/>
              <a:defRPr/>
            </a:pPr>
            <a:endParaRPr kumimoji="0" lang="en-US" sz="1800" b="0" i="0" u="none" strike="noStrike" kern="1200" cap="none" spc="0" normalizeH="0" baseline="0" noProof="0" dirty="0">
              <a:ln>
                <a:noFill/>
              </a:ln>
              <a:solidFill>
                <a:prstClr val="black">
                  <a:lumMod val="75000"/>
                  <a:lumOff val="25000"/>
                </a:prstClr>
              </a:solidFill>
              <a:effectLst/>
              <a:uLnTx/>
              <a:uFillTx/>
              <a:latin typeface="Calibri" panose="020F0502020204030204"/>
              <a:ea typeface="+mn-ea"/>
              <a:cs typeface="+mn-cs"/>
            </a:endParaRPr>
          </a:p>
          <a:p>
            <a:pPr marL="0" marR="0" lvl="0" indent="0" algn="l" defTabSz="914400" rtl="0" eaLnBrk="1" fontAlgn="auto" latinLnBrk="0" hangingPunct="1">
              <a:lnSpc>
                <a:spcPct val="90000"/>
              </a:lnSpc>
              <a:spcBef>
                <a:spcPts val="0"/>
              </a:spcBef>
              <a:spcAft>
                <a:spcPts val="600"/>
              </a:spcAft>
              <a:buClrTx/>
              <a:buSzTx/>
              <a:buFont typeface="Calibri" panose="020F0502020204030204" pitchFamily="34" charset="0"/>
              <a:buNone/>
              <a:tabLst/>
              <a:defRPr/>
            </a:pP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Dilemma’s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hebben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altijd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te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maken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met de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vraag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: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waar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leg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jij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 de </a:t>
            </a:r>
            <a:r>
              <a:rPr kumimoji="0" lang="en-US" sz="1800" b="0" i="0" u="none" strike="noStrike" kern="1200" cap="none" spc="0" normalizeH="0" baseline="0" noProof="0" dirty="0" err="1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grens</a:t>
            </a:r>
            <a:r>
              <a:rPr kumimoji="0" lang="en-US" sz="1800" b="0" i="0" u="none" strike="noStrike" kern="1200" cap="none" spc="0" normalizeH="0" baseline="0" noProof="0" dirty="0">
                <a:ln>
                  <a:noFill/>
                </a:ln>
                <a:solidFill>
                  <a:prstClr val="black">
                    <a:lumMod val="75000"/>
                    <a:lumOff val="25000"/>
                  </a:prstClr>
                </a:solidFill>
                <a:effectLst/>
                <a:uLnTx/>
                <a:uFillTx/>
                <a:latin typeface="Calibri" panose="020F0502020204030204"/>
                <a:ea typeface="+mn-ea"/>
                <a:cs typeface="+mn-cs"/>
              </a:rPr>
              <a:t>?</a:t>
            </a:r>
          </a:p>
          <a:p>
            <a:pPr>
              <a:lnSpc>
                <a:spcPct val="90000"/>
              </a:lnSpc>
              <a:spcAft>
                <a:spcPts val="600"/>
              </a:spcAft>
            </a:pPr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spcAft>
                <a:spcPts val="600"/>
              </a:spcAft>
              <a:buFont typeface="Calibri" panose="020F0502020204030204" pitchFamily="34" charset="0"/>
              <a:buChar char="-"/>
            </a:pPr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  <a:p>
            <a:pPr marL="285750" indent="-285750">
              <a:lnSpc>
                <a:spcPct val="90000"/>
              </a:lnSpc>
              <a:spcAft>
                <a:spcPts val="600"/>
              </a:spcAft>
              <a:buFont typeface="Calibri" panose="020F0502020204030204" pitchFamily="34" charset="0"/>
              <a:buChar char="-"/>
            </a:pPr>
            <a:endParaRPr lang="en-US" dirty="0">
              <a:solidFill>
                <a:schemeClr val="tx1">
                  <a:lumMod val="75000"/>
                  <a:lumOff val="25000"/>
                </a:schemeClr>
              </a:solidFill>
            </a:endParaRPr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67E6FB20-7663-466F-A928-9371C34F955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6400800"/>
            <a:ext cx="12194275" cy="457200"/>
          </a:xfrm>
          <a:prstGeom prst="rect">
            <a:avLst/>
          </a:prstGeom>
          <a:solidFill>
            <a:srgbClr val="26262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</p:spTree>
    <p:extLst>
      <p:ext uri="{BB962C8B-B14F-4D97-AF65-F5344CB8AC3E}">
        <p14:creationId xmlns:p14="http://schemas.microsoft.com/office/powerpoint/2010/main" val="317265535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kstvak 1">
            <a:extLst>
              <a:ext uri="{FF2B5EF4-FFF2-40B4-BE49-F238E27FC236}">
                <a16:creationId xmlns:a16="http://schemas.microsoft.com/office/drawing/2014/main" id="{2AFE1D1D-DE87-471A-8CAA-2CAA702B098B}"/>
              </a:ext>
            </a:extLst>
          </p:cNvPr>
          <p:cNvSpPr txBox="1"/>
          <p:nvPr/>
        </p:nvSpPr>
        <p:spPr>
          <a:xfrm>
            <a:off x="409575" y="628233"/>
            <a:ext cx="10239375" cy="56015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000" dirty="0"/>
              <a:t>Wat als een kind niet deel mag nemen aan bijv. de gymles van de ouders vanwege geloofsovertuigingen?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000" dirty="0"/>
              <a:t>Wat als de ouders van een kind meerdere malen verlof aanvragen buiten de schoolvakanties?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000" dirty="0"/>
              <a:t>Hoever ga je met het aanpassen van lesprogramma’s en je aanpak voor een kind met speciale behoeften?</a:t>
            </a:r>
          </a:p>
          <a:p>
            <a:endParaRPr lang="nl-NL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000" dirty="0"/>
              <a:t>Wat als ouders vragen om een gebedsruimte in de school voor hun kinderen?</a:t>
            </a:r>
          </a:p>
          <a:p>
            <a:endParaRPr lang="nl-NL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000" dirty="0"/>
              <a:t>Hoe ver ga je in het begeleiden van een kind dat het moeilijk heeft met de vechtscheiding van de ouders?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000" dirty="0"/>
              <a:t>Wat doe je als je merkt dat kinderen in de klas van hun ouders leren dat homoseksualiteit slecht is?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sz="20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nl-NL" sz="2000" dirty="0"/>
              <a:t>Wat doe je met de CITO scores van de eindtoets als een kind het in jouw ogen verknald heeft?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997890994"/>
      </p:ext>
    </p:extLst>
  </p:cSld>
  <p:clrMapOvr>
    <a:masterClrMapping/>
  </p:clrMapOvr>
</p:sld>
</file>

<file path=ppt/theme/theme1.xml><?xml version="1.0" encoding="utf-8"?>
<a:theme xmlns:a="http://schemas.openxmlformats.org/drawingml/2006/main" name="RetrospectVTI">
  <a:themeElements>
    <a:clrScheme name="Retrospect">
      <a:dk1>
        <a:sysClr val="windowText" lastClr="000000"/>
      </a:dk1>
      <a:lt1>
        <a:sysClr val="window" lastClr="FFFFFF"/>
      </a:lt1>
      <a:dk2>
        <a:srgbClr val="344068"/>
      </a:dk2>
      <a:lt2>
        <a:srgbClr val="D9E0E6"/>
      </a:lt2>
      <a:accent1>
        <a:srgbClr val="1CADE4"/>
      </a:accent1>
      <a:accent2>
        <a:srgbClr val="2683C6"/>
      </a:accent2>
      <a:accent3>
        <a:srgbClr val="28C4CC"/>
      </a:accent3>
      <a:accent4>
        <a:srgbClr val="42BA97"/>
      </a:accent4>
      <a:accent5>
        <a:srgbClr val="3E8853"/>
      </a:accent5>
      <a:accent6>
        <a:srgbClr val="62A39F"/>
      </a:accent6>
      <a:hlink>
        <a:srgbClr val="6EAC1C"/>
      </a:hlink>
      <a:folHlink>
        <a:srgbClr val="B26B02"/>
      </a:folHlink>
    </a:clrScheme>
    <a:fontScheme name="Retrospect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Retrospec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shade val="92000"/>
                <a:satMod val="130000"/>
              </a:schemeClr>
            </a:gs>
            <a:gs pos="45000">
              <a:schemeClr val="phClr">
                <a:tint val="60000"/>
                <a:shade val="99000"/>
                <a:satMod val="120000"/>
              </a:schemeClr>
            </a:gs>
            <a:gs pos="100000">
              <a:schemeClr val="phClr">
                <a:tint val="55000"/>
                <a:satMod val="14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85000"/>
                <a:satMod val="130000"/>
              </a:schemeClr>
            </a:gs>
            <a:gs pos="34000">
              <a:schemeClr val="phClr">
                <a:shade val="87000"/>
                <a:satMod val="125000"/>
              </a:schemeClr>
            </a:gs>
            <a:gs pos="70000">
              <a:schemeClr val="phClr">
                <a:tint val="100000"/>
                <a:shade val="90000"/>
                <a:satMod val="130000"/>
              </a:schemeClr>
            </a:gs>
            <a:gs pos="100000">
              <a:schemeClr val="phClr">
                <a:tint val="100000"/>
                <a:shade val="100000"/>
                <a:satMod val="11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12700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4445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9800000"/>
            </a:lightRig>
          </a:scene3d>
          <a:sp3d prstMaterial="flat">
            <a:bevelT w="25400" h="31750"/>
          </a:sp3d>
        </a:effectStyle>
      </a:effectStyleLst>
      <a:bgFillStyleLst>
        <a:solidFill>
          <a:schemeClr val="phClr"/>
        </a:solidFill>
        <a:solidFill>
          <a:schemeClr val="phClr">
            <a:tint val="90000"/>
            <a:shade val="97000"/>
            <a:satMod val="130000"/>
          </a:schemeClr>
        </a:solidFill>
        <a:gradFill rotWithShape="1">
          <a:gsLst>
            <a:gs pos="0">
              <a:schemeClr val="phClr">
                <a:tint val="96000"/>
                <a:shade val="99000"/>
                <a:satMod val="140000"/>
              </a:schemeClr>
            </a:gs>
            <a:gs pos="65000">
              <a:schemeClr val="phClr">
                <a:tint val="100000"/>
                <a:shade val="80000"/>
                <a:satMod val="130000"/>
              </a:schemeClr>
            </a:gs>
            <a:gs pos="100000">
              <a:schemeClr val="phClr">
                <a:tint val="100000"/>
                <a:shade val="48000"/>
                <a:satMod val="120000"/>
              </a:schemeClr>
            </a:gs>
          </a:gsLst>
          <a:lin ang="162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RetrospectVTI" id="{ABE3C30C-0FC0-4450-828E-52DE70F1BCCB}" vid="{A6E2497D-935A-4CFD-B9FD-6DCB15FA68BF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309</Words>
  <Application>Microsoft Office PowerPoint</Application>
  <PresentationFormat>Breedbeeld</PresentationFormat>
  <Paragraphs>33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9" baseType="lpstr">
      <vt:lpstr>Arial</vt:lpstr>
      <vt:lpstr>Calibri</vt:lpstr>
      <vt:lpstr>Calibri Light</vt:lpstr>
      <vt:lpstr>RetrospectVTI</vt:lpstr>
      <vt:lpstr>Beroepsdilemma’s… Waar gaat het over?</vt:lpstr>
      <vt:lpstr>PowerPoint-presentatie</vt:lpstr>
      <vt:lpstr>PowerPoint-presentatie</vt:lpstr>
      <vt:lpstr>PowerPoint-presentatie</vt:lpstr>
      <vt:lpstr>PowerPoint-presentatie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Beroepsdilemma’s… Waar gaat het over?</dc:title>
  <dc:creator>Laura Beeftink</dc:creator>
  <cp:lastModifiedBy>Laura Beeftink</cp:lastModifiedBy>
  <cp:revision>1</cp:revision>
  <dcterms:created xsi:type="dcterms:W3CDTF">2022-10-20T09:39:38Z</dcterms:created>
  <dcterms:modified xsi:type="dcterms:W3CDTF">2022-10-20T10:10:18Z</dcterms:modified>
</cp:coreProperties>
</file>

<file path=docProps/thumbnail.jpeg>
</file>