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4"/>
  </p:sldMasterIdLst>
  <p:notesMasterIdLst>
    <p:notesMasterId r:id="rId22"/>
  </p:notesMasterIdLst>
  <p:sldIdLst>
    <p:sldId id="256" r:id="rId5"/>
    <p:sldId id="275" r:id="rId6"/>
    <p:sldId id="259" r:id="rId7"/>
    <p:sldId id="260" r:id="rId8"/>
    <p:sldId id="261" r:id="rId9"/>
    <p:sldId id="270" r:id="rId10"/>
    <p:sldId id="262" r:id="rId11"/>
    <p:sldId id="269" r:id="rId12"/>
    <p:sldId id="265" r:id="rId13"/>
    <p:sldId id="266" r:id="rId14"/>
    <p:sldId id="267" r:id="rId15"/>
    <p:sldId id="268" r:id="rId16"/>
    <p:sldId id="271" r:id="rId17"/>
    <p:sldId id="277" r:id="rId18"/>
    <p:sldId id="278" r:id="rId19"/>
    <p:sldId id="274" r:id="rId20"/>
    <p:sldId id="27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289" autoAdjust="0"/>
  </p:normalViewPr>
  <p:slideViewPr>
    <p:cSldViewPr snapToGrid="0">
      <p:cViewPr varScale="1">
        <p:scale>
          <a:sx n="71" d="100"/>
          <a:sy n="71" d="100"/>
        </p:scale>
        <p:origin x="11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9FABAF-748D-43A5-A449-C5ADCD51A4F0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</dgm:pt>
    <dgm:pt modelId="{AD1CC47F-B9A0-4E9C-8817-902146F66EB4}">
      <dgm:prSet phldrT="[Tekst]"/>
      <dgm:spPr/>
      <dgm:t>
        <a:bodyPr/>
        <a:lstStyle/>
        <a:p>
          <a:endParaRPr lang="nl-NL" dirty="0"/>
        </a:p>
      </dgm:t>
    </dgm:pt>
    <dgm:pt modelId="{94D68A3C-5409-4CEB-B1B3-65CCFEEDF82F}" type="sibTrans" cxnId="{B984E084-8FA4-4A76-A9D7-6B44C88C9EB7}">
      <dgm:prSet/>
      <dgm:spPr>
        <a:blipFill>
          <a:blip xmlns:r="http://schemas.openxmlformats.org/officeDocument/2006/relationships" r:embed="rId1"/>
          <a:srcRect/>
          <a:stretch>
            <a:fillRect t="-10000" b="-10000"/>
          </a:stretch>
        </a:blipFill>
      </dgm:spPr>
      <dgm:t>
        <a:bodyPr/>
        <a:lstStyle/>
        <a:p>
          <a:endParaRPr lang="nl-NL"/>
        </a:p>
      </dgm:t>
    </dgm:pt>
    <dgm:pt modelId="{8A826A33-2B9F-4D0C-8C50-A1B33BCE36C5}" type="parTrans" cxnId="{B984E084-8FA4-4A76-A9D7-6B44C88C9EB7}">
      <dgm:prSet/>
      <dgm:spPr/>
      <dgm:t>
        <a:bodyPr/>
        <a:lstStyle/>
        <a:p>
          <a:endParaRPr lang="nl-NL"/>
        </a:p>
      </dgm:t>
    </dgm:pt>
    <dgm:pt modelId="{58DDCFCE-0334-4F32-A05C-07FC15EE8ABC}" type="pres">
      <dgm:prSet presAssocID="{E89FABAF-748D-43A5-A449-C5ADCD51A4F0}" presName="Name0" presStyleCnt="0">
        <dgm:presLayoutVars>
          <dgm:chMax val="8"/>
          <dgm:chPref val="8"/>
          <dgm:dir/>
        </dgm:presLayoutVars>
      </dgm:prSet>
      <dgm:spPr/>
    </dgm:pt>
    <dgm:pt modelId="{F8E0C63B-0053-4AD4-A68D-B0C1E58D16C6}" type="pres">
      <dgm:prSet presAssocID="{AD1CC47F-B9A0-4E9C-8817-902146F66EB4}" presName="parent_text_1" presStyleLbl="revTx" presStyleIdx="0" presStyleCnt="1" custAng="3730257">
        <dgm:presLayoutVars>
          <dgm:chMax val="0"/>
          <dgm:chPref val="0"/>
          <dgm:bulletEnabled val="1"/>
        </dgm:presLayoutVars>
      </dgm:prSet>
      <dgm:spPr/>
    </dgm:pt>
    <dgm:pt modelId="{D0F6D11D-1404-47F0-BD2B-D65085FE7091}" type="pres">
      <dgm:prSet presAssocID="{AD1CC47F-B9A0-4E9C-8817-902146F66EB4}" presName="image_accent_1" presStyleCnt="0"/>
      <dgm:spPr/>
    </dgm:pt>
    <dgm:pt modelId="{477D8DD2-0C01-492F-B5DF-14198CCC4EF6}" type="pres">
      <dgm:prSet presAssocID="{AD1CC47F-B9A0-4E9C-8817-902146F66EB4}" presName="imageAccentRepeatNode" presStyleLbl="alignNode1" presStyleIdx="0" presStyleCnt="2"/>
      <dgm:spPr/>
    </dgm:pt>
    <dgm:pt modelId="{2DA04C63-5EC3-4AE9-A2B4-6F11B2046F83}" type="pres">
      <dgm:prSet presAssocID="{AD1CC47F-B9A0-4E9C-8817-902146F66EB4}" presName="accent_1" presStyleLbl="alignNode1" presStyleIdx="1" presStyleCnt="2"/>
      <dgm:spPr/>
    </dgm:pt>
    <dgm:pt modelId="{8BCDEF5D-E2E2-461E-B880-B9D0A0D5826A}" type="pres">
      <dgm:prSet presAssocID="{94D68A3C-5409-4CEB-B1B3-65CCFEEDF82F}" presName="image_1" presStyleCnt="0"/>
      <dgm:spPr/>
    </dgm:pt>
    <dgm:pt modelId="{C46C612E-50C7-4B37-B997-D4AF7C73A905}" type="pres">
      <dgm:prSet presAssocID="{94D68A3C-5409-4CEB-B1B3-65CCFEEDF82F}" presName="imageRepeatNode" presStyleLbl="fgImgPlace1" presStyleIdx="0" presStyleCnt="1" custLinFactNeighborX="391" custLinFactNeighborY="-996"/>
      <dgm:spPr/>
    </dgm:pt>
  </dgm:ptLst>
  <dgm:cxnLst>
    <dgm:cxn modelId="{B5210532-2058-4466-81F4-FEF5CA4D8309}" type="presOf" srcId="{E89FABAF-748D-43A5-A449-C5ADCD51A4F0}" destId="{58DDCFCE-0334-4F32-A05C-07FC15EE8ABC}" srcOrd="0" destOrd="0" presId="urn:microsoft.com/office/officeart/2008/layout/BubblePictureList"/>
    <dgm:cxn modelId="{3DBDE73B-290E-4DF2-AC9C-6A180446B8A5}" type="presOf" srcId="{AD1CC47F-B9A0-4E9C-8817-902146F66EB4}" destId="{F8E0C63B-0053-4AD4-A68D-B0C1E58D16C6}" srcOrd="0" destOrd="0" presId="urn:microsoft.com/office/officeart/2008/layout/BubblePictureList"/>
    <dgm:cxn modelId="{B984E084-8FA4-4A76-A9D7-6B44C88C9EB7}" srcId="{E89FABAF-748D-43A5-A449-C5ADCD51A4F0}" destId="{AD1CC47F-B9A0-4E9C-8817-902146F66EB4}" srcOrd="0" destOrd="0" parTransId="{8A826A33-2B9F-4D0C-8C50-A1B33BCE36C5}" sibTransId="{94D68A3C-5409-4CEB-B1B3-65CCFEEDF82F}"/>
    <dgm:cxn modelId="{A4B9538E-FF66-4444-AD1E-6038A7594955}" type="presOf" srcId="{94D68A3C-5409-4CEB-B1B3-65CCFEEDF82F}" destId="{C46C612E-50C7-4B37-B997-D4AF7C73A905}" srcOrd="0" destOrd="0" presId="urn:microsoft.com/office/officeart/2008/layout/BubblePictureList"/>
    <dgm:cxn modelId="{EE51A0AA-BE45-4AA8-8687-864B3F05EC79}" type="presParOf" srcId="{58DDCFCE-0334-4F32-A05C-07FC15EE8ABC}" destId="{F8E0C63B-0053-4AD4-A68D-B0C1E58D16C6}" srcOrd="0" destOrd="0" presId="urn:microsoft.com/office/officeart/2008/layout/BubblePictureList"/>
    <dgm:cxn modelId="{53E8CF62-57C2-4D22-A48E-B6F9C627D994}" type="presParOf" srcId="{58DDCFCE-0334-4F32-A05C-07FC15EE8ABC}" destId="{D0F6D11D-1404-47F0-BD2B-D65085FE7091}" srcOrd="1" destOrd="0" presId="urn:microsoft.com/office/officeart/2008/layout/BubblePictureList"/>
    <dgm:cxn modelId="{111FD3D9-BCBD-40AE-B570-06ABCDAFFE74}" type="presParOf" srcId="{D0F6D11D-1404-47F0-BD2B-D65085FE7091}" destId="{477D8DD2-0C01-492F-B5DF-14198CCC4EF6}" srcOrd="0" destOrd="0" presId="urn:microsoft.com/office/officeart/2008/layout/BubblePictureList"/>
    <dgm:cxn modelId="{CB2BA717-AEA4-408C-8CC9-2D8CB44FDCEC}" type="presParOf" srcId="{58DDCFCE-0334-4F32-A05C-07FC15EE8ABC}" destId="{2DA04C63-5EC3-4AE9-A2B4-6F11B2046F83}" srcOrd="2" destOrd="0" presId="urn:microsoft.com/office/officeart/2008/layout/BubblePictureList"/>
    <dgm:cxn modelId="{5F3202B5-5813-4A39-B335-C1A9F4206384}" type="presParOf" srcId="{58DDCFCE-0334-4F32-A05C-07FC15EE8ABC}" destId="{8BCDEF5D-E2E2-461E-B880-B9D0A0D5826A}" srcOrd="3" destOrd="0" presId="urn:microsoft.com/office/officeart/2008/layout/BubblePictureList"/>
    <dgm:cxn modelId="{3D4D32E0-AFAE-4D29-A2BB-B0AD41D184DB}" type="presParOf" srcId="{8BCDEF5D-E2E2-461E-B880-B9D0A0D5826A}" destId="{C46C612E-50C7-4B37-B997-D4AF7C73A905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D8DD2-0C01-492F-B5DF-14198CCC4EF6}">
      <dsp:nvSpPr>
        <dsp:cNvPr id="0" name=""/>
        <dsp:cNvSpPr/>
      </dsp:nvSpPr>
      <dsp:spPr>
        <a:xfrm>
          <a:off x="2533495" y="2192962"/>
          <a:ext cx="2561155" cy="25613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04C63-5EC3-4AE9-A2B4-6F11B2046F83}">
      <dsp:nvSpPr>
        <dsp:cNvPr id="0" name=""/>
        <dsp:cNvSpPr/>
      </dsp:nvSpPr>
      <dsp:spPr>
        <a:xfrm>
          <a:off x="5125252" y="1880184"/>
          <a:ext cx="759754" cy="759987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6C612E-50C7-4B37-B997-D4AF7C73A905}">
      <dsp:nvSpPr>
        <dsp:cNvPr id="0" name=""/>
        <dsp:cNvSpPr/>
      </dsp:nvSpPr>
      <dsp:spPr>
        <a:xfrm>
          <a:off x="2632193" y="2268042"/>
          <a:ext cx="2364595" cy="2364406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t="-10000" b="-1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0C63B-0053-4AD4-A68D-B0C1E58D16C6}">
      <dsp:nvSpPr>
        <dsp:cNvPr id="0" name=""/>
        <dsp:cNvSpPr/>
      </dsp:nvSpPr>
      <dsp:spPr>
        <a:xfrm rot="3730257">
          <a:off x="0" y="1376566"/>
          <a:ext cx="3799949" cy="759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30" tIns="62230" rIns="62230" bIns="6223" numCol="1" spcCol="1270" anchor="b" anchorCtr="0">
          <a:noAutofit/>
        </a:bodyPr>
        <a:lstStyle/>
        <a:p>
          <a:pPr marL="0" lvl="0" indent="0" algn="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900" kern="1200" dirty="0"/>
        </a:p>
      </dsp:txBody>
      <dsp:txXfrm>
        <a:off x="0" y="1376566"/>
        <a:ext cx="3799949" cy="759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D9652-5D5F-42CA-B872-D6EE8AE02CD8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90375-6A59-411C-AE13-38B134924F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0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YnJliIv8oM&amp;feature=youtu.b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senrechten.nl/nl/universele-verklaring-van-de-rechten-van-de-men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/>
              <a:t>https://www.youtube.com/watch?v=179AZqaZHII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0375-6A59-411C-AE13-38B134924F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4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Indien de link het niet doet: </a:t>
            </a:r>
            <a:r>
              <a:rPr lang="en-US" dirty="0">
                <a:hlinkClick r:id="rId3"/>
              </a:rPr>
              <a:t>https://www.youtube.com/watch?v=qYnJliIv8oM&amp;feature=youtu.be</a:t>
            </a:r>
            <a:endParaRPr lang="en-US" dirty="0"/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0375-6A59-411C-AE13-38B134924F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2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https://mensenrechten.nl/nl/universele-verklaring-van-de-rechten-van-de-mens</a:t>
            </a:r>
            <a:endParaRPr lang="en-US" dirty="0"/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90375-6A59-411C-AE13-38B134924F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69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1376-0157-B84F-87E6-9CFD05A2949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1519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1376-0157-B84F-87E6-9CFD05A2949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427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1376-0157-B84F-87E6-9CFD05A29497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935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51376-0157-B84F-87E6-9CFD05A29497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785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6E0E8E6-B6EB-498A-BC29-48D81AAAA5B6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550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8B59-FD8C-464E-A2E0-D2DB42977C43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4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0685-9E9F-46AF-8733-3458A4A5B67E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85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78A0-4252-4A4F-8A4C-4F80F1AD91FF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695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F071-3364-4AF2-8784-696D9E530376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26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C83B-2A0D-4895-8D19-F0DA28872F64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76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ACF0-C7E7-4CC8-840E-A2809FB4BDF6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12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64FF-53E9-4519-AFEB-B5EAE0A6C098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593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0605F-0999-49B8-97E8-A9F5FE66FD89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86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+ beelddia"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1" y="2160000"/>
            <a:ext cx="8360228" cy="417244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kstvak 3"/>
          <p:cNvSpPr txBox="1"/>
          <p:nvPr userDrawn="1"/>
        </p:nvSpPr>
        <p:spPr>
          <a:xfrm>
            <a:off x="0" y="624000"/>
            <a:ext cx="2352000" cy="624000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Beeld op de positie van dit grijze kader </a:t>
            </a:r>
          </a:p>
          <a:p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Breedte 5 cm</a:t>
            </a:r>
          </a:p>
          <a:p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Hoogte 13 cm</a:t>
            </a:r>
          </a:p>
          <a:p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Vert. positie 1,3 cm</a:t>
            </a:r>
          </a:p>
          <a:p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Hor. Positie 0 cm</a:t>
            </a:r>
          </a:p>
          <a:p>
            <a:endParaRPr lang="nl-NL" sz="2400" dirty="0">
              <a:solidFill>
                <a:schemeClr val="bg2">
                  <a:lumMod val="75000"/>
                </a:schemeClr>
              </a:solidFill>
            </a:endParaRPr>
          </a:p>
          <a:p>
            <a:pPr marL="304792" indent="-304792">
              <a:buAutoNum type="arabicPeriod"/>
            </a:pPr>
            <a:r>
              <a:rPr lang="nl-NL" sz="2400" dirty="0">
                <a:solidFill>
                  <a:schemeClr val="bg2">
                    <a:lumMod val="75000"/>
                  </a:schemeClr>
                </a:solidFill>
              </a:rPr>
              <a:t>Voeg een afbeelding toe</a:t>
            </a:r>
          </a:p>
          <a:p>
            <a:pPr marL="304792" indent="-304792">
              <a:buAutoNum type="arabicPeriod"/>
            </a:pPr>
            <a:r>
              <a:rPr lang="nl-NL" sz="2400" dirty="0" err="1">
                <a:solidFill>
                  <a:schemeClr val="bg2">
                    <a:lumMod val="75000"/>
                  </a:schemeClr>
                </a:solidFill>
              </a:rPr>
              <a:t>Muis-klik</a:t>
            </a:r>
            <a:r>
              <a:rPr lang="nl-NL" sz="2400" baseline="0" dirty="0">
                <a:solidFill>
                  <a:schemeClr val="bg2">
                    <a:lumMod val="75000"/>
                  </a:schemeClr>
                </a:solidFill>
              </a:rPr>
              <a:t> rechts op de afbeelding en selecteer ‘Bijsnijden’</a:t>
            </a:r>
          </a:p>
          <a:p>
            <a:pPr marL="304792" indent="-304792">
              <a:buAutoNum type="arabicPeriod"/>
            </a:pPr>
            <a:r>
              <a:rPr lang="nl-NL" sz="2400" baseline="0" dirty="0">
                <a:solidFill>
                  <a:schemeClr val="bg2">
                    <a:lumMod val="75000"/>
                  </a:schemeClr>
                </a:solidFill>
              </a:rPr>
              <a:t>Pas de breedte van de afbeelding aan en </a:t>
            </a:r>
            <a:r>
              <a:rPr lang="nl-NL" sz="2400" baseline="0" dirty="0" err="1">
                <a:solidFill>
                  <a:schemeClr val="bg2">
                    <a:lumMod val="75000"/>
                  </a:schemeClr>
                </a:solidFill>
              </a:rPr>
              <a:t>zonodig</a:t>
            </a:r>
            <a:r>
              <a:rPr lang="nl-NL" sz="2400" baseline="0" dirty="0">
                <a:solidFill>
                  <a:schemeClr val="bg2">
                    <a:lumMod val="75000"/>
                  </a:schemeClr>
                </a:solidFill>
              </a:rPr>
              <a:t> de uitsnede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880001" y="960000"/>
            <a:ext cx="8360228" cy="120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80000" y="137168"/>
            <a:ext cx="8582400" cy="411417"/>
          </a:xfrm>
          <a:prstGeom prst="rect">
            <a:avLst/>
          </a:prstGeom>
        </p:spPr>
        <p:txBody>
          <a:bodyPr wrap="square" lIns="0" tIns="0" rIns="0" bIns="0" anchor="ctr" anchorCtr="0"/>
          <a:lstStyle>
            <a:lvl1pPr algn="r">
              <a:defRPr sz="1467" b="1">
                <a:solidFill>
                  <a:schemeClr val="bg1"/>
                </a:solidFill>
              </a:defRPr>
            </a:lvl1pPr>
          </a:lstStyle>
          <a:p>
            <a:r>
              <a:rPr lang="nl-NL"/>
              <a:t>Hier de titel van de presentatie invoegen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203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1493-8214-4CD3-9E66-4A7CE0239274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0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397E-FD2D-4D0A-B33C-2E5AEFAED143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9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92E-80DC-4992-A0D4-E74F7FC3042B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6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A4C6-EA06-4AF0-A839-1839C57399A0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2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C016-2580-485A-AC4B-4452BC379743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1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C8E6-7044-439E-9AE7-82A0C81AB0F0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5F70E-5DFF-42EC-93B3-07D70D7ED1BD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4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20B5-A0C9-4D15-A71B-70A075D52D64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9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1EAF71F-1A43-41B7-B605-0710A83174B7}" type="datetimeFigureOut">
              <a:rPr lang="en-US" smtClean="0"/>
              <a:t>12/16/2022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5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79AZqaZHII?feature=oembed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YnJliIv8oM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 rot="21447391">
            <a:off x="1333019" y="201459"/>
            <a:ext cx="9411161" cy="2377255"/>
          </a:xfrm>
        </p:spPr>
        <p:txBody>
          <a:bodyPr/>
          <a:lstStyle/>
          <a:p>
            <a:r>
              <a:rPr lang="nl-NL" dirty="0"/>
              <a:t>77 jaar vrijheid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 rot="21420000">
            <a:off x="464962" y="2648423"/>
            <a:ext cx="9755187" cy="550333"/>
          </a:xfrm>
        </p:spPr>
        <p:txBody>
          <a:bodyPr/>
          <a:lstStyle/>
          <a:p>
            <a:r>
              <a:rPr lang="nl-NL" dirty="0"/>
              <a:t>Burgerschap Politiek - juridisch</a:t>
            </a:r>
            <a:endParaRPr lang="en-US" dirty="0"/>
          </a:p>
        </p:txBody>
      </p:sp>
      <p:sp>
        <p:nvSpPr>
          <p:cNvPr id="4" name="AutoShape 2" descr="Afbeeldingsresultaat voor 75 jaar vrijhe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Afbeeldingsresultaat voor 75 jaar vrijhei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Afbeeldingsresultaat voor 75 jaar vrijhei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56597128"/>
              </p:ext>
            </p:extLst>
          </p:nvPr>
        </p:nvGraphicFramePr>
        <p:xfrm>
          <a:off x="-1062182" y="727144"/>
          <a:ext cx="5885007" cy="6130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339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commons/thumb/1/1b/%22Freedom_of_Worship%22_-_NARA_-_513537.jpg/800px-%22Freedom_of_Worship%22_-_NARA_-_5135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7" t="7595" r="9089" b="13487"/>
          <a:stretch/>
        </p:blipFill>
        <p:spPr bwMode="auto">
          <a:xfrm>
            <a:off x="341925" y="527125"/>
            <a:ext cx="4553612" cy="558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painting frame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474"/>
            <a:ext cx="5321907" cy="623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5701801" y="2561031"/>
            <a:ext cx="6363428" cy="2356538"/>
          </a:xfrm>
        </p:spPr>
        <p:txBody>
          <a:bodyPr/>
          <a:lstStyle/>
          <a:p>
            <a:r>
              <a:rPr lang="nl-NL" dirty="0"/>
              <a:t>Je mag geloven in wat je wilt.</a:t>
            </a:r>
            <a:br>
              <a:rPr lang="nl-NL" dirty="0"/>
            </a:br>
            <a:endParaRPr lang="nl-NL" dirty="0"/>
          </a:p>
          <a:p>
            <a:r>
              <a:rPr lang="nl-NL" dirty="0"/>
              <a:t>Je mag zelf bepalen welke god je aanbidt.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5829901" y="952533"/>
            <a:ext cx="6363428" cy="1200000"/>
          </a:xfrm>
        </p:spPr>
        <p:txBody>
          <a:bodyPr>
            <a:normAutofit fontScale="90000"/>
          </a:bodyPr>
          <a:lstStyle/>
          <a:p>
            <a:r>
              <a:rPr lang="nl-NL" dirty="0"/>
              <a:t>Vrijheid van godsdienst</a:t>
            </a: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5457373" y="6280207"/>
            <a:ext cx="2902856" cy="519719"/>
          </a:xfrm>
          <a:prstGeom prst="rect">
            <a:avLst/>
          </a:prstGeom>
        </p:spPr>
        <p:txBody>
          <a:bodyPr vert="horz" lIns="0" tIns="62400" rIns="0" bIns="0" rtlCol="0" anchor="t" anchorCtr="0">
            <a:noAutofit/>
          </a:bodyPr>
          <a:lstStyle>
            <a:lvl1pPr marL="108000" indent="-108000" algn="l" defTabSz="685800" rtl="0" eaLnBrk="1" fontAlgn="t" latinLnBrk="0" hangingPunct="1">
              <a:lnSpc>
                <a:spcPts val="24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24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32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0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867" i="1">
                <a:solidFill>
                  <a:schemeClr val="tx1"/>
                </a:solidFill>
              </a:rPr>
              <a:t>Norman Rockwell, 1943</a:t>
            </a:r>
            <a:endParaRPr lang="nl-NL" sz="1867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thumb/9/95/%22Freedom_From_Want%22_-_NARA_-_513539.jpg/800px-%22Freedom_From_Want%22_-_NARA_-_51353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8" t="7829" r="9850" b="14571"/>
          <a:stretch/>
        </p:blipFill>
        <p:spPr bwMode="auto">
          <a:xfrm>
            <a:off x="379894" y="952534"/>
            <a:ext cx="4553612" cy="558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5828573" y="2164419"/>
            <a:ext cx="6363428" cy="4172448"/>
          </a:xfrm>
        </p:spPr>
        <p:txBody>
          <a:bodyPr/>
          <a:lstStyle/>
          <a:p>
            <a:r>
              <a:rPr lang="nl-NL" dirty="0"/>
              <a:t>Je hebt de vrijheid om gezond te leven.</a:t>
            </a:r>
            <a:br>
              <a:rPr lang="nl-NL" dirty="0"/>
            </a:br>
            <a:endParaRPr lang="nl-NL" dirty="0"/>
          </a:p>
          <a:p>
            <a:r>
              <a:rPr lang="nl-NL" dirty="0"/>
              <a:t>Je hoeft geen gebrek of honger te ervaren.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5829901" y="952533"/>
            <a:ext cx="6363428" cy="1200000"/>
          </a:xfrm>
        </p:spPr>
        <p:txBody>
          <a:bodyPr/>
          <a:lstStyle/>
          <a:p>
            <a:r>
              <a:rPr lang="nl-NL" dirty="0"/>
              <a:t>Vrij zijn van gebrek</a:t>
            </a:r>
          </a:p>
        </p:txBody>
      </p:sp>
      <p:pic>
        <p:nvPicPr>
          <p:cNvPr id="4100" name="Picture 4" descr="Afbeeldingsresultaat voor painting frame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620600"/>
            <a:ext cx="5321907" cy="623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5457373" y="6280207"/>
            <a:ext cx="2902856" cy="519719"/>
          </a:xfrm>
          <a:prstGeom prst="rect">
            <a:avLst/>
          </a:prstGeom>
        </p:spPr>
        <p:txBody>
          <a:bodyPr vert="horz" lIns="0" tIns="62400" rIns="0" bIns="0" rtlCol="0" anchor="t" anchorCtr="0">
            <a:noAutofit/>
          </a:bodyPr>
          <a:lstStyle>
            <a:lvl1pPr marL="108000" indent="-108000" algn="l" defTabSz="685800" rtl="0" eaLnBrk="1" fontAlgn="t" latinLnBrk="0" hangingPunct="1">
              <a:lnSpc>
                <a:spcPts val="24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24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32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0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867" i="1">
                <a:solidFill>
                  <a:schemeClr val="tx1"/>
                </a:solidFill>
              </a:rPr>
              <a:t>Norman Rockwell, 1943</a:t>
            </a:r>
            <a:endParaRPr lang="nl-NL" sz="1867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7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pload.wikimedia.org/wikipedia/commons/thumb/1/12/%22Freedom_from_Fear%22_-_NARA_-_513666.jpg/800px-%22Freedom_from_Fear%22_-_NARA_-_51366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7" t="11179" r="9851" b="22222"/>
          <a:stretch/>
        </p:blipFill>
        <p:spPr bwMode="auto">
          <a:xfrm>
            <a:off x="174172" y="952534"/>
            <a:ext cx="5012267" cy="568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painting frame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620600"/>
            <a:ext cx="5321907" cy="623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5828573" y="2164419"/>
            <a:ext cx="6363428" cy="4172448"/>
          </a:xfrm>
        </p:spPr>
        <p:txBody>
          <a:bodyPr/>
          <a:lstStyle/>
          <a:p>
            <a:r>
              <a:rPr lang="nl-NL" dirty="0"/>
              <a:t>Je bent vrij van angst.</a:t>
            </a:r>
            <a:br>
              <a:rPr lang="nl-NL" dirty="0"/>
            </a:br>
            <a:endParaRPr lang="nl-NL" dirty="0"/>
          </a:p>
          <a:p>
            <a:r>
              <a:rPr lang="nl-NL" dirty="0"/>
              <a:t>Je bent vrij van onderdrukking.</a:t>
            </a:r>
          </a:p>
          <a:p>
            <a:endParaRPr lang="nl-NL" i="1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5829901" y="952533"/>
            <a:ext cx="6363428" cy="1200000"/>
          </a:xfrm>
        </p:spPr>
        <p:txBody>
          <a:bodyPr/>
          <a:lstStyle/>
          <a:p>
            <a:r>
              <a:rPr lang="nl-NL" dirty="0"/>
              <a:t>Vrij zijn van vrees</a:t>
            </a: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5457373" y="6280207"/>
            <a:ext cx="2902856" cy="519719"/>
          </a:xfrm>
          <a:prstGeom prst="rect">
            <a:avLst/>
          </a:prstGeom>
        </p:spPr>
        <p:txBody>
          <a:bodyPr vert="horz" lIns="0" tIns="62400" rIns="0" bIns="0" rtlCol="0" anchor="t" anchorCtr="0">
            <a:noAutofit/>
          </a:bodyPr>
          <a:lstStyle>
            <a:lvl1pPr marL="108000" indent="-108000" algn="l" defTabSz="685800" rtl="0" eaLnBrk="1" fontAlgn="t" latinLnBrk="0" hangingPunct="1">
              <a:lnSpc>
                <a:spcPts val="24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24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32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0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867" i="1">
                <a:solidFill>
                  <a:schemeClr val="tx1"/>
                </a:solidFill>
              </a:rPr>
              <a:t>Norman Rockwell, 1943</a:t>
            </a:r>
            <a:endParaRPr lang="nl-NL" sz="1867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0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</a:t>
            </a:r>
            <a:endParaRPr lang="en-US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85405" y="2004290"/>
            <a:ext cx="7786159" cy="394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71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263E9-8A66-FEE2-3F72-7C96D9BB6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90F90C-953F-B2F1-CF89-348C8C2E8E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2635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67F78-6608-DF08-1550-7D7885149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850614" y="663718"/>
            <a:ext cx="9755187" cy="1215511"/>
          </a:xfrm>
        </p:spPr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EF2064F-9F3A-3A88-6540-340B484B4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1114890" y="2279346"/>
            <a:ext cx="9755187" cy="2299307"/>
          </a:xfrm>
        </p:spPr>
        <p:txBody>
          <a:bodyPr/>
          <a:lstStyle/>
          <a:p>
            <a:pPr algn="l"/>
            <a:r>
              <a:rPr lang="nl-NL" dirty="0"/>
              <a:t>Maak een kort toneelstuk waarbij je 2 van de 4 vrijheden uitbeeld in een modern jasje. </a:t>
            </a:r>
          </a:p>
          <a:p>
            <a:pPr algn="l"/>
            <a:r>
              <a:rPr lang="nl-NL" dirty="0"/>
              <a:t>De rest van de klas moet raden welke 2 vrijheden jullie uitbeeld.</a:t>
            </a:r>
          </a:p>
        </p:txBody>
      </p:sp>
    </p:spTree>
    <p:extLst>
      <p:ext uri="{BB962C8B-B14F-4D97-AF65-F5344CB8AC3E}">
        <p14:creationId xmlns:p14="http://schemas.microsoft.com/office/powerpoint/2010/main" val="1032918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Vragen: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Welke van deze rechten vindt jij het belangrijkst?</a:t>
            </a:r>
          </a:p>
          <a:p>
            <a:r>
              <a:rPr lang="nl-NL" dirty="0"/>
              <a:t>Geef een voorbeeld van hoe deze </a:t>
            </a:r>
            <a:r>
              <a:rPr lang="nl-NL" dirty="0" err="1"/>
              <a:t>vrijeheid</a:t>
            </a:r>
            <a:r>
              <a:rPr lang="nl-NL" dirty="0"/>
              <a:t> invloed heeft op jouw dagelijks leven.</a:t>
            </a:r>
          </a:p>
          <a:p>
            <a:r>
              <a:rPr lang="nl-NL" dirty="0"/>
              <a:t>Wat zou er gebeuren als één van deze rechten je ontnomen wordt. Geef een concreet voorbeeld van wat er in jouw leven zou veranderen.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13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 AFSLUITING: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err="1"/>
              <a:t>WaArom</a:t>
            </a:r>
            <a:r>
              <a:rPr lang="nl-NL" dirty="0"/>
              <a:t> is het van belang dat dit verhaal generatie op generatie wordt doorverteld?</a:t>
            </a:r>
          </a:p>
          <a:p>
            <a:r>
              <a:rPr lang="nl-NL" dirty="0"/>
              <a:t>Wat is het gevaar wanneer dit niet gebeurd?</a:t>
            </a:r>
          </a:p>
        </p:txBody>
      </p:sp>
    </p:spTree>
    <p:extLst>
      <p:ext uri="{BB962C8B-B14F-4D97-AF65-F5344CB8AC3E}">
        <p14:creationId xmlns:p14="http://schemas.microsoft.com/office/powerpoint/2010/main" val="3669355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98FCB-5378-E7C1-3C34-28A52CA4A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Burgerschap: de Politieke-juridische dimensie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622BDCA5-984B-14C4-E2B8-5DBDB7403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02754"/>
              </p:ext>
            </p:extLst>
          </p:nvPr>
        </p:nvGraphicFramePr>
        <p:xfrm>
          <a:off x="535193" y="2117538"/>
          <a:ext cx="10889827" cy="2117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289">
                  <a:extLst>
                    <a:ext uri="{9D8B030D-6E8A-4147-A177-3AD203B41FA5}">
                      <a16:colId xmlns:a16="http://schemas.microsoft.com/office/drawing/2014/main" val="4275436453"/>
                    </a:ext>
                  </a:extLst>
                </a:gridCol>
                <a:gridCol w="2380150">
                  <a:extLst>
                    <a:ext uri="{9D8B030D-6E8A-4147-A177-3AD203B41FA5}">
                      <a16:colId xmlns:a16="http://schemas.microsoft.com/office/drawing/2014/main" val="3326606135"/>
                    </a:ext>
                  </a:extLst>
                </a:gridCol>
                <a:gridCol w="1356430">
                  <a:extLst>
                    <a:ext uri="{9D8B030D-6E8A-4147-A177-3AD203B41FA5}">
                      <a16:colId xmlns:a16="http://schemas.microsoft.com/office/drawing/2014/main" val="3825727536"/>
                    </a:ext>
                  </a:extLst>
                </a:gridCol>
                <a:gridCol w="1772317">
                  <a:extLst>
                    <a:ext uri="{9D8B030D-6E8A-4147-A177-3AD203B41FA5}">
                      <a16:colId xmlns:a16="http://schemas.microsoft.com/office/drawing/2014/main" val="2065545771"/>
                    </a:ext>
                  </a:extLst>
                </a:gridCol>
                <a:gridCol w="2476124">
                  <a:extLst>
                    <a:ext uri="{9D8B030D-6E8A-4147-A177-3AD203B41FA5}">
                      <a16:colId xmlns:a16="http://schemas.microsoft.com/office/drawing/2014/main" val="3476968578"/>
                    </a:ext>
                  </a:extLst>
                </a:gridCol>
                <a:gridCol w="1036517">
                  <a:extLst>
                    <a:ext uri="{9D8B030D-6E8A-4147-A177-3AD203B41FA5}">
                      <a16:colId xmlns:a16="http://schemas.microsoft.com/office/drawing/2014/main" val="4248757089"/>
                    </a:ext>
                  </a:extLst>
                </a:gridCol>
              </a:tblGrid>
              <a:tr h="789418">
                <a:tc>
                  <a:txBody>
                    <a:bodyPr/>
                    <a:lstStyle/>
                    <a:p>
                      <a:pPr algn="ctr"/>
                      <a:r>
                        <a:rPr lang="nl-NL" sz="1900" dirty="0"/>
                        <a:t>BS 13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BS 14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BS 15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BS 16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 dirty="0"/>
                        <a:t>BS 17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BS 18</a:t>
                      </a:r>
                    </a:p>
                  </a:txBody>
                  <a:tcPr marL="96777" marR="96777" marT="48389" marB="48389"/>
                </a:tc>
                <a:extLst>
                  <a:ext uri="{0D108BD9-81ED-4DB2-BD59-A6C34878D82A}">
                    <a16:rowId xmlns:a16="http://schemas.microsoft.com/office/drawing/2014/main" val="656112168"/>
                  </a:ext>
                </a:extLst>
              </a:tr>
              <a:tr h="1327657"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Democratie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Mensenrechten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Vrijheid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Rechtstaat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/>
                        <a:t>Radicalisering &amp; Polarisering</a:t>
                      </a:r>
                    </a:p>
                  </a:txBody>
                  <a:tcPr marL="96777" marR="96777" marT="48389" marB="4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900" dirty="0"/>
                        <a:t>Actie les</a:t>
                      </a:r>
                    </a:p>
                  </a:txBody>
                  <a:tcPr marL="96777" marR="96777" marT="48389" marB="48389"/>
                </a:tc>
                <a:extLst>
                  <a:ext uri="{0D108BD9-81ED-4DB2-BD59-A6C34878D82A}">
                    <a16:rowId xmlns:a16="http://schemas.microsoft.com/office/drawing/2014/main" val="626051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119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tweede wereld oorlog</a:t>
            </a:r>
            <a:endParaRPr lang="en-US" dirty="0"/>
          </a:p>
        </p:txBody>
      </p:sp>
      <p:sp>
        <p:nvSpPr>
          <p:cNvPr id="5" name="Tekstvak 4"/>
          <p:cNvSpPr txBox="1"/>
          <p:nvPr/>
        </p:nvSpPr>
        <p:spPr>
          <a:xfrm>
            <a:off x="8483112" y="938616"/>
            <a:ext cx="3023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zat dat </a:t>
            </a:r>
            <a:r>
              <a:rPr lang="nl-NL" dirty="0" err="1"/>
              <a:t>ookalweer</a:t>
            </a:r>
            <a:r>
              <a:rPr lang="nl-NL" dirty="0"/>
              <a:t>?</a:t>
            </a:r>
            <a:br>
              <a:rPr lang="nl-NL" dirty="0"/>
            </a:br>
            <a:endParaRPr lang="en-US" dirty="0"/>
          </a:p>
        </p:txBody>
      </p:sp>
      <p:pic>
        <p:nvPicPr>
          <p:cNvPr id="9" name="Onlinemedia 8" title="De Tweede Wereldoorlog">
            <a:hlinkClick r:id="" action="ppaction://media"/>
            <a:extLst>
              <a:ext uri="{FF2B5EF4-FFF2-40B4-BE49-F238E27FC236}">
                <a16:creationId xmlns:a16="http://schemas.microsoft.com/office/drawing/2014/main" id="{57064B43-BB87-7893-9AD1-946DB9C1F79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091737" y="2248872"/>
            <a:ext cx="5913718" cy="334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4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369291"/>
            <a:ext cx="10396882" cy="771481"/>
          </a:xfrm>
        </p:spPr>
        <p:txBody>
          <a:bodyPr>
            <a:normAutofit fontScale="90000"/>
          </a:bodyPr>
          <a:lstStyle/>
          <a:p>
            <a:r>
              <a:rPr lang="nl-NL" sz="2700" dirty="0"/>
              <a:t>Welke vrijheden die nu vanzelfsprekend zijn kwamen destijds in het geding?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Opdracht: </a:t>
            </a:r>
          </a:p>
          <a:p>
            <a:r>
              <a:rPr lang="nl-NL" dirty="0"/>
              <a:t>Noem minimaal vier voorbeelden van dingen die niet meer konden of mochten</a:t>
            </a:r>
          </a:p>
          <a:p>
            <a:r>
              <a:rPr lang="nl-NL" dirty="0"/>
              <a:t>per voorbeeld benoem je welke vrijheid (of recht) geschonden werd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26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" y="368610"/>
            <a:ext cx="10396882" cy="1151965"/>
          </a:xfrm>
        </p:spPr>
        <p:txBody>
          <a:bodyPr/>
          <a:lstStyle/>
          <a:p>
            <a:r>
              <a:rPr lang="nl-NL" dirty="0"/>
              <a:t>“The </a:t>
            </a:r>
            <a:r>
              <a:rPr lang="nl-NL" dirty="0" err="1"/>
              <a:t>Four</a:t>
            </a:r>
            <a:r>
              <a:rPr lang="nl-NL" dirty="0"/>
              <a:t> FREEDOMS”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344245" y="1773405"/>
            <a:ext cx="5303519" cy="3863602"/>
          </a:xfrm>
        </p:spPr>
        <p:txBody>
          <a:bodyPr>
            <a:normAutofit/>
          </a:bodyPr>
          <a:lstStyle/>
          <a:p>
            <a:r>
              <a:rPr lang="nl-NL" sz="1400" dirty="0">
                <a:latin typeface="Arial Rounded MT Bold" panose="020F0704030504030204" pitchFamily="34" charset="0"/>
              </a:rPr>
              <a:t>Al tijdens de Tweede Wereldoorlog werd nagedacht over wat vrijheid nou precies is, en hoe deze vrijheid het best beschermd kan worden. </a:t>
            </a:r>
          </a:p>
          <a:p>
            <a:r>
              <a:rPr lang="nl-NL" sz="1400" dirty="0">
                <a:latin typeface="Arial Rounded MT Bold" panose="020F0704030504030204" pitchFamily="34" charset="0"/>
              </a:rPr>
              <a:t>De Amerikaanse president Franklin D. Roosevelt benoemde in 1941 de </a:t>
            </a:r>
            <a:r>
              <a:rPr lang="nl-NL" sz="1400" dirty="0" err="1">
                <a:latin typeface="Arial Rounded MT Bold" panose="020F0704030504030204" pitchFamily="34" charset="0"/>
              </a:rPr>
              <a:t>Four</a:t>
            </a:r>
            <a:r>
              <a:rPr lang="nl-NL" sz="1400" dirty="0">
                <a:latin typeface="Arial Rounded MT Bold" panose="020F0704030504030204" pitchFamily="34" charset="0"/>
              </a:rPr>
              <a:t> Freedoms: vier vrijheden die tijdens oorlog onder druk staan.</a:t>
            </a:r>
          </a:p>
          <a:p>
            <a:r>
              <a:rPr lang="nl-NL" sz="1400" dirty="0">
                <a:latin typeface="Arial Rounded MT Bold" panose="020F0704030504030204" pitchFamily="34" charset="0"/>
              </a:rPr>
              <a:t>Tot op de dag van vandaag zijn deze vrijheden nog steeds van belang. Bekijk het onderstaande filmpje welke vier vrijheden dit zijn.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pic>
        <p:nvPicPr>
          <p:cNvPr id="4" name="qYnJliIv8oM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884242" y="1846693"/>
            <a:ext cx="5625975" cy="316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00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“</a:t>
            </a:r>
            <a:r>
              <a:rPr lang="nl-NL" dirty="0" err="1"/>
              <a:t>Declaration</a:t>
            </a:r>
            <a:r>
              <a:rPr lang="nl-NL" dirty="0"/>
              <a:t> of Human </a:t>
            </a:r>
            <a:r>
              <a:rPr lang="nl-NL" dirty="0" err="1"/>
              <a:t>Rights</a:t>
            </a:r>
            <a:r>
              <a:rPr lang="nl-NL" dirty="0"/>
              <a:t>”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253211" y="2239322"/>
            <a:ext cx="10394707" cy="3311189"/>
          </a:xfrm>
        </p:spPr>
        <p:txBody>
          <a:bodyPr/>
          <a:lstStyle/>
          <a:p>
            <a:r>
              <a:rPr lang="nl-NL" dirty="0"/>
              <a:t>Na het overlijden van Rooseveld heeft zijn vrouw </a:t>
            </a:r>
            <a:r>
              <a:rPr lang="nl-NL" dirty="0" err="1"/>
              <a:t>Eleonar</a:t>
            </a:r>
            <a:r>
              <a:rPr lang="nl-NL" dirty="0"/>
              <a:t> Roosevelt  zijn werk voortgezet en zich hard gemaakt voor de mensenrechten. </a:t>
            </a:r>
            <a:br>
              <a:rPr lang="nl-NL" dirty="0"/>
            </a:br>
            <a:r>
              <a:rPr lang="nl-NL" dirty="0"/>
              <a:t>Mede Door haar werk is in 1948 door de verenigde naties de verklaring van de mensenrechten ondertekend. 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Weet je nog van vorige les?</a:t>
            </a:r>
            <a:endParaRPr lang="en-US" dirty="0"/>
          </a:p>
        </p:txBody>
      </p:sp>
      <p:pic>
        <p:nvPicPr>
          <p:cNvPr id="2052" name="Picture 4" descr="Afbeeldingsresultaat voor declaration of human righ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264" y="3713019"/>
            <a:ext cx="2328267" cy="302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90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625" y="379109"/>
            <a:ext cx="10396882" cy="1151965"/>
          </a:xfrm>
        </p:spPr>
        <p:txBody>
          <a:bodyPr/>
          <a:lstStyle/>
          <a:p>
            <a:r>
              <a:rPr lang="nl-NL" dirty="0"/>
              <a:t>The </a:t>
            </a:r>
            <a:r>
              <a:rPr lang="nl-NL" dirty="0" err="1"/>
              <a:t>four</a:t>
            </a:r>
            <a:r>
              <a:rPr lang="nl-NL" dirty="0"/>
              <a:t> Freedoms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Afbeeldingsresultaat voor four freedoms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0" b="4110"/>
          <a:stretch/>
        </p:blipFill>
        <p:spPr bwMode="auto">
          <a:xfrm>
            <a:off x="0" y="1828800"/>
            <a:ext cx="12192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1385455" y="2632364"/>
            <a:ext cx="6530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latin typeface="Arial Rounded MT Bold" panose="020F0704030504030204" pitchFamily="34" charset="0"/>
              </a:rPr>
              <a:t>1) Vrijheid van meningsuiting</a:t>
            </a:r>
            <a:br>
              <a:rPr lang="nl-NL" b="1" dirty="0">
                <a:latin typeface="Arial Rounded MT Bold" panose="020F0704030504030204" pitchFamily="34" charset="0"/>
              </a:rPr>
            </a:br>
            <a:br>
              <a:rPr lang="nl-NL" b="1" dirty="0">
                <a:latin typeface="Arial Rounded MT Bold" panose="020F0704030504030204" pitchFamily="34" charset="0"/>
              </a:rPr>
            </a:br>
            <a:r>
              <a:rPr lang="nl-NL" b="1" dirty="0">
                <a:latin typeface="Arial Rounded MT Bold" panose="020F0704030504030204" pitchFamily="34" charset="0"/>
              </a:rPr>
              <a:t>2) Vrijheid van religie</a:t>
            </a:r>
            <a:br>
              <a:rPr lang="nl-NL" b="1" dirty="0">
                <a:latin typeface="Arial Rounded MT Bold" panose="020F0704030504030204" pitchFamily="34" charset="0"/>
              </a:rPr>
            </a:br>
            <a:br>
              <a:rPr lang="nl-NL" b="1" dirty="0">
                <a:latin typeface="Arial Rounded MT Bold" panose="020F0704030504030204" pitchFamily="34" charset="0"/>
              </a:rPr>
            </a:br>
            <a:r>
              <a:rPr lang="nl-NL" b="1" dirty="0">
                <a:latin typeface="Arial Rounded MT Bold" panose="020F0704030504030204" pitchFamily="34" charset="0"/>
              </a:rPr>
              <a:t>3) Vrijwaring van angst </a:t>
            </a:r>
            <a:br>
              <a:rPr lang="nl-NL" b="1" dirty="0">
                <a:latin typeface="Arial Rounded MT Bold" panose="020F0704030504030204" pitchFamily="34" charset="0"/>
              </a:rPr>
            </a:br>
            <a:br>
              <a:rPr lang="nl-NL" b="1" dirty="0">
                <a:latin typeface="Arial Rounded MT Bold" panose="020F0704030504030204" pitchFamily="34" charset="0"/>
              </a:rPr>
            </a:br>
            <a:r>
              <a:rPr lang="nl-NL" b="1" dirty="0">
                <a:latin typeface="Arial Rounded MT Bold" panose="020F0704030504030204" pitchFamily="34" charset="0"/>
              </a:rPr>
              <a:t>4) Vrijwaring van gebrek</a:t>
            </a:r>
            <a:endParaRPr lang="en-US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557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Vul de volgende opdracht in:</a:t>
            </a:r>
            <a:endParaRPr lang="en-US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28291" y="1837766"/>
            <a:ext cx="7315886" cy="396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13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Afbeeldingsresultaat voor painting frame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563418"/>
            <a:ext cx="5370696" cy="629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upload.wikimedia.org/wikipedia/commons/thumb/b/b0/%22Save_Freedom_of_Speech%22_-_NARA_-_513711.jpg/800px-%22Save_Freedom_of_Speech%22_-_NARA_-_5137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t="8561" r="6804" b="15596"/>
          <a:stretch/>
        </p:blipFill>
        <p:spPr bwMode="auto">
          <a:xfrm>
            <a:off x="379894" y="952534"/>
            <a:ext cx="4553612" cy="558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5701801" y="5716788"/>
            <a:ext cx="2902856" cy="519719"/>
          </a:xfrm>
        </p:spPr>
        <p:txBody>
          <a:bodyPr/>
          <a:lstStyle/>
          <a:p>
            <a:pPr marL="0" indent="0">
              <a:buNone/>
            </a:pPr>
            <a:r>
              <a:rPr lang="nl-NL" sz="1867" i="1" dirty="0">
                <a:solidFill>
                  <a:schemeClr val="tx1"/>
                </a:solidFill>
              </a:rPr>
              <a:t>Norman Rockwell, 1943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5829901" y="952533"/>
            <a:ext cx="6363428" cy="1200000"/>
          </a:xfrm>
        </p:spPr>
        <p:txBody>
          <a:bodyPr>
            <a:normAutofit fontScale="90000"/>
          </a:bodyPr>
          <a:lstStyle/>
          <a:p>
            <a:r>
              <a:rPr lang="nl-NL" dirty="0"/>
              <a:t>Vrijheid van meningsuiting</a:t>
            </a: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5949227" y="2936342"/>
            <a:ext cx="6363428" cy="1620956"/>
          </a:xfrm>
          <a:prstGeom prst="rect">
            <a:avLst/>
          </a:prstGeom>
        </p:spPr>
        <p:txBody>
          <a:bodyPr vert="horz" lIns="0" tIns="62400" rIns="0" bIns="0" rtlCol="0" anchor="t" anchorCtr="0">
            <a:noAutofit/>
          </a:bodyPr>
          <a:lstStyle>
            <a:lvl1pPr marL="108000" indent="-108000" algn="l" defTabSz="685800" rtl="0" eaLnBrk="1" fontAlgn="t" latinLnBrk="0" hangingPunct="1">
              <a:lnSpc>
                <a:spcPts val="24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24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32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40000" indent="-108000" algn="l" defTabSz="685800" rtl="0" eaLnBrk="1" fontAlgn="t" latinLnBrk="0" hangingPunct="1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/>
              <a:t>Je mag zeggen en schrijven wat je wilt.</a:t>
            </a:r>
          </a:p>
          <a:p>
            <a:endParaRPr lang="nl-NL" sz="2400" dirty="0"/>
          </a:p>
          <a:p>
            <a:r>
              <a:rPr lang="nl-NL" sz="2400" dirty="0"/>
              <a:t>Je mag je mening uiten zonder gevolgen.</a:t>
            </a:r>
          </a:p>
        </p:txBody>
      </p:sp>
    </p:spTree>
    <p:extLst>
      <p:ext uri="{BB962C8B-B14F-4D97-AF65-F5344CB8AC3E}">
        <p14:creationId xmlns:p14="http://schemas.microsoft.com/office/powerpoint/2010/main" val="414823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langrijke gebeurtenis">
  <a:themeElements>
    <a:clrScheme name="Belangrijke gebeurtenis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Belangrijke gebeurtenis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langrijke gebeurtenis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B34A25DF07C04CBEE98F4FB8BA2A65" ma:contentTypeVersion="15" ma:contentTypeDescription="Een nieuw document maken." ma:contentTypeScope="" ma:versionID="97405f514e705bdab248c2d2825f935c">
  <xsd:schema xmlns:xsd="http://www.w3.org/2001/XMLSchema" xmlns:xs="http://www.w3.org/2001/XMLSchema" xmlns:p="http://schemas.microsoft.com/office/2006/metadata/properties" xmlns:ns3="898e7e9c-3810-4d0d-82e3-b88bac5313dd" xmlns:ns4="a65cf4b2-dfbe-47b5-ad81-e7ff520242c3" targetNamespace="http://schemas.microsoft.com/office/2006/metadata/properties" ma:root="true" ma:fieldsID="7347f8d6bb887a8be2caab47769541ae" ns3:_="" ns4:_="">
    <xsd:import namespace="898e7e9c-3810-4d0d-82e3-b88bac5313dd"/>
    <xsd:import namespace="a65cf4b2-dfbe-47b5-ad81-e7ff520242c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8e7e9c-3810-4d0d-82e3-b88bac5313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5cf4b2-dfbe-47b5-ad81-e7ff520242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308AA9-4663-4DAE-85B2-47C7E4436E65}">
  <ds:schemaRefs>
    <ds:schemaRef ds:uri="http://schemas.microsoft.com/office/2006/documentManagement/types"/>
    <ds:schemaRef ds:uri="http://schemas.openxmlformats.org/package/2006/metadata/core-properties"/>
    <ds:schemaRef ds:uri="a65cf4b2-dfbe-47b5-ad81-e7ff520242c3"/>
    <ds:schemaRef ds:uri="http://www.w3.org/XML/1998/namespace"/>
    <ds:schemaRef ds:uri="http://purl.org/dc/elements/1.1/"/>
    <ds:schemaRef ds:uri="http://schemas.microsoft.com/office/infopath/2007/PartnerControls"/>
    <ds:schemaRef ds:uri="898e7e9c-3810-4d0d-82e3-b88bac5313dd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CA57B68-F5FE-44AB-867C-06630C7735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8e7e9c-3810-4d0d-82e3-b88bac5313dd"/>
    <ds:schemaRef ds:uri="a65cf4b2-dfbe-47b5-ad81-e7ff520242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6A5A20-11F4-4C3B-9FD6-BEB66D0570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TM04033927[[fn=Belangrijke gebeurtenis]]</Template>
  <TotalTime>201</TotalTime>
  <Words>509</Words>
  <Application>Microsoft Office PowerPoint</Application>
  <PresentationFormat>Breedbeeld</PresentationFormat>
  <Paragraphs>68</Paragraphs>
  <Slides>17</Slides>
  <Notes>7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Arial Rounded MT Bold</vt:lpstr>
      <vt:lpstr>Calibri</vt:lpstr>
      <vt:lpstr>Impact</vt:lpstr>
      <vt:lpstr>Belangrijke gebeurtenis</vt:lpstr>
      <vt:lpstr>77 jaar vrijheid</vt:lpstr>
      <vt:lpstr>Burgerschap: de Politieke-juridische dimensie</vt:lpstr>
      <vt:lpstr>De tweede wereld oorlog</vt:lpstr>
      <vt:lpstr>Welke vrijheden die nu vanzelfsprekend zijn kwamen destijds in het geding?</vt:lpstr>
      <vt:lpstr>“The Four FREEDOMS”</vt:lpstr>
      <vt:lpstr>“Declaration of Human Rights”</vt:lpstr>
      <vt:lpstr>The four Freedoms</vt:lpstr>
      <vt:lpstr>Vul de volgende opdracht in:</vt:lpstr>
      <vt:lpstr>Vrijheid van meningsuiting</vt:lpstr>
      <vt:lpstr>Vrijheid van godsdienst</vt:lpstr>
      <vt:lpstr>Vrij zijn van gebrek</vt:lpstr>
      <vt:lpstr>Vrij zijn van vrees</vt:lpstr>
      <vt:lpstr>Opdracht:</vt:lpstr>
      <vt:lpstr>PowerPoint-presentatie</vt:lpstr>
      <vt:lpstr>Opdracht</vt:lpstr>
      <vt:lpstr>Vragen:</vt:lpstr>
      <vt:lpstr>TER AFSLUITING: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75 jaar vrijheid</dc:title>
  <dc:creator>Esmee Koppen</dc:creator>
  <cp:lastModifiedBy>Anne-May Smits</cp:lastModifiedBy>
  <cp:revision>12</cp:revision>
  <dcterms:created xsi:type="dcterms:W3CDTF">2020-03-12T13:23:08Z</dcterms:created>
  <dcterms:modified xsi:type="dcterms:W3CDTF">2022-12-16T09:33:04Z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0x01010042B34A25DF07C04CBEE98F4FB8BA2A65</vt:lpwstr>
  </property>
</Properties>
</file>