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51" r:id="rId2"/>
  </p:sldMasterIdLst>
  <p:notesMasterIdLst>
    <p:notesMasterId r:id="rId20"/>
  </p:notesMasterIdLst>
  <p:sldIdLst>
    <p:sldId id="256" r:id="rId3"/>
    <p:sldId id="257" r:id="rId4"/>
    <p:sldId id="283" r:id="rId5"/>
    <p:sldId id="259" r:id="rId6"/>
    <p:sldId id="261" r:id="rId7"/>
    <p:sldId id="262" r:id="rId8"/>
    <p:sldId id="264" r:id="rId9"/>
    <p:sldId id="282" r:id="rId10"/>
    <p:sldId id="265" r:id="rId11"/>
    <p:sldId id="266" r:id="rId12"/>
    <p:sldId id="267" r:id="rId13"/>
    <p:sldId id="272" r:id="rId14"/>
    <p:sldId id="273" r:id="rId15"/>
    <p:sldId id="274" r:id="rId16"/>
    <p:sldId id="275" r:id="rId17"/>
    <p:sldId id="276" r:id="rId18"/>
    <p:sldId id="281" r:id="rId19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F9B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D4CFFDE-1CC3-439C-BAED-284B7DB7BC3B}" v="1" dt="2022-11-17T06:55:45.72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704"/>
    <p:restoredTop sz="75489" autoAdjust="0"/>
  </p:normalViewPr>
  <p:slideViewPr>
    <p:cSldViewPr snapToGrid="0" snapToObjects="1">
      <p:cViewPr varScale="1">
        <p:scale>
          <a:sx n="50" d="100"/>
          <a:sy n="50" d="100"/>
        </p:scale>
        <p:origin x="1408" y="2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microsoft.com/office/2015/10/relationships/revisionInfo" Target="revisionInfo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microsoft.com/office/2016/11/relationships/changesInfo" Target="changesInfos/changesInfo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mil van der Weijden" userId="d5a97714-595f-41f7-a457-b8fe7f3b0d31" providerId="ADAL" clId="{9D4CFFDE-1CC3-439C-BAED-284B7DB7BC3B}"/>
    <pc:docChg chg="custSel addSld modSld sldOrd">
      <pc:chgData name="Emil van der Weijden" userId="d5a97714-595f-41f7-a457-b8fe7f3b0d31" providerId="ADAL" clId="{9D4CFFDE-1CC3-439C-BAED-284B7DB7BC3B}" dt="2022-11-17T07:05:16.318" v="711" actId="5793"/>
      <pc:docMkLst>
        <pc:docMk/>
      </pc:docMkLst>
      <pc:sldChg chg="modSp mod">
        <pc:chgData name="Emil van der Weijden" userId="d5a97714-595f-41f7-a457-b8fe7f3b0d31" providerId="ADAL" clId="{9D4CFFDE-1CC3-439C-BAED-284B7DB7BC3B}" dt="2022-10-27T09:42:06.567" v="1" actId="113"/>
        <pc:sldMkLst>
          <pc:docMk/>
          <pc:sldMk cId="1663499194" sldId="262"/>
        </pc:sldMkLst>
        <pc:spChg chg="mod">
          <ac:chgData name="Emil van der Weijden" userId="d5a97714-595f-41f7-a457-b8fe7f3b0d31" providerId="ADAL" clId="{9D4CFFDE-1CC3-439C-BAED-284B7DB7BC3B}" dt="2022-10-27T09:42:06.567" v="1" actId="113"/>
          <ac:spMkLst>
            <pc:docMk/>
            <pc:sldMk cId="1663499194" sldId="262"/>
            <ac:spMk id="3" creationId="{00000000-0000-0000-0000-000000000000}"/>
          </ac:spMkLst>
        </pc:spChg>
      </pc:sldChg>
      <pc:sldChg chg="modSp mod">
        <pc:chgData name="Emil van der Weijden" userId="d5a97714-595f-41f7-a457-b8fe7f3b0d31" providerId="ADAL" clId="{9D4CFFDE-1CC3-439C-BAED-284B7DB7BC3B}" dt="2022-10-27T09:42:29.269" v="3" actId="113"/>
        <pc:sldMkLst>
          <pc:docMk/>
          <pc:sldMk cId="1372627350" sldId="265"/>
        </pc:sldMkLst>
        <pc:spChg chg="mod">
          <ac:chgData name="Emil van der Weijden" userId="d5a97714-595f-41f7-a457-b8fe7f3b0d31" providerId="ADAL" clId="{9D4CFFDE-1CC3-439C-BAED-284B7DB7BC3B}" dt="2022-10-27T09:42:29.269" v="3" actId="113"/>
          <ac:spMkLst>
            <pc:docMk/>
            <pc:sldMk cId="1372627350" sldId="265"/>
            <ac:spMk id="3" creationId="{00000000-0000-0000-0000-000000000000}"/>
          </ac:spMkLst>
        </pc:spChg>
      </pc:sldChg>
      <pc:sldChg chg="modSp mod">
        <pc:chgData name="Emil van der Weijden" userId="d5a97714-595f-41f7-a457-b8fe7f3b0d31" providerId="ADAL" clId="{9D4CFFDE-1CC3-439C-BAED-284B7DB7BC3B}" dt="2022-11-15T11:47:25.909" v="510" actId="20577"/>
        <pc:sldMkLst>
          <pc:docMk/>
          <pc:sldMk cId="2886772667" sldId="266"/>
        </pc:sldMkLst>
        <pc:spChg chg="mod">
          <ac:chgData name="Emil van der Weijden" userId="d5a97714-595f-41f7-a457-b8fe7f3b0d31" providerId="ADAL" clId="{9D4CFFDE-1CC3-439C-BAED-284B7DB7BC3B}" dt="2022-11-15T11:47:25.909" v="510" actId="20577"/>
          <ac:spMkLst>
            <pc:docMk/>
            <pc:sldMk cId="2886772667" sldId="266"/>
            <ac:spMk id="3" creationId="{00000000-0000-0000-0000-000000000000}"/>
          </ac:spMkLst>
        </pc:spChg>
      </pc:sldChg>
      <pc:sldChg chg="modSp new mod ord">
        <pc:chgData name="Emil van der Weijden" userId="d5a97714-595f-41f7-a457-b8fe7f3b0d31" providerId="ADAL" clId="{9D4CFFDE-1CC3-439C-BAED-284B7DB7BC3B}" dt="2022-11-15T11:49:29.013" v="512"/>
        <pc:sldMkLst>
          <pc:docMk/>
          <pc:sldMk cId="2328333013" sldId="282"/>
        </pc:sldMkLst>
        <pc:spChg chg="mod">
          <ac:chgData name="Emil van der Weijden" userId="d5a97714-595f-41f7-a457-b8fe7f3b0d31" providerId="ADAL" clId="{9D4CFFDE-1CC3-439C-BAED-284B7DB7BC3B}" dt="2022-11-10T11:28:52.700" v="51" actId="20577"/>
          <ac:spMkLst>
            <pc:docMk/>
            <pc:sldMk cId="2328333013" sldId="282"/>
            <ac:spMk id="2" creationId="{1A4E5CAC-386E-4FCF-9FE6-C743A3C2C211}"/>
          </ac:spMkLst>
        </pc:spChg>
        <pc:spChg chg="mod">
          <ac:chgData name="Emil van der Weijden" userId="d5a97714-595f-41f7-a457-b8fe7f3b0d31" providerId="ADAL" clId="{9D4CFFDE-1CC3-439C-BAED-284B7DB7BC3B}" dt="2022-11-10T11:31:11.020" v="474" actId="20577"/>
          <ac:spMkLst>
            <pc:docMk/>
            <pc:sldMk cId="2328333013" sldId="282"/>
            <ac:spMk id="3" creationId="{D041811B-9800-E822-3F29-63F5932D0B23}"/>
          </ac:spMkLst>
        </pc:spChg>
      </pc:sldChg>
      <pc:sldChg chg="modSp mod">
        <pc:chgData name="Emil van der Weijden" userId="d5a97714-595f-41f7-a457-b8fe7f3b0d31" providerId="ADAL" clId="{9D4CFFDE-1CC3-439C-BAED-284B7DB7BC3B}" dt="2022-11-17T07:05:16.318" v="711" actId="5793"/>
        <pc:sldMkLst>
          <pc:docMk/>
          <pc:sldMk cId="3093146183" sldId="283"/>
        </pc:sldMkLst>
        <pc:spChg chg="mod">
          <ac:chgData name="Emil van der Weijden" userId="d5a97714-595f-41f7-a457-b8fe7f3b0d31" providerId="ADAL" clId="{9D4CFFDE-1CC3-439C-BAED-284B7DB7BC3B}" dt="2022-11-17T06:55:55.458" v="528" actId="20577"/>
          <ac:spMkLst>
            <pc:docMk/>
            <pc:sldMk cId="3093146183" sldId="283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9D4CFFDE-1CC3-439C-BAED-284B7DB7BC3B}" dt="2022-11-17T07:05:16.318" v="711" actId="5793"/>
          <ac:spMkLst>
            <pc:docMk/>
            <pc:sldMk cId="3093146183" sldId="283"/>
            <ac:spMk id="3" creationId="{00000000-0000-0000-0000-000000000000}"/>
          </ac:spMkLst>
        </pc:spChg>
      </pc:sldChg>
    </pc:docChg>
  </pc:docChgLst>
</pc:chgInfo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1087EF-0553-42DF-893A-91C634DE6385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70F0D5-052A-4191-8EA4-C346C2E5734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83653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eriod"/>
            </a:pP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8567598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err="1"/>
              <a:t>Antwood</a:t>
            </a:r>
            <a:r>
              <a:rPr lang="nl-NL" dirty="0"/>
              <a:t> D is juist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847975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428659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1967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91123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3977800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845080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09695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9470F0D5-052A-4191-8EA4-C346C2E5734C}" type="slidenum">
              <a:rPr kumimoji="0" lang="nl-NL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nl-NL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73003869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44095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800493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Antwoord b is juist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304038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7572929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10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660809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70F0D5-052A-4191-8EA4-C346C2E5734C}" type="slidenum">
              <a:rPr lang="nl-NL" smtClean="0"/>
              <a:t>11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245798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653616"/>
            <a:ext cx="9144000" cy="2387600"/>
          </a:xfrm>
        </p:spPr>
        <p:txBody>
          <a:bodyPr anchor="b">
            <a:normAutofit/>
          </a:bodyPr>
          <a:lstStyle>
            <a:lvl1pPr algn="ctr">
              <a:defRPr sz="7200">
                <a:solidFill>
                  <a:srgbClr val="1F9BDE"/>
                </a:solidFill>
                <a:latin typeface="DIN Condensed" charset="0"/>
                <a:ea typeface="DIN Condensed" charset="0"/>
                <a:cs typeface="DIN Condensed" charset="0"/>
              </a:defRPr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133291"/>
            <a:ext cx="9144000" cy="1655762"/>
          </a:xfrm>
        </p:spPr>
        <p:txBody>
          <a:bodyPr/>
          <a:lstStyle>
            <a:lvl1pPr marL="0" indent="0" algn="ctr">
              <a:buNone/>
              <a:defRPr sz="2400" b="0" i="0">
                <a:latin typeface="Avenir Book" charset="0"/>
                <a:ea typeface="Avenir Book" charset="0"/>
                <a:cs typeface="Avenir Book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nl-NL" dirty="0"/>
          </a:p>
        </p:txBody>
      </p:sp>
      <p:pic>
        <p:nvPicPr>
          <p:cNvPr id="7" name="Afbeelding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80029" y="5296636"/>
            <a:ext cx="3252987" cy="92221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937968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608465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4108506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31371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53656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Afbeelding 7"/>
          <p:cNvPicPr>
            <a:picLocks noChangeAspect="1"/>
          </p:cNvPicPr>
          <p:nvPr userDrawn="1"/>
        </p:nvPicPr>
        <p:blipFill>
          <a:blip r:embed="rId2">
            <a:alphaModFix amt="1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900000">
            <a:off x="8745415" y="3750408"/>
            <a:ext cx="3680069" cy="3680069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800">
                <a:solidFill>
                  <a:srgbClr val="1F9BDE"/>
                </a:solidFill>
                <a:latin typeface="DIN Condensed" charset="0"/>
                <a:ea typeface="DIN Condensed" charset="0"/>
                <a:cs typeface="DIN Condensed" charset="0"/>
              </a:defRPr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2286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1pPr>
            <a:lvl2pPr marL="6858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2pPr>
            <a:lvl3pPr marL="11430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3pPr>
            <a:lvl4pPr marL="16002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4pPr>
            <a:lvl5pPr marL="2057400" indent="-228600">
              <a:buFont typeface="Wingdings" charset="2"/>
              <a:buChar char="§"/>
              <a:defRPr b="0" i="0">
                <a:latin typeface="Avenir Book" charset="0"/>
                <a:ea typeface="Avenir Book" charset="0"/>
                <a:cs typeface="Avenir Book" charset="0"/>
              </a:defRPr>
            </a:lvl5pPr>
          </a:lstStyle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dirty="0"/>
              <a:t>Titel Kenniskiem</a:t>
            </a: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dirty="0"/>
              <a:t>Titel Hoofdstuk</a:t>
            </a:r>
          </a:p>
        </p:txBody>
      </p:sp>
      <p:sp>
        <p:nvSpPr>
          <p:cNvPr id="11" name="Tijdelijke aanduiding voor tekst 10"/>
          <p:cNvSpPr>
            <a:spLocks noGrp="1"/>
          </p:cNvSpPr>
          <p:nvPr>
            <p:ph type="body" sz="quarter" idx="13" hasCustomPrompt="1"/>
          </p:nvPr>
        </p:nvSpPr>
        <p:spPr>
          <a:xfrm>
            <a:off x="838200" y="6356350"/>
            <a:ext cx="2743200" cy="365125"/>
          </a:xfrm>
        </p:spPr>
        <p:txBody>
          <a:bodyPr>
            <a:noAutofit/>
          </a:bodyPr>
          <a:lstStyle>
            <a:lvl1pPr marL="0" indent="0">
              <a:buNone/>
              <a:defRPr sz="1400">
                <a:solidFill>
                  <a:srgbClr val="1F9BDE"/>
                </a:solidFill>
              </a:defRPr>
            </a:lvl1pPr>
          </a:lstStyle>
          <a:p>
            <a:pPr lvl="0"/>
            <a:r>
              <a:rPr lang="nl-NL" dirty="0"/>
              <a:t>Titel Kenniskiem</a:t>
            </a:r>
          </a:p>
        </p:txBody>
      </p:sp>
      <p:sp>
        <p:nvSpPr>
          <p:cNvPr id="13" name="Tijdelijke aanduiding voor tekst 12"/>
          <p:cNvSpPr>
            <a:spLocks noGrp="1"/>
          </p:cNvSpPr>
          <p:nvPr>
            <p:ph type="body" sz="quarter" idx="14" hasCustomPrompt="1"/>
          </p:nvPr>
        </p:nvSpPr>
        <p:spPr>
          <a:xfrm>
            <a:off x="8610600" y="6356350"/>
            <a:ext cx="2743200" cy="365125"/>
          </a:xfrm>
        </p:spPr>
        <p:txBody>
          <a:bodyPr>
            <a:normAutofit/>
          </a:bodyPr>
          <a:lstStyle>
            <a:lvl1pPr marL="0" indent="0" algn="r">
              <a:buNone/>
              <a:defRPr sz="1400">
                <a:solidFill>
                  <a:srgbClr val="1F9BDE"/>
                </a:solidFill>
              </a:defRPr>
            </a:lvl1pPr>
          </a:lstStyle>
          <a:p>
            <a:pPr lvl="0"/>
            <a:r>
              <a:rPr lang="nl-NL" dirty="0"/>
              <a:t>Titel hoofdstuk</a:t>
            </a:r>
          </a:p>
        </p:txBody>
      </p:sp>
    </p:spTree>
    <p:extLst>
      <p:ext uri="{BB962C8B-B14F-4D97-AF65-F5344CB8AC3E}">
        <p14:creationId xmlns:p14="http://schemas.microsoft.com/office/powerpoint/2010/main" val="5868142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1220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62084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7473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830703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7139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77702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3344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slideLayout" Target="../slideLayouts/slideLayout13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Titelstijl van model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ABFA54-F40C-8041-B70B-973F0B56D9B8}" type="datetimeFigureOut">
              <a:rPr lang="nl-NL" smtClean="0"/>
              <a:t>17-11-2022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312C79-C462-234E-A35C-93AED18ADB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1240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C2C0E-B441-429A-A2E5-A434B4231498}" type="datetimeFigureOut">
              <a:rPr lang="nl-NL" smtClean="0"/>
              <a:t>17-11-2022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E8CCB8-0802-4FCC-A2D6-CAC58A356F5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04598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ontwikkelcentrum.nl/provisioning/VSPlayerF.aspx?Mode=Preview&amp;id=OC-33087-2-1d" TargetMode="Externa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NflZziuR7Ag" TargetMode="Externa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z="3600" dirty="0">
                <a:solidFill>
                  <a:schemeClr val="tx1"/>
                </a:solidFill>
              </a:rPr>
              <a:t>Module</a:t>
            </a:r>
            <a:br>
              <a:rPr lang="nl-NL" dirty="0"/>
            </a:br>
            <a:r>
              <a:rPr lang="nl-NL" dirty="0"/>
              <a:t>Ethologie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  <a:p>
            <a:r>
              <a:rPr lang="nl-NL"/>
              <a:t>Hoofdstuk 8.</a:t>
            </a:r>
            <a:endParaRPr lang="nl-NL" dirty="0"/>
          </a:p>
          <a:p>
            <a:r>
              <a:rPr lang="nl-NL" sz="3600" b="1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958275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8.3 Levensfasen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nl-NL" dirty="0"/>
              <a:t>Levensfasen van de hond:</a:t>
            </a:r>
          </a:p>
          <a:p>
            <a:r>
              <a:rPr lang="nl-NL" dirty="0"/>
              <a:t>Neonatale fase/vegetatieve fase: eerste twee weken (</a:t>
            </a:r>
            <a:r>
              <a:rPr lang="nl-NL" b="1" dirty="0" err="1"/>
              <a:t>imprintingsfase</a:t>
            </a:r>
            <a:r>
              <a:rPr lang="nl-NL" b="1" dirty="0"/>
              <a:t>, moeder en kind</a:t>
            </a:r>
            <a:r>
              <a:rPr lang="nl-NL" dirty="0"/>
              <a:t>)</a:t>
            </a:r>
          </a:p>
          <a:p>
            <a:r>
              <a:rPr lang="nl-NL" dirty="0"/>
              <a:t>Overgangsfase: derde week</a:t>
            </a:r>
          </a:p>
          <a:p>
            <a:r>
              <a:rPr lang="nl-NL" dirty="0"/>
              <a:t>Primaire socialisatiefase: vier tot twaalf weken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b="1" dirty="0"/>
              <a:t>Inprentingsfase</a:t>
            </a:r>
            <a:r>
              <a:rPr lang="nl-NL" dirty="0"/>
              <a:t> (soortgericht)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Echte socialisatiefase (omgevingsgericht)</a:t>
            </a:r>
          </a:p>
          <a:p>
            <a:r>
              <a:rPr lang="nl-NL" dirty="0"/>
              <a:t>Secundaire socialisatiefase: juveniele fase/angstfase: twaalf weken tot zes maanden</a:t>
            </a:r>
          </a:p>
          <a:p>
            <a:r>
              <a:rPr lang="nl-NL" dirty="0"/>
              <a:t>Puberteit: zes maanden tot één/anderhalf jaar</a:t>
            </a:r>
          </a:p>
          <a:p>
            <a:r>
              <a:rPr lang="nl-NL" dirty="0"/>
              <a:t>Volwassen fase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28867726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8.3 Levensfasen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Belangrijk om te onthouden:</a:t>
            </a:r>
          </a:p>
          <a:p>
            <a:r>
              <a:rPr lang="nl-NL" dirty="0"/>
              <a:t>Bij volwassen dieren is het echte socialiseren niet meer mogelijk</a:t>
            </a:r>
          </a:p>
          <a:p>
            <a:r>
              <a:rPr lang="nl-NL" dirty="0"/>
              <a:t>Wel kunnen dieren wennen aan bepaalde prikkels</a:t>
            </a:r>
          </a:p>
          <a:p>
            <a:r>
              <a:rPr lang="nl-NL" dirty="0"/>
              <a:t>Dit </a:t>
            </a:r>
            <a:r>
              <a:rPr lang="nl-NL" dirty="0" err="1"/>
              <a:t>desensiteren</a:t>
            </a:r>
            <a:r>
              <a:rPr lang="nl-NL" dirty="0"/>
              <a:t> kost veel tijd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Meer tijd dan gewenning bij jonge dieren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Meer positieve ervaringen nodig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Bij één negatieve ervaring 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53978045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39561"/>
          </a:xfrm>
        </p:spPr>
        <p:txBody>
          <a:bodyPr>
            <a:normAutofit/>
          </a:bodyPr>
          <a:lstStyle/>
          <a:p>
            <a:r>
              <a:rPr lang="nl-NL" sz="4000" dirty="0"/>
              <a:t>Vraag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64343"/>
            <a:ext cx="10515600" cy="4812620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Wat is het verschil tussen de imprintingsfase en inprentingsfase?</a:t>
            </a:r>
          </a:p>
          <a:p>
            <a:pPr marL="0" indent="0">
              <a:buNone/>
            </a:pPr>
            <a:endParaRPr lang="nl-NL" b="1" dirty="0"/>
          </a:p>
          <a:p>
            <a:pPr marL="514350" indent="-514350">
              <a:buFont typeface="+mj-lt"/>
              <a:buAutoNum type="alphaLcParenR"/>
            </a:pPr>
            <a:r>
              <a:rPr lang="nl-NL" dirty="0"/>
              <a:t>Er is geen verschil, dit betekent hetzelfde.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/>
              <a:t>De inprentingsfase vindt alleen plaats bij nestvlieders, de imprintingsfase alleen bij nestblijvers.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/>
              <a:t>De inprentingsfase vindt alleen plaats bij nestblijvers, de imprintingsfase alleen bij nestvlieders.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/>
              <a:t>Bij imprinting leren moeder en jong elkaar herkennen, inprenting is gericht op het sociale gedrag in het latere leven van het dier.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42645111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8.4 Socialiseren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Gaat niet vanzelf</a:t>
            </a:r>
          </a:p>
          <a:p>
            <a:r>
              <a:rPr lang="nl-NL" dirty="0"/>
              <a:t>Juiste situatie opzoeken en dier helpen in het omgaan met allerlei prikkels</a:t>
            </a:r>
          </a:p>
          <a:p>
            <a:r>
              <a:rPr lang="nl-NL" dirty="0"/>
              <a:t>Opbouw in prikkels</a:t>
            </a:r>
          </a:p>
          <a:p>
            <a:r>
              <a:rPr lang="nl-NL" dirty="0"/>
              <a:t>Positieve ervaringen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Voorkomen dat angstreactie ontstaat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Stress signalen herkennen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Niet te veel achter elkaar i.v.m. prikkelverwerking</a:t>
            </a:r>
          </a:p>
          <a:p>
            <a:pPr lvl="1"/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5751249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8.4 Socialiseren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Ervaringen uit socialisatieproces regelmatig herhalen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Soortgelijke prikkels aanbieden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Later dan ook positief of neutraal</a:t>
            </a:r>
          </a:p>
          <a:p>
            <a:pPr marL="261937" lvl="1" indent="0">
              <a:buNone/>
            </a:pPr>
            <a:endParaRPr lang="nl-NL" dirty="0"/>
          </a:p>
          <a:p>
            <a:r>
              <a:rPr lang="nl-NL" dirty="0"/>
              <a:t>Negatieve ervaringen tijdens de socialisatiefase kan angstgedrag veroorzaken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Bij negatieve ervaring z.s.m. een vergelijke situatie opzoeken die dan wel positief verloopt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Negatieve ervaring na socialisatiefase kan ook angstgedrag veroorzaken</a:t>
            </a:r>
          </a:p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21845575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8.4 Socialiseren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Prikkels die in de primaire socialisatiefase gemist worden, kunnen later niet meer ingehaald worden.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Probleem: </a:t>
            </a:r>
            <a:r>
              <a:rPr lang="nl-NL" dirty="0">
                <a:hlinkClick r:id="rId3"/>
              </a:rPr>
              <a:t>kennelsyndroom</a:t>
            </a:r>
            <a:endParaRPr lang="nl-NL" dirty="0"/>
          </a:p>
          <a:p>
            <a:pPr marL="261937" lvl="1" indent="0">
              <a:buNone/>
            </a:pPr>
            <a:endParaRPr lang="nl-NL" dirty="0"/>
          </a:p>
          <a:p>
            <a:r>
              <a:rPr lang="nl-NL" dirty="0"/>
              <a:t>Dieren die in hun socialisatieperiode weinig prikkels kregen, maken minder verbindingen in hun hersenen aan dan dieren die veel positieve ervaringen hebben opgedaan.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Sneller bang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Minder flexibel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Probleemgedrag 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82661793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12132"/>
          </a:xfrm>
        </p:spPr>
        <p:txBody>
          <a:bodyPr>
            <a:normAutofit/>
          </a:bodyPr>
          <a:lstStyle/>
          <a:p>
            <a:r>
              <a:rPr lang="nl-NL" sz="4000" dirty="0"/>
              <a:t>8.5 Tam maken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93371"/>
            <a:ext cx="10515600" cy="4783592"/>
          </a:xfrm>
        </p:spPr>
        <p:txBody>
          <a:bodyPr/>
          <a:lstStyle/>
          <a:p>
            <a:r>
              <a:rPr lang="nl-NL" dirty="0"/>
              <a:t>Veel dieren zijn van nature bang van mensen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Tijdens socialisatiefase kennismaken met mensen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Dieren die niet zijn gesocialiseerd met mensen worden nooit tam</a:t>
            </a:r>
          </a:p>
          <a:p>
            <a:pPr marL="261937" lvl="1" indent="0">
              <a:buNone/>
            </a:pPr>
            <a:endParaRPr lang="nl-NL" dirty="0"/>
          </a:p>
          <a:p>
            <a:r>
              <a:rPr lang="nl-NL" dirty="0"/>
              <a:t>Dieren moeten ook </a:t>
            </a:r>
            <a:r>
              <a:rPr lang="nl-NL" dirty="0">
                <a:hlinkClick r:id="rId3"/>
              </a:rPr>
              <a:t>wennen</a:t>
            </a:r>
            <a:r>
              <a:rPr lang="nl-NL" dirty="0"/>
              <a:t> aan mensen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Stap voor stap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Maak jezelf extra leuk (met voer)</a:t>
            </a:r>
          </a:p>
          <a:p>
            <a:pPr marL="261937" lvl="1" indent="0">
              <a:buNone/>
            </a:pPr>
            <a:endParaRPr lang="nl-NL" dirty="0"/>
          </a:p>
          <a:p>
            <a:r>
              <a:rPr lang="nl-NL" dirty="0"/>
              <a:t>Let op: wilde dieren blijven altijd wild en dus potentieel gevaarlijk. </a:t>
            </a:r>
          </a:p>
          <a:p>
            <a:pPr lvl="1"/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388864449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68589"/>
          </a:xfrm>
        </p:spPr>
        <p:txBody>
          <a:bodyPr>
            <a:normAutofit/>
          </a:bodyPr>
          <a:lstStyle/>
          <a:p>
            <a:r>
              <a:rPr lang="nl-NL" sz="4000" dirty="0"/>
              <a:t>Opdracht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De levensfasen van de hond zijn genoemd. Zoek nu de levensfasen op van de volgende diersoorten:</a:t>
            </a:r>
          </a:p>
          <a:p>
            <a:r>
              <a:rPr lang="nl-NL" dirty="0"/>
              <a:t>Rat</a:t>
            </a:r>
          </a:p>
          <a:p>
            <a:r>
              <a:rPr lang="nl-NL" dirty="0"/>
              <a:t>Kat</a:t>
            </a:r>
          </a:p>
          <a:p>
            <a:r>
              <a:rPr lang="nl-NL" dirty="0"/>
              <a:t>Paard</a:t>
            </a:r>
          </a:p>
          <a:p>
            <a:r>
              <a:rPr lang="nl-NL" dirty="0"/>
              <a:t>Konijn</a:t>
            </a:r>
          </a:p>
          <a:p>
            <a:pPr marL="0" indent="0">
              <a:buNone/>
            </a:pPr>
            <a:endParaRPr lang="nl-NL"/>
          </a:p>
          <a:p>
            <a:pPr marL="0" indent="0">
              <a:buNone/>
            </a:pPr>
            <a:r>
              <a:rPr lang="nl-NL"/>
              <a:t>Noteer </a:t>
            </a:r>
            <a:r>
              <a:rPr lang="nl-NL" dirty="0"/>
              <a:t>erbij wanneer deze fase bij dit dier voorkomen en wat de kenmerken ervan zijn. 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7977774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Socialiseren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Gewenning en socialiseren</a:t>
            </a:r>
          </a:p>
          <a:p>
            <a:r>
              <a:rPr lang="nl-NL" dirty="0"/>
              <a:t>Levensfasen</a:t>
            </a:r>
          </a:p>
          <a:p>
            <a:r>
              <a:rPr lang="nl-NL" dirty="0"/>
              <a:t>Socialiseren</a:t>
            </a:r>
          </a:p>
          <a:p>
            <a:r>
              <a:rPr lang="nl-NL" dirty="0"/>
              <a:t>Tam maken</a:t>
            </a:r>
          </a:p>
        </p:txBody>
      </p:sp>
      <p:sp>
        <p:nvSpPr>
          <p:cNvPr id="8" name="Tijdelijke aanduiding voor tekst 3"/>
          <p:cNvSpPr>
            <a:spLocks noGrp="1"/>
          </p:cNvSpPr>
          <p:nvPr>
            <p:ph type="body" sz="quarter" idx="13"/>
          </p:nvPr>
        </p:nvSpPr>
        <p:spPr>
          <a:xfrm>
            <a:off x="838200" y="6356350"/>
            <a:ext cx="2743200" cy="365125"/>
          </a:xfrm>
        </p:spPr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9" name="Tijdelijke aanduiding voor tekst 4"/>
          <p:cNvSpPr>
            <a:spLocks noGrp="1"/>
          </p:cNvSpPr>
          <p:nvPr>
            <p:ph type="body" sz="quarter" idx="14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8393540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Startopdracht Socialiseren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Onderzoek welke socialisatiefasen horen bij het eerste levensjaar.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Benoem de specifieke tijdvakken bij elke fase.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8" name="Tijdelijke aanduiding voor tekst 3"/>
          <p:cNvSpPr>
            <a:spLocks noGrp="1"/>
          </p:cNvSpPr>
          <p:nvPr>
            <p:ph type="body" sz="quarter" idx="13"/>
          </p:nvPr>
        </p:nvSpPr>
        <p:spPr>
          <a:xfrm>
            <a:off x="838200" y="6356350"/>
            <a:ext cx="2743200" cy="365125"/>
          </a:xfrm>
        </p:spPr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9" name="Tijdelijke aanduiding voor tekst 4"/>
          <p:cNvSpPr>
            <a:spLocks noGrp="1"/>
          </p:cNvSpPr>
          <p:nvPr>
            <p:ph type="body" sz="quarter" idx="14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30931461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8.1 Oriëntatie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Dieren moeten leren met indrukken om te gaan.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De indrukken die een dier te verwerken krijgt verschilt per diersoort, maar ook afhankelijk van ons gebruiksdoel.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Een geit op een kinderboerderij doet hele andere indrukken op dan een geit op een geitenmelkerij</a:t>
            </a:r>
          </a:p>
          <a:p>
            <a:pPr lvl="1"/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29338520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8.2 Gewenning en socialiseren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Dieren weten niet zomaar welk gedrag je van hen verwacht. Ze moeten dit leren door ervaringen.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Het gedrag dat een goede ervaring oplevert, zal toenemen.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Gedrag dat geen gevolgen heeft en gedrag dat een negatieve ervaring oplevert, zal afnemen of zelfs stoppen. </a:t>
            </a:r>
          </a:p>
          <a:p>
            <a:pPr marL="261937" lvl="1" indent="0">
              <a:buNone/>
            </a:pPr>
            <a:endParaRPr lang="nl-NL" dirty="0"/>
          </a:p>
          <a:p>
            <a:r>
              <a:rPr lang="nl-NL" dirty="0"/>
              <a:t>Belangrijk om dieren op jonge leeftijd te laten wennen aan prikkels waarmee ze later in aanraking komen.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Afhankelijk van gebruiksdoel en toekomstige leefomstandigheden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Heeft het dier de rest van zijn leven iets aan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37889536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8.2 Gewenning en socialiseren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Dieren wennen aan prikkels uit de omgeving en leren dat ze er niet bang voor hoeven te zijn of er niet op hoeven te reageren.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b="1" dirty="0"/>
              <a:t>Habituatie of gewenning</a:t>
            </a:r>
          </a:p>
          <a:p>
            <a:pPr marL="261937" lvl="1" indent="0">
              <a:buNone/>
            </a:pPr>
            <a:endParaRPr lang="nl-NL" dirty="0"/>
          </a:p>
          <a:p>
            <a:r>
              <a:rPr lang="nl-NL" dirty="0"/>
              <a:t>Deze gewenning is niet hetzelfde als socialiseren.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b="1" dirty="0"/>
              <a:t>Socialiseren heeft een sociale context, dus met mensen, soortgenoten en andere diersoorten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b="1" dirty="0"/>
              <a:t>Is alleen mogelijk op jonge leeftijd, in de soortgerichte socialisatiefase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6634991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Vraag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/>
              <a:t>Wat is het verschil tussen socialisatie en </a:t>
            </a:r>
            <a:r>
              <a:rPr lang="nl-NL" b="1" dirty="0" err="1"/>
              <a:t>habituatie</a:t>
            </a:r>
            <a:r>
              <a:rPr lang="nl-NL" b="1" dirty="0"/>
              <a:t>?</a:t>
            </a:r>
          </a:p>
          <a:p>
            <a:pPr marL="0" indent="0">
              <a:buNone/>
            </a:pPr>
            <a:endParaRPr lang="nl-NL" b="1" dirty="0"/>
          </a:p>
          <a:p>
            <a:pPr marL="514350" indent="-514350">
              <a:buFont typeface="+mj-lt"/>
              <a:buAutoNum type="alphaLcParenR"/>
            </a:pPr>
            <a:r>
              <a:rPr lang="nl-NL" dirty="0"/>
              <a:t>Er is geen verschil, dit betekent hetzelfde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/>
              <a:t>Bij habituatie wennen dieren aan prikkels, bij socialisatie aan levende wezens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/>
              <a:t>Bij socialisatie wennen dieren aan prikkels, bij habituatie aan levende wezens</a:t>
            </a:r>
          </a:p>
          <a:p>
            <a:pPr marL="514350" indent="-514350">
              <a:buFont typeface="+mj-lt"/>
              <a:buAutoNum type="alphaLcParenR"/>
            </a:pPr>
            <a:r>
              <a:rPr lang="nl-NL" dirty="0"/>
              <a:t>Habituatie kan alleen tijdens de socialisatiefase, socialisatie kan het hele leven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37183041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A4E5CAC-386E-4FCF-9FE6-C743A3C2C2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 socialisatie hond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041811B-9800-E822-3F29-63F5932D0B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De eerste 4 maanden van het leven van een hond zijn erg belangrijk voor de socialisatie. Opdracht:</a:t>
            </a:r>
          </a:p>
          <a:p>
            <a:pPr marL="514350" indent="-514350">
              <a:buAutoNum type="arabicPeriod"/>
            </a:pPr>
            <a:r>
              <a:rPr lang="nl-NL" dirty="0"/>
              <a:t>Leg uit waarom dat in de eerste 4 maanden gebeurt</a:t>
            </a:r>
          </a:p>
          <a:p>
            <a:pPr marL="514350" indent="-514350">
              <a:buAutoNum type="arabicPeriod"/>
            </a:pPr>
            <a:r>
              <a:rPr lang="nl-NL" dirty="0"/>
              <a:t>Welke 3 fasen herkennen we in deze 4 maanden?</a:t>
            </a:r>
          </a:p>
          <a:p>
            <a:pPr marL="514350" indent="-514350">
              <a:buAutoNum type="arabicPeriod"/>
            </a:pPr>
            <a:r>
              <a:rPr lang="nl-NL" dirty="0"/>
              <a:t>Wat betekent elke fase voor de pup? Wat leert deze?</a:t>
            </a:r>
          </a:p>
          <a:p>
            <a:pPr marL="514350" indent="-514350">
              <a:buAutoNum type="arabicPeriod"/>
            </a:pPr>
            <a:r>
              <a:rPr lang="nl-NL" dirty="0"/>
              <a:t>Welke leeftijd (in weken) hoort bij elk van deze </a:t>
            </a:r>
            <a:r>
              <a:rPr lang="nl-NL"/>
              <a:t>drie fasen?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E8548C0E-4F0E-7575-A313-6EE985F0B1D6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33AC6221-CEF1-B94C-90C2-225893BC1C82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833301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57275"/>
          </a:xfrm>
        </p:spPr>
        <p:txBody>
          <a:bodyPr>
            <a:normAutofit/>
          </a:bodyPr>
          <a:lstStyle/>
          <a:p>
            <a:r>
              <a:rPr lang="nl-NL" sz="4000" dirty="0"/>
              <a:t>8.3 Levensfasen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Het leven van dieren is in verschillende fasen in te delen.</a:t>
            </a:r>
          </a:p>
          <a:p>
            <a:r>
              <a:rPr lang="nl-NL" dirty="0"/>
              <a:t>Elke fase heeft een aantal belangrijke kenmerken.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Duur verschilt per diersoort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b="1" dirty="0"/>
              <a:t>Nestvlieders</a:t>
            </a:r>
            <a:r>
              <a:rPr lang="nl-NL" dirty="0"/>
              <a:t> kunnen gelijk na de geboorte met de moeder mee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b="1" dirty="0"/>
              <a:t>Nestblijvers</a:t>
            </a:r>
            <a:r>
              <a:rPr lang="nl-NL" dirty="0"/>
              <a:t> blijven langere tijd in het nest om zich verder te ontwikkelen. </a:t>
            </a:r>
          </a:p>
          <a:p>
            <a:pPr lvl="1" indent="-423863">
              <a:buFont typeface="Wingdings" panose="05000000000000000000" pitchFamily="2" charset="2"/>
              <a:buChar char="Ø"/>
            </a:pPr>
            <a:r>
              <a:rPr lang="nl-NL" dirty="0"/>
              <a:t>Beiden doorlopen dezelfde leerprocessen, maar uitgerekt in de tijd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nl-NL" dirty="0"/>
              <a:t>Ethologie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nl-NL" dirty="0"/>
              <a:t>Socialiseren</a:t>
            </a:r>
          </a:p>
        </p:txBody>
      </p:sp>
    </p:spTree>
    <p:extLst>
      <p:ext uri="{BB962C8B-B14F-4D97-AF65-F5344CB8AC3E}">
        <p14:creationId xmlns:p14="http://schemas.microsoft.com/office/powerpoint/2010/main" val="13726273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 algn="r">
          <a:defRPr sz="1600" dirty="0" smtClean="0">
            <a:solidFill>
              <a:srgbClr val="1F9BDE"/>
            </a:solidFill>
            <a:latin typeface="DIN Condensed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Template Ontwikkelcentrum" id="{58AA8E0B-BC53-5947-8014-EFF79423B6D5}" vid="{65046F71-7F92-7648-9609-8E30722A779F}"/>
    </a:ext>
  </a:extLst>
</a:theme>
</file>

<file path=ppt/theme/theme2.xml><?xml version="1.0" encoding="utf-8"?>
<a:theme xmlns:a="http://schemas.openxmlformats.org/drawingml/2006/main" name="Aangepast ontwerp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 Ontwikkelcentrum</Template>
  <TotalTime>25</TotalTime>
  <Words>886</Words>
  <Application>Microsoft Office PowerPoint</Application>
  <PresentationFormat>Breedbeeld</PresentationFormat>
  <Paragraphs>167</Paragraphs>
  <Slides>17</Slides>
  <Notes>15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2</vt:i4>
      </vt:variant>
      <vt:variant>
        <vt:lpstr>Diatitels</vt:lpstr>
      </vt:variant>
      <vt:variant>
        <vt:i4>17</vt:i4>
      </vt:variant>
    </vt:vector>
  </HeadingPairs>
  <TitlesOfParts>
    <vt:vector size="25" baseType="lpstr">
      <vt:lpstr>Arial</vt:lpstr>
      <vt:lpstr>Avenir Book</vt:lpstr>
      <vt:lpstr>Calibri</vt:lpstr>
      <vt:lpstr>Calibri Light</vt:lpstr>
      <vt:lpstr>DIN Condensed</vt:lpstr>
      <vt:lpstr>Wingdings</vt:lpstr>
      <vt:lpstr>Office-thema</vt:lpstr>
      <vt:lpstr>Aangepast ontwerp</vt:lpstr>
      <vt:lpstr>Module Ethologie</vt:lpstr>
      <vt:lpstr>Socialiseren</vt:lpstr>
      <vt:lpstr>Startopdracht Socialiseren</vt:lpstr>
      <vt:lpstr>8.1 Oriëntatie</vt:lpstr>
      <vt:lpstr>8.2 Gewenning en socialiseren</vt:lpstr>
      <vt:lpstr>8.2 Gewenning en socialiseren</vt:lpstr>
      <vt:lpstr>Vraag</vt:lpstr>
      <vt:lpstr>Opdracht socialisatie hond</vt:lpstr>
      <vt:lpstr>8.3 Levensfasen</vt:lpstr>
      <vt:lpstr>8.3 Levensfasen</vt:lpstr>
      <vt:lpstr>8.3 Levensfasen</vt:lpstr>
      <vt:lpstr>Vraag</vt:lpstr>
      <vt:lpstr>8.4 Socialiseren</vt:lpstr>
      <vt:lpstr>8.4 Socialiseren</vt:lpstr>
      <vt:lpstr>8.4 Socialiseren</vt:lpstr>
      <vt:lpstr>8.5 Tam maken</vt:lpstr>
      <vt:lpstr>Opdracht</vt:lpstr>
    </vt:vector>
  </TitlesOfParts>
  <Company>Corporate Desktop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Marian Oskam</dc:creator>
  <cp:lastModifiedBy>Emil van der Weijden</cp:lastModifiedBy>
  <cp:revision>32</cp:revision>
  <dcterms:created xsi:type="dcterms:W3CDTF">2018-01-29T13:04:35Z</dcterms:created>
  <dcterms:modified xsi:type="dcterms:W3CDTF">2022-11-17T07:05:18Z</dcterms:modified>
</cp:coreProperties>
</file>

<file path=docProps/thumbnail.jpeg>
</file>