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4"/>
  </p:sldMasterIdLst>
  <p:notesMasterIdLst>
    <p:notesMasterId r:id="rId22"/>
  </p:notesMasterIdLst>
  <p:sldIdLst>
    <p:sldId id="257" r:id="rId5"/>
    <p:sldId id="301" r:id="rId6"/>
    <p:sldId id="281" r:id="rId7"/>
    <p:sldId id="284" r:id="rId8"/>
    <p:sldId id="283" r:id="rId9"/>
    <p:sldId id="300" r:id="rId10"/>
    <p:sldId id="297" r:id="rId11"/>
    <p:sldId id="295" r:id="rId12"/>
    <p:sldId id="285" r:id="rId13"/>
    <p:sldId id="302" r:id="rId14"/>
    <p:sldId id="299" r:id="rId15"/>
    <p:sldId id="288" r:id="rId16"/>
    <p:sldId id="289" r:id="rId17"/>
    <p:sldId id="296" r:id="rId18"/>
    <p:sldId id="293" r:id="rId19"/>
    <p:sldId id="290" r:id="rId20"/>
    <p:sldId id="298" r:id="rId21"/>
  </p:sldIdLst>
  <p:sldSz cx="12192000" cy="6858000"/>
  <p:notesSz cx="6858000" cy="9144000"/>
  <p:defaultTextStyle>
    <a:defPPr lvl="0">
      <a:defRPr lang="nl-NL"/>
    </a:defPPr>
    <a:lvl1pPr marL="0" lvl="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lvl="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lvl="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lvl="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31" autoAdjust="0"/>
    <p:restoredTop sz="94534"/>
  </p:normalViewPr>
  <p:slideViewPr>
    <p:cSldViewPr snapToGrid="0">
      <p:cViewPr varScale="1">
        <p:scale>
          <a:sx n="83" d="100"/>
          <a:sy n="83" d="100"/>
        </p:scale>
        <p:origin x="49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0963-BC30-4A17-AC3A-96973A0258EF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FC26D-77DE-438D-B7FF-448F3E2B9D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03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4821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Bal meenemen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182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381A9-0C9E-4D3A-A28B-AC4E168A57BC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556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197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4E06C-4F66-46A2-B160-C07E45620D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38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607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Post-its meenemen (liggen klaar op school)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558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724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380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FC26D-77DE-438D-B7FF-448F3E2B9D5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349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4B6EC08B-F872-466C-9547-08665378E727}"/>
              </a:ext>
            </a:extLst>
          </p:cNvPr>
          <p:cNvSpPr>
            <a:spLocks noSelect="1"/>
          </p:cNvSpPr>
          <p:nvPr/>
        </p:nvSpPr>
        <p:spPr bwMode="gray">
          <a:xfrm>
            <a:off x="0" y="2651180"/>
            <a:ext cx="10686123" cy="3675751"/>
          </a:xfrm>
          <a:custGeom>
            <a:avLst/>
            <a:gdLst>
              <a:gd name="T0" fmla="*/ 25248 w 25248"/>
              <a:gd name="T1" fmla="*/ 7811 h 8678"/>
              <a:gd name="T2" fmla="*/ 25248 w 25248"/>
              <a:gd name="T3" fmla="*/ 866 h 8678"/>
              <a:gd name="T4" fmla="*/ 24381 w 25248"/>
              <a:gd name="T5" fmla="*/ 0 h 8678"/>
              <a:gd name="T6" fmla="*/ 0 w 25248"/>
              <a:gd name="T7" fmla="*/ 0 h 8678"/>
              <a:gd name="T8" fmla="*/ 0 w 25248"/>
              <a:gd name="T9" fmla="*/ 8678 h 8678"/>
              <a:gd name="T10" fmla="*/ 24381 w 25248"/>
              <a:gd name="T11" fmla="*/ 8678 h 8678"/>
              <a:gd name="T12" fmla="*/ 25248 w 25248"/>
              <a:gd name="T13" fmla="*/ 7811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48" h="8678">
                <a:moveTo>
                  <a:pt x="25248" y="7811"/>
                </a:moveTo>
                <a:cubicBezTo>
                  <a:pt x="25248" y="866"/>
                  <a:pt x="25248" y="866"/>
                  <a:pt x="25248" y="866"/>
                </a:cubicBezTo>
                <a:cubicBezTo>
                  <a:pt x="25248" y="388"/>
                  <a:pt x="24860" y="0"/>
                  <a:pt x="243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78"/>
                  <a:pt x="0" y="8678"/>
                  <a:pt x="0" y="8678"/>
                </a:cubicBezTo>
                <a:cubicBezTo>
                  <a:pt x="24381" y="8678"/>
                  <a:pt x="24381" y="8678"/>
                  <a:pt x="24381" y="8678"/>
                </a:cubicBezTo>
                <a:cubicBezTo>
                  <a:pt x="24860" y="8678"/>
                  <a:pt x="25248" y="8290"/>
                  <a:pt x="25248" y="7811"/>
                </a:cubicBezTo>
                <a:close/>
              </a:path>
            </a:pathLst>
          </a:custGeom>
          <a:solidFill>
            <a:srgbClr val="D4EDF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181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/>
        </p:nvSpPr>
        <p:spPr bwMode="gray">
          <a:xfrm>
            <a:off x="0" y="5902805"/>
            <a:ext cx="11083141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/>
        </p:nvSpPr>
        <p:spPr bwMode="gray">
          <a:xfrm>
            <a:off x="9850799" y="6071185"/>
            <a:ext cx="747981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/>
        </p:nvSpPr>
        <p:spPr bwMode="gray">
          <a:xfrm>
            <a:off x="9490307" y="6071185"/>
            <a:ext cx="34461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/>
        </p:nvSpPr>
        <p:spPr bwMode="gray">
          <a:xfrm>
            <a:off x="4762" y="719138"/>
            <a:ext cx="2298102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/>
        </p:nvPicPr>
        <p:blipFill>
          <a:blip r:embed="rId3"/>
          <a:stretch>
            <a:fillRect/>
          </a:stretch>
        </p:blipFill>
        <p:spPr bwMode="gray">
          <a:xfrm>
            <a:off x="4679" y="719280"/>
            <a:ext cx="2298002" cy="1440600"/>
          </a:xfrm>
          <a:prstGeom prst="rect">
            <a:avLst/>
          </a:prstGeom>
        </p:spPr>
      </p:pic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337078" y="3615160"/>
            <a:ext cx="9150266" cy="893961"/>
          </a:xfrm>
        </p:spPr>
        <p:txBody>
          <a:bodyPr anchor="t" anchorCtr="0"/>
          <a:lstStyle>
            <a:lvl1pPr algn="l">
              <a:defRPr sz="5398">
                <a:solidFill>
                  <a:schemeClr val="tx1"/>
                </a:solidFill>
              </a:defRPr>
            </a:lvl1pPr>
          </a:lstStyle>
          <a:p>
            <a:r>
              <a:rPr lang="nl-NL" noProof="1"/>
              <a:t>[Titel]</a:t>
            </a:r>
          </a:p>
        </p:txBody>
      </p:sp>
      <p:sp>
        <p:nvSpPr>
          <p:cNvPr id="3" name="***Ondertitel 2"/>
          <p:cNvSpPr>
            <a:spLocks noGrp="1" noSelect="1"/>
          </p:cNvSpPr>
          <p:nvPr>
            <p:ph type="subTitle" idx="1" hasCustomPrompt="1"/>
          </p:nvPr>
        </p:nvSpPr>
        <p:spPr bwMode="gray">
          <a:xfrm>
            <a:off x="1344710" y="4535454"/>
            <a:ext cx="9142635" cy="564468"/>
          </a:xfrm>
        </p:spPr>
        <p:txBody>
          <a:bodyPr/>
          <a:lstStyle>
            <a:lvl1pPr marL="0" indent="0" algn="l">
              <a:buNone/>
              <a:defRPr sz="3099">
                <a:solidFill>
                  <a:schemeClr val="tx1"/>
                </a:solidFill>
                <a:latin typeface="+mj-lt"/>
              </a:defRPr>
            </a:lvl1pPr>
            <a:lvl2pPr marL="54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1"/>
              <a:t>[Subtitel]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E0A09-B181-4752-A40D-03F7FD648B62}"/>
              </a:ext>
            </a:extLst>
          </p:cNvPr>
          <p:cNvSpPr txBox="1">
            <a:spLocks noSelect="1"/>
          </p:cNvSpPr>
          <p:nvPr/>
        </p:nvSpPr>
        <p:spPr bwMode="gray">
          <a:xfrm>
            <a:off x="1920623" y="6024207"/>
            <a:ext cx="14397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nl-NL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EABFAD-214C-4864-A57B-2711BA724238}"/>
              </a:ext>
            </a:extLst>
          </p:cNvPr>
          <p:cNvSpPr>
            <a:spLocks noGrp="1" noSelect="1"/>
          </p:cNvSpPr>
          <p:nvPr>
            <p:ph type="dt" sz="half" idx="10"/>
          </p:nvPr>
        </p:nvSpPr>
        <p:spPr>
          <a:xfrm>
            <a:off x="359947" y="6021288"/>
            <a:ext cx="1704655" cy="252000"/>
          </a:xfrm>
        </p:spPr>
        <p:txBody>
          <a:bodyPr/>
          <a:lstStyle/>
          <a:p>
            <a:fld id="{E6E18D78-A130-4D00-8E51-5C8A7FE4681B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66F835-F5E6-45F4-B804-957BFF45B0FE}"/>
              </a:ext>
            </a:extLst>
          </p:cNvPr>
          <p:cNvSpPr>
            <a:spLocks noGrp="1" noSelect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152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bg bwMode="gray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53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359119-428F-4FEE-A7F7-31172621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F5D356-E93E-4640-BA05-8C57728F53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9B6F329-5F51-431C-B31F-9612F9405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42CB309-0CB5-4C60-AF3C-1A9FD6246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8D78-A130-4D00-8E51-5C8A7FE4681B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7D7678B-BFB0-406E-8BBF-E6D9A8392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AFF681-9A81-4167-943D-9D1394970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CF7D-8438-4950-B1E0-518F5E69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13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5" y="2367095"/>
            <a:ext cx="10363827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9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k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</a:p>
        </p:txBody>
      </p:sp>
      <p:sp>
        <p:nvSpPr>
          <p:cNvPr id="3" name="Tijdelijke aanduiding voor inhoud 2"/>
          <p:cNvSpPr>
            <a:spLocks noGrp="1" noSelect="1"/>
          </p:cNvSpPr>
          <p:nvPr>
            <p:ph idx="1" hasCustomPrompt="1"/>
          </p:nvPr>
        </p:nvSpPr>
        <p:spPr bwMode="gray"/>
        <p:txBody>
          <a:bodyPr/>
          <a:lstStyle>
            <a:lvl1pPr>
              <a:defRPr baseline="0"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</p:spTree>
    <p:extLst>
      <p:ext uri="{BB962C8B-B14F-4D97-AF65-F5344CB8AC3E}">
        <p14:creationId xmlns:p14="http://schemas.microsoft.com/office/powerpoint/2010/main" val="172346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2 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 noSelect="1"/>
          </p:cNvSpPr>
          <p:nvPr>
            <p:ph sz="quarter" idx="13" hasCustomPrompt="1"/>
          </p:nvPr>
        </p:nvSpPr>
        <p:spPr bwMode="gray">
          <a:xfrm>
            <a:off x="1344609" y="2313000"/>
            <a:ext cx="4318875" cy="33843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  <p:sp>
        <p:nvSpPr>
          <p:cNvPr id="11" name="Tijdelijke aanduiding voor inhoud 10"/>
          <p:cNvSpPr>
            <a:spLocks noGrp="1" noSelect="1"/>
          </p:cNvSpPr>
          <p:nvPr>
            <p:ph sz="quarter" idx="14" hasCustomPrompt="1"/>
          </p:nvPr>
        </p:nvSpPr>
        <p:spPr bwMode="gray">
          <a:xfrm>
            <a:off x="5844517" y="2313000"/>
            <a:ext cx="4318875" cy="33843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  <p:sp>
        <p:nvSpPr>
          <p:cNvPr id="8" name="Titel 7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553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F4AF2CF-82A0-4678-9D52-724D569E8A6C}"/>
              </a:ext>
            </a:extLst>
          </p:cNvPr>
          <p:cNvSpPr>
            <a:spLocks noSelect="1"/>
          </p:cNvSpPr>
          <p:nvPr/>
        </p:nvSpPr>
        <p:spPr bwMode="gray">
          <a:xfrm>
            <a:off x="0" y="1"/>
            <a:ext cx="12185708" cy="6857999"/>
          </a:xfrm>
          <a:prstGeom prst="rect">
            <a:avLst/>
          </a:prstGeom>
          <a:solidFill>
            <a:srgbClr val="D4EDFC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64C75092-D6E5-4ED0-871B-50F6B27A021F}"/>
              </a:ext>
            </a:extLst>
          </p:cNvPr>
          <p:cNvSpPr>
            <a:spLocks noGrp="1" noSelect="1"/>
          </p:cNvSpPr>
          <p:nvPr>
            <p:ph type="pic" idx="13" hasCustomPrompt="1"/>
          </p:nvPr>
        </p:nvSpPr>
        <p:spPr bwMode="gray">
          <a:xfrm>
            <a:off x="0" y="1"/>
            <a:ext cx="12192000" cy="6857999"/>
          </a:xfrm>
        </p:spPr>
        <p:txBody>
          <a:bodyPr anchor="ctr"/>
          <a:lstStyle>
            <a:lvl1pPr marL="270027" indent="-270027" algn="ctr" defTabSz="1088610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/>
              <a:t>[Afbeelding]</a:t>
            </a:r>
          </a:p>
        </p:txBody>
      </p:sp>
      <p:sp>
        <p:nvSpPr>
          <p:cNvPr id="9" name="Tijdelijke aanduiding voor afbeelding 3 (PHJU)">
            <a:extLst>
              <a:ext uri="{FF2B5EF4-FFF2-40B4-BE49-F238E27FC236}">
                <a16:creationId xmlns:a16="http://schemas.microsoft.com/office/drawing/2014/main" id="{E968B1FB-1E9D-44FF-85F4-7BEC7C5A53F0}"/>
              </a:ext>
            </a:extLst>
          </p:cNvPr>
          <p:cNvSpPr>
            <a:spLocks noGrp="1" noSelect="1"/>
          </p:cNvSpPr>
          <p:nvPr>
            <p:ph type="body" idx="14" hasCustomPrompt="1"/>
          </p:nvPr>
        </p:nvSpPr>
        <p:spPr bwMode="gray">
          <a:xfrm>
            <a:off x="0" y="2"/>
            <a:ext cx="2529061" cy="6857999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270027" indent="-270027" algn="l" defTabSz="1088610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92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bg>
      <p:bgPr>
        <a:solidFill>
          <a:srgbClr val="D4ED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***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1004442" y="2240868"/>
            <a:ext cx="10166800" cy="1764196"/>
          </a:xfrm>
        </p:spPr>
        <p:txBody>
          <a:bodyPr anchor="t"/>
          <a:lstStyle>
            <a:lvl1pPr algn="ctr">
              <a:defRPr sz="5498">
                <a:solidFill>
                  <a:schemeClr val="tx1"/>
                </a:solidFill>
              </a:defRPr>
            </a:lvl1pPr>
          </a:lstStyle>
          <a:p>
            <a:pPr lvl="0"/>
            <a:r>
              <a:rPr lang="nl-NL" noProof="1"/>
              <a:t>[Titel]</a:t>
            </a:r>
            <a:br>
              <a:rPr lang="nl-NL" noProof="1"/>
            </a:br>
            <a:endParaRPr lang="nl-NL" noProof="1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9EA2CB4D-0B72-4771-8774-C128702AE7CE}"/>
              </a:ext>
            </a:extLst>
          </p:cNvPr>
          <p:cNvSpPr>
            <a:spLocks noGrp="1" noSelect="1"/>
          </p:cNvSpPr>
          <p:nvPr>
            <p:ph type="body" sz="quarter" idx="10" hasCustomPrompt="1"/>
          </p:nvPr>
        </p:nvSpPr>
        <p:spPr bwMode="gray">
          <a:xfrm>
            <a:off x="1004627" y="4149812"/>
            <a:ext cx="10166877" cy="1187400"/>
          </a:xfrm>
        </p:spPr>
        <p:txBody>
          <a:bodyPr/>
          <a:lstStyle>
            <a:lvl1pPr marL="0" indent="0" algn="ctr">
              <a:buFontTx/>
              <a:buNone/>
              <a:defRPr sz="3399" b="0">
                <a:solidFill>
                  <a:schemeClr val="tx1"/>
                </a:solidFill>
                <a:latin typeface="+mj-lt"/>
              </a:defRPr>
            </a:lvl1pPr>
            <a:lvl2pPr marL="0" indent="0" algn="ctr">
              <a:buFontTx/>
              <a:buNone/>
              <a:defRPr sz="3399" b="0">
                <a:solidFill>
                  <a:schemeClr val="tx1"/>
                </a:solidFill>
              </a:defRPr>
            </a:lvl2pPr>
            <a:lvl3pPr marL="0" indent="0" algn="ctr">
              <a:buFontTx/>
              <a:buNone/>
              <a:defRPr sz="3399" b="0">
                <a:solidFill>
                  <a:schemeClr val="tx1"/>
                </a:solidFill>
              </a:defRPr>
            </a:lvl3pPr>
            <a:lvl4pPr marL="0" algn="ctr">
              <a:buFontTx/>
              <a:buNone/>
              <a:defRPr sz="3399" b="0">
                <a:solidFill>
                  <a:schemeClr val="tx1"/>
                </a:solidFill>
              </a:defRPr>
            </a:lvl4pPr>
            <a:lvl5pPr marL="0" algn="ctr">
              <a:buFontTx/>
              <a:buNone/>
              <a:defRPr sz="3399" b="0">
                <a:solidFill>
                  <a:schemeClr val="tx1"/>
                </a:solidFill>
              </a:defRPr>
            </a:lvl5pPr>
            <a:lvl6pPr marL="0" algn="ctr">
              <a:buFontTx/>
              <a:buNone/>
              <a:defRPr sz="3399" b="0">
                <a:solidFill>
                  <a:schemeClr val="tx1"/>
                </a:solidFill>
              </a:defRPr>
            </a:lvl6pPr>
            <a:lvl7pPr marL="0" algn="ctr">
              <a:buFontTx/>
              <a:buNone/>
              <a:defRPr sz="3399" b="0">
                <a:solidFill>
                  <a:schemeClr val="tx1"/>
                </a:solidFill>
              </a:defRPr>
            </a:lvl7pPr>
            <a:lvl8pPr marL="0" algn="ctr">
              <a:buFontTx/>
              <a:buNone/>
              <a:defRPr sz="3399" b="0">
                <a:solidFill>
                  <a:schemeClr val="tx1"/>
                </a:solidFill>
              </a:defRPr>
            </a:lvl8pPr>
            <a:lvl9pPr marL="0" algn="ctr">
              <a:buFontTx/>
              <a:buNone/>
              <a:defRPr sz="3399" b="0">
                <a:solidFill>
                  <a:schemeClr val="tx1"/>
                </a:solidFill>
              </a:defRPr>
            </a:lvl9pPr>
          </a:lstStyle>
          <a:p>
            <a:pPr lvl="0"/>
            <a:r>
              <a:rPr lang="nl-NL"/>
              <a:t>[Ondertitel]</a:t>
            </a:r>
          </a:p>
        </p:txBody>
      </p:sp>
    </p:spTree>
    <p:extLst>
      <p:ext uri="{BB962C8B-B14F-4D97-AF65-F5344CB8AC3E}">
        <p14:creationId xmlns:p14="http://schemas.microsoft.com/office/powerpoint/2010/main" val="188057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leine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3D72B64D-68B0-4E1E-B069-061DBB6A1658}"/>
              </a:ext>
            </a:extLst>
          </p:cNvPr>
          <p:cNvSpPr>
            <a:spLocks noSelect="1"/>
          </p:cNvSpPr>
          <p:nvPr/>
        </p:nvSpPr>
        <p:spPr bwMode="gray">
          <a:xfrm>
            <a:off x="4217987" y="1"/>
            <a:ext cx="7967721" cy="6857999"/>
          </a:xfrm>
          <a:prstGeom prst="rect">
            <a:avLst/>
          </a:prstGeom>
          <a:solidFill>
            <a:srgbClr val="D4EDFC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sp>
        <p:nvSpPr>
          <p:cNvPr id="2" name="***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979462" y="1232756"/>
            <a:ext cx="2951288" cy="840998"/>
          </a:xfrm>
        </p:spPr>
        <p:txBody>
          <a:bodyPr/>
          <a:lstStyle>
            <a:lvl1pPr>
              <a:defRPr sz="1999"/>
            </a:lvl1pPr>
          </a:lstStyle>
          <a:p>
            <a:pPr lvl="0"/>
            <a:r>
              <a:rPr lang="nl-NL" noProof="1"/>
              <a:t>[Titel]</a:t>
            </a:r>
          </a:p>
        </p:txBody>
      </p:sp>
      <p:sp>
        <p:nvSpPr>
          <p:cNvPr id="3" name="Tijdelijke aanduiding voor afbeelding 3">
            <a:extLst>
              <a:ext uri="{FF2B5EF4-FFF2-40B4-BE49-F238E27FC236}">
                <a16:creationId xmlns:a16="http://schemas.microsoft.com/office/drawing/2014/main" id="{70B3CF3C-7BA3-476D-9EE5-ECB24C8A1DF6}"/>
              </a:ext>
            </a:extLst>
          </p:cNvPr>
          <p:cNvSpPr>
            <a:spLocks noGrp="1" noSelect="1"/>
          </p:cNvSpPr>
          <p:nvPr>
            <p:ph type="pic" idx="10" hasCustomPrompt="1"/>
          </p:nvPr>
        </p:nvSpPr>
        <p:spPr bwMode="gray">
          <a:xfrm>
            <a:off x="4224279" y="0"/>
            <a:ext cx="7967721" cy="6858000"/>
          </a:xfrm>
        </p:spPr>
        <p:txBody>
          <a:bodyPr/>
          <a:lstStyle>
            <a:lvl1pPr marL="230331" indent="-230331" algn="l" defTabSz="1088610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/>
              <a:t>[Afbeelding]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570D465-F8AA-4A1E-971D-9DC1400227DA}"/>
              </a:ext>
            </a:extLst>
          </p:cNvPr>
          <p:cNvSpPr>
            <a:spLocks noGrp="1" noSelect="1"/>
          </p:cNvSpPr>
          <p:nvPr>
            <p:ph type="body" sz="quarter" idx="11" hasCustomPrompt="1"/>
          </p:nvPr>
        </p:nvSpPr>
        <p:spPr bwMode="gray">
          <a:xfrm>
            <a:off x="985034" y="2204864"/>
            <a:ext cx="2951288" cy="2988332"/>
          </a:xfrm>
        </p:spPr>
        <p:txBody>
          <a:bodyPr/>
          <a:lstStyle>
            <a:lvl1pPr marL="0" indent="0">
              <a:buFontTx/>
              <a:buNone/>
              <a:defRPr sz="1999" b="0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999" b="0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sz="1999" b="0">
                <a:solidFill>
                  <a:schemeClr val="tx1"/>
                </a:solidFill>
              </a:defRPr>
            </a:lvl3pPr>
            <a:lvl4pPr marL="0">
              <a:buFontTx/>
              <a:buNone/>
              <a:defRPr sz="1999" b="0">
                <a:solidFill>
                  <a:schemeClr val="tx1"/>
                </a:solidFill>
              </a:defRPr>
            </a:lvl4pPr>
            <a:lvl5pPr marL="0">
              <a:buFontTx/>
              <a:buNone/>
              <a:defRPr sz="1999" b="0">
                <a:solidFill>
                  <a:schemeClr val="tx1"/>
                </a:solidFill>
              </a:defRPr>
            </a:lvl5pPr>
            <a:lvl6pPr marL="0">
              <a:buFontTx/>
              <a:buNone/>
              <a:defRPr sz="1999" b="0">
                <a:solidFill>
                  <a:schemeClr val="tx1"/>
                </a:solidFill>
              </a:defRPr>
            </a:lvl6pPr>
            <a:lvl7pPr marL="0">
              <a:buFontTx/>
              <a:buNone/>
              <a:defRPr sz="1999" b="0">
                <a:solidFill>
                  <a:schemeClr val="tx1"/>
                </a:solidFill>
              </a:defRPr>
            </a:lvl7pPr>
            <a:lvl8pPr marL="0">
              <a:buFontTx/>
              <a:buNone/>
              <a:defRPr sz="1999" b="0">
                <a:solidFill>
                  <a:schemeClr val="tx1"/>
                </a:solidFill>
              </a:defRPr>
            </a:lvl8pPr>
            <a:lvl9pPr marL="0">
              <a:buFontTx/>
              <a:buNone/>
              <a:defRPr sz="1999" b="0">
                <a:solidFill>
                  <a:schemeClr val="tx1"/>
                </a:solidFill>
              </a:defRPr>
            </a:lvl9pPr>
          </a:lstStyle>
          <a:p>
            <a:pPr lvl="0"/>
            <a:r>
              <a:rPr lang="nl-NL"/>
              <a:t>[Tekst]</a:t>
            </a:r>
          </a:p>
        </p:txBody>
      </p:sp>
    </p:spTree>
    <p:extLst>
      <p:ext uri="{BB962C8B-B14F-4D97-AF65-F5344CB8AC3E}">
        <p14:creationId xmlns:p14="http://schemas.microsoft.com/office/powerpoint/2010/main" val="68912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 zonder sub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4B6EC08B-F872-466C-9547-08665378E727}"/>
              </a:ext>
            </a:extLst>
          </p:cNvPr>
          <p:cNvSpPr>
            <a:spLocks noSelect="1"/>
          </p:cNvSpPr>
          <p:nvPr/>
        </p:nvSpPr>
        <p:spPr bwMode="gray">
          <a:xfrm>
            <a:off x="0" y="2651180"/>
            <a:ext cx="10686123" cy="3675751"/>
          </a:xfrm>
          <a:custGeom>
            <a:avLst/>
            <a:gdLst>
              <a:gd name="T0" fmla="*/ 25248 w 25248"/>
              <a:gd name="T1" fmla="*/ 7811 h 8678"/>
              <a:gd name="T2" fmla="*/ 25248 w 25248"/>
              <a:gd name="T3" fmla="*/ 866 h 8678"/>
              <a:gd name="T4" fmla="*/ 24381 w 25248"/>
              <a:gd name="T5" fmla="*/ 0 h 8678"/>
              <a:gd name="T6" fmla="*/ 0 w 25248"/>
              <a:gd name="T7" fmla="*/ 0 h 8678"/>
              <a:gd name="T8" fmla="*/ 0 w 25248"/>
              <a:gd name="T9" fmla="*/ 8678 h 8678"/>
              <a:gd name="T10" fmla="*/ 24381 w 25248"/>
              <a:gd name="T11" fmla="*/ 8678 h 8678"/>
              <a:gd name="T12" fmla="*/ 25248 w 25248"/>
              <a:gd name="T13" fmla="*/ 7811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48" h="8678">
                <a:moveTo>
                  <a:pt x="25248" y="7811"/>
                </a:moveTo>
                <a:cubicBezTo>
                  <a:pt x="25248" y="866"/>
                  <a:pt x="25248" y="866"/>
                  <a:pt x="25248" y="866"/>
                </a:cubicBezTo>
                <a:cubicBezTo>
                  <a:pt x="25248" y="388"/>
                  <a:pt x="24860" y="0"/>
                  <a:pt x="243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78"/>
                  <a:pt x="0" y="8678"/>
                  <a:pt x="0" y="8678"/>
                </a:cubicBezTo>
                <a:cubicBezTo>
                  <a:pt x="24381" y="8678"/>
                  <a:pt x="24381" y="8678"/>
                  <a:pt x="24381" y="8678"/>
                </a:cubicBezTo>
                <a:cubicBezTo>
                  <a:pt x="24860" y="8678"/>
                  <a:pt x="25248" y="8290"/>
                  <a:pt x="25248" y="7811"/>
                </a:cubicBezTo>
                <a:close/>
              </a:path>
            </a:pathLst>
          </a:custGeom>
          <a:solidFill>
            <a:srgbClr val="D4EDF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181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/>
        </p:nvSpPr>
        <p:spPr bwMode="gray">
          <a:xfrm>
            <a:off x="0" y="5902805"/>
            <a:ext cx="11083141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/>
        </p:nvSpPr>
        <p:spPr bwMode="gray">
          <a:xfrm>
            <a:off x="9850799" y="6071185"/>
            <a:ext cx="747981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/>
        </p:nvSpPr>
        <p:spPr bwMode="gray">
          <a:xfrm>
            <a:off x="9490307" y="6071185"/>
            <a:ext cx="34461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/>
        </p:nvSpPr>
        <p:spPr bwMode="gray">
          <a:xfrm>
            <a:off x="4762" y="719138"/>
            <a:ext cx="2298102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/>
        </p:nvPicPr>
        <p:blipFill>
          <a:blip r:embed="rId3"/>
          <a:stretch>
            <a:fillRect/>
          </a:stretch>
        </p:blipFill>
        <p:spPr bwMode="gray">
          <a:xfrm>
            <a:off x="4679" y="719280"/>
            <a:ext cx="2298002" cy="1440600"/>
          </a:xfrm>
          <a:prstGeom prst="rect">
            <a:avLst/>
          </a:prstGeom>
        </p:spPr>
      </p:pic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337078" y="3615160"/>
            <a:ext cx="9150266" cy="1974081"/>
          </a:xfrm>
        </p:spPr>
        <p:txBody>
          <a:bodyPr anchor="t" anchorCtr="0"/>
          <a:lstStyle>
            <a:lvl1pPr algn="l">
              <a:defRPr sz="5398">
                <a:solidFill>
                  <a:schemeClr val="tx1"/>
                </a:solidFill>
              </a:defRPr>
            </a:lvl1pPr>
          </a:lstStyle>
          <a:p>
            <a:r>
              <a:rPr lang="nl-NL" noProof="1"/>
              <a:t>[Titel]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E0A09-B181-4752-A40D-03F7FD648B62}"/>
              </a:ext>
            </a:extLst>
          </p:cNvPr>
          <p:cNvSpPr txBox="1">
            <a:spLocks noSelect="1"/>
          </p:cNvSpPr>
          <p:nvPr/>
        </p:nvSpPr>
        <p:spPr bwMode="gray">
          <a:xfrm>
            <a:off x="1920623" y="6024207"/>
            <a:ext cx="14397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nl-NL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EABFAD-214C-4864-A57B-2711BA724238}"/>
              </a:ext>
            </a:extLst>
          </p:cNvPr>
          <p:cNvSpPr>
            <a:spLocks noGrp="1" noSelect="1"/>
          </p:cNvSpPr>
          <p:nvPr>
            <p:ph type="dt" sz="half" idx="10"/>
          </p:nvPr>
        </p:nvSpPr>
        <p:spPr>
          <a:xfrm>
            <a:off x="359947" y="6021288"/>
            <a:ext cx="1704655" cy="252000"/>
          </a:xfrm>
        </p:spPr>
        <p:txBody>
          <a:bodyPr/>
          <a:lstStyle/>
          <a:p>
            <a:fld id="{E6E18D78-A130-4D00-8E51-5C8A7FE4681B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66F835-F5E6-45F4-B804-957BFF45B0FE}"/>
              </a:ext>
            </a:extLst>
          </p:cNvPr>
          <p:cNvSpPr>
            <a:spLocks noGrp="1" noSelect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24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uitdia">
    <p:bg>
      <p:bgPr>
        <a:solidFill>
          <a:srgbClr val="D4ED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181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/>
        </p:nvSpPr>
        <p:spPr bwMode="gray">
          <a:xfrm>
            <a:off x="0" y="5902805"/>
            <a:ext cx="11083141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/>
        </p:nvSpPr>
        <p:spPr bwMode="gray">
          <a:xfrm>
            <a:off x="9850799" y="6071185"/>
            <a:ext cx="747981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/>
        </p:nvSpPr>
        <p:spPr bwMode="gray">
          <a:xfrm>
            <a:off x="9490307" y="6071185"/>
            <a:ext cx="34461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/>
        </p:nvSpPr>
        <p:spPr bwMode="gray">
          <a:xfrm>
            <a:off x="4762" y="719138"/>
            <a:ext cx="2298102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nl-NL" sz="1799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/>
        </p:nvPicPr>
        <p:blipFill>
          <a:blip r:embed="rId3"/>
          <a:stretch>
            <a:fillRect/>
          </a:stretch>
        </p:blipFill>
        <p:spPr bwMode="gray">
          <a:xfrm>
            <a:off x="4679" y="719280"/>
            <a:ext cx="2298002" cy="144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06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</a:p>
        </p:txBody>
      </p:sp>
    </p:spTree>
    <p:extLst>
      <p:ext uri="{BB962C8B-B14F-4D97-AF65-F5344CB8AC3E}">
        <p14:creationId xmlns:p14="http://schemas.microsoft.com/office/powerpoint/2010/main" val="249772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hidden="1">
            <a:extLst>
              <a:ext uri="{FF2B5EF4-FFF2-40B4-BE49-F238E27FC236}">
                <a16:creationId xmlns:a16="http://schemas.microsoft.com/office/drawing/2014/main" id="{60ABDAD1-1417-4A76-B2E5-DEB5397BB4D7}"/>
              </a:ext>
            </a:extLst>
          </p:cNvPr>
          <p:cNvPicPr>
            <a:picLocks noSelect="1"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92" y="0"/>
            <a:ext cx="12185216" cy="6858000"/>
          </a:xfrm>
          <a:prstGeom prst="rect">
            <a:avLst/>
          </a:prstGeom>
        </p:spPr>
      </p:pic>
      <p:pic>
        <p:nvPicPr>
          <p:cNvPr id="10" name="***druppels">
            <a:extLst>
              <a:ext uri="{FF2B5EF4-FFF2-40B4-BE49-F238E27FC236}">
                <a16:creationId xmlns:a16="http://schemas.microsoft.com/office/drawing/2014/main" id="{720F36EC-87A9-44DD-BB0D-0AAA2D3BE9E8}"/>
              </a:ext>
            </a:extLst>
          </p:cNvPr>
          <p:cNvPicPr>
            <a:picLocks noSelect="1" noChangeAspect="1"/>
          </p:cNvPicPr>
          <p:nvPr/>
        </p:nvPicPr>
        <p:blipFill>
          <a:blip r:embed="rId15"/>
          <a:stretch>
            <a:fillRect/>
          </a:stretch>
        </p:blipFill>
        <p:spPr bwMode="gray">
          <a:xfrm>
            <a:off x="0" y="0"/>
            <a:ext cx="2529181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 noSelect="1"/>
          </p:cNvSpPr>
          <p:nvPr>
            <p:ph type="title"/>
          </p:nvPr>
        </p:nvSpPr>
        <p:spPr bwMode="gray">
          <a:xfrm>
            <a:off x="1328393" y="377788"/>
            <a:ext cx="8151101" cy="1143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l-NL" noProof="1"/>
              <a:t>Klik om de stijl te bewerken</a:t>
            </a:r>
          </a:p>
        </p:txBody>
      </p:sp>
      <p:sp>
        <p:nvSpPr>
          <p:cNvPr id="3" name="Tijdelijke aanduiding voor tekst 2 (JU-Free)"/>
          <p:cNvSpPr>
            <a:spLocks noGrp="1"/>
          </p:cNvSpPr>
          <p:nvPr>
            <p:ph type="body" idx="1"/>
          </p:nvPr>
        </p:nvSpPr>
        <p:spPr bwMode="gray">
          <a:xfrm>
            <a:off x="1344709" y="2312877"/>
            <a:ext cx="8710700" cy="33843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1"/>
              <a:t>JU-LEVEL1=Opsomming 1e niveau</a:t>
            </a:r>
          </a:p>
          <a:p>
            <a:pPr lvl="1"/>
            <a:r>
              <a:rPr lang="nl-NL" noProof="1"/>
              <a:t>JU-LEVEL2=Opsomming 2e niveau</a:t>
            </a:r>
          </a:p>
          <a:p>
            <a:pPr lvl="2"/>
            <a:r>
              <a:rPr lang="nl-NL" noProof="1"/>
              <a:t>JU-LEVEL3=Opsomming 3e niveau</a:t>
            </a:r>
          </a:p>
          <a:p>
            <a:pPr lvl="3"/>
            <a:r>
              <a:rPr lang="nl-NL" noProof="1"/>
              <a:t>JU-LEVEL4=Kop</a:t>
            </a:r>
          </a:p>
          <a:p>
            <a:pPr lvl="4"/>
            <a:r>
              <a:rPr lang="nl-NL" noProof="1"/>
              <a:t>JU-LEVEL5=Basistekst</a:t>
            </a:r>
          </a:p>
          <a:p>
            <a:pPr lvl="5"/>
            <a:r>
              <a:rPr lang="nl-NL" noProof="1"/>
              <a:t>JU-LEVEL6=Zwevend 1e niveau</a:t>
            </a:r>
          </a:p>
          <a:p>
            <a:pPr lvl="6"/>
            <a:r>
              <a:rPr lang="nl-NL" noProof="1"/>
              <a:t>JU-LEVEL7=Zwevend 2e niveau</a:t>
            </a:r>
          </a:p>
          <a:p>
            <a:pPr lvl="7"/>
            <a:r>
              <a:rPr lang="nl-NL" noProof="1"/>
              <a:t>JU-LEVEL8=Zwevend 3e niveau</a:t>
            </a:r>
          </a:p>
          <a:p>
            <a:pPr lvl="8"/>
            <a:r>
              <a:rPr lang="nl-NL" noProof="1"/>
              <a:t>JU-LEVEL9=Negende niveau</a:t>
            </a:r>
          </a:p>
        </p:txBody>
      </p:sp>
      <p:sp>
        <p:nvSpPr>
          <p:cNvPr id="4" name="Tijdelijke aanduiding voor datum 3"/>
          <p:cNvSpPr>
            <a:spLocks noGrp="1" noSelect="1"/>
          </p:cNvSpPr>
          <p:nvPr>
            <p:ph type="dt" sz="half" idx="2"/>
          </p:nvPr>
        </p:nvSpPr>
        <p:spPr bwMode="gray">
          <a:xfrm>
            <a:off x="184499" y="6021288"/>
            <a:ext cx="1704655" cy="25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fld id="{E6E18D78-A130-4D00-8E51-5C8A7FE4681B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 noSelect="1"/>
          </p:cNvSpPr>
          <p:nvPr>
            <p:ph type="ftr" sz="quarter" idx="3"/>
          </p:nvPr>
        </p:nvSpPr>
        <p:spPr bwMode="gray">
          <a:xfrm>
            <a:off x="2100596" y="6021288"/>
            <a:ext cx="6263881" cy="25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 noSelect="1"/>
          </p:cNvSpPr>
          <p:nvPr>
            <p:ph type="sldNum" sz="quarter" idx="4"/>
          </p:nvPr>
        </p:nvSpPr>
        <p:spPr bwMode="gray">
          <a:xfrm>
            <a:off x="9983420" y="6021288"/>
            <a:ext cx="1613382" cy="25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fld id="{5781CF7D-8438-4950-B1E0-518F5E69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13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xStyles>
    <p:titleStyle>
      <a:lvl1pPr algn="l" defTabSz="1088610" rtl="0" eaLnBrk="1" latinLnBrk="0" hangingPunct="1">
        <a:spcBef>
          <a:spcPct val="0"/>
        </a:spcBef>
        <a:buNone/>
        <a:defRPr sz="3499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331" indent="-230331" algn="l" defTabSz="1088610" rtl="0" eaLnBrk="1" latinLnBrk="0" hangingPunct="1">
        <a:spcBef>
          <a:spcPts val="0"/>
        </a:spcBef>
        <a:buFont typeface="Arial" pitchFamily="34" charset="0"/>
        <a:buChar char="•"/>
        <a:defRPr sz="2699" b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37529" indent="-237529" algn="l" defTabSz="1088610" rtl="0" eaLnBrk="1" latinLnBrk="0" hangingPunct="1">
        <a:spcBef>
          <a:spcPts val="0"/>
        </a:spcBef>
        <a:buClr>
          <a:schemeClr val="tx1"/>
        </a:buClr>
        <a:buFont typeface="Arial" pitchFamily="34" charset="0"/>
        <a:buChar char="•"/>
        <a:defRPr sz="2699" kern="1200">
          <a:solidFill>
            <a:schemeClr val="accent3"/>
          </a:solidFill>
          <a:latin typeface="+mn-lt"/>
          <a:ea typeface="+mn-ea"/>
          <a:cs typeface="+mn-cs"/>
        </a:defRPr>
      </a:lvl2pPr>
      <a:lvl3pPr marL="475057" indent="-237529" algn="l" defTabSz="1088610" rtl="0" eaLnBrk="1" latinLnBrk="0" hangingPunct="1">
        <a:spcBef>
          <a:spcPts val="0"/>
        </a:spcBef>
        <a:buFont typeface="Arial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088610" rtl="0" eaLnBrk="1" latinLnBrk="0" hangingPunct="1">
        <a:spcBef>
          <a:spcPts val="0"/>
        </a:spcBef>
        <a:buFont typeface="Arial" pitchFamily="34" charset="0"/>
        <a:buNone/>
        <a:defRPr sz="2399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088610" rtl="0" eaLnBrk="1" latinLnBrk="0" hangingPunct="1">
        <a:spcBef>
          <a:spcPts val="1500"/>
        </a:spcBef>
        <a:buFont typeface="Arial" pitchFamily="34" charset="0"/>
        <a:buNone/>
        <a:defRPr sz="2699" kern="1200">
          <a:solidFill>
            <a:schemeClr val="tx1"/>
          </a:solidFill>
          <a:latin typeface="+mn-lt"/>
          <a:ea typeface="+mn-ea"/>
          <a:cs typeface="+mn-cs"/>
        </a:defRPr>
      </a:lvl5pPr>
      <a:lvl6pPr marL="237529" indent="0" algn="l" defTabSz="1088610" rtl="0" eaLnBrk="1" latinLnBrk="0" hangingPunct="1">
        <a:spcBef>
          <a:spcPts val="0"/>
        </a:spcBef>
        <a:buFont typeface="Arial" pitchFamily="34" charset="0"/>
        <a:buNone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475057" indent="0" algn="l" defTabSz="1088610" rtl="0" eaLnBrk="1" latinLnBrk="0" hangingPunct="1">
        <a:spcBef>
          <a:spcPts val="0"/>
        </a:spcBef>
        <a:buFont typeface="Arial" pitchFamily="34" charset="0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712586" indent="0" algn="l" defTabSz="1088610" rtl="0" eaLnBrk="1" latinLnBrk="0" hangingPunct="1"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088610" rtl="0" eaLnBrk="1" latinLnBrk="0" hangingPunct="1">
        <a:spcBef>
          <a:spcPts val="0"/>
        </a:spcBef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306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610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916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222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526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31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137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442" algn="l" defTabSz="108861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vToigBvLr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5nr7W43L98&amp;t=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3eb26c78f18fdf7a8be35094dcbefdda/fedc20c1276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5EA15-DD24-4C36-BF0D-33700FADF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078" y="3615160"/>
            <a:ext cx="9377104" cy="893961"/>
          </a:xfrm>
        </p:spPr>
        <p:txBody>
          <a:bodyPr/>
          <a:lstStyle/>
          <a:p>
            <a:r>
              <a:rPr lang="nl-NL" sz="4400" dirty="0"/>
              <a:t>P6 COMM Les 1 - Groepsdynamica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4E846AE-B942-45AC-923A-26AB90A14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078" y="4359963"/>
            <a:ext cx="9142635" cy="564468"/>
          </a:xfrm>
        </p:spPr>
        <p:txBody>
          <a:bodyPr/>
          <a:lstStyle/>
          <a:p>
            <a:r>
              <a:rPr lang="nl-NL" dirty="0"/>
              <a:t>Kennismaking &amp; Introductie</a:t>
            </a:r>
          </a:p>
        </p:txBody>
      </p:sp>
    </p:spTree>
    <p:extLst>
      <p:ext uri="{BB962C8B-B14F-4D97-AF65-F5344CB8AC3E}">
        <p14:creationId xmlns:p14="http://schemas.microsoft.com/office/powerpoint/2010/main" val="131422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E9E0F-8BE4-41FB-B19B-FA0B2A7E9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B55426-0ECD-4867-B741-4038BF6A6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de eindopdracht Groepsdynamica erbij</a:t>
            </a:r>
          </a:p>
          <a:p>
            <a:r>
              <a:rPr lang="nl-NL" dirty="0"/>
              <a:t>Lees deze door</a:t>
            </a:r>
          </a:p>
          <a:p>
            <a:r>
              <a:rPr lang="nl-NL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976047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45397-5BDE-46EA-9107-05E4BD5D1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 – Individueel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0D0B6C-E94D-4FED-B553-D5A89470C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709" y="2312877"/>
            <a:ext cx="8817386" cy="3384377"/>
          </a:xfrm>
        </p:spPr>
        <p:txBody>
          <a:bodyPr/>
          <a:lstStyle/>
          <a:p>
            <a:r>
              <a:rPr lang="nl-NL" dirty="0"/>
              <a:t>Van welke groepen maak jij deel uit? </a:t>
            </a:r>
          </a:p>
          <a:p>
            <a:r>
              <a:rPr lang="nl-NL" dirty="0"/>
              <a:t>Maak een lijst in Word – in de volgende lessen komen we hier op terug</a:t>
            </a:r>
          </a:p>
        </p:txBody>
      </p:sp>
    </p:spTree>
    <p:extLst>
      <p:ext uri="{BB962C8B-B14F-4D97-AF65-F5344CB8AC3E}">
        <p14:creationId xmlns:p14="http://schemas.microsoft.com/office/powerpoint/2010/main" val="425994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930" y="365125"/>
            <a:ext cx="9705869" cy="1325563"/>
          </a:xfrm>
        </p:spPr>
        <p:txBody>
          <a:bodyPr>
            <a:normAutofit/>
          </a:bodyPr>
          <a:lstStyle/>
          <a:p>
            <a:r>
              <a:rPr lang="nl-NL" sz="3200" b="1" dirty="0">
                <a:solidFill>
                  <a:srgbClr val="1DAEEC"/>
                </a:solidFill>
                <a:latin typeface="Arial"/>
                <a:cs typeface="Arial"/>
              </a:rPr>
              <a:t>Theorie</a:t>
            </a:r>
            <a:r>
              <a:rPr lang="nl-NL" sz="3200" dirty="0">
                <a:solidFill>
                  <a:srgbClr val="1DAEEC"/>
                </a:solidFill>
                <a:latin typeface="Arial"/>
                <a:cs typeface="Arial"/>
              </a:rPr>
              <a:t> – inleiding</a:t>
            </a:r>
            <a:r>
              <a:rPr lang="nl-NL" sz="3200" b="1" dirty="0">
                <a:solidFill>
                  <a:srgbClr val="1DAEEC"/>
                </a:solidFill>
                <a:latin typeface="Arial"/>
                <a:cs typeface="Arial"/>
              </a:rPr>
              <a:t> in groepsdynamica</a:t>
            </a:r>
            <a:endParaRPr lang="nl-NL" sz="3450" dirty="0">
              <a:latin typeface="Arial"/>
              <a:cs typeface="Arial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7FCB2-D2DB-49FB-9C48-24035A936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47930" y="1825625"/>
            <a:ext cx="8186799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Groep - Dynamica</a:t>
            </a:r>
          </a:p>
          <a:p>
            <a:pPr>
              <a:lnSpc>
                <a:spcPct val="150000"/>
              </a:lnSpc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Gedrag van mensen </a:t>
            </a:r>
          </a:p>
          <a:p>
            <a:pPr>
              <a:lnSpc>
                <a:spcPct val="150000"/>
              </a:lnSpc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Taken en rollen (invloed op elkaar uitoefenen)</a:t>
            </a:r>
          </a:p>
          <a:p>
            <a:pPr>
              <a:lnSpc>
                <a:spcPct val="150000"/>
              </a:lnSpc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Fasen van groepsdynamica (groepsvorming: les 2)</a:t>
            </a:r>
          </a:p>
          <a:p>
            <a:pPr marL="0" indent="0">
              <a:lnSpc>
                <a:spcPct val="150000"/>
              </a:lnSpc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98" lvl="1" indent="0">
              <a:lnSpc>
                <a:spcPct val="150000"/>
              </a:lnSpc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Voorbeeld van een groep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https://www.youtube.com/watch?v=ZvToigBvLrA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(tot 2.12) 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gebeurt hier?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Is dit een groep?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kan je zeggen over deze mensen samen?</a:t>
            </a:r>
          </a:p>
        </p:txBody>
      </p:sp>
    </p:spTree>
    <p:extLst>
      <p:ext uri="{BB962C8B-B14F-4D97-AF65-F5344CB8AC3E}">
        <p14:creationId xmlns:p14="http://schemas.microsoft.com/office/powerpoint/2010/main" val="3301114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930" y="365125"/>
            <a:ext cx="9705869" cy="1325563"/>
          </a:xfrm>
        </p:spPr>
        <p:txBody>
          <a:bodyPr>
            <a:normAutofit/>
          </a:bodyPr>
          <a:lstStyle/>
          <a:p>
            <a:r>
              <a:rPr lang="nl-NL" sz="3200" b="1">
                <a:solidFill>
                  <a:srgbClr val="1DAE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Theorie – definitie groep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7FCB2-D2DB-49FB-9C48-24035A936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47930" y="2215661"/>
            <a:ext cx="9863713" cy="3961301"/>
          </a:xfrm>
        </p:spPr>
        <p:txBody>
          <a:bodyPr vert="horz" lIns="0" tIns="0" rIns="0" bIns="0" rtlCol="0" anchor="t">
            <a:normAutofit/>
          </a:bodyPr>
          <a:lstStyle/>
          <a:p>
            <a:pPr marL="229870" indent="-229870">
              <a:lnSpc>
                <a:spcPct val="150000"/>
              </a:lnSpc>
            </a:pPr>
            <a:r>
              <a:rPr lang="nl-NL" sz="2000" dirty="0">
                <a:ea typeface="+mn-lt"/>
                <a:cs typeface="+mn-lt"/>
              </a:rPr>
              <a:t>Een verzameling mensen die een </a:t>
            </a:r>
            <a:r>
              <a:rPr lang="nl-NL" sz="2000" b="1" u="sng" dirty="0">
                <a:ea typeface="+mn-lt"/>
                <a:cs typeface="+mn-lt"/>
              </a:rPr>
              <a:t>eenheid</a:t>
            </a:r>
            <a:r>
              <a:rPr lang="nl-NL" sz="2000" dirty="0">
                <a:ea typeface="+mn-lt"/>
                <a:cs typeface="+mn-lt"/>
              </a:rPr>
              <a:t> vormen op basis van een of meer </a:t>
            </a:r>
            <a:r>
              <a:rPr lang="nl-NL" sz="2000" b="1" u="sng" dirty="0">
                <a:ea typeface="+mn-lt"/>
                <a:cs typeface="+mn-lt"/>
              </a:rPr>
              <a:t>overeenkomsten</a:t>
            </a:r>
            <a:r>
              <a:rPr lang="nl-NL" sz="2000" dirty="0">
                <a:ea typeface="+mn-lt"/>
                <a:cs typeface="+mn-lt"/>
              </a:rPr>
              <a:t>. Daardoor voelen ze zich </a:t>
            </a:r>
            <a:r>
              <a:rPr lang="nl-NL" sz="2000" b="1" u="sng" dirty="0">
                <a:ea typeface="+mn-lt"/>
                <a:cs typeface="+mn-lt"/>
              </a:rPr>
              <a:t>betrokken</a:t>
            </a:r>
            <a:r>
              <a:rPr lang="nl-NL" sz="2000" dirty="0">
                <a:ea typeface="+mn-lt"/>
                <a:cs typeface="+mn-lt"/>
              </a:rPr>
              <a:t> bij elkaar, hebben </a:t>
            </a:r>
            <a:r>
              <a:rPr lang="nl-NL" sz="2000" b="1" u="sng" dirty="0">
                <a:ea typeface="+mn-lt"/>
                <a:cs typeface="+mn-lt"/>
              </a:rPr>
              <a:t>contact</a:t>
            </a:r>
            <a:r>
              <a:rPr lang="nl-NL" sz="2000" dirty="0">
                <a:ea typeface="+mn-lt"/>
                <a:cs typeface="+mn-lt"/>
              </a:rPr>
              <a:t> met elkaar en is er sprake van </a:t>
            </a:r>
            <a:r>
              <a:rPr lang="nl-NL" sz="2000" b="1" u="sng" dirty="0">
                <a:ea typeface="+mn-lt"/>
                <a:cs typeface="+mn-lt"/>
              </a:rPr>
              <a:t>saamhorigheid</a:t>
            </a:r>
            <a:r>
              <a:rPr lang="nl-NL" sz="2000" dirty="0">
                <a:ea typeface="+mn-lt"/>
                <a:cs typeface="+mn-lt"/>
              </a:rPr>
              <a:t>.</a:t>
            </a:r>
          </a:p>
          <a:p>
            <a:pPr marL="229870" indent="-229870">
              <a:lnSpc>
                <a:spcPct val="150000"/>
              </a:lnSpc>
            </a:pPr>
            <a:endParaRPr lang="nl-NL" sz="2000" dirty="0">
              <a:latin typeface="Arial"/>
              <a:cs typeface="Arial"/>
            </a:endParaRPr>
          </a:p>
          <a:p>
            <a:pPr marL="229870" indent="-229870">
              <a:lnSpc>
                <a:spcPct val="150000"/>
              </a:lnSpc>
            </a:pPr>
            <a:r>
              <a:rPr lang="nl-NL" sz="2000" dirty="0">
                <a:latin typeface="Arial"/>
                <a:cs typeface="Arial"/>
              </a:rPr>
              <a:t>Een groep heeft iets gemeenschappelijks</a:t>
            </a:r>
            <a:endParaRPr lang="nl-NL" sz="2000" dirty="0"/>
          </a:p>
          <a:p>
            <a:pPr marL="229870" indent="-229870">
              <a:lnSpc>
                <a:spcPct val="150000"/>
              </a:lnSpc>
            </a:pPr>
            <a:r>
              <a:rPr lang="nl-NL" sz="2000" dirty="0">
                <a:latin typeface="Arial"/>
                <a:cs typeface="Arial"/>
              </a:rPr>
              <a:t>Een groep is te onderscheiden van andere mensen  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indent="-229870">
              <a:lnSpc>
                <a:spcPct val="150000"/>
              </a:lnSpc>
            </a:pPr>
            <a:r>
              <a:rPr lang="nl-NL" sz="2000" dirty="0">
                <a:latin typeface="Arial"/>
                <a:cs typeface="Arial"/>
              </a:rPr>
              <a:t>Een groep hoort in een bepaald opzicht bij elkaar</a:t>
            </a:r>
          </a:p>
        </p:txBody>
      </p:sp>
    </p:spTree>
    <p:extLst>
      <p:ext uri="{BB962C8B-B14F-4D97-AF65-F5344CB8AC3E}">
        <p14:creationId xmlns:p14="http://schemas.microsoft.com/office/powerpoint/2010/main" val="280153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91059B-FE88-463B-9D3C-146605543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649" y="406784"/>
            <a:ext cx="8151101" cy="1143000"/>
          </a:xfrm>
        </p:spPr>
        <p:txBody>
          <a:bodyPr/>
          <a:lstStyle/>
          <a:p>
            <a:r>
              <a:rPr lang="nl-NL" dirty="0">
                <a:solidFill>
                  <a:schemeClr val="accent1"/>
                </a:solidFill>
              </a:rPr>
              <a:t>Wat maakt dit een groep?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29F8DE-E944-4D39-B36E-73795299E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708" y="2312877"/>
            <a:ext cx="9680845" cy="4167335"/>
          </a:xfrm>
        </p:spPr>
        <p:txBody>
          <a:bodyPr/>
          <a:lstStyle/>
          <a:p>
            <a:r>
              <a:rPr lang="nl-NL" sz="2800" dirty="0">
                <a:hlinkClick r:id="rId2"/>
              </a:rPr>
              <a:t>https://www.youtube.com/watch?v=L5nr7W43L98&amp;t=s</a:t>
            </a:r>
            <a:r>
              <a:rPr lang="nl-NL" sz="2800" dirty="0"/>
              <a:t>           (vanaf 2.00 min) </a:t>
            </a:r>
          </a:p>
          <a:p>
            <a:endParaRPr lang="nl-NL" sz="2800" dirty="0"/>
          </a:p>
          <a:p>
            <a:r>
              <a:rPr lang="nl-NL" sz="2800" dirty="0"/>
              <a:t>Wat maakt deze mensen een groep?</a:t>
            </a:r>
          </a:p>
          <a:p>
            <a:r>
              <a:rPr lang="nl-NL" sz="2800" dirty="0"/>
              <a:t>Zien ze zichzelf ook als groep?</a:t>
            </a:r>
          </a:p>
          <a:p>
            <a:r>
              <a:rPr lang="nl-NL" sz="2800" dirty="0"/>
              <a:t>Wat voor gedrag laten ze zien naar elkaar?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1415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>
                <a:latin typeface="Arial"/>
                <a:cs typeface="Arial"/>
              </a:rPr>
              <a:t>Opdracht 2 – </a:t>
            </a:r>
            <a:r>
              <a:rPr lang="nl-NL" sz="3200" dirty="0">
                <a:latin typeface="Arial"/>
                <a:cs typeface="Arial"/>
              </a:rPr>
              <a:t>groepen in MZ </a:t>
            </a:r>
            <a:br>
              <a:rPr lang="nl-NL" sz="3200" dirty="0">
                <a:latin typeface="Arial"/>
                <a:cs typeface="Arial"/>
              </a:rPr>
            </a:br>
            <a:r>
              <a:rPr lang="nl-NL" sz="3200" dirty="0">
                <a:solidFill>
                  <a:srgbClr val="1DAEEC"/>
                </a:solidFill>
                <a:cs typeface="Arial"/>
              </a:rPr>
              <a:t>Denk – deel – wissel uit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7FCB2-D2DB-49FB-9C48-24035A936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709" y="2312877"/>
            <a:ext cx="9701982" cy="4167335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>
                <a:latin typeface="Arial"/>
                <a:cs typeface="Arial"/>
              </a:rPr>
              <a:t>Welke groepen kun je onderscheiden op jouw werk?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>
                <a:latin typeface="Arial"/>
                <a:cs typeface="Arial"/>
              </a:rPr>
              <a:t>1 persoon kan bij meerdere groepen horen!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>
                <a:latin typeface="Arial"/>
                <a:cs typeface="Arial"/>
              </a:rPr>
              <a:t>Denk aan georganiseerde groepen, maar ook ongeorganiseerde groepen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>
                <a:latin typeface="Arial"/>
                <a:cs typeface="Arial"/>
              </a:rPr>
              <a:t>Merk je verschil in gedrag tussen verschillende groepen?</a:t>
            </a:r>
          </a:p>
          <a:p>
            <a:pPr marL="229870" indent="-229870">
              <a:lnSpc>
                <a:spcPct val="150000"/>
              </a:lnSpc>
            </a:pPr>
            <a:endParaRPr lang="nl-NL" sz="20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nl-NL" sz="2000" dirty="0">
                <a:latin typeface="Arial"/>
                <a:cs typeface="Arial"/>
              </a:rPr>
              <a:t>7 min: schrijf dit op voor jezelf</a:t>
            </a:r>
          </a:p>
          <a:p>
            <a:pPr>
              <a:lnSpc>
                <a:spcPct val="150000"/>
              </a:lnSpc>
            </a:pPr>
            <a:r>
              <a:rPr lang="nl-NL" sz="2000" dirty="0">
                <a:latin typeface="Arial"/>
                <a:cs typeface="Arial"/>
              </a:rPr>
              <a:t>8 min: wissel met elkaar uit en vul eventueel aan</a:t>
            </a:r>
          </a:p>
          <a:p>
            <a:pPr>
              <a:lnSpc>
                <a:spcPct val="150000"/>
              </a:lnSpc>
            </a:pPr>
            <a:r>
              <a:rPr lang="nl-NL" sz="2000" dirty="0">
                <a:latin typeface="Arial"/>
                <a:cs typeface="Arial"/>
              </a:rPr>
              <a:t>10 min: klassikaal nabespreken</a:t>
            </a:r>
            <a:endParaRPr lang="nl-NL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46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67A763A-139B-8C4F-B9FC-3A7CAD2695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1000"/>
          </a:blip>
          <a:srcRect l="7413"/>
          <a:stretch/>
        </p:blipFill>
        <p:spPr>
          <a:xfrm>
            <a:off x="8022774" y="0"/>
            <a:ext cx="416922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930" y="365125"/>
            <a:ext cx="9705869" cy="1325563"/>
          </a:xfrm>
        </p:spPr>
        <p:txBody>
          <a:bodyPr>
            <a:normAutofit/>
          </a:bodyPr>
          <a:lstStyle/>
          <a:p>
            <a:r>
              <a:rPr lang="nl-NL" sz="3200" b="1" dirty="0">
                <a:solidFill>
                  <a:srgbClr val="1DAE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Evalueren en reflecteren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7FCB2-D2DB-49FB-9C48-24035A936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0540" y="2055813"/>
            <a:ext cx="8186799" cy="4351338"/>
          </a:xfrm>
        </p:spPr>
        <p:txBody>
          <a:bodyPr vert="horz" lIns="0" tIns="0" rIns="0" bIns="0" rtlCol="0" anchor="t">
            <a:normAutofit/>
          </a:bodyPr>
          <a:lstStyle/>
          <a:p>
            <a:pPr marL="229870" indent="-229870">
              <a:lnSpc>
                <a:spcPct val="150000"/>
              </a:lnSpc>
            </a:pPr>
            <a:r>
              <a:rPr lang="nl-NL" sz="1800" dirty="0">
                <a:latin typeface="Arial"/>
                <a:cs typeface="Arial"/>
              </a:rPr>
              <a:t>Weet je waar de theorie over groepsdynamica vindt.</a:t>
            </a:r>
          </a:p>
          <a:p>
            <a:pPr marL="229870" indent="-229870">
              <a:lnSpc>
                <a:spcPct val="150000"/>
              </a:lnSpc>
            </a:pPr>
            <a:r>
              <a:rPr lang="nl-NL" sz="1800" dirty="0">
                <a:latin typeface="Arial"/>
                <a:cs typeface="Arial"/>
              </a:rPr>
              <a:t>Ken je de eindopdracht groepsdynamica</a:t>
            </a:r>
          </a:p>
          <a:p>
            <a:pPr marL="229870" indent="-229870">
              <a:lnSpc>
                <a:spcPct val="150000"/>
              </a:lnSpc>
            </a:pPr>
            <a:r>
              <a:rPr lang="nl-NL" sz="1800" dirty="0">
                <a:latin typeface="Arial"/>
                <a:cs typeface="Arial"/>
              </a:rPr>
              <a:t>Weet je hoe groepsdynamica wordt afgerond</a:t>
            </a:r>
          </a:p>
          <a:p>
            <a:pPr marL="229870" indent="-229870">
              <a:lnSpc>
                <a:spcPct val="150000"/>
              </a:lnSpc>
            </a:pPr>
            <a:r>
              <a:rPr lang="nl-NL" sz="1800" dirty="0">
                <a:latin typeface="Arial"/>
                <a:cs typeface="Arial"/>
              </a:rPr>
              <a:t>Heb je nagedacht en opgeschreven van welke groepen jij deel uitmaakt</a:t>
            </a:r>
          </a:p>
          <a:p>
            <a:pPr marL="229870" indent="-229870">
              <a:lnSpc>
                <a:spcPct val="160000"/>
              </a:lnSpc>
            </a:pPr>
            <a:r>
              <a:rPr lang="nl-NL" sz="1800" dirty="0">
                <a:latin typeface="Arial"/>
                <a:cs typeface="Arial"/>
              </a:rPr>
              <a:t>Kan je een definitie geven van een groep.</a:t>
            </a:r>
          </a:p>
          <a:p>
            <a:pPr marL="229870" indent="-229870">
              <a:lnSpc>
                <a:spcPct val="160000"/>
              </a:lnSpc>
            </a:pPr>
            <a:r>
              <a:rPr lang="nl-NL" sz="1800" dirty="0">
                <a:latin typeface="Arial"/>
                <a:cs typeface="Arial"/>
              </a:rPr>
              <a:t>Heb je met elkaar uitgewisseld welke groepen er op je werk zijn.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indent="-229870">
              <a:lnSpc>
                <a:spcPct val="150000"/>
              </a:lnSpc>
            </a:pPr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indent="-229870">
              <a:lnSpc>
                <a:spcPct val="150000"/>
              </a:lnSpc>
            </a:pP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Wat is blijven hangen? </a:t>
            </a:r>
          </a:p>
        </p:txBody>
      </p:sp>
    </p:spTree>
    <p:extLst>
      <p:ext uri="{BB962C8B-B14F-4D97-AF65-F5344CB8AC3E}">
        <p14:creationId xmlns:p14="http://schemas.microsoft.com/office/powerpoint/2010/main" val="4062808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736545-5738-4FDF-BDE1-DE63C8408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Afronding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AE1ADD-4D1C-4E1C-ACA4-FCDAF581C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Tips en tops</a:t>
            </a:r>
          </a:p>
          <a:p>
            <a:endParaRPr lang="nl-NL" sz="2400" dirty="0"/>
          </a:p>
          <a:p>
            <a:r>
              <a:rPr lang="nl-NL" sz="2400" dirty="0"/>
              <a:t>Wat was er fijn aan deze les?</a:t>
            </a:r>
          </a:p>
          <a:p>
            <a:r>
              <a:rPr lang="nl-NL" sz="2400" dirty="0"/>
              <a:t>Wat mag een volgende keer anders?</a:t>
            </a:r>
          </a:p>
          <a:p>
            <a:endParaRPr lang="nl-NL" sz="2400" dirty="0"/>
          </a:p>
          <a:p>
            <a:r>
              <a:rPr lang="nl-NL" sz="2400" dirty="0"/>
              <a:t>Denk aan tempo, afwisseling tussen luisteren en zelf aan de slag, etc.</a:t>
            </a:r>
          </a:p>
        </p:txBody>
      </p:sp>
    </p:spTree>
    <p:extLst>
      <p:ext uri="{BB962C8B-B14F-4D97-AF65-F5344CB8AC3E}">
        <p14:creationId xmlns:p14="http://schemas.microsoft.com/office/powerpoint/2010/main" val="199197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A0C08A-34D1-47FB-B79B-A39AB1B10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Kennismaking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0A3087C-8D09-4276-AF37-241027EB2A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1038" y="2463713"/>
            <a:ext cx="3384550" cy="338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3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Programma</a:t>
            </a:r>
            <a:r>
              <a:rPr lang="en-US" b="1" dirty="0"/>
              <a:t> van </a:t>
            </a:r>
            <a:r>
              <a:rPr lang="en-US" b="1" dirty="0" err="1"/>
              <a:t>deze</a:t>
            </a:r>
            <a:r>
              <a:rPr lang="en-US" b="1" dirty="0"/>
              <a:t>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02169" y="2197640"/>
            <a:ext cx="8710700" cy="338437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 err="1"/>
              <a:t>Inleiding</a:t>
            </a:r>
            <a:r>
              <a:rPr lang="en-US" sz="1800" dirty="0"/>
              <a:t> </a:t>
            </a:r>
          </a:p>
          <a:p>
            <a:r>
              <a:rPr lang="en-US" sz="1800" dirty="0" err="1"/>
              <a:t>Doelen</a:t>
            </a:r>
            <a:r>
              <a:rPr lang="en-US" sz="1800" dirty="0"/>
              <a:t>, </a:t>
            </a:r>
            <a:r>
              <a:rPr lang="en-US" sz="1800" dirty="0" err="1"/>
              <a:t>programma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werkwijze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Opdracht</a:t>
            </a:r>
            <a:r>
              <a:rPr lang="en-US" sz="1800" dirty="0"/>
              <a:t> 1: </a:t>
            </a:r>
            <a:r>
              <a:rPr lang="en-US" sz="1800" dirty="0" err="1"/>
              <a:t>Bij</a:t>
            </a:r>
            <a:r>
              <a:rPr lang="en-US" sz="1800" dirty="0"/>
              <a:t> </a:t>
            </a:r>
            <a:r>
              <a:rPr lang="en-US" sz="1800" dirty="0" err="1"/>
              <a:t>welke</a:t>
            </a:r>
            <a:r>
              <a:rPr lang="en-US" sz="1800" dirty="0"/>
              <a:t> </a:t>
            </a:r>
            <a:r>
              <a:rPr lang="en-US" sz="1800" dirty="0" err="1"/>
              <a:t>groepen</a:t>
            </a:r>
            <a:r>
              <a:rPr lang="en-US" sz="1800" dirty="0"/>
              <a:t> hoor </a:t>
            </a:r>
            <a:r>
              <a:rPr lang="en-US" sz="1800" dirty="0" err="1"/>
              <a:t>jij</a:t>
            </a:r>
            <a:r>
              <a:rPr lang="en-US" sz="1800" dirty="0"/>
              <a:t>?</a:t>
            </a:r>
            <a:endParaRPr lang="nl-NL" sz="1800" dirty="0"/>
          </a:p>
          <a:p>
            <a:endParaRPr lang="en-US" sz="1800" dirty="0">
              <a:cs typeface="Arial"/>
            </a:endParaRPr>
          </a:p>
          <a:p>
            <a:endParaRPr lang="en-US" sz="1800" dirty="0">
              <a:cs typeface="Arial"/>
            </a:endParaRPr>
          </a:p>
          <a:p>
            <a:r>
              <a:rPr lang="en-US" sz="1800" dirty="0" err="1"/>
              <a:t>Theorie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err="1">
                <a:cs typeface="Arial"/>
              </a:rPr>
              <a:t>Opdracht</a:t>
            </a:r>
            <a:r>
              <a:rPr lang="en-US" sz="1800" dirty="0">
                <a:cs typeface="Arial"/>
              </a:rPr>
              <a:t> 2</a:t>
            </a:r>
          </a:p>
          <a:p>
            <a:endParaRPr lang="en-US" sz="1800" dirty="0">
              <a:cs typeface="Arial"/>
            </a:endParaRPr>
          </a:p>
          <a:p>
            <a:endParaRPr lang="en-US" sz="1800" dirty="0">
              <a:cs typeface="Arial"/>
            </a:endParaRPr>
          </a:p>
          <a:p>
            <a:r>
              <a:rPr lang="en-US" sz="1800" dirty="0" err="1">
                <a:cs typeface="Arial"/>
              </a:rPr>
              <a:t>Afronden</a:t>
            </a:r>
            <a:r>
              <a:rPr lang="en-US" sz="1800" dirty="0">
                <a:cs typeface="Arial"/>
              </a:rPr>
              <a:t> les</a:t>
            </a:r>
          </a:p>
          <a:p>
            <a:endParaRPr lang="en-US" sz="1200" dirty="0">
              <a:cs typeface="Arial"/>
            </a:endParaRPr>
          </a:p>
          <a:p>
            <a:endParaRPr lang="en-US" sz="1200" dirty="0">
              <a:cs typeface="Arial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  <a:cs typeface="Arial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089E68F-FBBA-4CCF-A98E-63ED78459D1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580803" y="368808"/>
            <a:ext cx="1098812" cy="115198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0C19B4C2-CD44-46FD-A6DC-C01D697377D3}"/>
              </a:ext>
            </a:extLst>
          </p:cNvPr>
          <p:cNvSpPr txBox="1"/>
          <p:nvPr/>
        </p:nvSpPr>
        <p:spPr>
          <a:xfrm>
            <a:off x="2174065" y="2197640"/>
            <a:ext cx="242374" cy="640012"/>
          </a:xfrm>
          <a:prstGeom prst="rect">
            <a:avLst/>
          </a:prstGeom>
          <a:solidFill>
            <a:srgbClr val="DCEEFC"/>
          </a:solidFill>
        </p:spPr>
        <p:txBody>
          <a:bodyPr vert="vert" wrap="square" lIns="0" tIns="0" rIns="0" bIns="0" rtlCol="0">
            <a:spAutoFit/>
          </a:bodyPr>
          <a:lstStyle/>
          <a:p>
            <a:pPr algn="ctr"/>
            <a:r>
              <a:rPr lang="nl-NL" sz="1575" dirty="0"/>
              <a:t>15 min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3F29622-F5D3-4600-88D3-F2A546FC4325}"/>
              </a:ext>
            </a:extLst>
          </p:cNvPr>
          <p:cNvSpPr txBox="1"/>
          <p:nvPr/>
        </p:nvSpPr>
        <p:spPr>
          <a:xfrm flipH="1">
            <a:off x="2174060" y="3889828"/>
            <a:ext cx="242374" cy="640011"/>
          </a:xfrm>
          <a:prstGeom prst="rect">
            <a:avLst/>
          </a:prstGeom>
          <a:solidFill>
            <a:srgbClr val="DCEEFC"/>
          </a:solidFill>
        </p:spPr>
        <p:txBody>
          <a:bodyPr vert="vert" wrap="square" lIns="0" tIns="0" rIns="0" bIns="0" rtlCol="0">
            <a:spAutoFit/>
          </a:bodyPr>
          <a:lstStyle/>
          <a:p>
            <a:pPr algn="ctr"/>
            <a:r>
              <a:rPr lang="nl-NL" sz="1575" dirty="0"/>
              <a:t>20 min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17F85F0-C8BC-4642-8E06-97245CCAB4CD}"/>
              </a:ext>
            </a:extLst>
          </p:cNvPr>
          <p:cNvSpPr txBox="1"/>
          <p:nvPr/>
        </p:nvSpPr>
        <p:spPr>
          <a:xfrm rot="10800000" flipH="1" flipV="1">
            <a:off x="2174061" y="4680841"/>
            <a:ext cx="242374" cy="755051"/>
          </a:xfrm>
          <a:prstGeom prst="rect">
            <a:avLst/>
          </a:prstGeom>
          <a:solidFill>
            <a:srgbClr val="DCEEFC"/>
          </a:solidFill>
        </p:spPr>
        <p:txBody>
          <a:bodyPr vert="vert" wrap="square" lIns="0" tIns="0" rIns="0" bIns="0" rtlCol="0">
            <a:spAutoFit/>
          </a:bodyPr>
          <a:lstStyle/>
          <a:p>
            <a:pPr algn="ctr"/>
            <a:r>
              <a:rPr lang="nl-NL" sz="1575" dirty="0"/>
              <a:t>20 min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28E5917-3508-450F-A356-74D26EE1D5B4}"/>
              </a:ext>
            </a:extLst>
          </p:cNvPr>
          <p:cNvSpPr txBox="1"/>
          <p:nvPr/>
        </p:nvSpPr>
        <p:spPr>
          <a:xfrm flipH="1">
            <a:off x="2174061" y="5553473"/>
            <a:ext cx="242374" cy="640011"/>
          </a:xfrm>
          <a:prstGeom prst="rect">
            <a:avLst/>
          </a:prstGeom>
          <a:solidFill>
            <a:srgbClr val="DCEEFC"/>
          </a:solidFill>
        </p:spPr>
        <p:txBody>
          <a:bodyPr vert="vert" wrap="square" lIns="0" tIns="0" rIns="0" bIns="0" rtlCol="0">
            <a:spAutoFit/>
          </a:bodyPr>
          <a:lstStyle/>
          <a:p>
            <a:pPr algn="ctr"/>
            <a:r>
              <a:rPr lang="nl-NL" sz="1575" dirty="0"/>
              <a:t>10 min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242E6B86-C47A-4C3B-A60A-4AB23C3509AA}"/>
              </a:ext>
            </a:extLst>
          </p:cNvPr>
          <p:cNvSpPr txBox="1"/>
          <p:nvPr/>
        </p:nvSpPr>
        <p:spPr>
          <a:xfrm flipH="1">
            <a:off x="2179955" y="3057114"/>
            <a:ext cx="242374" cy="641392"/>
          </a:xfrm>
          <a:prstGeom prst="rect">
            <a:avLst/>
          </a:prstGeom>
          <a:solidFill>
            <a:srgbClr val="DCEEFC"/>
          </a:solidFill>
        </p:spPr>
        <p:txBody>
          <a:bodyPr vert="vert" wrap="square" lIns="0" tIns="0" rIns="0" bIns="0" rtlCol="0">
            <a:spAutoFit/>
          </a:bodyPr>
          <a:lstStyle/>
          <a:p>
            <a:pPr algn="ctr"/>
            <a:r>
              <a:rPr lang="nl-NL" sz="1575" dirty="0"/>
              <a:t>10 min</a:t>
            </a:r>
          </a:p>
        </p:txBody>
      </p:sp>
    </p:spTree>
    <p:extLst>
      <p:ext uri="{BB962C8B-B14F-4D97-AF65-F5344CB8AC3E}">
        <p14:creationId xmlns:p14="http://schemas.microsoft.com/office/powerpoint/2010/main" val="215830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04" y="438077"/>
            <a:ext cx="8151101" cy="1143000"/>
          </a:xfrm>
        </p:spPr>
        <p:txBody>
          <a:bodyPr>
            <a:norm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Lesdoelen</a:t>
            </a:r>
            <a:endParaRPr lang="nl-N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7FCB2-D2DB-49FB-9C48-24035A936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nl-NL" sz="2300" dirty="0">
                <a:latin typeface="Arial"/>
                <a:cs typeface="Arial"/>
              </a:rPr>
              <a:t>Aan het eind van de les...</a:t>
            </a:r>
          </a:p>
          <a:p>
            <a:pPr marL="229870" indent="-229870">
              <a:lnSpc>
                <a:spcPct val="150000"/>
              </a:lnSpc>
            </a:pPr>
            <a:r>
              <a:rPr lang="nl-NL" sz="2300" dirty="0">
                <a:latin typeface="Arial"/>
                <a:cs typeface="Arial"/>
              </a:rPr>
              <a:t>Weet je waar de theorie over groepsdynamica vindt.</a:t>
            </a:r>
          </a:p>
          <a:p>
            <a:pPr marL="229870" indent="-229870">
              <a:lnSpc>
                <a:spcPct val="150000"/>
              </a:lnSpc>
            </a:pPr>
            <a:r>
              <a:rPr lang="nl-NL" sz="2300" dirty="0">
                <a:latin typeface="Arial"/>
                <a:cs typeface="Arial"/>
              </a:rPr>
              <a:t>Ken je eindopdracht groepsdynamica</a:t>
            </a:r>
          </a:p>
          <a:p>
            <a:pPr marL="229870" indent="-229870">
              <a:lnSpc>
                <a:spcPct val="150000"/>
              </a:lnSpc>
            </a:pPr>
            <a:r>
              <a:rPr lang="nl-NL" sz="2300" dirty="0">
                <a:latin typeface="Arial"/>
                <a:cs typeface="Arial"/>
              </a:rPr>
              <a:t>Weet je hoe groepsdynamica wordt afgerond</a:t>
            </a:r>
          </a:p>
          <a:p>
            <a:pPr marL="229870" indent="-229870">
              <a:lnSpc>
                <a:spcPct val="150000"/>
              </a:lnSpc>
            </a:pPr>
            <a:r>
              <a:rPr lang="nl-NL" sz="2300" dirty="0">
                <a:latin typeface="Arial"/>
                <a:cs typeface="Arial"/>
              </a:rPr>
              <a:t>Heb je nagedacht en opgeschreven van welke groepen jij deel uitmaakt</a:t>
            </a:r>
          </a:p>
          <a:p>
            <a:pPr marL="229870" indent="-229870">
              <a:lnSpc>
                <a:spcPct val="160000"/>
              </a:lnSpc>
            </a:pPr>
            <a:r>
              <a:rPr lang="nl-NL" sz="2300" dirty="0">
                <a:latin typeface="Arial"/>
                <a:cs typeface="Arial"/>
              </a:rPr>
              <a:t>Kan je een definitie geven van een groep.</a:t>
            </a:r>
          </a:p>
          <a:p>
            <a:pPr marL="229870" indent="-229870">
              <a:lnSpc>
                <a:spcPct val="160000"/>
              </a:lnSpc>
            </a:pPr>
            <a:r>
              <a:rPr lang="nl-NL" sz="2300" dirty="0">
                <a:latin typeface="Arial"/>
                <a:cs typeface="Arial"/>
              </a:rPr>
              <a:t>Heb je met elkaar uitgewisseld welke groepen er op je werk zijn.</a:t>
            </a:r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763347D-A837-4DC1-BA6D-FB2FE9FE0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0094" y="279972"/>
            <a:ext cx="1024217" cy="10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34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ADFA49-D1A7-4C8E-A3B6-FA4DC04E6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09" y="508369"/>
            <a:ext cx="8151101" cy="313668"/>
          </a:xfrm>
        </p:spPr>
        <p:txBody>
          <a:bodyPr/>
          <a:lstStyle/>
          <a:p>
            <a:r>
              <a:rPr lang="nl-NL" dirty="0"/>
              <a:t>Studiewijzer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3D216549-309F-5540-F635-B65EBFA3F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197130"/>
              </p:ext>
            </p:extLst>
          </p:nvPr>
        </p:nvGraphicFramePr>
        <p:xfrm>
          <a:off x="1344709" y="822037"/>
          <a:ext cx="9912485" cy="64927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928">
                  <a:extLst>
                    <a:ext uri="{9D8B030D-6E8A-4147-A177-3AD203B41FA5}">
                      <a16:colId xmlns:a16="http://schemas.microsoft.com/office/drawing/2014/main" val="67529782"/>
                    </a:ext>
                  </a:extLst>
                </a:gridCol>
                <a:gridCol w="6661557">
                  <a:extLst>
                    <a:ext uri="{9D8B030D-6E8A-4147-A177-3AD203B41FA5}">
                      <a16:colId xmlns:a16="http://schemas.microsoft.com/office/drawing/2014/main" val="2924396044"/>
                    </a:ext>
                  </a:extLst>
                </a:gridCol>
              </a:tblGrid>
              <a:tr h="403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</a:rPr>
                        <a:t>Lesweek 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</a:rPr>
                        <a:t>Opdracht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3822602921"/>
                  </a:ext>
                </a:extLst>
              </a:tr>
              <a:tr h="79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solidFill>
                            <a:srgbClr val="FF0000"/>
                          </a:solidFill>
                          <a:effectLst/>
                        </a:rPr>
                        <a:t>SW 1: 09 nov</a:t>
                      </a:r>
                      <a:endParaRPr lang="nl-NL" sz="18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</a:rPr>
                        <a:t>Introductie groepsdynamica MZ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1560656440"/>
                  </a:ext>
                </a:extLst>
              </a:tr>
              <a:tr h="79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effectLst/>
                        </a:rPr>
                        <a:t>SW 2: 16 nov</a:t>
                      </a:r>
                      <a:endParaRPr lang="nl-NL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</a:rPr>
                        <a:t>Groepsvorming, indelingen van groepen (deel 1)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1018071158"/>
                  </a:ext>
                </a:extLst>
              </a:tr>
              <a:tr h="79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</a:rPr>
                        <a:t>SW 3: 23 nov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 marL="0" marR="0" lvl="0" indent="0" algn="l" defTabSz="108861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Groepsvorming, indelingen van groepen (deel 2)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3630239587"/>
                  </a:ext>
                </a:extLst>
              </a:tr>
              <a:tr h="79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effectLst/>
                        </a:rPr>
                        <a:t>SW 4: 30 nov</a:t>
                      </a:r>
                      <a:endParaRPr lang="nl-NL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 marL="0" marR="0" lvl="0" indent="0" algn="l" defTabSz="108861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 Kenmerken en belang van groepen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2678107821"/>
                  </a:ext>
                </a:extLst>
              </a:tr>
              <a:tr h="79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effectLst/>
                        </a:rPr>
                        <a:t>SW 5: 7 dec</a:t>
                      </a:r>
                      <a:endParaRPr lang="nl-NL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 marL="0" marR="0" lvl="0" indent="0" algn="l" defTabSz="108861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 Rollen in een groep en groepsnormen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974801918"/>
                  </a:ext>
                </a:extLst>
              </a:tr>
              <a:tr h="79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effectLst/>
                        </a:rPr>
                        <a:t>SW 6: 14 dec</a:t>
                      </a:r>
                      <a:endParaRPr lang="nl-NL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 marL="0" marR="0" lvl="0" indent="0" algn="l" defTabSz="108861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 Groepsdruk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3130172659"/>
                  </a:ext>
                </a:extLst>
              </a:tr>
              <a:tr h="54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effectLst/>
                        </a:rPr>
                        <a:t>SW 7: 21 dec</a:t>
                      </a:r>
                      <a:endParaRPr lang="nl-NL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 marL="0" marR="0" lvl="0" indent="0" algn="l" defTabSz="108861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Begrippenlijst en werken aan eindopdracht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867467484"/>
                  </a:ext>
                </a:extLst>
              </a:tr>
              <a:tr h="3282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>
                          <a:effectLst/>
                        </a:rPr>
                        <a:t>SW 8: 11 jan</a:t>
                      </a:r>
                      <a:endParaRPr lang="nl-NL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tc>
                  <a:txBody>
                    <a:bodyPr/>
                    <a:lstStyle/>
                    <a:p>
                      <a:pPr marL="0" marR="0" lvl="0" indent="0" algn="l" defTabSz="108861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Samenvatting en herhaling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02" marR="67002" marT="0" marB="0"/>
                </a:tc>
                <a:extLst>
                  <a:ext uri="{0D108BD9-81ED-4DB2-BD59-A6C34878D82A}">
                    <a16:rowId xmlns:a16="http://schemas.microsoft.com/office/drawing/2014/main" val="520437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32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4E451F-4CA6-447B-973E-7B1F1A62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Werkwijze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B20764-3131-44E4-8536-8D15D91EE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Tijdens de les:</a:t>
            </a:r>
          </a:p>
          <a:p>
            <a:endParaRPr lang="nl-NL" dirty="0"/>
          </a:p>
          <a:p>
            <a:r>
              <a:rPr lang="nl-NL" dirty="0"/>
              <a:t>Aantekeningen maken</a:t>
            </a:r>
          </a:p>
          <a:p>
            <a:r>
              <a:rPr lang="nl-NL" dirty="0"/>
              <a:t>Lesopdrachten maken (individueel – gezamenlijk)</a:t>
            </a:r>
          </a:p>
          <a:p>
            <a:r>
              <a:rPr lang="nl-NL" dirty="0"/>
              <a:t>Begrippenlijst vullen (Teams)</a:t>
            </a:r>
          </a:p>
        </p:txBody>
      </p:sp>
    </p:spTree>
    <p:extLst>
      <p:ext uri="{BB962C8B-B14F-4D97-AF65-F5344CB8AC3E}">
        <p14:creationId xmlns:p14="http://schemas.microsoft.com/office/powerpoint/2010/main" val="62190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535AC9-6179-49D1-88E2-004C2F5A2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 van dit vak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CB5AE4-CC3A-445B-A460-7F1B9A6EC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Eindopdracht Groepsdynamica 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Theorie horend bij deze lessen vind je in Teams.</a:t>
            </a:r>
          </a:p>
        </p:txBody>
      </p:sp>
    </p:spTree>
    <p:extLst>
      <p:ext uri="{BB962C8B-B14F-4D97-AF65-F5344CB8AC3E}">
        <p14:creationId xmlns:p14="http://schemas.microsoft.com/office/powerpoint/2010/main" val="3015049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Link naar werkprocessen KD en examen</a:t>
            </a:r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FFF3B84F-A8C1-4DCF-A7B1-7F2D1ADC2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B1-K1-W3: Ondersteunt de cliënt bij wonen en huishouden.</a:t>
            </a:r>
          </a:p>
          <a:p>
            <a:r>
              <a:rPr lang="nl-N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B1-K1-W4: Ondersteunt de cliënt bij dagbesteding.</a:t>
            </a:r>
          </a:p>
          <a:p>
            <a:r>
              <a:rPr lang="nl-N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B1-K1-W5: Reageert op onvoorziene en crisissituaties</a:t>
            </a:r>
            <a:endParaRPr lang="nl-NL" sz="24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96AC062-55D2-431F-A79A-3E59FFC76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01" y="1088923"/>
            <a:ext cx="1060796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28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39868-D0D4-4EDE-B935-45C93C42F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>
                <a:solidFill>
                  <a:srgbClr val="1DAEEC"/>
                </a:solidFill>
                <a:latin typeface="Arial"/>
                <a:cs typeface="Arial"/>
              </a:rPr>
              <a:t>Wat</a:t>
            </a:r>
            <a:r>
              <a:rPr lang="nl-NL" sz="3200" b="1" dirty="0">
                <a:solidFill>
                  <a:srgbClr val="1DAEEC"/>
                </a:solidFill>
                <a:latin typeface="Arial"/>
                <a:cs typeface="Arial"/>
              </a:rPr>
              <a:t> </a:t>
            </a:r>
            <a:r>
              <a:rPr lang="nl-NL" sz="3200" dirty="0">
                <a:solidFill>
                  <a:srgbClr val="1DAEEC"/>
                </a:solidFill>
                <a:latin typeface="Arial"/>
                <a:cs typeface="Arial"/>
              </a:rPr>
              <a:t>weet je al?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7FCB2-D2DB-49FB-9C48-24035A936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b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5C4EF2E-9ECF-4AB9-9D87-ECD482C0137A}"/>
              </a:ext>
            </a:extLst>
          </p:cNvPr>
          <p:cNvSpPr txBox="1"/>
          <p:nvPr/>
        </p:nvSpPr>
        <p:spPr>
          <a:xfrm>
            <a:off x="1204870" y="2549687"/>
            <a:ext cx="529166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hlinkClick r:id="rId3"/>
              </a:rPr>
              <a:t>Waaraan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denk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jij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bij</a:t>
            </a:r>
            <a:r>
              <a:rPr lang="en-US" dirty="0">
                <a:hlinkClick r:id="rId3"/>
              </a:rPr>
              <a:t> "</a:t>
            </a:r>
            <a:r>
              <a:rPr lang="en-US" dirty="0" err="1">
                <a:hlinkClick r:id="rId3"/>
              </a:rPr>
              <a:t>groep</a:t>
            </a:r>
            <a:r>
              <a:rPr lang="en-US" dirty="0">
                <a:hlinkClick r:id="rId3"/>
              </a:rPr>
              <a:t>"?</a:t>
            </a:r>
            <a:r>
              <a:rPr lang="en-US" dirty="0">
                <a:cs typeface="Arial"/>
              </a:rPr>
              <a:t> </a:t>
            </a:r>
          </a:p>
        </p:txBody>
      </p:sp>
      <p:pic>
        <p:nvPicPr>
          <p:cNvPr id="6" name="Picture 2" descr="https://www.conservatoriumvanamsterdam.nl/media/cva/pics/na-_en_bijscholing/post-hbo/muziekmetouderen.jpg">
            <a:extLst>
              <a:ext uri="{FF2B5EF4-FFF2-40B4-BE49-F238E27FC236}">
                <a16:creationId xmlns:a16="http://schemas.microsoft.com/office/drawing/2014/main" id="{D9C7C465-764C-744F-AF3D-1E9C15430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30479"/>
            <a:ext cx="121920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177533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Kleurenschema MBO Utrech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Lettertypen MBO Utrec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Thema1" id="{B19CD82E-3944-42CA-A057-AC1EA9208146}" vid="{CC1B4E45-6D88-47B2-8809-579A142A468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c96843-129e-4ac9-b649-860bd1e47521" xsi:nil="true"/>
    <lcf76f155ced4ddcb4097134ff3c332f xmlns="417ae187-688b-4a2e-8a43-e8df04768c19">
      <Terms xmlns="http://schemas.microsoft.com/office/infopath/2007/PartnerControls"/>
    </lcf76f155ced4ddcb4097134ff3c332f>
    <SharedWithUsers xmlns="f3c96843-129e-4ac9-b649-860bd1e47521">
      <UserInfo>
        <DisplayName/>
        <AccountId xsi:nil="true"/>
        <AccountType/>
      </UserInfo>
    </SharedWithUsers>
    <MediaLengthInSeconds xmlns="417ae187-688b-4a2e-8a43-e8df04768c1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838528E79A6429174435AEEE36949" ma:contentTypeVersion="16" ma:contentTypeDescription="Een nieuw document maken." ma:contentTypeScope="" ma:versionID="e879f3d52fdf5ef7fe842ab46f1df481">
  <xsd:schema xmlns:xsd="http://www.w3.org/2001/XMLSchema" xmlns:xs="http://www.w3.org/2001/XMLSchema" xmlns:p="http://schemas.microsoft.com/office/2006/metadata/properties" xmlns:ns2="417ae187-688b-4a2e-8a43-e8df04768c19" xmlns:ns3="f3c96843-129e-4ac9-b649-860bd1e47521" targetNamespace="http://schemas.microsoft.com/office/2006/metadata/properties" ma:root="true" ma:fieldsID="cec74a6a3ffae4dc44657c35d34e0a0e" ns2:_="" ns3:_="">
    <xsd:import namespace="417ae187-688b-4a2e-8a43-e8df04768c19"/>
    <xsd:import namespace="f3c96843-129e-4ac9-b649-860bd1e47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ae187-688b-4a2e-8a43-e8df04768c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5d4802d2-9749-450c-93e5-73106d07e22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96843-129e-4ac9-b649-860bd1e475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4271944-ee2a-4359-8a3a-fac2ec250207}" ma:internalName="TaxCatchAll" ma:showField="CatchAllData" ma:web="f3c96843-129e-4ac9-b649-860bd1e47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8A00D6-4381-4E3E-B5DB-86F04128C78A}">
  <ds:schemaRefs>
    <ds:schemaRef ds:uri="417ae187-688b-4a2e-8a43-e8df04768c19"/>
    <ds:schemaRef ds:uri="f3c96843-129e-4ac9-b649-860bd1e47521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E30CFE2-F01E-467D-9407-E15D55D729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31CABC-EEAA-4522-A0FC-F673EC70B4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7ae187-688b-4a2e-8a43-e8df04768c19"/>
    <ds:schemaRef ds:uri="f3c96843-129e-4ac9-b649-860bd1e475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935</TotalTime>
  <Words>679</Words>
  <Application>Microsoft Office PowerPoint</Application>
  <PresentationFormat>Breedbeeld</PresentationFormat>
  <Paragraphs>137</Paragraphs>
  <Slides>17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Thema1</vt:lpstr>
      <vt:lpstr>P6 COMM Les 1 - Groepsdynamica</vt:lpstr>
      <vt:lpstr>Kennismaking</vt:lpstr>
      <vt:lpstr>Programma van deze les</vt:lpstr>
      <vt:lpstr>Lesdoelen</vt:lpstr>
      <vt:lpstr>Studiewijzer</vt:lpstr>
      <vt:lpstr>Werkwijze</vt:lpstr>
      <vt:lpstr>Afsluiting van dit vak</vt:lpstr>
      <vt:lpstr>Link naar werkprocessen KD en examen</vt:lpstr>
      <vt:lpstr>Wat weet je al?</vt:lpstr>
      <vt:lpstr>Leertaak</vt:lpstr>
      <vt:lpstr>Opdracht 1 – Individueel  </vt:lpstr>
      <vt:lpstr>Theorie – inleiding in groepsdynamica</vt:lpstr>
      <vt:lpstr>Theorie – definitie groep</vt:lpstr>
      <vt:lpstr>Wat maakt dit een groep?</vt:lpstr>
      <vt:lpstr>Opdracht 2 – groepen in MZ  Denk – deel – wissel uit</vt:lpstr>
      <vt:lpstr>Evalueren en reflecteren </vt:lpstr>
      <vt:lpstr>Afronding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Hedwig Ebbers</dc:creator>
  <cp:lastModifiedBy>Wessel van Veen</cp:lastModifiedBy>
  <cp:revision>54</cp:revision>
  <dcterms:created xsi:type="dcterms:W3CDTF">2020-08-31T08:51:51Z</dcterms:created>
  <dcterms:modified xsi:type="dcterms:W3CDTF">2022-11-09T07:53:59Z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0x01010031A838528E79A6429174435AEEE36949</vt:lpwstr>
  </property>
  <property fmtid="{D5CDD505-2E9C-101B-9397-08002B2CF9AE}" pid="3" name="Order">
    <vt:r8>15000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MediaServiceImageTags">
    <vt:lpwstr/>
  </property>
</Properties>
</file>