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388" r:id="rId2"/>
    <p:sldId id="362" r:id="rId3"/>
    <p:sldId id="394" r:id="rId4"/>
    <p:sldId id="395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2" autoAdjust="0"/>
    <p:restoredTop sz="94660"/>
  </p:normalViewPr>
  <p:slideViewPr>
    <p:cSldViewPr snapToGrid="0">
      <p:cViewPr varScale="1">
        <p:scale>
          <a:sx n="86" d="100"/>
          <a:sy n="86" d="100"/>
        </p:scale>
        <p:origin x="32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329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50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583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130620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91343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2491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715985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47228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7642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5439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4978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082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9730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0402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0245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3416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0614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82402-A789-4403-AAA1-6E8E70DD0EF9}" type="datetimeFigureOut">
              <a:rPr lang="nl-NL" smtClean="0"/>
              <a:t>25-10-2022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5188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7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CCB3395C-B2FC-4720-9D4F-DF5ED9C81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159"/>
            <a:ext cx="12192000" cy="801593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3E370A1-9B2C-4E3B-B1CA-121B819076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088566" y="-85296"/>
            <a:ext cx="18369132" cy="3244132"/>
          </a:xfrm>
        </p:spPr>
        <p:txBody>
          <a:bodyPr>
            <a:normAutofit/>
          </a:bodyPr>
          <a:lstStyle/>
          <a:p>
            <a:r>
              <a:rPr lang="nl-NL" dirty="0">
                <a:highlight>
                  <a:srgbClr val="800000"/>
                </a:highlight>
              </a:rPr>
              <a:t>Havo 2</a:t>
            </a:r>
            <a:br>
              <a:rPr lang="nl-NL" dirty="0">
                <a:highlight>
                  <a:srgbClr val="800000"/>
                </a:highlight>
              </a:rPr>
            </a:br>
            <a:r>
              <a:rPr lang="nl-NL" dirty="0">
                <a:highlight>
                  <a:srgbClr val="800000"/>
                </a:highlight>
              </a:rPr>
              <a:t>Vaardigheid: de </a:t>
            </a:r>
            <a:br>
              <a:rPr lang="nl-NL" dirty="0">
                <a:highlight>
                  <a:srgbClr val="800000"/>
                </a:highlight>
              </a:rPr>
            </a:br>
            <a:r>
              <a:rPr lang="nl-NL" dirty="0">
                <a:highlight>
                  <a:srgbClr val="800000"/>
                </a:highlight>
              </a:rPr>
              <a:t>betrouwbaarheid </a:t>
            </a:r>
            <a:br>
              <a:rPr lang="nl-NL" dirty="0">
                <a:highlight>
                  <a:srgbClr val="800000"/>
                </a:highlight>
              </a:rPr>
            </a:br>
            <a:r>
              <a:rPr lang="nl-NL" dirty="0">
                <a:highlight>
                  <a:srgbClr val="800000"/>
                </a:highlight>
              </a:rPr>
              <a:t>van bronnen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269E45DB-08CC-48F6-963C-E89A27B1BB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12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20"/>
    </mc:Choice>
    <mc:Fallback xmlns="">
      <p:transition spd="slow" advTm="103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7326A0-5252-41BF-B06E-0B6984C50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51792"/>
            <a:ext cx="11278205" cy="1326321"/>
          </a:xfrm>
        </p:spPr>
        <p:txBody>
          <a:bodyPr>
            <a:normAutofit/>
          </a:bodyPr>
          <a:lstStyle/>
          <a:p>
            <a:r>
              <a:rPr lang="nl-NL" sz="3600" dirty="0">
                <a:highlight>
                  <a:srgbClr val="800000"/>
                </a:highlight>
              </a:rPr>
              <a:t>Leg uit hoe deze bijeenkomsten hebben geleid tot de Beeldenstorm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8F24DED-2718-405D-8CD1-C5CB26C56A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8238" y="6308035"/>
            <a:ext cx="10353762" cy="1099930"/>
          </a:xfrm>
        </p:spPr>
        <p:txBody>
          <a:bodyPr>
            <a:normAutofit/>
          </a:bodyPr>
          <a:lstStyle/>
          <a:p>
            <a:r>
              <a:rPr lang="nl-NL" sz="2400" dirty="0">
                <a:highlight>
                  <a:srgbClr val="800000"/>
                </a:highlight>
              </a:rPr>
              <a:t>Een groep mensen komt samen in </a:t>
            </a:r>
            <a:r>
              <a:rPr lang="nl-NL" sz="2400" dirty="0" err="1">
                <a:highlight>
                  <a:srgbClr val="800000"/>
                </a:highlight>
              </a:rPr>
              <a:t>Dishoek</a:t>
            </a:r>
            <a:r>
              <a:rPr lang="nl-NL" sz="2400" dirty="0">
                <a:highlight>
                  <a:srgbClr val="800000"/>
                </a:highlight>
              </a:rPr>
              <a:t>, 1566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6FC3E8E5-EF56-48F4-8E4D-1AAAFF9220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  <p:pic>
        <p:nvPicPr>
          <p:cNvPr id="6" name="Afbeelding 5" descr="Afbeelding met tekst, persoon, mensen&#10;&#10;Automatisch gegenereerde beschrijving">
            <a:extLst>
              <a:ext uri="{FF2B5EF4-FFF2-40B4-BE49-F238E27FC236}">
                <a16:creationId xmlns:a16="http://schemas.microsoft.com/office/drawing/2014/main" id="{CE0C611B-F9EB-410E-A4F9-F39039E90B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494" y="1578113"/>
            <a:ext cx="7753166" cy="466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39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82"/>
    </mc:Choice>
    <mc:Fallback xmlns="">
      <p:transition spd="slow" advTm="192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76497F-5912-4C91-9E07-466E186C2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6" y="19879"/>
            <a:ext cx="10353761" cy="1326321"/>
          </a:xfrm>
        </p:spPr>
        <p:txBody>
          <a:bodyPr/>
          <a:lstStyle/>
          <a:p>
            <a:r>
              <a:rPr lang="nl-NL" dirty="0">
                <a:highlight>
                  <a:srgbClr val="800000"/>
                </a:highlight>
              </a:rPr>
              <a:t>Vaardigheid: betrouwbaarheid van historische bronnen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EE8D1DB-1262-44DB-9FDE-10F3770DE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259840"/>
            <a:ext cx="11064357" cy="4013200"/>
          </a:xfrm>
        </p:spPr>
        <p:txBody>
          <a:bodyPr>
            <a:normAutofit/>
          </a:bodyPr>
          <a:lstStyle/>
          <a:p>
            <a:r>
              <a:rPr lang="nl-NL" sz="3200" dirty="0">
                <a:highlight>
                  <a:srgbClr val="800000"/>
                </a:highlight>
              </a:rPr>
              <a:t>Bedenkt: </a:t>
            </a:r>
          </a:p>
          <a:p>
            <a:pPr lvl="1"/>
            <a:r>
              <a:rPr lang="nl-NL" sz="2800" dirty="0">
                <a:highlight>
                  <a:srgbClr val="800000"/>
                </a:highlight>
              </a:rPr>
              <a:t>Wie heeft de bron gemaakt/geschreven?</a:t>
            </a:r>
          </a:p>
          <a:p>
            <a:pPr lvl="1"/>
            <a:r>
              <a:rPr lang="nl-NL" sz="2800" dirty="0">
                <a:highlight>
                  <a:srgbClr val="800000"/>
                </a:highlight>
              </a:rPr>
              <a:t>Wat zou die persoon met de bron willen bereiken?</a:t>
            </a:r>
          </a:p>
        </p:txBody>
      </p:sp>
      <p:pic>
        <p:nvPicPr>
          <p:cNvPr id="2052" name="Picture 4" descr="Der ewige Jude (1940) - Fritz Hippler | IDFA">
            <a:extLst>
              <a:ext uri="{FF2B5EF4-FFF2-40B4-BE49-F238E27FC236}">
                <a16:creationId xmlns:a16="http://schemas.microsoft.com/office/drawing/2014/main" id="{98266221-6445-47BD-B5A6-DAC3E51ED6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5069" y="3355340"/>
            <a:ext cx="2216211" cy="324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Briefwisseling tussen vader en zoon tijdens Tweede Wereldoorlog | Erfgoed  's-Hertogenbosch">
            <a:extLst>
              <a:ext uri="{FF2B5EF4-FFF2-40B4-BE49-F238E27FC236}">
                <a16:creationId xmlns:a16="http://schemas.microsoft.com/office/drawing/2014/main" id="{1F8FE68B-BEFB-44E1-8D55-A131160B7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" y="3355340"/>
            <a:ext cx="44196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949DBB86-9927-4142-980C-96DC072FCF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00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4918"/>
    </mc:Choice>
    <mc:Fallback xmlns="">
      <p:transition spd="slow" advTm="2249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7460DF-6549-4E3A-A266-07916A57E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190" y="609600"/>
            <a:ext cx="5165089" cy="1326321"/>
          </a:xfrm>
        </p:spPr>
        <p:txBody>
          <a:bodyPr>
            <a:normAutofit fontScale="90000"/>
          </a:bodyPr>
          <a:lstStyle/>
          <a:p>
            <a:r>
              <a:rPr lang="nl-NL" dirty="0">
                <a:highlight>
                  <a:srgbClr val="800000"/>
                </a:highlight>
              </a:rPr>
              <a:t>Is deze bron over Alva betrouwbaar?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EE829CF-F7BD-421F-89FC-429A50BC80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190" y="2651320"/>
            <a:ext cx="5043170" cy="4541520"/>
          </a:xfrm>
        </p:spPr>
        <p:txBody>
          <a:bodyPr>
            <a:normAutofit/>
          </a:bodyPr>
          <a:lstStyle/>
          <a:p>
            <a:r>
              <a:rPr lang="nl-NL" sz="3600" dirty="0">
                <a:highlight>
                  <a:srgbClr val="800000"/>
                </a:highlight>
              </a:rPr>
              <a:t>Welke informatie geeft de bron?</a:t>
            </a:r>
          </a:p>
          <a:p>
            <a:r>
              <a:rPr lang="nl-NL" sz="3600" dirty="0">
                <a:highlight>
                  <a:srgbClr val="800000"/>
                </a:highlight>
              </a:rPr>
              <a:t>Waarom is de bron (on)betrouwbaar?</a:t>
            </a: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A718F0C7-B4F6-4138-98AA-5101ACCA2EF6}"/>
              </a:ext>
            </a:extLst>
          </p:cNvPr>
          <p:cNvSpPr txBox="1">
            <a:spLocks/>
          </p:cNvSpPr>
          <p:nvPr/>
        </p:nvSpPr>
        <p:spPr>
          <a:xfrm>
            <a:off x="6458062" y="5804418"/>
            <a:ext cx="4922519" cy="76910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nl-NL" sz="2400" dirty="0">
                <a:highlight>
                  <a:srgbClr val="800000"/>
                </a:highlight>
              </a:rPr>
              <a:t>Omschrijving: Alva vermoordt onschuldige Nederlanders, 1572.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48E2C5DD-9D1B-42B9-B65B-72BEC5A817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  <p:pic>
        <p:nvPicPr>
          <p:cNvPr id="1026" name="Picture 2" descr="The Spanish Road to the Netherlands">
            <a:extLst>
              <a:ext uri="{FF2B5EF4-FFF2-40B4-BE49-F238E27FC236}">
                <a16:creationId xmlns:a16="http://schemas.microsoft.com/office/drawing/2014/main" id="{EAF21989-92A9-49CE-B3C7-64D6C9109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642" y="97655"/>
            <a:ext cx="4153414" cy="5603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45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270"/>
    </mc:Choice>
    <mc:Fallback xmlns="">
      <p:transition spd="slow" advTm="452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742332"/>
      </a:dk2>
      <a:lt2>
        <a:srgbClr val="EE91A0"/>
      </a:lt2>
      <a:accent1>
        <a:srgbClr val="E03754"/>
      </a:accent1>
      <a:accent2>
        <a:srgbClr val="E86C2E"/>
      </a:accent2>
      <a:accent3>
        <a:srgbClr val="DAB250"/>
      </a:accent3>
      <a:accent4>
        <a:srgbClr val="60C4AA"/>
      </a:accent4>
      <a:accent5>
        <a:srgbClr val="51A9DB"/>
      </a:accent5>
      <a:accent6>
        <a:srgbClr val="976AC9"/>
      </a:accent6>
      <a:hlink>
        <a:srgbClr val="D5445E"/>
      </a:hlink>
      <a:folHlink>
        <a:srgbClr val="E17C8E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6B2E858E-683F-40D9-B4CB-284D097F3AC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Damast</Template>
  <TotalTime>3994</TotalTime>
  <Words>87</Words>
  <Application>Microsoft Office PowerPoint</Application>
  <PresentationFormat>Breedbeeld</PresentationFormat>
  <Paragraphs>11</Paragraphs>
  <Slides>4</Slides>
  <Notes>0</Notes>
  <HiddenSlides>0</HiddenSlides>
  <MMClips>4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Rockwell</vt:lpstr>
      <vt:lpstr>Damask</vt:lpstr>
      <vt:lpstr>Havo 2 Vaardigheid: de  betrouwbaarheid  van bronnen</vt:lpstr>
      <vt:lpstr>Leg uit hoe deze bijeenkomsten hebben geleid tot de Beeldenstorm</vt:lpstr>
      <vt:lpstr>Vaardigheid: betrouwbaarheid van historische bronnen</vt:lpstr>
      <vt:lpstr>Is deze bron over Alva betrouwbaar?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Mh1b Paragraaf 4.4 24-03-2021</dc:title>
  <dc:creator>ferry vd horst</dc:creator>
  <cp:lastModifiedBy>Ferry van der Horst</cp:lastModifiedBy>
  <cp:revision>173</cp:revision>
  <dcterms:created xsi:type="dcterms:W3CDTF">2021-03-18T08:49:05Z</dcterms:created>
  <dcterms:modified xsi:type="dcterms:W3CDTF">2022-10-25T12:38:24Z</dcterms:modified>
</cp:coreProperties>
</file>