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364" r:id="rId4"/>
    <p:sldId id="371" r:id="rId5"/>
    <p:sldId id="370" r:id="rId6"/>
    <p:sldId id="372" r:id="rId7"/>
    <p:sldId id="373" r:id="rId8"/>
    <p:sldId id="374" r:id="rId9"/>
    <p:sldId id="375" r:id="rId10"/>
    <p:sldId id="296" r:id="rId11"/>
    <p:sldId id="377" r:id="rId12"/>
    <p:sldId id="379" r:id="rId13"/>
    <p:sldId id="380" r:id="rId14"/>
    <p:sldId id="381" r:id="rId15"/>
    <p:sldId id="382" r:id="rId16"/>
    <p:sldId id="383" r:id="rId17"/>
    <p:sldId id="384" r:id="rId18"/>
    <p:sldId id="366" r:id="rId19"/>
    <p:sldId id="362" r:id="rId20"/>
    <p:sldId id="368" r:id="rId21"/>
    <p:sldId id="36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2" autoAdjust="0"/>
    <p:restoredTop sz="94660"/>
  </p:normalViewPr>
  <p:slideViewPr>
    <p:cSldViewPr snapToGrid="0">
      <p:cViewPr varScale="1">
        <p:scale>
          <a:sx n="86" d="100"/>
          <a:sy n="86" d="100"/>
        </p:scale>
        <p:origin x="32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29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50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583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3062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9134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2491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1598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7228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764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5439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4978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0826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9730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402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0245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3416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0614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82402-A789-4403-AAA1-6E8E70DD0EF9}" type="datetimeFigureOut">
              <a:rPr lang="nl-NL" smtClean="0"/>
              <a:t>21-10-2022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51886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S7H4kc8pkHY?feature=oemb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oe lang duurde de Tachtigjarige Oorlog precíes?">
            <a:extLst>
              <a:ext uri="{FF2B5EF4-FFF2-40B4-BE49-F238E27FC236}">
                <a16:creationId xmlns:a16="http://schemas.microsoft.com/office/drawing/2014/main" id="{814D3F9D-B535-4FB6-A726-AD67C9B25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7675" y="-713946"/>
            <a:ext cx="13087350" cy="892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3E370A1-9B2C-4E3B-B1CA-121B819076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088566" y="-85296"/>
            <a:ext cx="18369132" cy="2387600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Havo 2</a:t>
            </a:r>
            <a:br>
              <a:rPr lang="nl-NL" dirty="0">
                <a:highlight>
                  <a:srgbClr val="800000"/>
                </a:highlight>
              </a:rPr>
            </a:br>
            <a:r>
              <a:rPr lang="nl-NL" dirty="0">
                <a:highlight>
                  <a:srgbClr val="800000"/>
                </a:highlight>
              </a:rPr>
              <a:t>Paragraaf </a:t>
            </a:r>
          </a:p>
        </p:txBody>
      </p:sp>
    </p:spTree>
    <p:extLst>
      <p:ext uri="{BB962C8B-B14F-4D97-AF65-F5344CB8AC3E}">
        <p14:creationId xmlns:p14="http://schemas.microsoft.com/office/powerpoint/2010/main" val="2872882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62E01B-B668-45CD-8C9F-26C369E5F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51344"/>
            <a:ext cx="10353761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Tegenstellingen: </a:t>
            </a:r>
            <a:br>
              <a:rPr lang="nl-NL" dirty="0">
                <a:highlight>
                  <a:srgbClr val="800000"/>
                </a:highlight>
              </a:rPr>
            </a:br>
            <a:r>
              <a:rPr lang="nl-NL" dirty="0">
                <a:highlight>
                  <a:srgbClr val="800000"/>
                </a:highlight>
              </a:rPr>
              <a:t>protestantisme </a:t>
            </a:r>
            <a:r>
              <a:rPr lang="nl-NL" dirty="0" err="1">
                <a:highlight>
                  <a:srgbClr val="800000"/>
                </a:highlight>
              </a:rPr>
              <a:t>vs</a:t>
            </a:r>
            <a:r>
              <a:rPr lang="nl-NL" dirty="0">
                <a:highlight>
                  <a:srgbClr val="800000"/>
                </a:highlight>
              </a:rPr>
              <a:t> katholicisme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90E746-98F7-4747-B63B-8E7E4EA7D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Protestantse Kerk print probleemloos uit de cloud - Veenman">
            <a:extLst>
              <a:ext uri="{FF2B5EF4-FFF2-40B4-BE49-F238E27FC236}">
                <a16:creationId xmlns:a16="http://schemas.microsoft.com/office/drawing/2014/main" id="{73FE3201-6EB4-4E99-8FAF-8068C4833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3" y="48914"/>
            <a:ext cx="12235397" cy="680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ienna Churches &amp; Cathedrals - Tripadvisor">
            <a:extLst>
              <a:ext uri="{FF2B5EF4-FFF2-40B4-BE49-F238E27FC236}">
                <a16:creationId xmlns:a16="http://schemas.microsoft.com/office/drawing/2014/main" id="{DDBD05FB-5BEC-449A-8F59-DDE9776F2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3" y="0"/>
            <a:ext cx="12312934" cy="692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6E5A6C9C-4415-4B87-AE8C-E0823B33E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3" y="14780"/>
            <a:ext cx="6169983" cy="692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in on Place of Worship">
            <a:extLst>
              <a:ext uri="{FF2B5EF4-FFF2-40B4-BE49-F238E27FC236}">
                <a16:creationId xmlns:a16="http://schemas.microsoft.com/office/drawing/2014/main" id="{85EBF991-89D3-4C75-BEBF-DB84AE856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736" y="14780"/>
            <a:ext cx="60042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33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270DCE-771C-4A43-8A01-D7204EE42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9856" y="0"/>
            <a:ext cx="7609956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Opstand breekt uit in de Nederlanden (1566-1568)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17FD5E-235F-430C-A16E-935991951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0834" y="1461660"/>
            <a:ext cx="7081165" cy="5267614"/>
          </a:xfrm>
        </p:spPr>
        <p:txBody>
          <a:bodyPr>
            <a:normAutofit lnSpcReduction="10000"/>
          </a:bodyPr>
          <a:lstStyle/>
          <a:p>
            <a:r>
              <a:rPr lang="nl-NL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kettervervolging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en hoge belastingen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</a:p>
          <a:p>
            <a:r>
              <a:rPr lang="nl-NL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Beeldenstorm; protestanten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gaan kerken plunderen en stelen alles dat waardenvol is, vallen geestelijken aan en steken kerken in brand.</a:t>
            </a:r>
          </a:p>
          <a:p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Gevolg: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(de hertog van) Alva komt naar Nederland;</a:t>
            </a:r>
          </a:p>
          <a:p>
            <a:pPr lvl="1"/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Schrikbewind</a:t>
            </a:r>
          </a:p>
          <a:p>
            <a:pPr lvl="1"/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Keiharde </a:t>
            </a:r>
            <a:r>
              <a:rPr lang="nl-NL" sz="2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kettervervolging</a:t>
            </a: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(Raad van Beroerten)</a:t>
            </a:r>
          </a:p>
          <a:p>
            <a:pPr lvl="1"/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Hoge belastingen</a:t>
            </a:r>
          </a:p>
          <a:p>
            <a:pPr lvl="1"/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Wraak op de </a:t>
            </a:r>
            <a:r>
              <a:rPr lang="nl-NL" sz="2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Beeldenstorm</a:t>
            </a:r>
            <a:endParaRPr lang="nl-NL" dirty="0"/>
          </a:p>
          <a:p>
            <a:endParaRPr lang="nl-NL" dirty="0"/>
          </a:p>
        </p:txBody>
      </p:sp>
      <p:pic>
        <p:nvPicPr>
          <p:cNvPr id="5122" name="Picture 2" descr="Beeldenstorm - Wikipedia">
            <a:extLst>
              <a:ext uri="{FF2B5EF4-FFF2-40B4-BE49-F238E27FC236}">
                <a16:creationId xmlns:a16="http://schemas.microsoft.com/office/drawing/2014/main" id="{494FEA13-88EA-4462-9CFA-7D09BF3CAA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8" y="71843"/>
            <a:ext cx="4848754" cy="3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ertog van Alva - Spaanse generaal en landvoogd | Historiek">
            <a:extLst>
              <a:ext uri="{FF2B5EF4-FFF2-40B4-BE49-F238E27FC236}">
                <a16:creationId xmlns:a16="http://schemas.microsoft.com/office/drawing/2014/main" id="{732FC597-26F5-4D0D-BA66-62C87B6F41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1" r="14728"/>
          <a:stretch/>
        </p:blipFill>
        <p:spPr bwMode="auto">
          <a:xfrm>
            <a:off x="667765" y="3635405"/>
            <a:ext cx="3657600" cy="321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49E6ACD7-8EAD-4EF2-AE39-8F3AD52B46DC}"/>
              </a:ext>
            </a:extLst>
          </p:cNvPr>
          <p:cNvSpPr txBox="1"/>
          <p:nvPr/>
        </p:nvSpPr>
        <p:spPr>
          <a:xfrm>
            <a:off x="507967" y="6416825"/>
            <a:ext cx="240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Hertog van Alva</a:t>
            </a:r>
          </a:p>
        </p:txBody>
      </p:sp>
    </p:spTree>
    <p:extLst>
      <p:ext uri="{BB962C8B-B14F-4D97-AF65-F5344CB8AC3E}">
        <p14:creationId xmlns:p14="http://schemas.microsoft.com/office/powerpoint/2010/main" val="74944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270DCE-771C-4A43-8A01-D7204EE42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9856" y="0"/>
            <a:ext cx="7609956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Opstand breekt uit in de Nederlanden (1566-1568)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17FD5E-235F-430C-A16E-935991951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0834" y="1461660"/>
            <a:ext cx="7081165" cy="5267614"/>
          </a:xfrm>
        </p:spPr>
        <p:txBody>
          <a:bodyPr>
            <a:normAutofit/>
          </a:bodyPr>
          <a:lstStyle/>
          <a:p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Gevolg: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(de hertog van) Alva komt naar Nederland;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Schrikbewind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Keiharde </a:t>
            </a:r>
            <a:r>
              <a:rPr lang="nl-NL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kettervervolging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(Raad van Beroerten)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Hoge belastingen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Wraak op de </a:t>
            </a:r>
            <a:r>
              <a:rPr lang="nl-NL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Beeldenstorm</a:t>
            </a:r>
          </a:p>
          <a:p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1568: Willem van Oranje-Nassau vlucht naar Duitsland en komt terug met een leger; de Nederlandse Opstand begint!</a:t>
            </a:r>
          </a:p>
          <a:p>
            <a:pPr lvl="1"/>
            <a:endParaRPr lang="nl-NL" sz="2400" dirty="0"/>
          </a:p>
          <a:p>
            <a:endParaRPr lang="nl-NL" dirty="0"/>
          </a:p>
        </p:txBody>
      </p:sp>
      <p:pic>
        <p:nvPicPr>
          <p:cNvPr id="6146" name="Picture 2" descr="Hertog van Alva - Spaanse generaal en landvoogd | Historiek">
            <a:extLst>
              <a:ext uri="{FF2B5EF4-FFF2-40B4-BE49-F238E27FC236}">
                <a16:creationId xmlns:a16="http://schemas.microsoft.com/office/drawing/2014/main" id="{732FC597-26F5-4D0D-BA66-62C87B6F41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1" r="14728"/>
          <a:stretch/>
        </p:blipFill>
        <p:spPr bwMode="auto">
          <a:xfrm>
            <a:off x="383680" y="297401"/>
            <a:ext cx="3657600" cy="321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Willem van Oranje - Wikipedia">
            <a:extLst>
              <a:ext uri="{FF2B5EF4-FFF2-40B4-BE49-F238E27FC236}">
                <a16:creationId xmlns:a16="http://schemas.microsoft.com/office/drawing/2014/main" id="{0042B97E-4DBE-4F6C-9032-173F0718D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76" y="3362325"/>
            <a:ext cx="253365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631CA4D-B468-416F-892B-CFE2299EDD12}"/>
              </a:ext>
            </a:extLst>
          </p:cNvPr>
          <p:cNvSpPr txBox="1"/>
          <p:nvPr/>
        </p:nvSpPr>
        <p:spPr>
          <a:xfrm>
            <a:off x="383680" y="6395968"/>
            <a:ext cx="240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Willem van Oranje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7B9819A-4479-4382-9645-587C56B46A04}"/>
              </a:ext>
            </a:extLst>
          </p:cNvPr>
          <p:cNvSpPr txBox="1"/>
          <p:nvPr/>
        </p:nvSpPr>
        <p:spPr>
          <a:xfrm>
            <a:off x="383680" y="2900293"/>
            <a:ext cx="240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Hertog van Alva</a:t>
            </a:r>
          </a:p>
        </p:txBody>
      </p:sp>
    </p:spTree>
    <p:extLst>
      <p:ext uri="{BB962C8B-B14F-4D97-AF65-F5344CB8AC3E}">
        <p14:creationId xmlns:p14="http://schemas.microsoft.com/office/powerpoint/2010/main" val="389817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270DCE-771C-4A43-8A01-D7204EE42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9856" y="0"/>
            <a:ext cx="7609956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De oorlog begint (1568-</a:t>
            </a:r>
            <a:endParaRPr lang="nl-NL" b="0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17FD5E-235F-430C-A16E-935991951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0834" y="1326321"/>
            <a:ext cx="7081165" cy="5402953"/>
          </a:xfrm>
        </p:spPr>
        <p:txBody>
          <a:bodyPr>
            <a:normAutofit fontScale="85000" lnSpcReduction="20000"/>
          </a:bodyPr>
          <a:lstStyle/>
          <a:p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1568: Willem van Oranje-Nassau vlucht naar Duitsland en komt terug met een leger; de Nederlandse Opstand begint!</a:t>
            </a:r>
          </a:p>
          <a:p>
            <a:endParaRPr lang="nl-NL" sz="28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Weinig succes, tot 1572! </a:t>
            </a:r>
            <a:r>
              <a:rPr lang="nl-NL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Watergeuzen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(Calvinistische zeerovers) nemen Den Briel in. De eerste Nederlandse stad in handen van de </a:t>
            </a:r>
            <a:r>
              <a:rPr lang="nl-NL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protestanten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!</a:t>
            </a: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Nu volgen andere Nederlandse steden, de opstand leeft!</a:t>
            </a: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Alva was meedogenloos: overgeven of sterven. Hele steden werden geplunderd.</a:t>
            </a:r>
          </a:p>
          <a:p>
            <a:pPr lvl="1"/>
            <a:endParaRPr lang="nl-NL" sz="2400" dirty="0"/>
          </a:p>
          <a:p>
            <a:endParaRPr lang="nl-NL" dirty="0"/>
          </a:p>
        </p:txBody>
      </p:sp>
      <p:pic>
        <p:nvPicPr>
          <p:cNvPr id="8194" name="Picture 2" descr="Willem van Oranje - Wikipedia">
            <a:extLst>
              <a:ext uri="{FF2B5EF4-FFF2-40B4-BE49-F238E27FC236}">
                <a16:creationId xmlns:a16="http://schemas.microsoft.com/office/drawing/2014/main" id="{0042B97E-4DBE-4F6C-9032-173F0718D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8" y="92700"/>
            <a:ext cx="1880899" cy="259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631CA4D-B468-416F-892B-CFE2299EDD12}"/>
              </a:ext>
            </a:extLst>
          </p:cNvPr>
          <p:cNvSpPr txBox="1"/>
          <p:nvPr/>
        </p:nvSpPr>
        <p:spPr>
          <a:xfrm>
            <a:off x="0" y="2318443"/>
            <a:ext cx="240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Willem van Oranje</a:t>
            </a:r>
          </a:p>
        </p:txBody>
      </p:sp>
      <p:pic>
        <p:nvPicPr>
          <p:cNvPr id="9218" name="Picture 2" descr="Watergeuzen veroveren Den Briel">
            <a:extLst>
              <a:ext uri="{FF2B5EF4-FFF2-40B4-BE49-F238E27FC236}">
                <a16:creationId xmlns:a16="http://schemas.microsoft.com/office/drawing/2014/main" id="{7497CEBB-41B2-4020-BA0D-02689EA04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8" y="2753874"/>
            <a:ext cx="4721754" cy="364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947E3219-9CB2-4AE1-B820-DE705877501C}"/>
              </a:ext>
            </a:extLst>
          </p:cNvPr>
          <p:cNvSpPr txBox="1"/>
          <p:nvPr/>
        </p:nvSpPr>
        <p:spPr>
          <a:xfrm>
            <a:off x="58288" y="6395968"/>
            <a:ext cx="378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Inname Den Briel, 1 april 1572</a:t>
            </a:r>
          </a:p>
        </p:txBody>
      </p:sp>
    </p:spTree>
    <p:extLst>
      <p:ext uri="{BB962C8B-B14F-4D97-AF65-F5344CB8AC3E}">
        <p14:creationId xmlns:p14="http://schemas.microsoft.com/office/powerpoint/2010/main" val="8759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270DCE-771C-4A43-8A01-D7204EE42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9856" y="0"/>
            <a:ext cx="7609956" cy="1326321"/>
          </a:xfrm>
        </p:spPr>
        <p:txBody>
          <a:bodyPr>
            <a:normAutofit fontScale="90000"/>
          </a:bodyPr>
          <a:lstStyle/>
          <a:p>
            <a:r>
              <a:rPr lang="nl-NL" dirty="0">
                <a:highlight>
                  <a:srgbClr val="800000"/>
                </a:highlight>
              </a:rPr>
              <a:t>Nederlanders </a:t>
            </a:r>
            <a:br>
              <a:rPr lang="nl-NL" dirty="0">
                <a:highlight>
                  <a:srgbClr val="800000"/>
                </a:highlight>
              </a:rPr>
            </a:br>
            <a:r>
              <a:rPr lang="nl-NL" dirty="0">
                <a:highlight>
                  <a:srgbClr val="800000"/>
                </a:highlight>
              </a:rPr>
              <a:t>gaan samenwerken (1576-1579</a:t>
            </a:r>
            <a:endParaRPr lang="nl-NL" b="0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17FD5E-235F-430C-A16E-935991951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0834" y="1326321"/>
            <a:ext cx="7081165" cy="5402953"/>
          </a:xfrm>
        </p:spPr>
        <p:txBody>
          <a:bodyPr>
            <a:normAutofit/>
          </a:bodyPr>
          <a:lstStyle/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Alva was meedogenloos: overgeven of sterven. Hele steden werden geplunderd.</a:t>
            </a: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Willem v. Oranje gebruikt </a:t>
            </a:r>
            <a:r>
              <a:rPr lang="nl-NL" sz="2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Alva’s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geweld tegen hem om Nederland achter zich te krijgen.</a:t>
            </a:r>
          </a:p>
          <a:p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(1576): </a:t>
            </a:r>
            <a:r>
              <a:rPr lang="nl-NL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Spaanse furie 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nl-NL" sz="2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fury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Spaanse onbetaalde legers plunderen de zuidelijke Nederlanden. Spanje is failliet, die betaalt niemand.</a:t>
            </a: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nl-NL" sz="2400" dirty="0"/>
          </a:p>
          <a:p>
            <a:endParaRPr lang="nl-NL" dirty="0"/>
          </a:p>
        </p:txBody>
      </p:sp>
      <p:pic>
        <p:nvPicPr>
          <p:cNvPr id="10242" name="Picture 2" descr="Detail De Spaanse Furie">
            <a:extLst>
              <a:ext uri="{FF2B5EF4-FFF2-40B4-BE49-F238E27FC236}">
                <a16:creationId xmlns:a16="http://schemas.microsoft.com/office/drawing/2014/main" id="{301A79FD-17EC-4863-9ACB-502D0E3649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8" y="559293"/>
            <a:ext cx="4615420" cy="517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0D1EC22E-C327-4745-A0A7-35EDA3CD3F1A}"/>
              </a:ext>
            </a:extLst>
          </p:cNvPr>
          <p:cNvSpPr txBox="1"/>
          <p:nvPr/>
        </p:nvSpPr>
        <p:spPr>
          <a:xfrm>
            <a:off x="72188" y="5837223"/>
            <a:ext cx="3789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De Spaanse furie (1576)</a:t>
            </a:r>
          </a:p>
        </p:txBody>
      </p:sp>
    </p:spTree>
    <p:extLst>
      <p:ext uri="{BB962C8B-B14F-4D97-AF65-F5344CB8AC3E}">
        <p14:creationId xmlns:p14="http://schemas.microsoft.com/office/powerpoint/2010/main" val="409896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270DCE-771C-4A43-8A01-D7204EE42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9856" y="0"/>
            <a:ext cx="7609956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Nederlanders </a:t>
            </a:r>
            <a:br>
              <a:rPr lang="nl-NL" dirty="0">
                <a:highlight>
                  <a:srgbClr val="800000"/>
                </a:highlight>
              </a:rPr>
            </a:br>
            <a:r>
              <a:rPr lang="nl-NL" dirty="0">
                <a:highlight>
                  <a:srgbClr val="800000"/>
                </a:highlight>
              </a:rPr>
              <a:t>gaan samenwerken (1576-</a:t>
            </a:r>
            <a:endParaRPr lang="nl-NL" b="0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17FD5E-235F-430C-A16E-935991951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9856" y="1326321"/>
            <a:ext cx="7682143" cy="5402953"/>
          </a:xfrm>
        </p:spPr>
        <p:txBody>
          <a:bodyPr>
            <a:normAutofit lnSpcReduction="10000"/>
          </a:bodyPr>
          <a:lstStyle/>
          <a:p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(1576): </a:t>
            </a:r>
            <a:r>
              <a:rPr lang="nl-NL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Spaanse furie 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nl-NL" sz="28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fury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Spaanse onbetaalde legers plunderen de zuidelijke Nederlanden. Spanje is failliet, die betaalt niemand.</a:t>
            </a:r>
          </a:p>
          <a:p>
            <a:r>
              <a:rPr lang="nl-NL" sz="2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Pacificatie van Gent</a:t>
            </a: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</a:p>
          <a:p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 eerst pro-Spaanse (</a:t>
            </a:r>
            <a:r>
              <a:rPr lang="nl-NL" sz="2800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katholieke</a:t>
            </a: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zuidelijke Nederlanden sluiten vrede met het opstandige Holland en Zeeland (</a:t>
            </a:r>
            <a:r>
              <a:rPr lang="nl-NL" sz="2800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protestants</a:t>
            </a: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). Samen verslaan ze de plunderende Spanjaarden.</a:t>
            </a: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nl-NL" sz="2400" dirty="0"/>
          </a:p>
          <a:p>
            <a:endParaRPr lang="nl-NL" dirty="0"/>
          </a:p>
        </p:txBody>
      </p:sp>
      <p:pic>
        <p:nvPicPr>
          <p:cNvPr id="11266" name="Picture 2" descr="Pacificatie van Gent - Wikipedia">
            <a:extLst>
              <a:ext uri="{FF2B5EF4-FFF2-40B4-BE49-F238E27FC236}">
                <a16:creationId xmlns:a16="http://schemas.microsoft.com/office/drawing/2014/main" id="{3364ACA0-B5C3-42D0-90F3-9BF35CA0B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55" y="417250"/>
            <a:ext cx="4401601" cy="540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0428E6A1-4778-49B4-833F-F06976069C73}"/>
              </a:ext>
            </a:extLst>
          </p:cNvPr>
          <p:cNvSpPr txBox="1"/>
          <p:nvPr/>
        </p:nvSpPr>
        <p:spPr>
          <a:xfrm>
            <a:off x="108255" y="5914287"/>
            <a:ext cx="3638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(</a:t>
            </a:r>
            <a:r>
              <a:rPr lang="nl-NL" sz="2000" dirty="0">
                <a:highlight>
                  <a:srgbClr val="800000"/>
                </a:highlight>
              </a:rPr>
              <a:t>groen) werken samen tegen de Spaanse legers</a:t>
            </a:r>
            <a:endParaRPr lang="nl-NL" dirty="0">
              <a:highlight>
                <a:srgbClr val="8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07899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270DCE-771C-4A43-8A01-D7204EE42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9856" y="0"/>
            <a:ext cx="7609956" cy="1326321"/>
          </a:xfrm>
        </p:spPr>
        <p:txBody>
          <a:bodyPr>
            <a:norm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Einde samenwerking </a:t>
            </a:r>
            <a:r>
              <a:rPr lang="nl-NL" dirty="0">
                <a:highlight>
                  <a:srgbClr val="800000"/>
                </a:highlight>
                <a:sym typeface="Wingdings" panose="05000000000000000000" pitchFamily="2" charset="2"/>
              </a:rPr>
              <a:t></a:t>
            </a:r>
            <a:br>
              <a:rPr lang="nl-NL" dirty="0">
                <a:highlight>
                  <a:srgbClr val="800000"/>
                </a:highlight>
                <a:sym typeface="Wingdings" panose="05000000000000000000" pitchFamily="2" charset="2"/>
              </a:rPr>
            </a:br>
            <a:r>
              <a:rPr lang="nl-NL" dirty="0">
                <a:highlight>
                  <a:srgbClr val="800000"/>
                </a:highlight>
              </a:rPr>
              <a:t>(1579-1648)</a:t>
            </a:r>
            <a:endParaRPr lang="nl-NL" b="0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17FD5E-235F-430C-A16E-935991951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9856" y="1326321"/>
            <a:ext cx="7682143" cy="5402953"/>
          </a:xfrm>
        </p:spPr>
        <p:txBody>
          <a:bodyPr>
            <a:normAutofit fontScale="92500"/>
          </a:bodyPr>
          <a:lstStyle/>
          <a:p>
            <a:r>
              <a:rPr lang="nl-NL" sz="2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Pacificatie van Gent</a:t>
            </a: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 eerst pro-Spaanse (</a:t>
            </a:r>
            <a:r>
              <a:rPr lang="nl-NL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katholieke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zuidelijke Nederlanden sluiten vrede met het opstandige Holland en Zeeland (</a:t>
            </a:r>
            <a:r>
              <a:rPr lang="nl-NL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protestants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). Samen verslaan ze de plunderende Spanjaarden.</a:t>
            </a: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Maar: Noord-NL en Zuid-NL worden het niet eens over de godsdienst; veel geweld van vooral calvinisten op protestanten.</a:t>
            </a:r>
          </a:p>
          <a:p>
            <a:r>
              <a:rPr lang="nl-NL" sz="2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Unie van Atrecht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Zuid-Nederland sluit zich weer aan bij Spanje</a:t>
            </a: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nl-NL" sz="2400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428E6A1-4778-49B4-833F-F06976069C73}"/>
              </a:ext>
            </a:extLst>
          </p:cNvPr>
          <p:cNvSpPr txBox="1"/>
          <p:nvPr/>
        </p:nvSpPr>
        <p:spPr>
          <a:xfrm>
            <a:off x="108255" y="5914287"/>
            <a:ext cx="3638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highlight>
                  <a:srgbClr val="800000"/>
                </a:highlight>
              </a:rPr>
              <a:t>Paars is tegen Spanje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5DE7246-CAB6-4ACD-A133-A83AD1606A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97" y="130945"/>
            <a:ext cx="4164010" cy="55507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880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270DCE-771C-4A43-8A01-D7204EE42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9856" y="0"/>
            <a:ext cx="7609956" cy="1326321"/>
          </a:xfrm>
        </p:spPr>
        <p:txBody>
          <a:bodyPr>
            <a:norm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Einde samenwerking </a:t>
            </a:r>
            <a:r>
              <a:rPr lang="nl-NL" dirty="0">
                <a:highlight>
                  <a:srgbClr val="800000"/>
                </a:highlight>
                <a:sym typeface="Wingdings" panose="05000000000000000000" pitchFamily="2" charset="2"/>
              </a:rPr>
              <a:t></a:t>
            </a:r>
            <a:br>
              <a:rPr lang="nl-NL" dirty="0">
                <a:highlight>
                  <a:srgbClr val="800000"/>
                </a:highlight>
                <a:sym typeface="Wingdings" panose="05000000000000000000" pitchFamily="2" charset="2"/>
              </a:rPr>
            </a:br>
            <a:r>
              <a:rPr lang="nl-NL" dirty="0">
                <a:highlight>
                  <a:srgbClr val="800000"/>
                </a:highlight>
              </a:rPr>
              <a:t>(1579-1648)</a:t>
            </a:r>
            <a:endParaRPr lang="nl-NL" b="0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17FD5E-235F-430C-A16E-935991951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9856" y="1326321"/>
            <a:ext cx="7682143" cy="5402953"/>
          </a:xfrm>
        </p:spPr>
        <p:txBody>
          <a:bodyPr>
            <a:normAutofit/>
          </a:bodyPr>
          <a:lstStyle/>
          <a:p>
            <a:r>
              <a:rPr lang="nl-NL" sz="2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Unie van Atrecht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Zuid-Nederland sluit zich weer aan bij Spanje.</a:t>
            </a:r>
          </a:p>
          <a:p>
            <a:r>
              <a:rPr lang="nl-NL" sz="2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Unie van Utrecht</a:t>
            </a: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Opstandige gewesten werken samen.</a:t>
            </a:r>
          </a:p>
          <a:p>
            <a:endParaRPr lang="nl-NL" sz="2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nl-NL" sz="2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Hierna</a:t>
            </a: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Opstand verloopt slecht, Spanje wint veel grondgebied. </a:t>
            </a:r>
          </a:p>
          <a:p>
            <a:r>
              <a:rPr lang="nl-NL" sz="2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1581, </a:t>
            </a:r>
            <a:r>
              <a:rPr lang="nl-NL" sz="2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Plakkaat van </a:t>
            </a:r>
            <a:r>
              <a:rPr lang="nl-NL" sz="2600" b="1" dirty="0" err="1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Verlatingeh</a:t>
            </a: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; de opstandige gewesten erkennen Filips II niet meer als landheer, omdat hij slecht is voor zijn volk.</a:t>
            </a: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nl-NL" sz="2400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428E6A1-4778-49B4-833F-F06976069C73}"/>
              </a:ext>
            </a:extLst>
          </p:cNvPr>
          <p:cNvSpPr txBox="1"/>
          <p:nvPr/>
        </p:nvSpPr>
        <p:spPr>
          <a:xfrm>
            <a:off x="108255" y="5914287"/>
            <a:ext cx="3638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highlight>
                  <a:srgbClr val="800000"/>
                </a:highlight>
              </a:rPr>
              <a:t>Paars is tegen Spanje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5DE7246-CAB6-4ACD-A133-A83AD1606A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97" y="130945"/>
            <a:ext cx="4164010" cy="55507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6724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C69E22-081C-438F-AC20-9F4456EB1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461639"/>
            <a:ext cx="10353762" cy="601905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800" dirty="0"/>
              <a:t>Hoe Karel V de Nederlanden in handen kreeg en hoe die onder hem en Filips II werden geregeerd.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Hoe er ontevredenheid onder alle </a:t>
            </a:r>
            <a:r>
              <a:rPr lang="nl-NL" sz="2800" b="1" dirty="0">
                <a:solidFill>
                  <a:srgbClr val="FFFF00"/>
                </a:solidFill>
              </a:rPr>
              <a:t>bevolkingslagen </a:t>
            </a:r>
            <a:r>
              <a:rPr lang="nl-NL" sz="2800" dirty="0"/>
              <a:t>ontstond</a:t>
            </a:r>
            <a:r>
              <a:rPr lang="nl-NL" sz="2800" b="1" dirty="0">
                <a:solidFill>
                  <a:srgbClr val="FFFF00"/>
                </a:solidFill>
              </a:rPr>
              <a:t> </a:t>
            </a:r>
            <a:r>
              <a:rPr lang="nl-NL" sz="2800" dirty="0"/>
              <a:t>en de gevolgen.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Hoe het </a:t>
            </a:r>
            <a:r>
              <a:rPr lang="nl-NL" sz="2800" b="1" dirty="0">
                <a:solidFill>
                  <a:srgbClr val="FFFF00"/>
                </a:solidFill>
              </a:rPr>
              <a:t>Smeekschrift</a:t>
            </a:r>
            <a:r>
              <a:rPr lang="nl-NL" sz="2800" dirty="0"/>
              <a:t> heeft geleid tot de </a:t>
            </a:r>
            <a:r>
              <a:rPr lang="nl-NL" sz="2800" b="1" dirty="0">
                <a:solidFill>
                  <a:srgbClr val="FFFF00"/>
                </a:solidFill>
              </a:rPr>
              <a:t>Tachtigjarige Oorlog</a:t>
            </a:r>
            <a:r>
              <a:rPr lang="nl-NL" sz="28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/>
              <a:t>Waarom de </a:t>
            </a:r>
            <a:r>
              <a:rPr lang="nl-NL" sz="2800" b="1" dirty="0">
                <a:solidFill>
                  <a:srgbClr val="FFFF00"/>
                </a:solidFill>
              </a:rPr>
              <a:t>pacificatie van Gent </a:t>
            </a:r>
            <a:r>
              <a:rPr lang="nl-NL" sz="2800" dirty="0"/>
              <a:t>ontstond en waarom die weer uit elkaar viel.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b="1" dirty="0">
                <a:solidFill>
                  <a:srgbClr val="FFFF00"/>
                </a:solidFill>
              </a:rPr>
              <a:t>Tegenstellingen</a:t>
            </a:r>
            <a:r>
              <a:rPr lang="nl-NL" sz="2800" dirty="0"/>
              <a:t> tussen de noordelijke en zuidelijke </a:t>
            </a:r>
            <a:r>
              <a:rPr lang="nl-NL" sz="2800" b="1" dirty="0">
                <a:solidFill>
                  <a:srgbClr val="FFFF00"/>
                </a:solidFill>
              </a:rPr>
              <a:t>gewesten</a:t>
            </a:r>
            <a:r>
              <a:rPr lang="nl-NL" sz="2800" dirty="0"/>
              <a:t> noemen + hoe Nederland een </a:t>
            </a:r>
            <a:r>
              <a:rPr lang="nl-NL" sz="2800" b="1" dirty="0">
                <a:solidFill>
                  <a:srgbClr val="FFFF00"/>
                </a:solidFill>
              </a:rPr>
              <a:t>republiek</a:t>
            </a:r>
            <a:r>
              <a:rPr lang="nl-NL" sz="2800" dirty="0"/>
              <a:t> werd.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15B7A60-7A36-4843-BDFE-1E130CD30D19}"/>
              </a:ext>
            </a:extLst>
          </p:cNvPr>
          <p:cNvSpPr txBox="1"/>
          <p:nvPr/>
        </p:nvSpPr>
        <p:spPr>
          <a:xfrm>
            <a:off x="0" y="6396361"/>
            <a:ext cx="5193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https://www.online-stopwatch.com/</a:t>
            </a:r>
          </a:p>
        </p:txBody>
      </p:sp>
    </p:spTree>
    <p:extLst>
      <p:ext uri="{BB962C8B-B14F-4D97-AF65-F5344CB8AC3E}">
        <p14:creationId xmlns:p14="http://schemas.microsoft.com/office/powerpoint/2010/main" val="2762951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7326A0-5252-41BF-B06E-0B6984C50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51792"/>
            <a:ext cx="11278205" cy="1326321"/>
          </a:xfrm>
        </p:spPr>
        <p:txBody>
          <a:bodyPr>
            <a:normAutofit/>
          </a:bodyPr>
          <a:lstStyle/>
          <a:p>
            <a:r>
              <a:rPr lang="nl-NL" sz="3600" dirty="0">
                <a:highlight>
                  <a:srgbClr val="800000"/>
                </a:highlight>
              </a:rPr>
              <a:t>Leg uit hoe deze bijeenkomsten hebben geleid tot de Beeldenstorm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F24DED-2718-405D-8CD1-C5CB26C56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8238" y="6308035"/>
            <a:ext cx="10353762" cy="1099930"/>
          </a:xfrm>
        </p:spPr>
        <p:txBody>
          <a:bodyPr>
            <a:normAutofit/>
          </a:bodyPr>
          <a:lstStyle/>
          <a:p>
            <a:r>
              <a:rPr lang="nl-NL" sz="2400" dirty="0">
                <a:highlight>
                  <a:srgbClr val="800000"/>
                </a:highlight>
              </a:rPr>
              <a:t>Een groep mensen komt samen in </a:t>
            </a:r>
            <a:r>
              <a:rPr lang="nl-NL" sz="2400" dirty="0" err="1">
                <a:highlight>
                  <a:srgbClr val="800000"/>
                </a:highlight>
              </a:rPr>
              <a:t>Dishoek</a:t>
            </a:r>
            <a:r>
              <a:rPr lang="nl-NL" sz="2400" dirty="0">
                <a:highlight>
                  <a:srgbClr val="800000"/>
                </a:highlight>
              </a:rPr>
              <a:t>, 1566</a:t>
            </a:r>
          </a:p>
        </p:txBody>
      </p:sp>
      <p:pic>
        <p:nvPicPr>
          <p:cNvPr id="1026" name="Picture 2" descr="Hagenpreek bij Dishoek - Zeeuwse Ankers">
            <a:extLst>
              <a:ext uri="{FF2B5EF4-FFF2-40B4-BE49-F238E27FC236}">
                <a16:creationId xmlns:a16="http://schemas.microsoft.com/office/drawing/2014/main" id="{6D7E0971-3021-4AE5-9893-E7ACA58E1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548" y="1715461"/>
            <a:ext cx="8763907" cy="459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392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4AA815-D844-4A8A-8A23-36401B6FA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>
                <a:highlight>
                  <a:srgbClr val="800000"/>
                </a:highlight>
              </a:rPr>
              <a:t>De 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7EA3FC-54CF-48F1-BD1D-FBDF4BCBB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930" y="1735841"/>
            <a:ext cx="10353762" cy="4838073"/>
          </a:xfrm>
        </p:spPr>
        <p:txBody>
          <a:bodyPr>
            <a:normAutofit/>
          </a:bodyPr>
          <a:lstStyle/>
          <a:p>
            <a:r>
              <a:rPr lang="nl-NL" sz="3600" dirty="0"/>
              <a:t>Even herhalen</a:t>
            </a:r>
          </a:p>
          <a:p>
            <a:r>
              <a:rPr lang="nl-NL" sz="3600" dirty="0"/>
              <a:t>De lesdoelen.</a:t>
            </a:r>
          </a:p>
          <a:p>
            <a:r>
              <a:rPr lang="nl-NL" sz="3600" dirty="0"/>
              <a:t>Onrust in de Nederlanden</a:t>
            </a:r>
          </a:p>
          <a:p>
            <a:r>
              <a:rPr lang="nl-NL" sz="3600" dirty="0"/>
              <a:t>De Tachtigjarige Oorlog / de Opstand</a:t>
            </a:r>
          </a:p>
          <a:p>
            <a:r>
              <a:rPr lang="nl-NL" sz="3600" dirty="0"/>
              <a:t>Afsluiting.</a:t>
            </a:r>
            <a:endParaRPr lang="nl-NL" sz="3200" dirty="0"/>
          </a:p>
        </p:txBody>
      </p:sp>
      <p:pic>
        <p:nvPicPr>
          <p:cNvPr id="4" name="Picture 2" descr="Portaal voor de Tien Tijdvakken | Geschiedenis, Schoolprojecten, De  tijdmachine">
            <a:extLst>
              <a:ext uri="{FF2B5EF4-FFF2-40B4-BE49-F238E27FC236}">
                <a16:creationId xmlns:a16="http://schemas.microsoft.com/office/drawing/2014/main" id="{BEEEB198-6E9E-4EBE-BFEE-0F1906B683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78"/>
          <a:stretch/>
        </p:blipFill>
        <p:spPr bwMode="auto">
          <a:xfrm>
            <a:off x="119380" y="84708"/>
            <a:ext cx="1435100" cy="141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948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rede van Münster - Wikipedia">
            <a:extLst>
              <a:ext uri="{FF2B5EF4-FFF2-40B4-BE49-F238E27FC236}">
                <a16:creationId xmlns:a16="http://schemas.microsoft.com/office/drawing/2014/main" id="{6345C0C2-0395-4A57-A6D7-458FFB1FA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146ACA0-299A-4921-8FBA-EF99852D5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8" y="1124607"/>
            <a:ext cx="10353761" cy="1326321"/>
          </a:xfrm>
        </p:spPr>
        <p:txBody>
          <a:bodyPr>
            <a:noAutofit/>
          </a:bodyPr>
          <a:lstStyle/>
          <a:p>
            <a:r>
              <a:rPr lang="nl-NL" sz="4400" dirty="0">
                <a:highlight>
                  <a:srgbClr val="800000"/>
                </a:highlight>
              </a:rPr>
              <a:t>Paragraaf 3</a:t>
            </a:r>
            <a:br>
              <a:rPr lang="nl-NL" sz="4400" dirty="0">
                <a:highlight>
                  <a:srgbClr val="800000"/>
                </a:highlight>
              </a:rPr>
            </a:br>
            <a:br>
              <a:rPr lang="nl-NL" sz="4400" dirty="0">
                <a:highlight>
                  <a:srgbClr val="800000"/>
                </a:highlight>
              </a:rPr>
            </a:br>
            <a:r>
              <a:rPr lang="nl-NL" sz="4400" dirty="0">
                <a:highlight>
                  <a:srgbClr val="800000"/>
                </a:highlight>
              </a:rPr>
              <a:t>Gevolgen van </a:t>
            </a:r>
            <a:br>
              <a:rPr lang="nl-NL" sz="4400" dirty="0">
                <a:highlight>
                  <a:srgbClr val="800000"/>
                </a:highlight>
              </a:rPr>
            </a:br>
            <a:r>
              <a:rPr lang="nl-NL" sz="4400" dirty="0">
                <a:highlight>
                  <a:srgbClr val="800000"/>
                </a:highlight>
              </a:rPr>
              <a:t>de 80-jarige Oorlog</a:t>
            </a:r>
          </a:p>
        </p:txBody>
      </p:sp>
    </p:spTree>
    <p:extLst>
      <p:ext uri="{BB962C8B-B14F-4D97-AF65-F5344CB8AC3E}">
        <p14:creationId xmlns:p14="http://schemas.microsoft.com/office/powerpoint/2010/main" val="37001865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9FD00B-B74D-451D-B4A0-B14B2FDAC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121328"/>
            <a:ext cx="10353761" cy="1326321"/>
          </a:xfrm>
        </p:spPr>
        <p:txBody>
          <a:bodyPr>
            <a:normAutofit/>
          </a:bodyPr>
          <a:lstStyle/>
          <a:p>
            <a:r>
              <a:rPr lang="nl-NL" sz="4400" dirty="0">
                <a:highlight>
                  <a:srgbClr val="800000"/>
                </a:highlight>
              </a:rPr>
              <a:t>De Vrede van Münster (1648)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5D4603-DA40-4865-8DF6-84312E74DC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541" y="1483748"/>
            <a:ext cx="11008916" cy="528902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sz="3200" dirty="0"/>
              <a:t>Wat waren de afspraken uit de </a:t>
            </a:r>
            <a:r>
              <a:rPr lang="nl-NL" sz="3200" b="1" dirty="0">
                <a:solidFill>
                  <a:srgbClr val="FFFF00"/>
                </a:solidFill>
              </a:rPr>
              <a:t>Vrede van Münster</a:t>
            </a:r>
            <a:r>
              <a:rPr lang="nl-NL" sz="3200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/>
              <a:t>Waarom zouden de Nederlanders de </a:t>
            </a:r>
            <a:r>
              <a:rPr lang="nl-NL" sz="3200" b="1" dirty="0">
                <a:solidFill>
                  <a:srgbClr val="FFFF00"/>
                </a:solidFill>
              </a:rPr>
              <a:t>Schelde</a:t>
            </a:r>
            <a:r>
              <a:rPr lang="nl-NL" sz="3200" dirty="0"/>
              <a:t> gesloten willen houden?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/>
              <a:t>Leg in jouw eigen woorden de drie politieke kenmerken van de </a:t>
            </a:r>
            <a:r>
              <a:rPr lang="nl-NL" sz="3200" b="1" dirty="0">
                <a:solidFill>
                  <a:srgbClr val="FFFF00"/>
                </a:solidFill>
              </a:rPr>
              <a:t>Republiek</a:t>
            </a:r>
            <a:r>
              <a:rPr lang="nl-NL" sz="3200" dirty="0"/>
              <a:t> uit.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/>
              <a:t>Vergelijk de behandeling van </a:t>
            </a:r>
            <a:r>
              <a:rPr lang="nl-NL" sz="3200" b="1" dirty="0">
                <a:solidFill>
                  <a:srgbClr val="FFFF00"/>
                </a:solidFill>
              </a:rPr>
              <a:t>protestanten</a:t>
            </a:r>
            <a:r>
              <a:rPr lang="nl-NL" sz="3200" dirty="0"/>
              <a:t> voor de </a:t>
            </a:r>
            <a:r>
              <a:rPr lang="nl-NL" sz="3200" b="1" dirty="0">
                <a:solidFill>
                  <a:srgbClr val="FFFF00"/>
                </a:solidFill>
              </a:rPr>
              <a:t>Opstand </a:t>
            </a:r>
            <a:r>
              <a:rPr lang="nl-NL" sz="3200" dirty="0"/>
              <a:t>met de behandeling van </a:t>
            </a:r>
            <a:r>
              <a:rPr lang="nl-NL" sz="3200" b="1" dirty="0">
                <a:solidFill>
                  <a:srgbClr val="FFFF00"/>
                </a:solidFill>
              </a:rPr>
              <a:t>katholieken</a:t>
            </a:r>
            <a:r>
              <a:rPr lang="nl-NL" sz="3200" dirty="0"/>
              <a:t> in de </a:t>
            </a:r>
            <a:r>
              <a:rPr lang="nl-NL" sz="3200" b="1" dirty="0">
                <a:solidFill>
                  <a:srgbClr val="FFFF00"/>
                </a:solidFill>
              </a:rPr>
              <a:t>Republiek</a:t>
            </a:r>
            <a:r>
              <a:rPr lang="nl-NL" sz="3200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2656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F5ED60-7AEA-4B10-9386-D624E6EFB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19" y="5791200"/>
            <a:ext cx="12056481" cy="1326321"/>
          </a:xfrm>
        </p:spPr>
        <p:txBody>
          <a:bodyPr>
            <a:normAutofit/>
          </a:bodyPr>
          <a:lstStyle/>
          <a:p>
            <a:r>
              <a:rPr lang="nl-NL" sz="2000" dirty="0"/>
              <a:t>https://www.youtube.com/watch?v=S7H4kc8pkHY</a:t>
            </a:r>
          </a:p>
        </p:txBody>
      </p:sp>
      <p:pic>
        <p:nvPicPr>
          <p:cNvPr id="4" name="Onlinemedia 3" title="De Tachtigjarige Oorlog in tachtig seconden">
            <a:hlinkClick r:id="" action="ppaction://media"/>
            <a:extLst>
              <a:ext uri="{FF2B5EF4-FFF2-40B4-BE49-F238E27FC236}">
                <a16:creationId xmlns:a16="http://schemas.microsoft.com/office/drawing/2014/main" id="{9352E245-FEAB-4D36-BF99-D1CB1304E6B0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70688" y="0"/>
            <a:ext cx="10850624" cy="613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7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56278-1432-4EEE-A54E-877B7B8A0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Weinig lessen, veel stof. Wat nu?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DE0FC7-E15D-400F-A651-E844E9E35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600" dirty="0">
                <a:highlight>
                  <a:srgbClr val="800000"/>
                </a:highlight>
              </a:rPr>
              <a:t>Ik ga ingesproken </a:t>
            </a:r>
            <a:r>
              <a:rPr lang="nl-NL" sz="3600" dirty="0" err="1">
                <a:highlight>
                  <a:srgbClr val="800000"/>
                </a:highlight>
              </a:rPr>
              <a:t>Powerpoint</a:t>
            </a:r>
            <a:r>
              <a:rPr lang="nl-NL" sz="3600" dirty="0">
                <a:highlight>
                  <a:srgbClr val="800000"/>
                </a:highlight>
              </a:rPr>
              <a:t> op de Wikiwijs zetten. </a:t>
            </a:r>
          </a:p>
          <a:p>
            <a:r>
              <a:rPr lang="nl-NL" sz="3600" dirty="0">
                <a:highlight>
                  <a:srgbClr val="800000"/>
                </a:highlight>
              </a:rPr>
              <a:t>Ik zorg dat de </a:t>
            </a:r>
            <a:r>
              <a:rPr lang="nl-NL" sz="3600" dirty="0" err="1">
                <a:highlight>
                  <a:srgbClr val="800000"/>
                </a:highlight>
              </a:rPr>
              <a:t>powerpoint</a:t>
            </a:r>
            <a:r>
              <a:rPr lang="nl-NL" sz="3600" dirty="0">
                <a:highlight>
                  <a:srgbClr val="800000"/>
                </a:highlight>
              </a:rPr>
              <a:t> van tevoren op de Wikiwijs staat, zodat jullie deze door kunnen nemen; meer opdrachten in de les! </a:t>
            </a:r>
            <a:r>
              <a:rPr lang="nl-NL" sz="3600" dirty="0">
                <a:highlight>
                  <a:srgbClr val="800000"/>
                </a:highlight>
                <a:sym typeface="Wingdings" panose="05000000000000000000" pitchFamily="2" charset="2"/>
              </a:rPr>
              <a:t>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0510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60294A-3739-4985-8C74-DC0D323C5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12" y="75659"/>
            <a:ext cx="10353761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ONRUST IN DE Nederlanden </a:t>
            </a:r>
            <a:br>
              <a:rPr lang="nl-NL" dirty="0">
                <a:highlight>
                  <a:srgbClr val="800000"/>
                </a:highlight>
              </a:rPr>
            </a:br>
            <a:r>
              <a:rPr lang="nl-NL" dirty="0">
                <a:highlight>
                  <a:srgbClr val="800000"/>
                </a:highlight>
              </a:rPr>
              <a:t>(1550-1566)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0712EF-A951-40B5-8F9D-640DBE06F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1128" y="1168400"/>
            <a:ext cx="9190872" cy="54457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De Nederlanden onder Karel V;</a:t>
            </a:r>
          </a:p>
          <a:p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  <a:t>Nederland bestond uit </a:t>
            </a:r>
            <a:r>
              <a:rPr lang="nl-NL" sz="2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gewesten</a:t>
            </a: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  <a:t> (soort provincies) met rijke steden (door handel), vooral in Brabant, Vlaanderen, Zeeland en Holland.</a:t>
            </a:r>
          </a:p>
          <a:p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  <a:t>Karel V wordt </a:t>
            </a:r>
            <a:r>
              <a:rPr lang="nl-NL" sz="2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landheer</a:t>
            </a: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  <a:t>, maar hij moet voor oorlog en belasting altijd goedkeuring vragen </a:t>
            </a: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 aan de </a:t>
            </a:r>
            <a:r>
              <a:rPr lang="nl-NL" sz="2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gewestelijke staten </a:t>
            </a: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(vergadering van gewesten).</a:t>
            </a:r>
          </a:p>
          <a:p>
            <a:pPr marL="0" indent="0">
              <a:buNone/>
            </a:pPr>
            <a:endParaRPr lang="nl-NL" sz="26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2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Kritiek op Karel V</a:t>
            </a:r>
          </a:p>
          <a:p>
            <a:pPr lvl="1"/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Hij wou </a:t>
            </a:r>
            <a:r>
              <a:rPr lang="nl-NL" sz="2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centralisatie</a:t>
            </a: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al het bestuur op één plek (gewestelijke staten buitenspel gezet en edelen).</a:t>
            </a:r>
          </a:p>
          <a:p>
            <a:pPr lvl="1"/>
            <a:r>
              <a:rPr lang="nl-NL" sz="2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Kettervervolging</a:t>
            </a: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bloederige klopjacht op protestanten en niet-Rooms Katholieken.</a:t>
            </a:r>
          </a:p>
          <a:p>
            <a:endParaRPr lang="nl-NL" sz="2200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</p:txBody>
      </p:sp>
      <p:pic>
        <p:nvPicPr>
          <p:cNvPr id="1026" name="Picture 2" descr="De 'peerdemuile' van Karel V | Historiek">
            <a:extLst>
              <a:ext uri="{FF2B5EF4-FFF2-40B4-BE49-F238E27FC236}">
                <a16:creationId xmlns:a16="http://schemas.microsoft.com/office/drawing/2014/main" id="{403F63FB-7438-4C44-A8BF-F5B2B9F7DB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7" r="24109"/>
          <a:stretch/>
        </p:blipFill>
        <p:spPr bwMode="auto">
          <a:xfrm>
            <a:off x="0" y="309239"/>
            <a:ext cx="3001127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BD54F634-2079-4FA7-84A3-8014B0ED6FC3}"/>
              </a:ext>
            </a:extLst>
          </p:cNvPr>
          <p:cNvSpPr txBox="1"/>
          <p:nvPr/>
        </p:nvSpPr>
        <p:spPr>
          <a:xfrm>
            <a:off x="307231" y="5948039"/>
            <a:ext cx="2405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Keizer Karel V, inclusief kin</a:t>
            </a:r>
          </a:p>
        </p:txBody>
      </p:sp>
    </p:spTree>
    <p:extLst>
      <p:ext uri="{BB962C8B-B14F-4D97-AF65-F5344CB8AC3E}">
        <p14:creationId xmlns:p14="http://schemas.microsoft.com/office/powerpoint/2010/main" val="48149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97F7D5-0836-4CB3-BFD7-C909B745B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5115" y="884068"/>
            <a:ext cx="6944131" cy="5089864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FFFF00"/>
                </a:solidFill>
                <a:highlight>
                  <a:srgbClr val="800000"/>
                </a:highlight>
              </a:rPr>
              <a:t>Bloedplakkaten; </a:t>
            </a:r>
            <a:br>
              <a:rPr lang="nl-NL" dirty="0">
                <a:solidFill>
                  <a:srgbClr val="FFFF00"/>
                </a:solidFill>
                <a:highlight>
                  <a:srgbClr val="800000"/>
                </a:highlight>
              </a:rPr>
            </a:br>
            <a:br>
              <a:rPr lang="nl-NL" dirty="0">
                <a:solidFill>
                  <a:srgbClr val="FFFF00"/>
                </a:solidFill>
              </a:rPr>
            </a:b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wetten die het hebben van ketterse boeken, afbeeldingen naast het bijwonen van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anti-katholieke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activiteiten illegaal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MAAKTEn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Hierop kwam de doodstraf te staan</a:t>
            </a:r>
          </a:p>
        </p:txBody>
      </p:sp>
      <p:pic>
        <p:nvPicPr>
          <p:cNvPr id="2050" name="Picture 2" descr="Het verraad van Waterdunen: Inquisitie vervolgde ketters, protestanten,  andersdenkenden">
            <a:extLst>
              <a:ext uri="{FF2B5EF4-FFF2-40B4-BE49-F238E27FC236}">
                <a16:creationId xmlns:a16="http://schemas.microsoft.com/office/drawing/2014/main" id="{C9CA3CFC-88E8-4EE5-ABC1-B41EEA6B3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54" y="587843"/>
            <a:ext cx="4821143" cy="5660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395F1DF0-FD0E-4E08-9C34-7CAF61FFAB5C}"/>
              </a:ext>
            </a:extLst>
          </p:cNvPr>
          <p:cNvSpPr txBox="1"/>
          <p:nvPr/>
        </p:nvSpPr>
        <p:spPr>
          <a:xfrm>
            <a:off x="132754" y="5879068"/>
            <a:ext cx="240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Ketterverbrandingen</a:t>
            </a:r>
          </a:p>
        </p:txBody>
      </p:sp>
    </p:spTree>
    <p:extLst>
      <p:ext uri="{BB962C8B-B14F-4D97-AF65-F5344CB8AC3E}">
        <p14:creationId xmlns:p14="http://schemas.microsoft.com/office/powerpoint/2010/main" val="970679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531CED-76F5-4797-A8CE-46C0CD801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246" y="667304"/>
            <a:ext cx="8503920" cy="4703685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>
                <a:highlight>
                  <a:srgbClr val="800000"/>
                </a:highlight>
              </a:rPr>
              <a:t>Zoon Filips II volgt vader Karel V op en zet zijn vaders werk voort;</a:t>
            </a:r>
            <a:br>
              <a:rPr lang="nl-NL" dirty="0">
                <a:highlight>
                  <a:srgbClr val="800000"/>
                </a:highlight>
              </a:rPr>
            </a:br>
            <a:br>
              <a:rPr lang="nl-NL" dirty="0">
                <a:highlight>
                  <a:srgbClr val="800000"/>
                </a:highlight>
              </a:rPr>
            </a:b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-keiharde </a:t>
            </a:r>
            <a:r>
              <a:rPr lang="nl-NL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kettervervolging</a:t>
            </a: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nl-NL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Centralisatie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het bestuur.</a:t>
            </a: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-Oorlogen tegen de turken/ ottomanen</a:t>
            </a: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-Mega hoge belastingen!</a:t>
            </a: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2AC1D0-3EB8-48DF-B5ED-556B3EA28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" y="6123306"/>
            <a:ext cx="9429085" cy="619760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Filips II van Habsburg, koning van Spanje, landheer van de Nederlanden</a:t>
            </a:r>
            <a:r>
              <a:rPr lang="nl-NL" dirty="0"/>
              <a:t>.</a:t>
            </a:r>
          </a:p>
        </p:txBody>
      </p:sp>
      <p:pic>
        <p:nvPicPr>
          <p:cNvPr id="3074" name="Picture 2" descr="Filips II van Spanje en de Opstand in de Nederlanden | Historiek">
            <a:extLst>
              <a:ext uri="{FF2B5EF4-FFF2-40B4-BE49-F238E27FC236}">
                <a16:creationId xmlns:a16="http://schemas.microsoft.com/office/drawing/2014/main" id="{10D59BE6-FED9-4E7E-A8ED-D8AD256D30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3" r="26017"/>
          <a:stretch/>
        </p:blipFill>
        <p:spPr bwMode="auto">
          <a:xfrm>
            <a:off x="81280" y="424814"/>
            <a:ext cx="3200400" cy="536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39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270DCE-771C-4A43-8A01-D7204EE42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9856" y="0"/>
            <a:ext cx="7609956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Opstand breekt uit in de Nederlanden (1566-1568)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17FD5E-235F-430C-A16E-935991951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0835" y="1461660"/>
            <a:ext cx="6842020" cy="5104660"/>
          </a:xfrm>
        </p:spPr>
        <p:txBody>
          <a:bodyPr>
            <a:normAutofit lnSpcReduction="10000"/>
          </a:bodyPr>
          <a:lstStyle/>
          <a:p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1566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: edelen geven het </a:t>
            </a:r>
            <a:r>
              <a:rPr lang="nl-NL" sz="2400" b="1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Smeekschrift</a:t>
            </a:r>
            <a:r>
              <a:rPr lang="nl-NL" sz="2400" i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document om de </a:t>
            </a:r>
            <a:r>
              <a:rPr lang="nl-NL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kettervervolgingen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te stoppen) in bij de </a:t>
            </a:r>
            <a:r>
              <a:rPr lang="nl-NL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landvoogdes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Margaretha van Parma (vervanger van Filips II).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landvoogdes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belooft dat de vervolgingen afnemen.</a:t>
            </a:r>
          </a:p>
          <a:p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Gevolg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nl-NL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Calvinisten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(Protestanten die Johannes Calvijn volgen) komen massaal naar Nederland, houden kerkdiensten in de openlucht (</a:t>
            </a:r>
            <a:r>
              <a:rPr lang="nl-NL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hagenpreken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102" name="Picture 6" descr="Het Smeekschrift der Edelen: een verzoek om tolerantie | IsGeschiedenis">
            <a:extLst>
              <a:ext uri="{FF2B5EF4-FFF2-40B4-BE49-F238E27FC236}">
                <a16:creationId xmlns:a16="http://schemas.microsoft.com/office/drawing/2014/main" id="{C134BE17-1CD7-43E2-8EDE-732668B28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9" y="138590"/>
            <a:ext cx="4891412" cy="3061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De hagenpreken | G/Geschiedenis">
            <a:extLst>
              <a:ext uri="{FF2B5EF4-FFF2-40B4-BE49-F238E27FC236}">
                <a16:creationId xmlns:a16="http://schemas.microsoft.com/office/drawing/2014/main" id="{6897ED07-414D-4E81-BA0F-55B253B1B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5" y="3402150"/>
            <a:ext cx="4890155" cy="319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C3C948D5-54FC-41FE-AA60-ADE7E624B584}"/>
              </a:ext>
            </a:extLst>
          </p:cNvPr>
          <p:cNvSpPr txBox="1"/>
          <p:nvPr/>
        </p:nvSpPr>
        <p:spPr>
          <a:xfrm>
            <a:off x="0" y="6196988"/>
            <a:ext cx="240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Hagenpreken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F4C38BE-96DA-4109-A667-6728655C11ED}"/>
              </a:ext>
            </a:extLst>
          </p:cNvPr>
          <p:cNvSpPr txBox="1"/>
          <p:nvPr/>
        </p:nvSpPr>
        <p:spPr>
          <a:xfrm>
            <a:off x="0" y="2848628"/>
            <a:ext cx="4446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Het Smeekschrift wordt aangeboden</a:t>
            </a:r>
          </a:p>
        </p:txBody>
      </p:sp>
    </p:spTree>
    <p:extLst>
      <p:ext uri="{BB962C8B-B14F-4D97-AF65-F5344CB8AC3E}">
        <p14:creationId xmlns:p14="http://schemas.microsoft.com/office/powerpoint/2010/main" val="4170505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270DCE-771C-4A43-8A01-D7204EE42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9856" y="0"/>
            <a:ext cx="7609956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Opstand breekt uit in de Nederlanden (1566-1568)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17FD5E-235F-430C-A16E-935991951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0835" y="1461660"/>
            <a:ext cx="6842020" cy="5267614"/>
          </a:xfrm>
        </p:spPr>
        <p:txBody>
          <a:bodyPr>
            <a:normAutofit/>
          </a:bodyPr>
          <a:lstStyle/>
          <a:p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Gevolg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nl-NL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Calvinisten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(Protestanten die Johannes Calvijn volgen) komen massaal naar Nederland, houden kerkdiensten in de openlucht (</a:t>
            </a:r>
            <a:r>
              <a:rPr lang="nl-NL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hagenpreken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Gevolg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: bevolking boos over kettervervolging en hoge belastingen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</a:p>
          <a:p>
            <a:r>
              <a:rPr lang="nl-NL" sz="2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Beeldenstorm; protestanten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gaan kerken plunderen en stelen alles dat waardenvol is, vallen geestelijken aan en steken kerken in brand.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104" name="Picture 8" descr="De hagenpreken | G/Geschiedenis">
            <a:extLst>
              <a:ext uri="{FF2B5EF4-FFF2-40B4-BE49-F238E27FC236}">
                <a16:creationId xmlns:a16="http://schemas.microsoft.com/office/drawing/2014/main" id="{6897ED07-414D-4E81-BA0F-55B253B1B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8" y="64146"/>
            <a:ext cx="4890155" cy="319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Beeldenstorm - Wikipedia">
            <a:extLst>
              <a:ext uri="{FF2B5EF4-FFF2-40B4-BE49-F238E27FC236}">
                <a16:creationId xmlns:a16="http://schemas.microsoft.com/office/drawing/2014/main" id="{494FEA13-88EA-4462-9CFA-7D09BF3CAA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90" y="3294438"/>
            <a:ext cx="4848754" cy="356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F2414EDB-4730-4184-88EE-BC85AD1BC59C}"/>
              </a:ext>
            </a:extLst>
          </p:cNvPr>
          <p:cNvSpPr txBox="1"/>
          <p:nvPr/>
        </p:nvSpPr>
        <p:spPr>
          <a:xfrm>
            <a:off x="72188" y="2958249"/>
            <a:ext cx="240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Hagenpreken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F672A7FC-B8AF-4F92-91A6-34FB75C9BCDD}"/>
              </a:ext>
            </a:extLst>
          </p:cNvPr>
          <p:cNvSpPr txBox="1"/>
          <p:nvPr/>
        </p:nvSpPr>
        <p:spPr>
          <a:xfrm>
            <a:off x="111417" y="6484632"/>
            <a:ext cx="2405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ighlight>
                  <a:srgbClr val="800000"/>
                </a:highlight>
              </a:rPr>
              <a:t>De Beeldenstorm</a:t>
            </a:r>
          </a:p>
        </p:txBody>
      </p:sp>
    </p:spTree>
    <p:extLst>
      <p:ext uri="{BB962C8B-B14F-4D97-AF65-F5344CB8AC3E}">
        <p14:creationId xmlns:p14="http://schemas.microsoft.com/office/powerpoint/2010/main" val="641663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42332"/>
      </a:dk2>
      <a:lt2>
        <a:srgbClr val="EE91A0"/>
      </a:lt2>
      <a:accent1>
        <a:srgbClr val="E03754"/>
      </a:accent1>
      <a:accent2>
        <a:srgbClr val="E86C2E"/>
      </a:accent2>
      <a:accent3>
        <a:srgbClr val="DAB250"/>
      </a:accent3>
      <a:accent4>
        <a:srgbClr val="60C4AA"/>
      </a:accent4>
      <a:accent5>
        <a:srgbClr val="51A9DB"/>
      </a:accent5>
      <a:accent6>
        <a:srgbClr val="976AC9"/>
      </a:accent6>
      <a:hlink>
        <a:srgbClr val="D5445E"/>
      </a:hlink>
      <a:folHlink>
        <a:srgbClr val="E17C8E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6B2E858E-683F-40D9-B4CB-284D097F3AC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Damast</Template>
  <TotalTime>3868</TotalTime>
  <Words>1064</Words>
  <Application>Microsoft Office PowerPoint</Application>
  <PresentationFormat>Breedbeeld</PresentationFormat>
  <Paragraphs>110</Paragraphs>
  <Slides>21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Bookman Old Style</vt:lpstr>
      <vt:lpstr>Rockwell</vt:lpstr>
      <vt:lpstr>Damask</vt:lpstr>
      <vt:lpstr>Havo 2 Paragraaf </vt:lpstr>
      <vt:lpstr>De planning</vt:lpstr>
      <vt:lpstr>https://www.youtube.com/watch?v=S7H4kc8pkHY</vt:lpstr>
      <vt:lpstr>Weinig lessen, veel stof. Wat nu?</vt:lpstr>
      <vt:lpstr>ONRUST IN DE Nederlanden  (1550-1566)</vt:lpstr>
      <vt:lpstr>Bloedplakkaten;   wetten die het hebben van ketterse boeken, afbeeldingen naast het bijwonen van anti-katholieke activiteiten illegaal MAAKTEn.  Hierop kwam de doodstraf te staan</vt:lpstr>
      <vt:lpstr>Zoon Filips II volgt vader Karel V op en zet zijn vaders werk voort;  -keiharde kettervervolging -Centralisatie van het bestuur. -Oorlogen tegen de turken/ ottomanen -Mega hoge belastingen!  </vt:lpstr>
      <vt:lpstr>Opstand breekt uit in de Nederlanden (1566-1568)</vt:lpstr>
      <vt:lpstr>Opstand breekt uit in de Nederlanden (1566-1568)</vt:lpstr>
      <vt:lpstr>Tegenstellingen:  protestantisme vs katholicisme</vt:lpstr>
      <vt:lpstr>Opstand breekt uit in de Nederlanden (1566-1568)</vt:lpstr>
      <vt:lpstr>Opstand breekt uit in de Nederlanden (1566-1568)</vt:lpstr>
      <vt:lpstr>De oorlog begint (1568-</vt:lpstr>
      <vt:lpstr>Nederlanders  gaan samenwerken (1576-1579</vt:lpstr>
      <vt:lpstr>Nederlanders  gaan samenwerken (1576-</vt:lpstr>
      <vt:lpstr>Einde samenwerking  (1579-1648)</vt:lpstr>
      <vt:lpstr>Einde samenwerking  (1579-1648)</vt:lpstr>
      <vt:lpstr>PowerPoint-presentatie</vt:lpstr>
      <vt:lpstr>Leg uit hoe deze bijeenkomsten hebben geleid tot de Beeldenstorm</vt:lpstr>
      <vt:lpstr>Paragraaf 3  Gevolgen van  de 80-jarige Oorlog</vt:lpstr>
      <vt:lpstr>De Vrede van Münster (1648)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Mh1b Paragraaf 4.4 24-03-2021</dc:title>
  <dc:creator>ferry vd horst</dc:creator>
  <cp:lastModifiedBy>Ferry van der Horst</cp:lastModifiedBy>
  <cp:revision>161</cp:revision>
  <dcterms:created xsi:type="dcterms:W3CDTF">2021-03-18T08:49:05Z</dcterms:created>
  <dcterms:modified xsi:type="dcterms:W3CDTF">2022-10-21T12:36:19Z</dcterms:modified>
</cp:coreProperties>
</file>