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340" r:id="rId4"/>
    <p:sldId id="271" r:id="rId5"/>
    <p:sldId id="420" r:id="rId6"/>
    <p:sldId id="421" r:id="rId7"/>
    <p:sldId id="422" r:id="rId8"/>
    <p:sldId id="341" r:id="rId9"/>
    <p:sldId id="335" r:id="rId10"/>
    <p:sldId id="265" r:id="rId11"/>
    <p:sldId id="385" r:id="rId12"/>
    <p:sldId id="410" r:id="rId13"/>
    <p:sldId id="392" r:id="rId14"/>
    <p:sldId id="393" r:id="rId15"/>
    <p:sldId id="383" r:id="rId16"/>
    <p:sldId id="411" r:id="rId17"/>
    <p:sldId id="412" r:id="rId18"/>
    <p:sldId id="343" r:id="rId19"/>
    <p:sldId id="413" r:id="rId20"/>
    <p:sldId id="415" r:id="rId21"/>
    <p:sldId id="417" r:id="rId22"/>
    <p:sldId id="414" r:id="rId23"/>
    <p:sldId id="416" r:id="rId24"/>
    <p:sldId id="428" r:id="rId25"/>
    <p:sldId id="423" r:id="rId26"/>
    <p:sldId id="424" r:id="rId27"/>
    <p:sldId id="425" r:id="rId28"/>
    <p:sldId id="437" r:id="rId29"/>
    <p:sldId id="432" r:id="rId30"/>
    <p:sldId id="426" r:id="rId31"/>
    <p:sldId id="353" r:id="rId32"/>
    <p:sldId id="351" r:id="rId33"/>
    <p:sldId id="427" r:id="rId34"/>
    <p:sldId id="433" r:id="rId35"/>
    <p:sldId id="436" r:id="rId36"/>
    <p:sldId id="435" r:id="rId37"/>
    <p:sldId id="438" r:id="rId38"/>
    <p:sldId id="456" r:id="rId39"/>
    <p:sldId id="439" r:id="rId40"/>
    <p:sldId id="441" r:id="rId41"/>
    <p:sldId id="444" r:id="rId42"/>
    <p:sldId id="440" r:id="rId43"/>
    <p:sldId id="445" r:id="rId44"/>
    <p:sldId id="391" r:id="rId45"/>
    <p:sldId id="453" r:id="rId46"/>
    <p:sldId id="454" r:id="rId47"/>
    <p:sldId id="450" r:id="rId48"/>
    <p:sldId id="449" r:id="rId49"/>
    <p:sldId id="451" r:id="rId50"/>
    <p:sldId id="452" r:id="rId51"/>
    <p:sldId id="455" r:id="rId52"/>
    <p:sldId id="457" r:id="rId53"/>
    <p:sldId id="396" r:id="rId54"/>
    <p:sldId id="443" r:id="rId55"/>
    <p:sldId id="458" r:id="rId56"/>
    <p:sldId id="459" r:id="rId57"/>
    <p:sldId id="460" r:id="rId58"/>
    <p:sldId id="462" r:id="rId59"/>
    <p:sldId id="468" r:id="rId60"/>
    <p:sldId id="409" r:id="rId61"/>
    <p:sldId id="469" r:id="rId62"/>
    <p:sldId id="463" r:id="rId63"/>
    <p:sldId id="467" r:id="rId64"/>
    <p:sldId id="464" r:id="rId65"/>
    <p:sldId id="465" r:id="rId66"/>
    <p:sldId id="466" r:id="rId67"/>
    <p:sldId id="461"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0" d="100"/>
          <a:sy n="80" d="100"/>
        </p:scale>
        <p:origin x="782" y="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DEFF60-DCD2-42D0-99E7-49B692E7FD9F}" type="doc">
      <dgm:prSet loTypeId="urn:microsoft.com/office/officeart/2005/8/layout/pyramid1" loCatId="pyramid" qsTypeId="urn:microsoft.com/office/officeart/2005/8/quickstyle/simple1" qsCatId="simple" csTypeId="urn:microsoft.com/office/officeart/2005/8/colors/accent1_2" csCatId="accent1" phldr="1"/>
      <dgm:spPr/>
    </dgm:pt>
    <dgm:pt modelId="{AEA537F0-364A-4C72-835D-85016627D76F}">
      <dgm:prSet phldrT="[Tekst]" custT="1"/>
      <dgm:spPr/>
      <dgm:t>
        <a:bodyPr/>
        <a:lstStyle/>
        <a:p>
          <a:r>
            <a:rPr lang="nl-NL" sz="3600" dirty="0">
              <a:highlight>
                <a:srgbClr val="800000"/>
              </a:highlight>
            </a:rPr>
            <a:t>Elite</a:t>
          </a:r>
        </a:p>
      </dgm:t>
    </dgm:pt>
    <dgm:pt modelId="{EA6342DC-9A3C-41D1-95D1-40F481084084}" type="parTrans" cxnId="{13CBE2EA-70AB-4BAF-9DC3-F1E7CF44BBB8}">
      <dgm:prSet/>
      <dgm:spPr/>
      <dgm:t>
        <a:bodyPr/>
        <a:lstStyle/>
        <a:p>
          <a:endParaRPr lang="nl-NL"/>
        </a:p>
      </dgm:t>
    </dgm:pt>
    <dgm:pt modelId="{43711A3A-89E4-46AB-B256-24DAA166541D}" type="sibTrans" cxnId="{13CBE2EA-70AB-4BAF-9DC3-F1E7CF44BBB8}">
      <dgm:prSet/>
      <dgm:spPr/>
      <dgm:t>
        <a:bodyPr/>
        <a:lstStyle/>
        <a:p>
          <a:endParaRPr lang="nl-NL"/>
        </a:p>
      </dgm:t>
    </dgm:pt>
    <dgm:pt modelId="{09D589C9-3F65-47E5-9D16-2DBE48BD8123}">
      <dgm:prSet phldrT="[Tekst]" custT="1"/>
      <dgm:spPr/>
      <dgm:t>
        <a:bodyPr/>
        <a:lstStyle/>
        <a:p>
          <a:r>
            <a:rPr lang="nl-NL" sz="3200" dirty="0">
              <a:solidFill>
                <a:srgbClr val="FFFF00"/>
              </a:solidFill>
              <a:highlight>
                <a:srgbClr val="800000"/>
              </a:highlight>
            </a:rPr>
            <a:t>Proletariërs</a:t>
          </a:r>
        </a:p>
      </dgm:t>
    </dgm:pt>
    <dgm:pt modelId="{6A4E6256-5505-4A87-A7D9-F234FF4C338F}" type="parTrans" cxnId="{78E4C054-547F-41C5-9115-FFCD6E1F9399}">
      <dgm:prSet/>
      <dgm:spPr/>
      <dgm:t>
        <a:bodyPr/>
        <a:lstStyle/>
        <a:p>
          <a:endParaRPr lang="nl-NL"/>
        </a:p>
      </dgm:t>
    </dgm:pt>
    <dgm:pt modelId="{BF8BD7DC-292D-4025-AC78-A0E03E9A38DA}" type="sibTrans" cxnId="{78E4C054-547F-41C5-9115-FFCD6E1F9399}">
      <dgm:prSet/>
      <dgm:spPr/>
      <dgm:t>
        <a:bodyPr/>
        <a:lstStyle/>
        <a:p>
          <a:endParaRPr lang="nl-NL"/>
        </a:p>
      </dgm:t>
    </dgm:pt>
    <dgm:pt modelId="{2D73105A-3B5C-4716-B42B-770B3AC6E1F9}">
      <dgm:prSet phldrT="[Tekst]" custT="1"/>
      <dgm:spPr/>
      <dgm:t>
        <a:bodyPr/>
        <a:lstStyle/>
        <a:p>
          <a:r>
            <a:rPr lang="nl-NL" sz="4000" dirty="0">
              <a:highlight>
                <a:srgbClr val="800000"/>
              </a:highlight>
            </a:rPr>
            <a:t>Slaven</a:t>
          </a:r>
        </a:p>
      </dgm:t>
    </dgm:pt>
    <dgm:pt modelId="{724B2CCD-9EAC-444F-8DF8-A9207AE1FB71}" type="parTrans" cxnId="{5F56AF74-A405-4965-91A1-9F2543119F90}">
      <dgm:prSet/>
      <dgm:spPr/>
      <dgm:t>
        <a:bodyPr/>
        <a:lstStyle/>
        <a:p>
          <a:endParaRPr lang="nl-NL"/>
        </a:p>
      </dgm:t>
    </dgm:pt>
    <dgm:pt modelId="{2696B918-5A43-46E5-965F-F37FD1D4C1C8}" type="sibTrans" cxnId="{5F56AF74-A405-4965-91A1-9F2543119F90}">
      <dgm:prSet/>
      <dgm:spPr/>
      <dgm:t>
        <a:bodyPr/>
        <a:lstStyle/>
        <a:p>
          <a:endParaRPr lang="nl-NL"/>
        </a:p>
      </dgm:t>
    </dgm:pt>
    <dgm:pt modelId="{463276BD-2F4F-4F89-AAE4-235028FA9137}">
      <dgm:prSet phldrT="[Tekst]" custT="1"/>
      <dgm:spPr/>
      <dgm:t>
        <a:bodyPr/>
        <a:lstStyle/>
        <a:p>
          <a:endParaRPr lang="nl-NL" sz="2400" dirty="0">
            <a:highlight>
              <a:srgbClr val="800000"/>
            </a:highlight>
          </a:endParaRPr>
        </a:p>
      </dgm:t>
    </dgm:pt>
    <dgm:pt modelId="{C43C1C4F-5EA8-41AD-BFC2-EC7BC9F256C4}" type="sibTrans" cxnId="{E379AE79-9DDA-4D1D-87A4-6E737148D4E1}">
      <dgm:prSet/>
      <dgm:spPr/>
      <dgm:t>
        <a:bodyPr/>
        <a:lstStyle/>
        <a:p>
          <a:endParaRPr lang="nl-NL"/>
        </a:p>
      </dgm:t>
    </dgm:pt>
    <dgm:pt modelId="{2DE1AE22-49FD-4B11-9939-0B3D4DEAC870}" type="parTrans" cxnId="{E379AE79-9DDA-4D1D-87A4-6E737148D4E1}">
      <dgm:prSet/>
      <dgm:spPr/>
      <dgm:t>
        <a:bodyPr/>
        <a:lstStyle/>
        <a:p>
          <a:endParaRPr lang="nl-NL"/>
        </a:p>
      </dgm:t>
    </dgm:pt>
    <dgm:pt modelId="{48AFCA04-FB42-464E-80B2-48FCE02B54FF}" type="pres">
      <dgm:prSet presAssocID="{44DEFF60-DCD2-42D0-99E7-49B692E7FD9F}" presName="Name0" presStyleCnt="0">
        <dgm:presLayoutVars>
          <dgm:dir/>
          <dgm:animLvl val="lvl"/>
          <dgm:resizeHandles val="exact"/>
        </dgm:presLayoutVars>
      </dgm:prSet>
      <dgm:spPr/>
    </dgm:pt>
    <dgm:pt modelId="{81DC8103-ADB0-439D-AF1A-7BEE19FE802F}" type="pres">
      <dgm:prSet presAssocID="{AEA537F0-364A-4C72-835D-85016627D76F}" presName="Name8" presStyleCnt="0"/>
      <dgm:spPr/>
    </dgm:pt>
    <dgm:pt modelId="{534E2F92-3824-49E9-B98E-0E7D6186DC63}" type="pres">
      <dgm:prSet presAssocID="{AEA537F0-364A-4C72-835D-85016627D76F}" presName="level" presStyleLbl="node1" presStyleIdx="0" presStyleCnt="4">
        <dgm:presLayoutVars>
          <dgm:chMax val="1"/>
          <dgm:bulletEnabled val="1"/>
        </dgm:presLayoutVars>
      </dgm:prSet>
      <dgm:spPr/>
    </dgm:pt>
    <dgm:pt modelId="{C3C5AF14-8FED-4FF3-914C-52D8798CCA07}" type="pres">
      <dgm:prSet presAssocID="{AEA537F0-364A-4C72-835D-85016627D76F}" presName="levelTx" presStyleLbl="revTx" presStyleIdx="0" presStyleCnt="0">
        <dgm:presLayoutVars>
          <dgm:chMax val="1"/>
          <dgm:bulletEnabled val="1"/>
        </dgm:presLayoutVars>
      </dgm:prSet>
      <dgm:spPr/>
    </dgm:pt>
    <dgm:pt modelId="{C592DE5B-1684-495D-B210-6ADF4B865A51}" type="pres">
      <dgm:prSet presAssocID="{463276BD-2F4F-4F89-AAE4-235028FA9137}" presName="Name8" presStyleCnt="0"/>
      <dgm:spPr/>
    </dgm:pt>
    <dgm:pt modelId="{CE7B8E5E-E776-4308-9C29-0CC91D99E8F7}" type="pres">
      <dgm:prSet presAssocID="{463276BD-2F4F-4F89-AAE4-235028FA9137}" presName="level" presStyleLbl="node1" presStyleIdx="1" presStyleCnt="4">
        <dgm:presLayoutVars>
          <dgm:chMax val="1"/>
          <dgm:bulletEnabled val="1"/>
        </dgm:presLayoutVars>
      </dgm:prSet>
      <dgm:spPr/>
    </dgm:pt>
    <dgm:pt modelId="{8AA58B9C-A0C7-4F90-B429-2E57E5ADB202}" type="pres">
      <dgm:prSet presAssocID="{463276BD-2F4F-4F89-AAE4-235028FA9137}" presName="levelTx" presStyleLbl="revTx" presStyleIdx="0" presStyleCnt="0">
        <dgm:presLayoutVars>
          <dgm:chMax val="1"/>
          <dgm:bulletEnabled val="1"/>
        </dgm:presLayoutVars>
      </dgm:prSet>
      <dgm:spPr/>
    </dgm:pt>
    <dgm:pt modelId="{F5B35623-67D0-4D59-BB10-BABB4AC8D0A8}" type="pres">
      <dgm:prSet presAssocID="{09D589C9-3F65-47E5-9D16-2DBE48BD8123}" presName="Name8" presStyleCnt="0"/>
      <dgm:spPr/>
    </dgm:pt>
    <dgm:pt modelId="{3B9E054E-31CC-4BAD-AE0C-E5521D97D6E9}" type="pres">
      <dgm:prSet presAssocID="{09D589C9-3F65-47E5-9D16-2DBE48BD8123}" presName="level" presStyleLbl="node1" presStyleIdx="2" presStyleCnt="4">
        <dgm:presLayoutVars>
          <dgm:chMax val="1"/>
          <dgm:bulletEnabled val="1"/>
        </dgm:presLayoutVars>
      </dgm:prSet>
      <dgm:spPr/>
    </dgm:pt>
    <dgm:pt modelId="{59E61822-5B52-41B4-9DD6-7BCC8111DFF6}" type="pres">
      <dgm:prSet presAssocID="{09D589C9-3F65-47E5-9D16-2DBE48BD8123}" presName="levelTx" presStyleLbl="revTx" presStyleIdx="0" presStyleCnt="0">
        <dgm:presLayoutVars>
          <dgm:chMax val="1"/>
          <dgm:bulletEnabled val="1"/>
        </dgm:presLayoutVars>
      </dgm:prSet>
      <dgm:spPr/>
    </dgm:pt>
    <dgm:pt modelId="{90FBE36C-D985-4E73-A416-B5F0BFFF9952}" type="pres">
      <dgm:prSet presAssocID="{2D73105A-3B5C-4716-B42B-770B3AC6E1F9}" presName="Name8" presStyleCnt="0"/>
      <dgm:spPr/>
    </dgm:pt>
    <dgm:pt modelId="{5F3B282B-4A76-4D79-92F8-24BACB577996}" type="pres">
      <dgm:prSet presAssocID="{2D73105A-3B5C-4716-B42B-770B3AC6E1F9}" presName="level" presStyleLbl="node1" presStyleIdx="3" presStyleCnt="4">
        <dgm:presLayoutVars>
          <dgm:chMax val="1"/>
          <dgm:bulletEnabled val="1"/>
        </dgm:presLayoutVars>
      </dgm:prSet>
      <dgm:spPr/>
    </dgm:pt>
    <dgm:pt modelId="{900E8809-84B9-4453-B671-D4129067B1FA}" type="pres">
      <dgm:prSet presAssocID="{2D73105A-3B5C-4716-B42B-770B3AC6E1F9}" presName="levelTx" presStyleLbl="revTx" presStyleIdx="0" presStyleCnt="0">
        <dgm:presLayoutVars>
          <dgm:chMax val="1"/>
          <dgm:bulletEnabled val="1"/>
        </dgm:presLayoutVars>
      </dgm:prSet>
      <dgm:spPr/>
    </dgm:pt>
  </dgm:ptLst>
  <dgm:cxnLst>
    <dgm:cxn modelId="{6889CD0D-7810-4D07-A0B2-50BD041892CB}" type="presOf" srcId="{09D589C9-3F65-47E5-9D16-2DBE48BD8123}" destId="{3B9E054E-31CC-4BAD-AE0C-E5521D97D6E9}" srcOrd="0" destOrd="0" presId="urn:microsoft.com/office/officeart/2005/8/layout/pyramid1"/>
    <dgm:cxn modelId="{F4748A42-40B3-492F-8EA1-4CABCE02E112}" type="presOf" srcId="{AEA537F0-364A-4C72-835D-85016627D76F}" destId="{534E2F92-3824-49E9-B98E-0E7D6186DC63}" srcOrd="0" destOrd="0" presId="urn:microsoft.com/office/officeart/2005/8/layout/pyramid1"/>
    <dgm:cxn modelId="{54DF656C-CC6B-4D88-8508-28F56DF0B7C6}" type="presOf" srcId="{AEA537F0-364A-4C72-835D-85016627D76F}" destId="{C3C5AF14-8FED-4FF3-914C-52D8798CCA07}" srcOrd="1" destOrd="0" presId="urn:microsoft.com/office/officeart/2005/8/layout/pyramid1"/>
    <dgm:cxn modelId="{5F56AF74-A405-4965-91A1-9F2543119F90}" srcId="{44DEFF60-DCD2-42D0-99E7-49B692E7FD9F}" destId="{2D73105A-3B5C-4716-B42B-770B3AC6E1F9}" srcOrd="3" destOrd="0" parTransId="{724B2CCD-9EAC-444F-8DF8-A9207AE1FB71}" sibTransId="{2696B918-5A43-46E5-965F-F37FD1D4C1C8}"/>
    <dgm:cxn modelId="{78E4C054-547F-41C5-9115-FFCD6E1F9399}" srcId="{44DEFF60-DCD2-42D0-99E7-49B692E7FD9F}" destId="{09D589C9-3F65-47E5-9D16-2DBE48BD8123}" srcOrd="2" destOrd="0" parTransId="{6A4E6256-5505-4A87-A7D9-F234FF4C338F}" sibTransId="{BF8BD7DC-292D-4025-AC78-A0E03E9A38DA}"/>
    <dgm:cxn modelId="{E379AE79-9DDA-4D1D-87A4-6E737148D4E1}" srcId="{44DEFF60-DCD2-42D0-99E7-49B692E7FD9F}" destId="{463276BD-2F4F-4F89-AAE4-235028FA9137}" srcOrd="1" destOrd="0" parTransId="{2DE1AE22-49FD-4B11-9939-0B3D4DEAC870}" sibTransId="{C43C1C4F-5EA8-41AD-BFC2-EC7BC9F256C4}"/>
    <dgm:cxn modelId="{83457F91-02EA-42FB-AC8C-0B2C775D4895}" type="presOf" srcId="{463276BD-2F4F-4F89-AAE4-235028FA9137}" destId="{8AA58B9C-A0C7-4F90-B429-2E57E5ADB202}" srcOrd="1" destOrd="0" presId="urn:microsoft.com/office/officeart/2005/8/layout/pyramid1"/>
    <dgm:cxn modelId="{3B768DA1-8714-4ECD-9CD5-4AF17A753C61}" type="presOf" srcId="{44DEFF60-DCD2-42D0-99E7-49B692E7FD9F}" destId="{48AFCA04-FB42-464E-80B2-48FCE02B54FF}" srcOrd="0" destOrd="0" presId="urn:microsoft.com/office/officeart/2005/8/layout/pyramid1"/>
    <dgm:cxn modelId="{1BD652C8-EB1E-41BF-8995-84923C06FBE1}" type="presOf" srcId="{2D73105A-3B5C-4716-B42B-770B3AC6E1F9}" destId="{900E8809-84B9-4453-B671-D4129067B1FA}" srcOrd="1" destOrd="0" presId="urn:microsoft.com/office/officeart/2005/8/layout/pyramid1"/>
    <dgm:cxn modelId="{6F3293CB-AE8D-49DF-98C8-C9860FC4979C}" type="presOf" srcId="{09D589C9-3F65-47E5-9D16-2DBE48BD8123}" destId="{59E61822-5B52-41B4-9DD6-7BCC8111DFF6}" srcOrd="1" destOrd="0" presId="urn:microsoft.com/office/officeart/2005/8/layout/pyramid1"/>
    <dgm:cxn modelId="{C9BFBDE3-9120-4DEF-895B-1A0B583FDEAF}" type="presOf" srcId="{463276BD-2F4F-4F89-AAE4-235028FA9137}" destId="{CE7B8E5E-E776-4308-9C29-0CC91D99E8F7}" srcOrd="0" destOrd="0" presId="urn:microsoft.com/office/officeart/2005/8/layout/pyramid1"/>
    <dgm:cxn modelId="{13CBE2EA-70AB-4BAF-9DC3-F1E7CF44BBB8}" srcId="{44DEFF60-DCD2-42D0-99E7-49B692E7FD9F}" destId="{AEA537F0-364A-4C72-835D-85016627D76F}" srcOrd="0" destOrd="0" parTransId="{EA6342DC-9A3C-41D1-95D1-40F481084084}" sibTransId="{43711A3A-89E4-46AB-B256-24DAA166541D}"/>
    <dgm:cxn modelId="{56B1B0FE-BDEA-4D20-935C-1921979D94DA}" type="presOf" srcId="{2D73105A-3B5C-4716-B42B-770B3AC6E1F9}" destId="{5F3B282B-4A76-4D79-92F8-24BACB577996}" srcOrd="0" destOrd="0" presId="urn:microsoft.com/office/officeart/2005/8/layout/pyramid1"/>
    <dgm:cxn modelId="{86BF059E-E335-4244-970D-CE200AE2F64A}" type="presParOf" srcId="{48AFCA04-FB42-464E-80B2-48FCE02B54FF}" destId="{81DC8103-ADB0-439D-AF1A-7BEE19FE802F}" srcOrd="0" destOrd="0" presId="urn:microsoft.com/office/officeart/2005/8/layout/pyramid1"/>
    <dgm:cxn modelId="{735B1E16-CE78-4091-B6DE-D120A321E34F}" type="presParOf" srcId="{81DC8103-ADB0-439D-AF1A-7BEE19FE802F}" destId="{534E2F92-3824-49E9-B98E-0E7D6186DC63}" srcOrd="0" destOrd="0" presId="urn:microsoft.com/office/officeart/2005/8/layout/pyramid1"/>
    <dgm:cxn modelId="{2F077D38-3D4F-4977-B62D-2A3ED11775BD}" type="presParOf" srcId="{81DC8103-ADB0-439D-AF1A-7BEE19FE802F}" destId="{C3C5AF14-8FED-4FF3-914C-52D8798CCA07}" srcOrd="1" destOrd="0" presId="urn:microsoft.com/office/officeart/2005/8/layout/pyramid1"/>
    <dgm:cxn modelId="{3353D085-1476-4078-87B1-54A8AC78FA61}" type="presParOf" srcId="{48AFCA04-FB42-464E-80B2-48FCE02B54FF}" destId="{C592DE5B-1684-495D-B210-6ADF4B865A51}" srcOrd="1" destOrd="0" presId="urn:microsoft.com/office/officeart/2005/8/layout/pyramid1"/>
    <dgm:cxn modelId="{8812CC42-14F2-4CB9-A609-2A567B9C8E1E}" type="presParOf" srcId="{C592DE5B-1684-495D-B210-6ADF4B865A51}" destId="{CE7B8E5E-E776-4308-9C29-0CC91D99E8F7}" srcOrd="0" destOrd="0" presId="urn:microsoft.com/office/officeart/2005/8/layout/pyramid1"/>
    <dgm:cxn modelId="{4973C591-82A5-47C1-89E8-83B3D1D62A24}" type="presParOf" srcId="{C592DE5B-1684-495D-B210-6ADF4B865A51}" destId="{8AA58B9C-A0C7-4F90-B429-2E57E5ADB202}" srcOrd="1" destOrd="0" presId="urn:microsoft.com/office/officeart/2005/8/layout/pyramid1"/>
    <dgm:cxn modelId="{6461EAD6-90CB-407E-BCF0-1552215CC8F3}" type="presParOf" srcId="{48AFCA04-FB42-464E-80B2-48FCE02B54FF}" destId="{F5B35623-67D0-4D59-BB10-BABB4AC8D0A8}" srcOrd="2" destOrd="0" presId="urn:microsoft.com/office/officeart/2005/8/layout/pyramid1"/>
    <dgm:cxn modelId="{5A6FDFA7-E01D-4787-80B3-CEE80757F9E8}" type="presParOf" srcId="{F5B35623-67D0-4D59-BB10-BABB4AC8D0A8}" destId="{3B9E054E-31CC-4BAD-AE0C-E5521D97D6E9}" srcOrd="0" destOrd="0" presId="urn:microsoft.com/office/officeart/2005/8/layout/pyramid1"/>
    <dgm:cxn modelId="{82420233-3D2A-488C-882C-1FCABFD9B12F}" type="presParOf" srcId="{F5B35623-67D0-4D59-BB10-BABB4AC8D0A8}" destId="{59E61822-5B52-41B4-9DD6-7BCC8111DFF6}" srcOrd="1" destOrd="0" presId="urn:microsoft.com/office/officeart/2005/8/layout/pyramid1"/>
    <dgm:cxn modelId="{201E588A-84F0-4896-A4C7-2ACF510230B5}" type="presParOf" srcId="{48AFCA04-FB42-464E-80B2-48FCE02B54FF}" destId="{90FBE36C-D985-4E73-A416-B5F0BFFF9952}" srcOrd="3" destOrd="0" presId="urn:microsoft.com/office/officeart/2005/8/layout/pyramid1"/>
    <dgm:cxn modelId="{B6ECA9B3-7053-4908-BF84-194A95C21EBD}" type="presParOf" srcId="{90FBE36C-D985-4E73-A416-B5F0BFFF9952}" destId="{5F3B282B-4A76-4D79-92F8-24BACB577996}" srcOrd="0" destOrd="0" presId="urn:microsoft.com/office/officeart/2005/8/layout/pyramid1"/>
    <dgm:cxn modelId="{0C920051-72F9-423D-8A83-2D837B01675E}" type="presParOf" srcId="{90FBE36C-D985-4E73-A416-B5F0BFFF9952}" destId="{900E8809-84B9-4453-B671-D4129067B1FA}"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DEFF60-DCD2-42D0-99E7-49B692E7FD9F}" type="doc">
      <dgm:prSet loTypeId="urn:microsoft.com/office/officeart/2005/8/layout/pyramid1" loCatId="pyramid" qsTypeId="urn:microsoft.com/office/officeart/2005/8/quickstyle/simple1" qsCatId="simple" csTypeId="urn:microsoft.com/office/officeart/2005/8/colors/accent1_2" csCatId="accent1" phldr="1"/>
      <dgm:spPr/>
    </dgm:pt>
    <dgm:pt modelId="{AEA537F0-364A-4C72-835D-85016627D76F}">
      <dgm:prSet phldrT="[Tekst]" custT="1"/>
      <dgm:spPr/>
      <dgm:t>
        <a:bodyPr/>
        <a:lstStyle/>
        <a:p>
          <a:r>
            <a:rPr lang="nl-NL" sz="3600" dirty="0">
              <a:highlight>
                <a:srgbClr val="800000"/>
              </a:highlight>
            </a:rPr>
            <a:t>Elite</a:t>
          </a:r>
        </a:p>
      </dgm:t>
    </dgm:pt>
    <dgm:pt modelId="{EA6342DC-9A3C-41D1-95D1-40F481084084}" type="parTrans" cxnId="{13CBE2EA-70AB-4BAF-9DC3-F1E7CF44BBB8}">
      <dgm:prSet/>
      <dgm:spPr/>
      <dgm:t>
        <a:bodyPr/>
        <a:lstStyle/>
        <a:p>
          <a:endParaRPr lang="nl-NL"/>
        </a:p>
      </dgm:t>
    </dgm:pt>
    <dgm:pt modelId="{43711A3A-89E4-46AB-B256-24DAA166541D}" type="sibTrans" cxnId="{13CBE2EA-70AB-4BAF-9DC3-F1E7CF44BBB8}">
      <dgm:prSet/>
      <dgm:spPr/>
      <dgm:t>
        <a:bodyPr/>
        <a:lstStyle/>
        <a:p>
          <a:endParaRPr lang="nl-NL"/>
        </a:p>
      </dgm:t>
    </dgm:pt>
    <dgm:pt modelId="{09D589C9-3F65-47E5-9D16-2DBE48BD8123}">
      <dgm:prSet phldrT="[Tekst]" custT="1"/>
      <dgm:spPr/>
      <dgm:t>
        <a:bodyPr/>
        <a:lstStyle/>
        <a:p>
          <a:r>
            <a:rPr lang="nl-NL" sz="3200" dirty="0">
              <a:solidFill>
                <a:srgbClr val="FFFF00"/>
              </a:solidFill>
              <a:highlight>
                <a:srgbClr val="800000"/>
              </a:highlight>
            </a:rPr>
            <a:t>Proletariërs</a:t>
          </a:r>
        </a:p>
      </dgm:t>
    </dgm:pt>
    <dgm:pt modelId="{6A4E6256-5505-4A87-A7D9-F234FF4C338F}" type="parTrans" cxnId="{78E4C054-547F-41C5-9115-FFCD6E1F9399}">
      <dgm:prSet/>
      <dgm:spPr/>
      <dgm:t>
        <a:bodyPr/>
        <a:lstStyle/>
        <a:p>
          <a:endParaRPr lang="nl-NL"/>
        </a:p>
      </dgm:t>
    </dgm:pt>
    <dgm:pt modelId="{BF8BD7DC-292D-4025-AC78-A0E03E9A38DA}" type="sibTrans" cxnId="{78E4C054-547F-41C5-9115-FFCD6E1F9399}">
      <dgm:prSet/>
      <dgm:spPr/>
      <dgm:t>
        <a:bodyPr/>
        <a:lstStyle/>
        <a:p>
          <a:endParaRPr lang="nl-NL"/>
        </a:p>
      </dgm:t>
    </dgm:pt>
    <dgm:pt modelId="{2D73105A-3B5C-4716-B42B-770B3AC6E1F9}">
      <dgm:prSet phldrT="[Tekst]" custT="1"/>
      <dgm:spPr/>
      <dgm:t>
        <a:bodyPr/>
        <a:lstStyle/>
        <a:p>
          <a:r>
            <a:rPr lang="nl-NL" sz="4000" dirty="0">
              <a:highlight>
                <a:srgbClr val="800000"/>
              </a:highlight>
            </a:rPr>
            <a:t>Slaven</a:t>
          </a:r>
        </a:p>
      </dgm:t>
    </dgm:pt>
    <dgm:pt modelId="{724B2CCD-9EAC-444F-8DF8-A9207AE1FB71}" type="parTrans" cxnId="{5F56AF74-A405-4965-91A1-9F2543119F90}">
      <dgm:prSet/>
      <dgm:spPr/>
      <dgm:t>
        <a:bodyPr/>
        <a:lstStyle/>
        <a:p>
          <a:endParaRPr lang="nl-NL"/>
        </a:p>
      </dgm:t>
    </dgm:pt>
    <dgm:pt modelId="{2696B918-5A43-46E5-965F-F37FD1D4C1C8}" type="sibTrans" cxnId="{5F56AF74-A405-4965-91A1-9F2543119F90}">
      <dgm:prSet/>
      <dgm:spPr/>
      <dgm:t>
        <a:bodyPr/>
        <a:lstStyle/>
        <a:p>
          <a:endParaRPr lang="nl-NL"/>
        </a:p>
      </dgm:t>
    </dgm:pt>
    <dgm:pt modelId="{463276BD-2F4F-4F89-AAE4-235028FA9137}">
      <dgm:prSet phldrT="[Tekst]" custT="1"/>
      <dgm:spPr/>
      <dgm:t>
        <a:bodyPr/>
        <a:lstStyle/>
        <a:p>
          <a:endParaRPr lang="nl-NL" sz="2400" dirty="0">
            <a:highlight>
              <a:srgbClr val="800000"/>
            </a:highlight>
          </a:endParaRPr>
        </a:p>
      </dgm:t>
    </dgm:pt>
    <dgm:pt modelId="{C43C1C4F-5EA8-41AD-BFC2-EC7BC9F256C4}" type="sibTrans" cxnId="{E379AE79-9DDA-4D1D-87A4-6E737148D4E1}">
      <dgm:prSet/>
      <dgm:spPr/>
      <dgm:t>
        <a:bodyPr/>
        <a:lstStyle/>
        <a:p>
          <a:endParaRPr lang="nl-NL"/>
        </a:p>
      </dgm:t>
    </dgm:pt>
    <dgm:pt modelId="{2DE1AE22-49FD-4B11-9939-0B3D4DEAC870}" type="parTrans" cxnId="{E379AE79-9DDA-4D1D-87A4-6E737148D4E1}">
      <dgm:prSet/>
      <dgm:spPr/>
      <dgm:t>
        <a:bodyPr/>
        <a:lstStyle/>
        <a:p>
          <a:endParaRPr lang="nl-NL"/>
        </a:p>
      </dgm:t>
    </dgm:pt>
    <dgm:pt modelId="{48AFCA04-FB42-464E-80B2-48FCE02B54FF}" type="pres">
      <dgm:prSet presAssocID="{44DEFF60-DCD2-42D0-99E7-49B692E7FD9F}" presName="Name0" presStyleCnt="0">
        <dgm:presLayoutVars>
          <dgm:dir/>
          <dgm:animLvl val="lvl"/>
          <dgm:resizeHandles val="exact"/>
        </dgm:presLayoutVars>
      </dgm:prSet>
      <dgm:spPr/>
    </dgm:pt>
    <dgm:pt modelId="{81DC8103-ADB0-439D-AF1A-7BEE19FE802F}" type="pres">
      <dgm:prSet presAssocID="{AEA537F0-364A-4C72-835D-85016627D76F}" presName="Name8" presStyleCnt="0"/>
      <dgm:spPr/>
    </dgm:pt>
    <dgm:pt modelId="{534E2F92-3824-49E9-B98E-0E7D6186DC63}" type="pres">
      <dgm:prSet presAssocID="{AEA537F0-364A-4C72-835D-85016627D76F}" presName="level" presStyleLbl="node1" presStyleIdx="0" presStyleCnt="4">
        <dgm:presLayoutVars>
          <dgm:chMax val="1"/>
          <dgm:bulletEnabled val="1"/>
        </dgm:presLayoutVars>
      </dgm:prSet>
      <dgm:spPr/>
    </dgm:pt>
    <dgm:pt modelId="{C3C5AF14-8FED-4FF3-914C-52D8798CCA07}" type="pres">
      <dgm:prSet presAssocID="{AEA537F0-364A-4C72-835D-85016627D76F}" presName="levelTx" presStyleLbl="revTx" presStyleIdx="0" presStyleCnt="0">
        <dgm:presLayoutVars>
          <dgm:chMax val="1"/>
          <dgm:bulletEnabled val="1"/>
        </dgm:presLayoutVars>
      </dgm:prSet>
      <dgm:spPr/>
    </dgm:pt>
    <dgm:pt modelId="{C592DE5B-1684-495D-B210-6ADF4B865A51}" type="pres">
      <dgm:prSet presAssocID="{463276BD-2F4F-4F89-AAE4-235028FA9137}" presName="Name8" presStyleCnt="0"/>
      <dgm:spPr/>
    </dgm:pt>
    <dgm:pt modelId="{CE7B8E5E-E776-4308-9C29-0CC91D99E8F7}" type="pres">
      <dgm:prSet presAssocID="{463276BD-2F4F-4F89-AAE4-235028FA9137}" presName="level" presStyleLbl="node1" presStyleIdx="1" presStyleCnt="4">
        <dgm:presLayoutVars>
          <dgm:chMax val="1"/>
          <dgm:bulletEnabled val="1"/>
        </dgm:presLayoutVars>
      </dgm:prSet>
      <dgm:spPr/>
    </dgm:pt>
    <dgm:pt modelId="{8AA58B9C-A0C7-4F90-B429-2E57E5ADB202}" type="pres">
      <dgm:prSet presAssocID="{463276BD-2F4F-4F89-AAE4-235028FA9137}" presName="levelTx" presStyleLbl="revTx" presStyleIdx="0" presStyleCnt="0">
        <dgm:presLayoutVars>
          <dgm:chMax val="1"/>
          <dgm:bulletEnabled val="1"/>
        </dgm:presLayoutVars>
      </dgm:prSet>
      <dgm:spPr/>
    </dgm:pt>
    <dgm:pt modelId="{F5B35623-67D0-4D59-BB10-BABB4AC8D0A8}" type="pres">
      <dgm:prSet presAssocID="{09D589C9-3F65-47E5-9D16-2DBE48BD8123}" presName="Name8" presStyleCnt="0"/>
      <dgm:spPr/>
    </dgm:pt>
    <dgm:pt modelId="{3B9E054E-31CC-4BAD-AE0C-E5521D97D6E9}" type="pres">
      <dgm:prSet presAssocID="{09D589C9-3F65-47E5-9D16-2DBE48BD8123}" presName="level" presStyleLbl="node1" presStyleIdx="2" presStyleCnt="4">
        <dgm:presLayoutVars>
          <dgm:chMax val="1"/>
          <dgm:bulletEnabled val="1"/>
        </dgm:presLayoutVars>
      </dgm:prSet>
      <dgm:spPr/>
    </dgm:pt>
    <dgm:pt modelId="{59E61822-5B52-41B4-9DD6-7BCC8111DFF6}" type="pres">
      <dgm:prSet presAssocID="{09D589C9-3F65-47E5-9D16-2DBE48BD8123}" presName="levelTx" presStyleLbl="revTx" presStyleIdx="0" presStyleCnt="0">
        <dgm:presLayoutVars>
          <dgm:chMax val="1"/>
          <dgm:bulletEnabled val="1"/>
        </dgm:presLayoutVars>
      </dgm:prSet>
      <dgm:spPr/>
    </dgm:pt>
    <dgm:pt modelId="{90FBE36C-D985-4E73-A416-B5F0BFFF9952}" type="pres">
      <dgm:prSet presAssocID="{2D73105A-3B5C-4716-B42B-770B3AC6E1F9}" presName="Name8" presStyleCnt="0"/>
      <dgm:spPr/>
    </dgm:pt>
    <dgm:pt modelId="{5F3B282B-4A76-4D79-92F8-24BACB577996}" type="pres">
      <dgm:prSet presAssocID="{2D73105A-3B5C-4716-B42B-770B3AC6E1F9}" presName="level" presStyleLbl="node1" presStyleIdx="3" presStyleCnt="4">
        <dgm:presLayoutVars>
          <dgm:chMax val="1"/>
          <dgm:bulletEnabled val="1"/>
        </dgm:presLayoutVars>
      </dgm:prSet>
      <dgm:spPr/>
    </dgm:pt>
    <dgm:pt modelId="{900E8809-84B9-4453-B671-D4129067B1FA}" type="pres">
      <dgm:prSet presAssocID="{2D73105A-3B5C-4716-B42B-770B3AC6E1F9}" presName="levelTx" presStyleLbl="revTx" presStyleIdx="0" presStyleCnt="0">
        <dgm:presLayoutVars>
          <dgm:chMax val="1"/>
          <dgm:bulletEnabled val="1"/>
        </dgm:presLayoutVars>
      </dgm:prSet>
      <dgm:spPr/>
    </dgm:pt>
  </dgm:ptLst>
  <dgm:cxnLst>
    <dgm:cxn modelId="{6889CD0D-7810-4D07-A0B2-50BD041892CB}" type="presOf" srcId="{09D589C9-3F65-47E5-9D16-2DBE48BD8123}" destId="{3B9E054E-31CC-4BAD-AE0C-E5521D97D6E9}" srcOrd="0" destOrd="0" presId="urn:microsoft.com/office/officeart/2005/8/layout/pyramid1"/>
    <dgm:cxn modelId="{F4748A42-40B3-492F-8EA1-4CABCE02E112}" type="presOf" srcId="{AEA537F0-364A-4C72-835D-85016627D76F}" destId="{534E2F92-3824-49E9-B98E-0E7D6186DC63}" srcOrd="0" destOrd="0" presId="urn:microsoft.com/office/officeart/2005/8/layout/pyramid1"/>
    <dgm:cxn modelId="{54DF656C-CC6B-4D88-8508-28F56DF0B7C6}" type="presOf" srcId="{AEA537F0-364A-4C72-835D-85016627D76F}" destId="{C3C5AF14-8FED-4FF3-914C-52D8798CCA07}" srcOrd="1" destOrd="0" presId="urn:microsoft.com/office/officeart/2005/8/layout/pyramid1"/>
    <dgm:cxn modelId="{5F56AF74-A405-4965-91A1-9F2543119F90}" srcId="{44DEFF60-DCD2-42D0-99E7-49B692E7FD9F}" destId="{2D73105A-3B5C-4716-B42B-770B3AC6E1F9}" srcOrd="3" destOrd="0" parTransId="{724B2CCD-9EAC-444F-8DF8-A9207AE1FB71}" sibTransId="{2696B918-5A43-46E5-965F-F37FD1D4C1C8}"/>
    <dgm:cxn modelId="{78E4C054-547F-41C5-9115-FFCD6E1F9399}" srcId="{44DEFF60-DCD2-42D0-99E7-49B692E7FD9F}" destId="{09D589C9-3F65-47E5-9D16-2DBE48BD8123}" srcOrd="2" destOrd="0" parTransId="{6A4E6256-5505-4A87-A7D9-F234FF4C338F}" sibTransId="{BF8BD7DC-292D-4025-AC78-A0E03E9A38DA}"/>
    <dgm:cxn modelId="{E379AE79-9DDA-4D1D-87A4-6E737148D4E1}" srcId="{44DEFF60-DCD2-42D0-99E7-49B692E7FD9F}" destId="{463276BD-2F4F-4F89-AAE4-235028FA9137}" srcOrd="1" destOrd="0" parTransId="{2DE1AE22-49FD-4B11-9939-0B3D4DEAC870}" sibTransId="{C43C1C4F-5EA8-41AD-BFC2-EC7BC9F256C4}"/>
    <dgm:cxn modelId="{83457F91-02EA-42FB-AC8C-0B2C775D4895}" type="presOf" srcId="{463276BD-2F4F-4F89-AAE4-235028FA9137}" destId="{8AA58B9C-A0C7-4F90-B429-2E57E5ADB202}" srcOrd="1" destOrd="0" presId="urn:microsoft.com/office/officeart/2005/8/layout/pyramid1"/>
    <dgm:cxn modelId="{3B768DA1-8714-4ECD-9CD5-4AF17A753C61}" type="presOf" srcId="{44DEFF60-DCD2-42D0-99E7-49B692E7FD9F}" destId="{48AFCA04-FB42-464E-80B2-48FCE02B54FF}" srcOrd="0" destOrd="0" presId="urn:microsoft.com/office/officeart/2005/8/layout/pyramid1"/>
    <dgm:cxn modelId="{1BD652C8-EB1E-41BF-8995-84923C06FBE1}" type="presOf" srcId="{2D73105A-3B5C-4716-B42B-770B3AC6E1F9}" destId="{900E8809-84B9-4453-B671-D4129067B1FA}" srcOrd="1" destOrd="0" presId="urn:microsoft.com/office/officeart/2005/8/layout/pyramid1"/>
    <dgm:cxn modelId="{6F3293CB-AE8D-49DF-98C8-C9860FC4979C}" type="presOf" srcId="{09D589C9-3F65-47E5-9D16-2DBE48BD8123}" destId="{59E61822-5B52-41B4-9DD6-7BCC8111DFF6}" srcOrd="1" destOrd="0" presId="urn:microsoft.com/office/officeart/2005/8/layout/pyramid1"/>
    <dgm:cxn modelId="{C9BFBDE3-9120-4DEF-895B-1A0B583FDEAF}" type="presOf" srcId="{463276BD-2F4F-4F89-AAE4-235028FA9137}" destId="{CE7B8E5E-E776-4308-9C29-0CC91D99E8F7}" srcOrd="0" destOrd="0" presId="urn:microsoft.com/office/officeart/2005/8/layout/pyramid1"/>
    <dgm:cxn modelId="{13CBE2EA-70AB-4BAF-9DC3-F1E7CF44BBB8}" srcId="{44DEFF60-DCD2-42D0-99E7-49B692E7FD9F}" destId="{AEA537F0-364A-4C72-835D-85016627D76F}" srcOrd="0" destOrd="0" parTransId="{EA6342DC-9A3C-41D1-95D1-40F481084084}" sibTransId="{43711A3A-89E4-46AB-B256-24DAA166541D}"/>
    <dgm:cxn modelId="{56B1B0FE-BDEA-4D20-935C-1921979D94DA}" type="presOf" srcId="{2D73105A-3B5C-4716-B42B-770B3AC6E1F9}" destId="{5F3B282B-4A76-4D79-92F8-24BACB577996}" srcOrd="0" destOrd="0" presId="urn:microsoft.com/office/officeart/2005/8/layout/pyramid1"/>
    <dgm:cxn modelId="{86BF059E-E335-4244-970D-CE200AE2F64A}" type="presParOf" srcId="{48AFCA04-FB42-464E-80B2-48FCE02B54FF}" destId="{81DC8103-ADB0-439D-AF1A-7BEE19FE802F}" srcOrd="0" destOrd="0" presId="urn:microsoft.com/office/officeart/2005/8/layout/pyramid1"/>
    <dgm:cxn modelId="{735B1E16-CE78-4091-B6DE-D120A321E34F}" type="presParOf" srcId="{81DC8103-ADB0-439D-AF1A-7BEE19FE802F}" destId="{534E2F92-3824-49E9-B98E-0E7D6186DC63}" srcOrd="0" destOrd="0" presId="urn:microsoft.com/office/officeart/2005/8/layout/pyramid1"/>
    <dgm:cxn modelId="{2F077D38-3D4F-4977-B62D-2A3ED11775BD}" type="presParOf" srcId="{81DC8103-ADB0-439D-AF1A-7BEE19FE802F}" destId="{C3C5AF14-8FED-4FF3-914C-52D8798CCA07}" srcOrd="1" destOrd="0" presId="urn:microsoft.com/office/officeart/2005/8/layout/pyramid1"/>
    <dgm:cxn modelId="{3353D085-1476-4078-87B1-54A8AC78FA61}" type="presParOf" srcId="{48AFCA04-FB42-464E-80B2-48FCE02B54FF}" destId="{C592DE5B-1684-495D-B210-6ADF4B865A51}" srcOrd="1" destOrd="0" presId="urn:microsoft.com/office/officeart/2005/8/layout/pyramid1"/>
    <dgm:cxn modelId="{8812CC42-14F2-4CB9-A609-2A567B9C8E1E}" type="presParOf" srcId="{C592DE5B-1684-495D-B210-6ADF4B865A51}" destId="{CE7B8E5E-E776-4308-9C29-0CC91D99E8F7}" srcOrd="0" destOrd="0" presId="urn:microsoft.com/office/officeart/2005/8/layout/pyramid1"/>
    <dgm:cxn modelId="{4973C591-82A5-47C1-89E8-83B3D1D62A24}" type="presParOf" srcId="{C592DE5B-1684-495D-B210-6ADF4B865A51}" destId="{8AA58B9C-A0C7-4F90-B429-2E57E5ADB202}" srcOrd="1" destOrd="0" presId="urn:microsoft.com/office/officeart/2005/8/layout/pyramid1"/>
    <dgm:cxn modelId="{6461EAD6-90CB-407E-BCF0-1552215CC8F3}" type="presParOf" srcId="{48AFCA04-FB42-464E-80B2-48FCE02B54FF}" destId="{F5B35623-67D0-4D59-BB10-BABB4AC8D0A8}" srcOrd="2" destOrd="0" presId="urn:microsoft.com/office/officeart/2005/8/layout/pyramid1"/>
    <dgm:cxn modelId="{5A6FDFA7-E01D-4787-80B3-CEE80757F9E8}" type="presParOf" srcId="{F5B35623-67D0-4D59-BB10-BABB4AC8D0A8}" destId="{3B9E054E-31CC-4BAD-AE0C-E5521D97D6E9}" srcOrd="0" destOrd="0" presId="urn:microsoft.com/office/officeart/2005/8/layout/pyramid1"/>
    <dgm:cxn modelId="{82420233-3D2A-488C-882C-1FCABFD9B12F}" type="presParOf" srcId="{F5B35623-67D0-4D59-BB10-BABB4AC8D0A8}" destId="{59E61822-5B52-41B4-9DD6-7BCC8111DFF6}" srcOrd="1" destOrd="0" presId="urn:microsoft.com/office/officeart/2005/8/layout/pyramid1"/>
    <dgm:cxn modelId="{201E588A-84F0-4896-A4C7-2ACF510230B5}" type="presParOf" srcId="{48AFCA04-FB42-464E-80B2-48FCE02B54FF}" destId="{90FBE36C-D985-4E73-A416-B5F0BFFF9952}" srcOrd="3" destOrd="0" presId="urn:microsoft.com/office/officeart/2005/8/layout/pyramid1"/>
    <dgm:cxn modelId="{B6ECA9B3-7053-4908-BF84-194A95C21EBD}" type="presParOf" srcId="{90FBE36C-D985-4E73-A416-B5F0BFFF9952}" destId="{5F3B282B-4A76-4D79-92F8-24BACB577996}" srcOrd="0" destOrd="0" presId="urn:microsoft.com/office/officeart/2005/8/layout/pyramid1"/>
    <dgm:cxn modelId="{0C920051-72F9-423D-8A83-2D837B01675E}" type="presParOf" srcId="{90FBE36C-D985-4E73-A416-B5F0BFFF9952}" destId="{900E8809-84B9-4453-B671-D4129067B1FA}"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E2F92-3824-49E9-B98E-0E7D6186DC63}">
      <dsp:nvSpPr>
        <dsp:cNvPr id="0" name=""/>
        <dsp:cNvSpPr/>
      </dsp:nvSpPr>
      <dsp:spPr>
        <a:xfrm>
          <a:off x="2383491" y="0"/>
          <a:ext cx="1588994"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nl-NL" sz="3600" kern="1200" dirty="0">
              <a:highlight>
                <a:srgbClr val="800000"/>
              </a:highlight>
            </a:rPr>
            <a:t>Elite</a:t>
          </a:r>
        </a:p>
      </dsp:txBody>
      <dsp:txXfrm>
        <a:off x="2383491" y="0"/>
        <a:ext cx="1588994" cy="1524000"/>
      </dsp:txXfrm>
    </dsp:sp>
    <dsp:sp modelId="{CE7B8E5E-E776-4308-9C29-0CC91D99E8F7}">
      <dsp:nvSpPr>
        <dsp:cNvPr id="0" name=""/>
        <dsp:cNvSpPr/>
      </dsp:nvSpPr>
      <dsp:spPr>
        <a:xfrm>
          <a:off x="1588994" y="1523999"/>
          <a:ext cx="3177988"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nl-NL" sz="2400" kern="1200" dirty="0">
            <a:highlight>
              <a:srgbClr val="800000"/>
            </a:highlight>
          </a:endParaRPr>
        </a:p>
      </dsp:txBody>
      <dsp:txXfrm>
        <a:off x="2145141" y="1523999"/>
        <a:ext cx="2065692" cy="1524000"/>
      </dsp:txXfrm>
    </dsp:sp>
    <dsp:sp modelId="{3B9E054E-31CC-4BAD-AE0C-E5521D97D6E9}">
      <dsp:nvSpPr>
        <dsp:cNvPr id="0" name=""/>
        <dsp:cNvSpPr/>
      </dsp:nvSpPr>
      <dsp:spPr>
        <a:xfrm>
          <a:off x="794496" y="3047999"/>
          <a:ext cx="4766982"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nl-NL" sz="3200" kern="1200" dirty="0">
              <a:solidFill>
                <a:srgbClr val="FFFF00"/>
              </a:solidFill>
              <a:highlight>
                <a:srgbClr val="800000"/>
              </a:highlight>
            </a:rPr>
            <a:t>Proletariërs</a:t>
          </a:r>
        </a:p>
      </dsp:txBody>
      <dsp:txXfrm>
        <a:off x="1628718" y="3047999"/>
        <a:ext cx="3098538" cy="1524000"/>
      </dsp:txXfrm>
    </dsp:sp>
    <dsp:sp modelId="{5F3B282B-4A76-4D79-92F8-24BACB577996}">
      <dsp:nvSpPr>
        <dsp:cNvPr id="0" name=""/>
        <dsp:cNvSpPr/>
      </dsp:nvSpPr>
      <dsp:spPr>
        <a:xfrm>
          <a:off x="0" y="4572000"/>
          <a:ext cx="6355976"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nl-NL" sz="4000" kern="1200" dirty="0">
              <a:highlight>
                <a:srgbClr val="800000"/>
              </a:highlight>
            </a:rPr>
            <a:t>Slaven</a:t>
          </a:r>
        </a:p>
      </dsp:txBody>
      <dsp:txXfrm>
        <a:off x="1112295" y="4572000"/>
        <a:ext cx="4131384" cy="1524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E2F92-3824-49E9-B98E-0E7D6186DC63}">
      <dsp:nvSpPr>
        <dsp:cNvPr id="0" name=""/>
        <dsp:cNvSpPr/>
      </dsp:nvSpPr>
      <dsp:spPr>
        <a:xfrm>
          <a:off x="2383491" y="0"/>
          <a:ext cx="1588994"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nl-NL" sz="3600" kern="1200" dirty="0">
              <a:highlight>
                <a:srgbClr val="800000"/>
              </a:highlight>
            </a:rPr>
            <a:t>Elite</a:t>
          </a:r>
        </a:p>
      </dsp:txBody>
      <dsp:txXfrm>
        <a:off x="2383491" y="0"/>
        <a:ext cx="1588994" cy="1524000"/>
      </dsp:txXfrm>
    </dsp:sp>
    <dsp:sp modelId="{CE7B8E5E-E776-4308-9C29-0CC91D99E8F7}">
      <dsp:nvSpPr>
        <dsp:cNvPr id="0" name=""/>
        <dsp:cNvSpPr/>
      </dsp:nvSpPr>
      <dsp:spPr>
        <a:xfrm>
          <a:off x="1588994" y="1523999"/>
          <a:ext cx="3177988"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nl-NL" sz="2400" kern="1200" dirty="0">
            <a:highlight>
              <a:srgbClr val="800000"/>
            </a:highlight>
          </a:endParaRPr>
        </a:p>
      </dsp:txBody>
      <dsp:txXfrm>
        <a:off x="2145141" y="1523999"/>
        <a:ext cx="2065692" cy="1524000"/>
      </dsp:txXfrm>
    </dsp:sp>
    <dsp:sp modelId="{3B9E054E-31CC-4BAD-AE0C-E5521D97D6E9}">
      <dsp:nvSpPr>
        <dsp:cNvPr id="0" name=""/>
        <dsp:cNvSpPr/>
      </dsp:nvSpPr>
      <dsp:spPr>
        <a:xfrm>
          <a:off x="794496" y="3047999"/>
          <a:ext cx="4766982"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nl-NL" sz="3200" kern="1200" dirty="0">
              <a:solidFill>
                <a:srgbClr val="FFFF00"/>
              </a:solidFill>
              <a:highlight>
                <a:srgbClr val="800000"/>
              </a:highlight>
            </a:rPr>
            <a:t>Proletariërs</a:t>
          </a:r>
        </a:p>
      </dsp:txBody>
      <dsp:txXfrm>
        <a:off x="1628718" y="3047999"/>
        <a:ext cx="3098538" cy="1524000"/>
      </dsp:txXfrm>
    </dsp:sp>
    <dsp:sp modelId="{5F3B282B-4A76-4D79-92F8-24BACB577996}">
      <dsp:nvSpPr>
        <dsp:cNvPr id="0" name=""/>
        <dsp:cNvSpPr/>
      </dsp:nvSpPr>
      <dsp:spPr>
        <a:xfrm>
          <a:off x="0" y="4572000"/>
          <a:ext cx="6355976" cy="1524000"/>
        </a:xfrm>
        <a:prstGeom prst="trapezoid">
          <a:avLst>
            <a:gd name="adj" fmla="val 5213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nl-NL" sz="4000" kern="1200" dirty="0">
              <a:highlight>
                <a:srgbClr val="800000"/>
              </a:highlight>
            </a:rPr>
            <a:t>Slaven</a:t>
          </a:r>
        </a:p>
      </dsp:txBody>
      <dsp:txXfrm>
        <a:off x="1112295" y="4572000"/>
        <a:ext cx="4131384" cy="1524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nl-NL"/>
              <a:t>Klik om stijl te bewerken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0D8F9AC2-9CEA-47CA-8208-443B285862EC}" type="datetimeFigureOut">
              <a:rPr lang="nl-NL" smtClean="0"/>
              <a:t>26-10-2022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2077719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nl-NL"/>
              <a:t>Klik om stijl te bewerken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1648119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511160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65601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3146462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nl-NL"/>
              <a:t>Klik om stijl te bewerken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0D8F9AC2-9CEA-47CA-8208-443B285862EC}" type="datetimeFigureOut">
              <a:rPr lang="nl-NL" smtClean="0"/>
              <a:t>26-10-2022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18582325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nl-NL"/>
              <a:t>Klik om stijl te bewerken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0D8F9AC2-9CEA-47CA-8208-443B285862EC}" type="datetimeFigureOut">
              <a:rPr lang="nl-NL" smtClean="0"/>
              <a:t>26-10-2022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3927659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D8F9AC2-9CEA-47CA-8208-443B285862EC}" type="datetimeFigureOut">
              <a:rPr lang="nl-NL" smtClean="0"/>
              <a:t>26-10-2022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2815353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D8F9AC2-9CEA-47CA-8208-443B285862EC}" type="datetimeFigureOut">
              <a:rPr lang="nl-NL" smtClean="0"/>
              <a:t>26-10-2022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853823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D8F9AC2-9CEA-47CA-8208-443B285862EC}" type="datetimeFigureOut">
              <a:rPr lang="nl-NL" smtClean="0"/>
              <a:t>26-10-2022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1844035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nl-NL"/>
              <a:t>Klik om stijl te bewerken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0D8F9AC2-9CEA-47CA-8208-443B285862EC}" type="datetimeFigureOut">
              <a:rPr lang="nl-NL" smtClean="0"/>
              <a:t>26-10-2022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2725709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nl-NL"/>
              <a:t>Klik om stijl te bewerken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3611849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913795" y="2912232"/>
            <a:ext cx="5107208" cy="287896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72200" y="2912232"/>
            <a:ext cx="5095357" cy="287896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0D8F9AC2-9CEA-47CA-8208-443B285862EC}" type="datetimeFigureOut">
              <a:rPr lang="nl-NL" smtClean="0"/>
              <a:t>26-10-2022</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1268970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0D8F9AC2-9CEA-47CA-8208-443B285862EC}" type="datetimeFigureOut">
              <a:rPr lang="nl-NL" smtClean="0"/>
              <a:t>26-10-2022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767272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8F9AC2-9CEA-47CA-8208-443B285862EC}" type="datetimeFigureOut">
              <a:rPr lang="nl-NL" smtClean="0"/>
              <a:t>26-10-2022</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60732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nl-NL"/>
              <a:t>Klik om stijl te bewerken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948160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D8F9AC2-9CEA-47CA-8208-443B285862EC}" type="datetimeFigureOut">
              <a:rPr lang="nl-NL" smtClean="0"/>
              <a:t>26-10-2022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B2019-DC2B-4018-9F62-B1A17962870B}" type="slidenum">
              <a:rPr lang="nl-NL" smtClean="0"/>
              <a:t>‹nr.›</a:t>
            </a:fld>
            <a:endParaRPr lang="nl-NL"/>
          </a:p>
        </p:txBody>
      </p:sp>
    </p:spTree>
    <p:extLst>
      <p:ext uri="{BB962C8B-B14F-4D97-AF65-F5344CB8AC3E}">
        <p14:creationId xmlns:p14="http://schemas.microsoft.com/office/powerpoint/2010/main" val="201584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D8F9AC2-9CEA-47CA-8208-443B285862EC}" type="datetimeFigureOut">
              <a:rPr lang="nl-NL" smtClean="0"/>
              <a:t>26-10-2022</a:t>
            </a:fld>
            <a:endParaRPr lang="nl-NL"/>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4FB2019-DC2B-4018-9F62-B1A17962870B}" type="slidenum">
              <a:rPr lang="nl-NL" smtClean="0"/>
              <a:t>‹nr.›</a:t>
            </a:fld>
            <a:endParaRPr lang="nl-NL"/>
          </a:p>
        </p:txBody>
      </p:sp>
    </p:spTree>
    <p:extLst>
      <p:ext uri="{BB962C8B-B14F-4D97-AF65-F5344CB8AC3E}">
        <p14:creationId xmlns:p14="http://schemas.microsoft.com/office/powerpoint/2010/main" val="2321406747"/>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era, in &amp;#39;The Barbarians&amp;#39; spreken de Romeinen Latijn | Trouw">
            <a:extLst>
              <a:ext uri="{FF2B5EF4-FFF2-40B4-BE49-F238E27FC236}">
                <a16:creationId xmlns:a16="http://schemas.microsoft.com/office/drawing/2014/main" id="{3DFDDF9F-1128-4FC5-845C-43A0B8D0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500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C43131F-FA25-49AE-90B0-6B7B5492A715}"/>
              </a:ext>
            </a:extLst>
          </p:cNvPr>
          <p:cNvSpPr>
            <a:spLocks noGrp="1"/>
          </p:cNvSpPr>
          <p:nvPr>
            <p:ph type="ctrTitle"/>
          </p:nvPr>
        </p:nvSpPr>
        <p:spPr>
          <a:xfrm>
            <a:off x="1719094" y="3166750"/>
            <a:ext cx="9001462" cy="2387600"/>
          </a:xfrm>
        </p:spPr>
        <p:txBody>
          <a:bodyPr>
            <a:noAutofit/>
          </a:bodyPr>
          <a:lstStyle/>
          <a:p>
            <a:r>
              <a:rPr lang="nl-NL" sz="6000" dirty="0">
                <a:highlight>
                  <a:srgbClr val="800000"/>
                </a:highlight>
              </a:rPr>
              <a:t>Hoofdstuk 3</a:t>
            </a:r>
            <a:br>
              <a:rPr lang="nl-NL" sz="6000" dirty="0">
                <a:highlight>
                  <a:srgbClr val="800000"/>
                </a:highlight>
              </a:rPr>
            </a:br>
            <a:r>
              <a:rPr lang="nl-NL" sz="6000" dirty="0">
                <a:highlight>
                  <a:srgbClr val="800000"/>
                </a:highlight>
              </a:rPr>
              <a:t>De romeinen</a:t>
            </a:r>
            <a:br>
              <a:rPr lang="nl-NL" dirty="0">
                <a:highlight>
                  <a:srgbClr val="800000"/>
                </a:highlight>
              </a:rPr>
            </a:br>
            <a:br>
              <a:rPr lang="nl-NL" dirty="0">
                <a:highlight>
                  <a:srgbClr val="800000"/>
                </a:highlight>
              </a:rPr>
            </a:br>
            <a:br>
              <a:rPr lang="nl-NL" dirty="0">
                <a:highlight>
                  <a:srgbClr val="800000"/>
                </a:highlight>
              </a:rPr>
            </a:br>
            <a:r>
              <a:rPr lang="nl-NL" sz="7200" dirty="0">
                <a:highlight>
                  <a:srgbClr val="800000"/>
                </a:highlight>
              </a:rPr>
              <a:t>Mavo 1</a:t>
            </a:r>
            <a:endParaRPr lang="nl-NL" dirty="0">
              <a:highlight>
                <a:srgbClr val="800000"/>
              </a:highlight>
            </a:endParaRPr>
          </a:p>
        </p:txBody>
      </p:sp>
    </p:spTree>
    <p:extLst>
      <p:ext uri="{BB962C8B-B14F-4D97-AF65-F5344CB8AC3E}">
        <p14:creationId xmlns:p14="http://schemas.microsoft.com/office/powerpoint/2010/main" val="3489250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289D33-0013-441D-97FB-D62D3260F1AD}"/>
              </a:ext>
            </a:extLst>
          </p:cNvPr>
          <p:cNvSpPr>
            <a:spLocks noGrp="1"/>
          </p:cNvSpPr>
          <p:nvPr>
            <p:ph type="title"/>
          </p:nvPr>
        </p:nvSpPr>
        <p:spPr/>
        <p:txBody>
          <a:bodyPr/>
          <a:lstStyle/>
          <a:p>
            <a:r>
              <a:rPr lang="nl-NL" dirty="0">
                <a:highlight>
                  <a:srgbClr val="800000"/>
                </a:highlight>
              </a:rPr>
              <a:t>Hoofdstuk 3: De romeinen</a:t>
            </a:r>
            <a:endParaRPr lang="nl-NL" i="1" dirty="0">
              <a:highlight>
                <a:srgbClr val="800000"/>
              </a:highlight>
            </a:endParaRPr>
          </a:p>
        </p:txBody>
      </p:sp>
      <p:sp>
        <p:nvSpPr>
          <p:cNvPr id="3" name="Tijdelijke aanduiding voor inhoud 2">
            <a:extLst>
              <a:ext uri="{FF2B5EF4-FFF2-40B4-BE49-F238E27FC236}">
                <a16:creationId xmlns:a16="http://schemas.microsoft.com/office/drawing/2014/main" id="{7D1F88C3-1F77-4E2F-9112-1D6261B8BD0F}"/>
              </a:ext>
            </a:extLst>
          </p:cNvPr>
          <p:cNvSpPr>
            <a:spLocks noGrp="1"/>
          </p:cNvSpPr>
          <p:nvPr>
            <p:ph idx="1"/>
          </p:nvPr>
        </p:nvSpPr>
        <p:spPr>
          <a:xfrm>
            <a:off x="3177309" y="2096064"/>
            <a:ext cx="8700655" cy="4450510"/>
          </a:xfrm>
        </p:spPr>
        <p:txBody>
          <a:bodyPr>
            <a:normAutofit/>
          </a:bodyPr>
          <a:lstStyle/>
          <a:p>
            <a:r>
              <a:rPr lang="nl-NL" sz="3600" dirty="0"/>
              <a:t>Periode: de (klassieke) Oudheid.</a:t>
            </a:r>
          </a:p>
          <a:p>
            <a:r>
              <a:rPr lang="nl-NL" sz="3600" dirty="0"/>
              <a:t>Tijdvak: </a:t>
            </a:r>
            <a:r>
              <a:rPr lang="nl-NL" sz="3600" i="1" dirty="0"/>
              <a:t>Grieken en Romeinen.</a:t>
            </a:r>
            <a:endParaRPr lang="nl-NL" sz="3600" dirty="0"/>
          </a:p>
          <a:p>
            <a:r>
              <a:rPr lang="nl-NL" sz="3600" dirty="0"/>
              <a:t>3000 voor Christus – 500 na Christus.</a:t>
            </a:r>
          </a:p>
          <a:p>
            <a:r>
              <a:rPr lang="nl-NL" sz="3600" dirty="0"/>
              <a:t>Romeinse tijd: 750 </a:t>
            </a:r>
            <a:r>
              <a:rPr lang="nl-NL" sz="3600" dirty="0" err="1"/>
              <a:t>v.Chr</a:t>
            </a:r>
            <a:r>
              <a:rPr lang="nl-NL" sz="3600" dirty="0"/>
              <a:t> – 500 na Chr.</a:t>
            </a:r>
          </a:p>
          <a:p>
            <a:r>
              <a:rPr lang="nl-NL" sz="3600" b="1" dirty="0">
                <a:solidFill>
                  <a:srgbClr val="FFFF00"/>
                </a:solidFill>
              </a:rPr>
              <a:t>Landbouwstedelijke samenlevingen</a:t>
            </a:r>
            <a:r>
              <a:rPr lang="nl-NL" sz="3200" dirty="0"/>
              <a:t>.</a:t>
            </a:r>
          </a:p>
        </p:txBody>
      </p:sp>
      <p:pic>
        <p:nvPicPr>
          <p:cNvPr id="5" name="Picture 4" descr="Tijdvak 2 - hv123 - Lesmateriaal - Wikiwijs">
            <a:extLst>
              <a:ext uri="{FF2B5EF4-FFF2-40B4-BE49-F238E27FC236}">
                <a16:creationId xmlns:a16="http://schemas.microsoft.com/office/drawing/2014/main" id="{5D787977-1622-46A9-9B9B-D3B8C32147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262" y="1935921"/>
            <a:ext cx="2893531" cy="2893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227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7C5194-3A87-48B0-AEF8-18E663095CC4}"/>
              </a:ext>
            </a:extLst>
          </p:cNvPr>
          <p:cNvSpPr>
            <a:spLocks noGrp="1"/>
          </p:cNvSpPr>
          <p:nvPr>
            <p:ph type="title"/>
          </p:nvPr>
        </p:nvSpPr>
        <p:spPr>
          <a:xfrm>
            <a:off x="596597" y="101600"/>
            <a:ext cx="10998806" cy="2336799"/>
          </a:xfrm>
        </p:spPr>
        <p:txBody>
          <a:bodyPr>
            <a:normAutofit/>
          </a:bodyPr>
          <a:lstStyle/>
          <a:p>
            <a:r>
              <a:rPr lang="nl-NL" sz="4400" dirty="0">
                <a:highlight>
                  <a:srgbClr val="800000"/>
                </a:highlight>
              </a:rPr>
              <a:t>3 gekke en grappige feitjes over leven in de Romeinse stad</a:t>
            </a:r>
          </a:p>
        </p:txBody>
      </p:sp>
      <p:pic>
        <p:nvPicPr>
          <p:cNvPr id="3074" name="Picture 2" descr="FAQ Guide for My Kids - 649.133 | Wtf face, Meme faces, Current mood meme">
            <a:extLst>
              <a:ext uri="{FF2B5EF4-FFF2-40B4-BE49-F238E27FC236}">
                <a16:creationId xmlns:a16="http://schemas.microsoft.com/office/drawing/2014/main" id="{E587BD24-AD71-407E-9B26-12E668FD88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979" y="2438399"/>
            <a:ext cx="6165096" cy="4022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Tijdvak 2 - hv123 - Lesmateriaal - Wikiwijs">
            <a:extLst>
              <a:ext uri="{FF2B5EF4-FFF2-40B4-BE49-F238E27FC236}">
                <a16:creationId xmlns:a16="http://schemas.microsoft.com/office/drawing/2014/main" id="{30123947-6F08-47E6-908A-321A29DCDD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853042" cy="853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1097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D187C3-F914-4C73-BD61-4E0AF2B37084}"/>
              </a:ext>
            </a:extLst>
          </p:cNvPr>
          <p:cNvSpPr>
            <a:spLocks noGrp="1"/>
          </p:cNvSpPr>
          <p:nvPr>
            <p:ph type="title"/>
          </p:nvPr>
        </p:nvSpPr>
        <p:spPr/>
        <p:txBody>
          <a:bodyPr>
            <a:normAutofit fontScale="90000"/>
          </a:bodyPr>
          <a:lstStyle/>
          <a:p>
            <a:r>
              <a:rPr lang="nl-NL" dirty="0">
                <a:highlight>
                  <a:srgbClr val="800000"/>
                </a:highlight>
              </a:rPr>
              <a:t>1. De bekende marmeren beelden waren vroeger fel geschilderd. </a:t>
            </a:r>
            <a:br>
              <a:rPr lang="nl-NL" dirty="0">
                <a:highlight>
                  <a:srgbClr val="800000"/>
                </a:highlight>
              </a:rPr>
            </a:br>
            <a:endParaRPr lang="nl-NL" dirty="0">
              <a:highlight>
                <a:srgbClr val="800000"/>
              </a:highlight>
            </a:endParaRPr>
          </a:p>
        </p:txBody>
      </p:sp>
      <p:sp>
        <p:nvSpPr>
          <p:cNvPr id="3" name="Tijdelijke aanduiding voor inhoud 2">
            <a:extLst>
              <a:ext uri="{FF2B5EF4-FFF2-40B4-BE49-F238E27FC236}">
                <a16:creationId xmlns:a16="http://schemas.microsoft.com/office/drawing/2014/main" id="{873DE5D6-231E-40A2-8ED8-0264F7ED4EAF}"/>
              </a:ext>
            </a:extLst>
          </p:cNvPr>
          <p:cNvSpPr>
            <a:spLocks noGrp="1"/>
          </p:cNvSpPr>
          <p:nvPr>
            <p:ph idx="1"/>
          </p:nvPr>
        </p:nvSpPr>
        <p:spPr/>
        <p:txBody>
          <a:bodyPr/>
          <a:lstStyle/>
          <a:p>
            <a:endParaRPr lang="nl-NL"/>
          </a:p>
        </p:txBody>
      </p:sp>
      <p:pic>
        <p:nvPicPr>
          <p:cNvPr id="4" name="Picture 4" descr="Tijdvak 2 - hv123 - Lesmateriaal - Wikiwijs">
            <a:extLst>
              <a:ext uri="{FF2B5EF4-FFF2-40B4-BE49-F238E27FC236}">
                <a16:creationId xmlns:a16="http://schemas.microsoft.com/office/drawing/2014/main" id="{ED5D51C8-FABD-4BDA-943A-A4B32CF28B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zo zagen de marmerbeelden er echt uit in de klassieke oudheid -  Curioctopus.nl">
            <a:extLst>
              <a:ext uri="{FF2B5EF4-FFF2-40B4-BE49-F238E27FC236}">
                <a16:creationId xmlns:a16="http://schemas.microsoft.com/office/drawing/2014/main" id="{85A713EF-FA24-4451-9AE1-54E9564501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1733550"/>
            <a:ext cx="6934200" cy="45148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echniek 4: gekleurde tempels en beelden">
            <a:extLst>
              <a:ext uri="{FF2B5EF4-FFF2-40B4-BE49-F238E27FC236}">
                <a16:creationId xmlns:a16="http://schemas.microsoft.com/office/drawing/2014/main" id="{52B4EE8F-0649-4B7A-8B65-8B87DC012D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420" y="1935921"/>
            <a:ext cx="4206387" cy="4399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56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504C8-3811-4978-B077-59E866813DF2}"/>
              </a:ext>
            </a:extLst>
          </p:cNvPr>
          <p:cNvSpPr>
            <a:spLocks noGrp="1"/>
          </p:cNvSpPr>
          <p:nvPr>
            <p:ph type="title"/>
          </p:nvPr>
        </p:nvSpPr>
        <p:spPr>
          <a:xfrm>
            <a:off x="399497" y="314972"/>
            <a:ext cx="11152146" cy="3500761"/>
          </a:xfrm>
        </p:spPr>
        <p:txBody>
          <a:bodyPr>
            <a:normAutofit/>
          </a:bodyPr>
          <a:lstStyle/>
          <a:p>
            <a:r>
              <a:rPr lang="nl-NL" dirty="0"/>
              <a:t>2. </a:t>
            </a:r>
            <a:r>
              <a:rPr lang="nl-NL" dirty="0">
                <a:highlight>
                  <a:srgbClr val="800000"/>
                </a:highlight>
              </a:rPr>
              <a:t>Prostituees en dokters hadden ongeveer dezelfde rang, aangezien werken met menselijke lichamen als minderwaardig werden gezien.</a:t>
            </a:r>
            <a:br>
              <a:rPr lang="nl-NL" dirty="0">
                <a:highlight>
                  <a:srgbClr val="800000"/>
                </a:highlight>
              </a:rPr>
            </a:br>
            <a:endParaRPr lang="nl-NL" dirty="0">
              <a:highlight>
                <a:srgbClr val="800000"/>
              </a:highlight>
            </a:endParaRPr>
          </a:p>
        </p:txBody>
      </p:sp>
      <p:pic>
        <p:nvPicPr>
          <p:cNvPr id="3" name="Picture 2" descr="Een doktersbezoek onder werktijd, is dat (wettelijk) toegestaan? | De Unie">
            <a:extLst>
              <a:ext uri="{FF2B5EF4-FFF2-40B4-BE49-F238E27FC236}">
                <a16:creationId xmlns:a16="http://schemas.microsoft.com/office/drawing/2014/main" id="{84C03D9B-55B8-4720-AD00-58A8C34C51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914" y="3001032"/>
            <a:ext cx="5787238" cy="38569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Tijdvak 2 - hv123 - Lesmateriaal - Wikiwijs">
            <a:extLst>
              <a:ext uri="{FF2B5EF4-FFF2-40B4-BE49-F238E27FC236}">
                <a16:creationId xmlns:a16="http://schemas.microsoft.com/office/drawing/2014/main" id="{C669C73E-F410-4B49-9794-236C6F7264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1045521" cy="1045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286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504C8-3811-4978-B077-59E866813DF2}"/>
              </a:ext>
            </a:extLst>
          </p:cNvPr>
          <p:cNvSpPr>
            <a:spLocks noGrp="1"/>
          </p:cNvSpPr>
          <p:nvPr>
            <p:ph type="title"/>
          </p:nvPr>
        </p:nvSpPr>
        <p:spPr>
          <a:xfrm>
            <a:off x="730035" y="50555"/>
            <a:ext cx="11152146" cy="3500761"/>
          </a:xfrm>
        </p:spPr>
        <p:txBody>
          <a:bodyPr>
            <a:normAutofit/>
          </a:bodyPr>
          <a:lstStyle/>
          <a:p>
            <a:r>
              <a:rPr lang="nl-NL" dirty="0">
                <a:highlight>
                  <a:srgbClr val="800000"/>
                </a:highlight>
              </a:rPr>
              <a:t>3. Badhuizen waren vaak heel vies, omdat er in het water ook geplast en gepoept werd. Wel hadden zij (en sommige woonhuizen) vloerverwarming via ondergrondse vuren.</a:t>
            </a:r>
            <a:br>
              <a:rPr lang="nl-NL" dirty="0">
                <a:highlight>
                  <a:srgbClr val="800000"/>
                </a:highlight>
              </a:rPr>
            </a:br>
            <a:endParaRPr lang="nl-NL" dirty="0">
              <a:highlight>
                <a:srgbClr val="800000"/>
              </a:highlight>
            </a:endParaRPr>
          </a:p>
        </p:txBody>
      </p:sp>
      <p:pic>
        <p:nvPicPr>
          <p:cNvPr id="3" name="Picture 2" descr="Romeinen en water: de badhuizen – Romeinen.info">
            <a:extLst>
              <a:ext uri="{FF2B5EF4-FFF2-40B4-BE49-F238E27FC236}">
                <a16:creationId xmlns:a16="http://schemas.microsoft.com/office/drawing/2014/main" id="{D53E5D49-7EBD-481D-9698-8AF8CF0A45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05" y="2958852"/>
            <a:ext cx="5772889" cy="3848593"/>
          </a:xfrm>
          <a:prstGeom prst="rect">
            <a:avLst/>
          </a:prstGeom>
          <a:noFill/>
          <a:extLst>
            <a:ext uri="{909E8E84-426E-40DD-AFC4-6F175D3DCCD1}">
              <a14:hiddenFill xmlns:a14="http://schemas.microsoft.com/office/drawing/2010/main">
                <a:solidFill>
                  <a:srgbClr val="FFFFFF"/>
                </a:solidFill>
              </a14:hiddenFill>
            </a:ext>
          </a:extLst>
        </p:spPr>
      </p:pic>
      <p:sp>
        <p:nvSpPr>
          <p:cNvPr id="4" name="Cirkel: leeg 3">
            <a:extLst>
              <a:ext uri="{FF2B5EF4-FFF2-40B4-BE49-F238E27FC236}">
                <a16:creationId xmlns:a16="http://schemas.microsoft.com/office/drawing/2014/main" id="{E08D4CAF-ED21-4E40-AC60-1E78BA7817B1}"/>
              </a:ext>
            </a:extLst>
          </p:cNvPr>
          <p:cNvSpPr/>
          <p:nvPr/>
        </p:nvSpPr>
        <p:spPr>
          <a:xfrm>
            <a:off x="923277" y="4935984"/>
            <a:ext cx="2210540" cy="2112885"/>
          </a:xfrm>
          <a:prstGeom prst="donut">
            <a:avLst>
              <a:gd name="adj" fmla="val 11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pic>
        <p:nvPicPr>
          <p:cNvPr id="5" name="Picture 4" descr="Tijdvak 2 - hv123 - Lesmateriaal - Wikiwijs">
            <a:extLst>
              <a:ext uri="{FF2B5EF4-FFF2-40B4-BE49-F238E27FC236}">
                <a16:creationId xmlns:a16="http://schemas.microsoft.com/office/drawing/2014/main" id="{6106822B-1343-4CDC-B910-6E3090FAE9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1045521" cy="1045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71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lucht, buiten, gras, gebouw&#10;&#10;Automatisch gegenereerde beschrijving">
            <a:extLst>
              <a:ext uri="{FF2B5EF4-FFF2-40B4-BE49-F238E27FC236}">
                <a16:creationId xmlns:a16="http://schemas.microsoft.com/office/drawing/2014/main" id="{C898BD0B-6C12-49A4-AD7A-67AD42A8F44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502" y="-1446690"/>
            <a:ext cx="12192000" cy="9144000"/>
          </a:xfrm>
        </p:spPr>
      </p:pic>
      <p:sp>
        <p:nvSpPr>
          <p:cNvPr id="2" name="Titel 1">
            <a:extLst>
              <a:ext uri="{FF2B5EF4-FFF2-40B4-BE49-F238E27FC236}">
                <a16:creationId xmlns:a16="http://schemas.microsoft.com/office/drawing/2014/main" id="{7BB2B863-6CED-49CA-8EBD-A191EF083C10}"/>
              </a:ext>
            </a:extLst>
          </p:cNvPr>
          <p:cNvSpPr>
            <a:spLocks noGrp="1"/>
          </p:cNvSpPr>
          <p:nvPr>
            <p:ph type="title"/>
          </p:nvPr>
        </p:nvSpPr>
        <p:spPr>
          <a:xfrm>
            <a:off x="559170" y="3002479"/>
            <a:ext cx="10541000" cy="2890837"/>
          </a:xfrm>
        </p:spPr>
        <p:txBody>
          <a:bodyPr vert="horz" lIns="91440" tIns="45720" rIns="91440" bIns="45720" rtlCol="0" anchor="b">
            <a:normAutofit fontScale="90000"/>
          </a:bodyPr>
          <a:lstStyle/>
          <a:p>
            <a:r>
              <a:rPr lang="en-US" sz="7200" dirty="0" err="1">
                <a:highlight>
                  <a:srgbClr val="800000"/>
                </a:highlight>
              </a:rPr>
              <a:t>Paragraaf</a:t>
            </a:r>
            <a:r>
              <a:rPr lang="en-US" sz="7200" dirty="0">
                <a:highlight>
                  <a:srgbClr val="800000"/>
                </a:highlight>
              </a:rPr>
              <a:t> 3.1</a:t>
            </a:r>
            <a:br>
              <a:rPr lang="en-US" sz="7200" dirty="0">
                <a:highlight>
                  <a:srgbClr val="800000"/>
                </a:highlight>
              </a:rPr>
            </a:br>
            <a:r>
              <a:rPr lang="en-US" sz="7200" dirty="0">
                <a:highlight>
                  <a:srgbClr val="800000"/>
                </a:highlight>
              </a:rPr>
              <a:t>Van </a:t>
            </a:r>
            <a:r>
              <a:rPr lang="en-US" sz="7200" dirty="0" err="1">
                <a:highlight>
                  <a:srgbClr val="800000"/>
                </a:highlight>
              </a:rPr>
              <a:t>stadstaat</a:t>
            </a:r>
            <a:r>
              <a:rPr lang="en-US" sz="7200" dirty="0">
                <a:highlight>
                  <a:srgbClr val="800000"/>
                </a:highlight>
              </a:rPr>
              <a:t> tot </a:t>
            </a:r>
            <a:r>
              <a:rPr lang="en-US" sz="7200" dirty="0" err="1">
                <a:highlight>
                  <a:srgbClr val="800000"/>
                </a:highlight>
              </a:rPr>
              <a:t>wereldrijk</a:t>
            </a:r>
            <a:endParaRPr lang="en-US" sz="7200" i="1" dirty="0">
              <a:highlight>
                <a:srgbClr val="800000"/>
              </a:highlight>
            </a:endParaRPr>
          </a:p>
        </p:txBody>
      </p:sp>
      <p:pic>
        <p:nvPicPr>
          <p:cNvPr id="6" name="Picture 4" descr="Tijdvak 2 - hv123 - Lesmateriaal - Wikiwijs">
            <a:extLst>
              <a:ext uri="{FF2B5EF4-FFF2-40B4-BE49-F238E27FC236}">
                <a16:creationId xmlns:a16="http://schemas.microsoft.com/office/drawing/2014/main" id="{00FDDEE8-A0DE-4C38-B46A-C742AEACFD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1045521" cy="1045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216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C07E6E-D40C-4663-88F9-C6AF7A8D9A15}"/>
              </a:ext>
            </a:extLst>
          </p:cNvPr>
          <p:cNvSpPr>
            <a:spLocks noGrp="1"/>
          </p:cNvSpPr>
          <p:nvPr>
            <p:ph type="title"/>
          </p:nvPr>
        </p:nvSpPr>
        <p:spPr>
          <a:xfrm>
            <a:off x="913795" y="609600"/>
            <a:ext cx="10353761" cy="5045476"/>
          </a:xfrm>
        </p:spPr>
        <p:txBody>
          <a:bodyPr>
            <a:normAutofit/>
          </a:bodyPr>
          <a:lstStyle/>
          <a:p>
            <a:r>
              <a:rPr lang="nl-NL" sz="6000" dirty="0">
                <a:highlight>
                  <a:srgbClr val="800000"/>
                </a:highlight>
              </a:rPr>
              <a:t>Lees de tekst </a:t>
            </a:r>
            <a:br>
              <a:rPr lang="nl-NL" sz="6000" dirty="0">
                <a:highlight>
                  <a:srgbClr val="800000"/>
                </a:highlight>
              </a:rPr>
            </a:br>
            <a:r>
              <a:rPr lang="nl-NL" sz="6000" i="1" dirty="0">
                <a:highlight>
                  <a:srgbClr val="800000"/>
                </a:highlight>
              </a:rPr>
              <a:t>Rome wordt machtig </a:t>
            </a:r>
            <a:r>
              <a:rPr lang="nl-NL" sz="6000" dirty="0">
                <a:highlight>
                  <a:srgbClr val="800000"/>
                </a:highlight>
              </a:rPr>
              <a:t>(blz. 46) </a:t>
            </a:r>
            <a:br>
              <a:rPr lang="nl-NL" sz="6000" dirty="0">
                <a:highlight>
                  <a:srgbClr val="800000"/>
                </a:highlight>
              </a:rPr>
            </a:br>
            <a:r>
              <a:rPr lang="nl-NL" sz="6000" dirty="0">
                <a:highlight>
                  <a:srgbClr val="800000"/>
                </a:highlight>
              </a:rPr>
              <a:t>en maak een </a:t>
            </a:r>
            <a:r>
              <a:rPr lang="nl-NL" sz="6000" dirty="0" err="1">
                <a:highlight>
                  <a:srgbClr val="800000"/>
                </a:highlight>
              </a:rPr>
              <a:t>woordweb</a:t>
            </a:r>
            <a:r>
              <a:rPr lang="nl-NL" sz="6000" dirty="0">
                <a:highlight>
                  <a:srgbClr val="800000"/>
                </a:highlight>
              </a:rPr>
              <a:t> </a:t>
            </a:r>
            <a:br>
              <a:rPr lang="nl-NL" sz="6000" dirty="0">
                <a:highlight>
                  <a:srgbClr val="800000"/>
                </a:highlight>
              </a:rPr>
            </a:br>
            <a:r>
              <a:rPr lang="nl-NL" sz="6000" dirty="0">
                <a:highlight>
                  <a:srgbClr val="800000"/>
                </a:highlight>
              </a:rPr>
              <a:t>van die tekst. </a:t>
            </a:r>
          </a:p>
        </p:txBody>
      </p:sp>
      <p:pic>
        <p:nvPicPr>
          <p:cNvPr id="4" name="Picture 4" descr="Tijdvak 2 - hv123 - Lesmateriaal - Wikiwijs">
            <a:extLst>
              <a:ext uri="{FF2B5EF4-FFF2-40B4-BE49-F238E27FC236}">
                <a16:creationId xmlns:a16="http://schemas.microsoft.com/office/drawing/2014/main" id="{4593DFA4-2348-4AF5-82B6-7CCFC9BA61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045521" cy="1045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716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D4D8B7-FEBA-4178-88B2-75AF64BE5D37}"/>
              </a:ext>
            </a:extLst>
          </p:cNvPr>
          <p:cNvSpPr>
            <a:spLocks noGrp="1"/>
          </p:cNvSpPr>
          <p:nvPr>
            <p:ph type="title"/>
          </p:nvPr>
        </p:nvSpPr>
        <p:spPr/>
        <p:txBody>
          <a:bodyPr/>
          <a:lstStyle/>
          <a:p>
            <a:r>
              <a:rPr lang="nl-NL" dirty="0">
                <a:highlight>
                  <a:srgbClr val="800000"/>
                </a:highlight>
              </a:rPr>
              <a:t>Belangrijk binnen het Romeinse Rijk</a:t>
            </a:r>
          </a:p>
        </p:txBody>
      </p:sp>
      <p:sp>
        <p:nvSpPr>
          <p:cNvPr id="3" name="Tijdelijke aanduiding voor inhoud 2">
            <a:extLst>
              <a:ext uri="{FF2B5EF4-FFF2-40B4-BE49-F238E27FC236}">
                <a16:creationId xmlns:a16="http://schemas.microsoft.com/office/drawing/2014/main" id="{E703E6CA-7A5B-42D3-A66B-DF9E3421FA61}"/>
              </a:ext>
            </a:extLst>
          </p:cNvPr>
          <p:cNvSpPr>
            <a:spLocks noGrp="1"/>
          </p:cNvSpPr>
          <p:nvPr>
            <p:ph idx="1"/>
          </p:nvPr>
        </p:nvSpPr>
        <p:spPr/>
        <p:txBody>
          <a:bodyPr>
            <a:normAutofit fontScale="92500" lnSpcReduction="20000"/>
          </a:bodyPr>
          <a:lstStyle/>
          <a:p>
            <a:r>
              <a:rPr lang="nl-NL" sz="3200" dirty="0">
                <a:highlight>
                  <a:srgbClr val="800000"/>
                </a:highlight>
                <a:latin typeface="Arial" panose="020B0604020202020204" pitchFamily="34" charset="0"/>
                <a:cs typeface="Arial" panose="020B0604020202020204" pitchFamily="34" charset="0"/>
              </a:rPr>
              <a:t>Sterk, groot en goed </a:t>
            </a:r>
            <a:r>
              <a:rPr lang="nl-NL" sz="3200" b="1" dirty="0">
                <a:solidFill>
                  <a:srgbClr val="FFFF00"/>
                </a:solidFill>
                <a:highlight>
                  <a:srgbClr val="800000"/>
                </a:highlight>
                <a:latin typeface="Arial" panose="020B0604020202020204" pitchFamily="34" charset="0"/>
                <a:cs typeface="Arial" panose="020B0604020202020204" pitchFamily="34" charset="0"/>
              </a:rPr>
              <a:t>getraind leger</a:t>
            </a:r>
            <a:r>
              <a:rPr lang="nl-NL" sz="3200" dirty="0">
                <a:highlight>
                  <a:srgbClr val="800000"/>
                </a:highlight>
                <a:latin typeface="Arial" panose="020B0604020202020204" pitchFamily="34" charset="0"/>
                <a:cs typeface="Arial" panose="020B0604020202020204" pitchFamily="34" charset="0"/>
              </a:rPr>
              <a:t>.</a:t>
            </a:r>
          </a:p>
          <a:p>
            <a:r>
              <a:rPr lang="nl-NL" sz="3200" dirty="0">
                <a:highlight>
                  <a:srgbClr val="800000"/>
                </a:highlight>
                <a:latin typeface="Arial" panose="020B0604020202020204" pitchFamily="34" charset="0"/>
                <a:cs typeface="Arial" panose="020B0604020202020204" pitchFamily="34" charset="0"/>
              </a:rPr>
              <a:t>Rijk bestuurt vanuit één plaats; </a:t>
            </a:r>
            <a:r>
              <a:rPr lang="nl-NL" sz="3200" b="1" dirty="0">
                <a:solidFill>
                  <a:srgbClr val="FFFF00"/>
                </a:solidFill>
                <a:highlight>
                  <a:srgbClr val="800000"/>
                </a:highlight>
                <a:latin typeface="Arial" panose="020B0604020202020204" pitchFamily="34" charset="0"/>
                <a:cs typeface="Arial" panose="020B0604020202020204" pitchFamily="34" charset="0"/>
              </a:rPr>
              <a:t>Rome</a:t>
            </a:r>
            <a:r>
              <a:rPr lang="nl-NL" sz="3200" dirty="0">
                <a:highlight>
                  <a:srgbClr val="800000"/>
                </a:highlight>
                <a:latin typeface="Arial" panose="020B0604020202020204" pitchFamily="34" charset="0"/>
                <a:cs typeface="Arial" panose="020B0604020202020204" pitchFamily="34" charset="0"/>
              </a:rPr>
              <a:t>.</a:t>
            </a:r>
          </a:p>
          <a:p>
            <a:r>
              <a:rPr lang="nl-NL" sz="3200" b="1" dirty="0">
                <a:solidFill>
                  <a:srgbClr val="FFFF00"/>
                </a:solidFill>
                <a:highlight>
                  <a:srgbClr val="800000"/>
                </a:highlight>
                <a:latin typeface="Arial" panose="020B0604020202020204" pitchFamily="34" charset="0"/>
                <a:cs typeface="Arial" panose="020B0604020202020204" pitchFamily="34" charset="0"/>
              </a:rPr>
              <a:t>Veiligheid en rust </a:t>
            </a:r>
            <a:r>
              <a:rPr lang="nl-NL" sz="3200" dirty="0">
                <a:highlight>
                  <a:srgbClr val="800000"/>
                </a:highlight>
                <a:latin typeface="Arial" panose="020B0604020202020204" pitchFamily="34" charset="0"/>
                <a:cs typeface="Arial" panose="020B0604020202020204" pitchFamily="34" charset="0"/>
              </a:rPr>
              <a:t>onder veroverde gebieden en volken.</a:t>
            </a:r>
          </a:p>
          <a:p>
            <a:r>
              <a:rPr lang="nl-NL" sz="3200" dirty="0">
                <a:highlight>
                  <a:srgbClr val="800000"/>
                </a:highlight>
                <a:latin typeface="Arial" panose="020B0604020202020204" pitchFamily="34" charset="0"/>
                <a:cs typeface="Arial" panose="020B0604020202020204" pitchFamily="34" charset="0"/>
              </a:rPr>
              <a:t>Goede </a:t>
            </a:r>
            <a:r>
              <a:rPr lang="nl-NL" sz="3200" b="1" dirty="0">
                <a:solidFill>
                  <a:srgbClr val="FFFF00"/>
                </a:solidFill>
                <a:highlight>
                  <a:srgbClr val="800000"/>
                </a:highlight>
                <a:latin typeface="Arial" panose="020B0604020202020204" pitchFamily="34" charset="0"/>
                <a:cs typeface="Arial" panose="020B0604020202020204" pitchFamily="34" charset="0"/>
              </a:rPr>
              <a:t>wegen</a:t>
            </a:r>
            <a:r>
              <a:rPr lang="nl-NL" sz="3200" dirty="0">
                <a:highlight>
                  <a:srgbClr val="800000"/>
                </a:highlight>
                <a:latin typeface="Arial" panose="020B0604020202020204" pitchFamily="34" charset="0"/>
                <a:cs typeface="Arial" panose="020B0604020202020204" pitchFamily="34" charset="0"/>
              </a:rPr>
              <a:t> voor handel en legervervoer.</a:t>
            </a:r>
          </a:p>
          <a:p>
            <a:r>
              <a:rPr lang="nl-NL" sz="3200" b="1" dirty="0">
                <a:solidFill>
                  <a:srgbClr val="FFFF00"/>
                </a:solidFill>
                <a:highlight>
                  <a:srgbClr val="800000"/>
                </a:highlight>
                <a:latin typeface="Arial" panose="020B0604020202020204" pitchFamily="34" charset="0"/>
                <a:cs typeface="Arial" panose="020B0604020202020204" pitchFamily="34" charset="0"/>
              </a:rPr>
              <a:t>Grenzen</a:t>
            </a:r>
            <a:r>
              <a:rPr lang="nl-NL" sz="3200" dirty="0">
                <a:highlight>
                  <a:srgbClr val="800000"/>
                </a:highlight>
                <a:latin typeface="Arial" panose="020B0604020202020204" pitchFamily="34" charset="0"/>
                <a:cs typeface="Arial" panose="020B0604020202020204" pitchFamily="34" charset="0"/>
              </a:rPr>
              <a:t> werden goed bewaakt.</a:t>
            </a:r>
          </a:p>
          <a:p>
            <a:r>
              <a:rPr lang="nl-NL" sz="3200" dirty="0">
                <a:highlight>
                  <a:srgbClr val="800000"/>
                </a:highlight>
                <a:latin typeface="Arial" panose="020B0604020202020204" pitchFamily="34" charset="0"/>
                <a:cs typeface="Arial" panose="020B0604020202020204" pitchFamily="34" charset="0"/>
              </a:rPr>
              <a:t>Bloeiende </a:t>
            </a:r>
            <a:r>
              <a:rPr lang="nl-NL" sz="3200" b="1" dirty="0">
                <a:solidFill>
                  <a:srgbClr val="FFFF00"/>
                </a:solidFill>
                <a:highlight>
                  <a:srgbClr val="800000"/>
                </a:highlight>
                <a:latin typeface="Arial" panose="020B0604020202020204" pitchFamily="34" charset="0"/>
                <a:cs typeface="Arial" panose="020B0604020202020204" pitchFamily="34" charset="0"/>
              </a:rPr>
              <a:t>economie</a:t>
            </a:r>
            <a:r>
              <a:rPr lang="nl-NL" sz="3200" dirty="0">
                <a:highlight>
                  <a:srgbClr val="800000"/>
                </a:highlight>
                <a:latin typeface="Arial" panose="020B0604020202020204" pitchFamily="34" charset="0"/>
                <a:cs typeface="Arial" panose="020B0604020202020204" pitchFamily="34" charset="0"/>
              </a:rPr>
              <a:t>.</a:t>
            </a:r>
          </a:p>
          <a:p>
            <a:endParaRPr lang="nl-NL" dirty="0"/>
          </a:p>
        </p:txBody>
      </p:sp>
    </p:spTree>
    <p:extLst>
      <p:ext uri="{BB962C8B-B14F-4D97-AF65-F5344CB8AC3E}">
        <p14:creationId xmlns:p14="http://schemas.microsoft.com/office/powerpoint/2010/main" val="2129852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95E490-9F9B-46E8-8C3F-65C9BFB3B2A1}"/>
              </a:ext>
            </a:extLst>
          </p:cNvPr>
          <p:cNvSpPr>
            <a:spLocks noGrp="1"/>
          </p:cNvSpPr>
          <p:nvPr>
            <p:ph type="title"/>
          </p:nvPr>
        </p:nvSpPr>
        <p:spPr>
          <a:xfrm>
            <a:off x="913796" y="236738"/>
            <a:ext cx="10353761" cy="1326321"/>
          </a:xfrm>
        </p:spPr>
        <p:txBody>
          <a:bodyPr>
            <a:normAutofit fontScale="90000"/>
          </a:bodyPr>
          <a:lstStyle/>
          <a:p>
            <a:r>
              <a:rPr lang="nl-NL" dirty="0">
                <a:highlight>
                  <a:srgbClr val="800000"/>
                </a:highlight>
              </a:rPr>
              <a:t>Lees </a:t>
            </a:r>
            <a:r>
              <a:rPr lang="nl-NL" i="1" dirty="0">
                <a:highlight>
                  <a:srgbClr val="800000"/>
                </a:highlight>
              </a:rPr>
              <a:t>Van koninkrijk naar republiek </a:t>
            </a:r>
            <a:r>
              <a:rPr lang="nl-NL" dirty="0">
                <a:highlight>
                  <a:srgbClr val="800000"/>
                </a:highlight>
              </a:rPr>
              <a:t>(blz. 46) en beantwoord de volgende vragen </a:t>
            </a:r>
            <a:r>
              <a:rPr lang="nl-NL" dirty="0">
                <a:solidFill>
                  <a:srgbClr val="FFFF00"/>
                </a:solidFill>
                <a:highlight>
                  <a:srgbClr val="800000"/>
                </a:highlight>
              </a:rPr>
              <a:t>via de drie stappen</a:t>
            </a:r>
            <a:r>
              <a:rPr lang="nl-NL" dirty="0">
                <a:highlight>
                  <a:srgbClr val="800000"/>
                </a:highlight>
              </a:rPr>
              <a:t>.</a:t>
            </a:r>
          </a:p>
        </p:txBody>
      </p:sp>
      <p:sp>
        <p:nvSpPr>
          <p:cNvPr id="3" name="Tijdelijke aanduiding voor inhoud 2">
            <a:extLst>
              <a:ext uri="{FF2B5EF4-FFF2-40B4-BE49-F238E27FC236}">
                <a16:creationId xmlns:a16="http://schemas.microsoft.com/office/drawing/2014/main" id="{A55756F4-43ED-47D4-8EB7-878B697098FD}"/>
              </a:ext>
            </a:extLst>
          </p:cNvPr>
          <p:cNvSpPr>
            <a:spLocks noGrp="1"/>
          </p:cNvSpPr>
          <p:nvPr>
            <p:ph idx="1"/>
          </p:nvPr>
        </p:nvSpPr>
        <p:spPr>
          <a:xfrm>
            <a:off x="913795" y="1864311"/>
            <a:ext cx="10353762" cy="4756951"/>
          </a:xfrm>
        </p:spPr>
        <p:txBody>
          <a:bodyPr>
            <a:normAutofit/>
          </a:bodyPr>
          <a:lstStyle/>
          <a:p>
            <a:pPr marL="457200" indent="-457200">
              <a:buFont typeface="+mj-lt"/>
              <a:buAutoNum type="arabicPeriod"/>
            </a:pPr>
            <a:r>
              <a:rPr lang="nl-NL" sz="2800" dirty="0">
                <a:latin typeface="Arial" panose="020B0604020202020204" pitchFamily="34" charset="0"/>
                <a:cs typeface="Arial" panose="020B0604020202020204" pitchFamily="34" charset="0"/>
              </a:rPr>
              <a:t>Leg via de tekst uit wat de eerste </a:t>
            </a:r>
            <a:r>
              <a:rPr lang="nl-NL" sz="2800" b="1" dirty="0">
                <a:solidFill>
                  <a:srgbClr val="FFFF00"/>
                </a:solidFill>
                <a:latin typeface="Arial" panose="020B0604020202020204" pitchFamily="34" charset="0"/>
                <a:cs typeface="Arial" panose="020B0604020202020204" pitchFamily="34" charset="0"/>
              </a:rPr>
              <a:t>staatsvorm</a:t>
            </a:r>
            <a:r>
              <a:rPr lang="nl-NL" sz="2800" dirty="0">
                <a:latin typeface="Arial" panose="020B0604020202020204" pitchFamily="34" charset="0"/>
                <a:cs typeface="Arial" panose="020B0604020202020204" pitchFamily="34" charset="0"/>
              </a:rPr>
              <a:t> van Rome was.</a:t>
            </a:r>
          </a:p>
          <a:p>
            <a:pPr marL="457200" indent="-457200">
              <a:buFont typeface="+mj-lt"/>
              <a:buAutoNum type="arabicPeriod"/>
            </a:pPr>
            <a:r>
              <a:rPr lang="nl-NL" sz="2800" dirty="0">
                <a:latin typeface="Arial" panose="020B0604020202020204" pitchFamily="34" charset="0"/>
                <a:cs typeface="Arial" panose="020B0604020202020204" pitchFamily="34" charset="0"/>
              </a:rPr>
              <a:t>Leg via de tekst uit wat een </a:t>
            </a:r>
            <a:r>
              <a:rPr lang="nl-NL" sz="2800" b="1" dirty="0">
                <a:solidFill>
                  <a:srgbClr val="FFFF00"/>
                </a:solidFill>
                <a:latin typeface="Arial" panose="020B0604020202020204" pitchFamily="34" charset="0"/>
                <a:cs typeface="Arial" panose="020B0604020202020204" pitchFamily="34" charset="0"/>
              </a:rPr>
              <a:t>republiek</a:t>
            </a:r>
            <a:r>
              <a:rPr lang="nl-NL" sz="2800" dirty="0">
                <a:latin typeface="Arial" panose="020B0604020202020204" pitchFamily="34" charset="0"/>
                <a:cs typeface="Arial" panose="020B0604020202020204" pitchFamily="34" charset="0"/>
              </a:rPr>
              <a:t> inhoudt.</a:t>
            </a:r>
          </a:p>
          <a:p>
            <a:pPr marL="457200" indent="-457200">
              <a:buFont typeface="+mj-lt"/>
              <a:buAutoNum type="arabicPeriod"/>
            </a:pPr>
            <a:r>
              <a:rPr lang="nl-NL" sz="2800" dirty="0">
                <a:latin typeface="Arial" panose="020B0604020202020204" pitchFamily="34" charset="0"/>
                <a:cs typeface="Arial" panose="020B0604020202020204" pitchFamily="34" charset="0"/>
              </a:rPr>
              <a:t>Leg via de tekst uit wie er in de</a:t>
            </a:r>
            <a:r>
              <a:rPr lang="nl-NL" sz="2800" dirty="0">
                <a:solidFill>
                  <a:srgbClr val="FFFF00"/>
                </a:solidFill>
                <a:latin typeface="Arial" panose="020B0604020202020204" pitchFamily="34" charset="0"/>
                <a:cs typeface="Arial" panose="020B0604020202020204" pitchFamily="34" charset="0"/>
              </a:rPr>
              <a:t> </a:t>
            </a:r>
            <a:r>
              <a:rPr lang="nl-NL" sz="2800" b="1" dirty="0">
                <a:solidFill>
                  <a:srgbClr val="FFFF00"/>
                </a:solidFill>
                <a:latin typeface="Arial" panose="020B0604020202020204" pitchFamily="34" charset="0"/>
                <a:cs typeface="Arial" panose="020B0604020202020204" pitchFamily="34" charset="0"/>
              </a:rPr>
              <a:t>senaat </a:t>
            </a:r>
            <a:r>
              <a:rPr lang="nl-NL" sz="2800" dirty="0">
                <a:latin typeface="Arial" panose="020B0604020202020204" pitchFamily="34" charset="0"/>
                <a:cs typeface="Arial" panose="020B0604020202020204" pitchFamily="34" charset="0"/>
              </a:rPr>
              <a:t>zitten.</a:t>
            </a:r>
          </a:p>
          <a:p>
            <a:pPr marL="457200" indent="-457200">
              <a:buFont typeface="+mj-lt"/>
              <a:buAutoNum type="arabicPeriod"/>
            </a:pPr>
            <a:r>
              <a:rPr lang="nl-NL" sz="2800" dirty="0">
                <a:latin typeface="Arial" panose="020B0604020202020204" pitchFamily="34" charset="0"/>
                <a:cs typeface="Arial" panose="020B0604020202020204" pitchFamily="34" charset="0"/>
              </a:rPr>
              <a:t>Als we kijken naar de eerste </a:t>
            </a:r>
            <a:r>
              <a:rPr lang="nl-NL" sz="2800" b="1" dirty="0">
                <a:solidFill>
                  <a:srgbClr val="FFFF00"/>
                </a:solidFill>
                <a:latin typeface="Arial" panose="020B0604020202020204" pitchFamily="34" charset="0"/>
                <a:cs typeface="Arial" panose="020B0604020202020204" pitchFamily="34" charset="0"/>
              </a:rPr>
              <a:t>staatsvorm</a:t>
            </a:r>
            <a:r>
              <a:rPr lang="nl-NL" sz="2800" dirty="0">
                <a:latin typeface="Arial" panose="020B0604020202020204" pitchFamily="34" charset="0"/>
                <a:cs typeface="Arial" panose="020B0604020202020204" pitchFamily="34" charset="0"/>
              </a:rPr>
              <a:t> van de </a:t>
            </a:r>
            <a:r>
              <a:rPr lang="nl-NL" sz="2800" b="1" dirty="0">
                <a:solidFill>
                  <a:srgbClr val="FFFF00"/>
                </a:solidFill>
                <a:latin typeface="Arial" panose="020B0604020202020204" pitchFamily="34" charset="0"/>
                <a:cs typeface="Arial" panose="020B0604020202020204" pitchFamily="34" charset="0"/>
              </a:rPr>
              <a:t>Romeinen</a:t>
            </a:r>
            <a:r>
              <a:rPr lang="nl-NL" sz="2800" dirty="0">
                <a:latin typeface="Arial" panose="020B0604020202020204" pitchFamily="34" charset="0"/>
                <a:cs typeface="Arial" panose="020B0604020202020204" pitchFamily="34" charset="0"/>
              </a:rPr>
              <a:t>, waarom koos de </a:t>
            </a:r>
            <a:r>
              <a:rPr lang="nl-NL" sz="2800" b="1" dirty="0">
                <a:solidFill>
                  <a:srgbClr val="FFFF00"/>
                </a:solidFill>
                <a:latin typeface="Arial" panose="020B0604020202020204" pitchFamily="34" charset="0"/>
                <a:cs typeface="Arial" panose="020B0604020202020204" pitchFamily="34" charset="0"/>
              </a:rPr>
              <a:t>Republiek</a:t>
            </a:r>
            <a:r>
              <a:rPr lang="nl-NL" sz="2800" dirty="0">
                <a:latin typeface="Arial" panose="020B0604020202020204" pitchFamily="34" charset="0"/>
                <a:cs typeface="Arial" panose="020B0604020202020204" pitchFamily="34" charset="0"/>
              </a:rPr>
              <a:t> dan twee </a:t>
            </a:r>
            <a:r>
              <a:rPr lang="nl-NL" sz="2800" b="1" dirty="0">
                <a:solidFill>
                  <a:srgbClr val="FFFF00"/>
                </a:solidFill>
                <a:latin typeface="Arial" panose="020B0604020202020204" pitchFamily="34" charset="0"/>
                <a:cs typeface="Arial" panose="020B0604020202020204" pitchFamily="34" charset="0"/>
              </a:rPr>
              <a:t>consuls</a:t>
            </a:r>
            <a:r>
              <a:rPr lang="nl-NL"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58807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4F7BDC-8F01-478F-BC92-CD97229E0B29}"/>
              </a:ext>
            </a:extLst>
          </p:cNvPr>
          <p:cNvSpPr>
            <a:spLocks noGrp="1"/>
          </p:cNvSpPr>
          <p:nvPr>
            <p:ph type="title"/>
          </p:nvPr>
        </p:nvSpPr>
        <p:spPr>
          <a:xfrm>
            <a:off x="3879543" y="-65103"/>
            <a:ext cx="7388014" cy="1326321"/>
          </a:xfrm>
        </p:spPr>
        <p:txBody>
          <a:bodyPr/>
          <a:lstStyle/>
          <a:p>
            <a:r>
              <a:rPr lang="nl-NL" dirty="0">
                <a:highlight>
                  <a:srgbClr val="800000"/>
                </a:highlight>
              </a:rPr>
              <a:t>Julius Caesar</a:t>
            </a:r>
          </a:p>
        </p:txBody>
      </p:sp>
      <p:pic>
        <p:nvPicPr>
          <p:cNvPr id="5" name="Tijdelijke aanduiding voor inhoud 4">
            <a:extLst>
              <a:ext uri="{FF2B5EF4-FFF2-40B4-BE49-F238E27FC236}">
                <a16:creationId xmlns:a16="http://schemas.microsoft.com/office/drawing/2014/main" id="{D93EC40A-E1A2-43AB-9630-606A5F02825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6203" r="17070" b="1793"/>
          <a:stretch/>
        </p:blipFill>
        <p:spPr>
          <a:xfrm>
            <a:off x="107697" y="70315"/>
            <a:ext cx="3221429" cy="6579060"/>
          </a:xfrm>
        </p:spPr>
      </p:pic>
      <p:sp>
        <p:nvSpPr>
          <p:cNvPr id="6" name="Tijdelijke aanduiding voor inhoud 2">
            <a:extLst>
              <a:ext uri="{FF2B5EF4-FFF2-40B4-BE49-F238E27FC236}">
                <a16:creationId xmlns:a16="http://schemas.microsoft.com/office/drawing/2014/main" id="{7F471FDD-4018-4F40-8227-0AA783833965}"/>
              </a:ext>
            </a:extLst>
          </p:cNvPr>
          <p:cNvSpPr txBox="1">
            <a:spLocks/>
          </p:cNvSpPr>
          <p:nvPr/>
        </p:nvSpPr>
        <p:spPr>
          <a:xfrm>
            <a:off x="3630967" y="1261218"/>
            <a:ext cx="8167456" cy="513070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457200" indent="-457200">
              <a:buFont typeface="+mj-lt"/>
              <a:buAutoNum type="arabicPeriod"/>
            </a:pPr>
            <a:r>
              <a:rPr lang="nl-NL" sz="2800" dirty="0">
                <a:latin typeface="Arial" panose="020B0604020202020204" pitchFamily="34" charset="0"/>
                <a:cs typeface="Arial" panose="020B0604020202020204" pitchFamily="34" charset="0"/>
              </a:rPr>
              <a:t>Waarom was Julius Caesar zo populair bij de Romeinen?</a:t>
            </a:r>
          </a:p>
          <a:p>
            <a:pPr marL="457200" indent="-457200">
              <a:buFont typeface="+mj-lt"/>
              <a:buAutoNum type="arabicPeriod"/>
            </a:pPr>
            <a:r>
              <a:rPr lang="nl-NL" sz="2800" dirty="0">
                <a:latin typeface="Arial" panose="020B0604020202020204" pitchFamily="34" charset="0"/>
                <a:cs typeface="Arial" panose="020B0604020202020204" pitchFamily="34" charset="0"/>
              </a:rPr>
              <a:t>Wat is een </a:t>
            </a:r>
            <a:r>
              <a:rPr lang="nl-NL" sz="2800" b="1" dirty="0">
                <a:solidFill>
                  <a:srgbClr val="FFFF00"/>
                </a:solidFill>
                <a:latin typeface="Arial" panose="020B0604020202020204" pitchFamily="34" charset="0"/>
                <a:cs typeface="Arial" panose="020B0604020202020204" pitchFamily="34" charset="0"/>
              </a:rPr>
              <a:t>dictator</a:t>
            </a:r>
            <a:r>
              <a:rPr lang="nl-NL" sz="2800" dirty="0">
                <a:latin typeface="Arial" panose="020B0604020202020204" pitchFamily="34" charset="0"/>
                <a:cs typeface="Arial" panose="020B0604020202020204" pitchFamily="34" charset="0"/>
              </a:rPr>
              <a:t>?</a:t>
            </a:r>
          </a:p>
          <a:p>
            <a:pPr marL="457200" indent="-457200">
              <a:buFont typeface="+mj-lt"/>
              <a:buAutoNum type="arabicPeriod"/>
            </a:pPr>
            <a:r>
              <a:rPr lang="nl-NL" sz="2800" dirty="0">
                <a:latin typeface="Arial" panose="020B0604020202020204" pitchFamily="34" charset="0"/>
                <a:cs typeface="Arial" panose="020B0604020202020204" pitchFamily="34" charset="0"/>
              </a:rPr>
              <a:t>Waarom waren de </a:t>
            </a:r>
            <a:r>
              <a:rPr lang="nl-NL" sz="2800" b="1" dirty="0">
                <a:solidFill>
                  <a:srgbClr val="FFFF00"/>
                </a:solidFill>
                <a:latin typeface="Arial" panose="020B0604020202020204" pitchFamily="34" charset="0"/>
                <a:cs typeface="Arial" panose="020B0604020202020204" pitchFamily="34" charset="0"/>
              </a:rPr>
              <a:t>senatoren</a:t>
            </a:r>
            <a:r>
              <a:rPr lang="nl-NL" sz="2800" dirty="0">
                <a:latin typeface="Arial" panose="020B0604020202020204" pitchFamily="34" charset="0"/>
                <a:cs typeface="Arial" panose="020B0604020202020204" pitchFamily="34" charset="0"/>
              </a:rPr>
              <a:t> bang voor Julius Caesar?</a:t>
            </a:r>
          </a:p>
          <a:p>
            <a:pPr marL="457200" indent="-457200">
              <a:buFont typeface="+mj-lt"/>
              <a:buAutoNum type="arabicPeriod"/>
            </a:pPr>
            <a:r>
              <a:rPr lang="nl-NL" sz="2800" dirty="0">
                <a:latin typeface="Arial" panose="020B0604020202020204" pitchFamily="34" charset="0"/>
                <a:cs typeface="Arial" panose="020B0604020202020204" pitchFamily="34" charset="0"/>
              </a:rPr>
              <a:t>Hoe werd de Romeinse </a:t>
            </a:r>
            <a:r>
              <a:rPr lang="nl-NL" sz="2800" b="1" dirty="0">
                <a:solidFill>
                  <a:srgbClr val="FFFF00"/>
                </a:solidFill>
                <a:latin typeface="Arial" panose="020B0604020202020204" pitchFamily="34" charset="0"/>
                <a:cs typeface="Arial" panose="020B0604020202020204" pitchFamily="34" charset="0"/>
              </a:rPr>
              <a:t>republiek</a:t>
            </a:r>
            <a:r>
              <a:rPr lang="nl-NL" sz="2800" dirty="0">
                <a:latin typeface="Arial" panose="020B0604020202020204" pitchFamily="34" charset="0"/>
                <a:cs typeface="Arial" panose="020B0604020202020204" pitchFamily="34" charset="0"/>
              </a:rPr>
              <a:t> een </a:t>
            </a:r>
            <a:r>
              <a:rPr lang="nl-NL" sz="2800" b="1" dirty="0">
                <a:solidFill>
                  <a:srgbClr val="FFFF00"/>
                </a:solidFill>
                <a:latin typeface="Arial" panose="020B0604020202020204" pitchFamily="34" charset="0"/>
                <a:cs typeface="Arial" panose="020B0604020202020204" pitchFamily="34" charset="0"/>
              </a:rPr>
              <a:t>keizerrijk</a:t>
            </a:r>
            <a:r>
              <a:rPr lang="nl-NL" sz="2800" dirty="0">
                <a:latin typeface="Arial" panose="020B0604020202020204" pitchFamily="34" charset="0"/>
                <a:cs typeface="Arial" panose="020B0604020202020204" pitchFamily="34" charset="0"/>
              </a:rPr>
              <a:t>?</a:t>
            </a:r>
          </a:p>
          <a:p>
            <a:pPr marL="457200" indent="-457200">
              <a:buFont typeface="+mj-lt"/>
              <a:buAutoNum type="arabicPeriod"/>
            </a:pPr>
            <a:r>
              <a:rPr lang="nl-NL" sz="2800" dirty="0">
                <a:latin typeface="Arial" panose="020B0604020202020204" pitchFamily="34" charset="0"/>
                <a:cs typeface="Arial" panose="020B0604020202020204" pitchFamily="34" charset="0"/>
              </a:rPr>
              <a:t>Wat hield de </a:t>
            </a:r>
            <a:r>
              <a:rPr lang="nl-NL" sz="2800" b="1" dirty="0">
                <a:solidFill>
                  <a:srgbClr val="FFFF00"/>
                </a:solidFill>
                <a:latin typeface="Arial" panose="020B0604020202020204" pitchFamily="34" charset="0"/>
                <a:cs typeface="Arial" panose="020B0604020202020204" pitchFamily="34" charset="0"/>
              </a:rPr>
              <a:t>Pax Romana </a:t>
            </a:r>
            <a:r>
              <a:rPr lang="nl-NL" sz="2800" dirty="0">
                <a:latin typeface="Arial" panose="020B0604020202020204" pitchFamily="34" charset="0"/>
                <a:cs typeface="Arial" panose="020B0604020202020204" pitchFamily="34" charset="0"/>
              </a:rPr>
              <a:t>in?</a:t>
            </a:r>
          </a:p>
        </p:txBody>
      </p:sp>
    </p:spTree>
    <p:extLst>
      <p:ext uri="{BB962C8B-B14F-4D97-AF65-F5344CB8AC3E}">
        <p14:creationId xmlns:p14="http://schemas.microsoft.com/office/powerpoint/2010/main" val="1052507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2050" name="Picture 2" descr="Wat bestuurders van de oude Romeinen kunnen leren">
            <a:extLst>
              <a:ext uri="{FF2B5EF4-FFF2-40B4-BE49-F238E27FC236}">
                <a16:creationId xmlns:a16="http://schemas.microsoft.com/office/drawing/2014/main" id="{1C8C9291-202F-428E-A881-C622D5AA4AA8}"/>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20355" b="4416"/>
          <a:stretch/>
        </p:blipFill>
        <p:spPr bwMode="auto">
          <a:xfrm>
            <a:off x="20" y="2030"/>
            <a:ext cx="12191980" cy="685597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8FE7CAC6-EFB5-4E2E-AEC9-86EA3718C7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el 1">
            <a:extLst>
              <a:ext uri="{FF2B5EF4-FFF2-40B4-BE49-F238E27FC236}">
                <a16:creationId xmlns:a16="http://schemas.microsoft.com/office/drawing/2014/main" id="{613519A5-9CF6-4368-A1D6-CEF62C4351E5}"/>
              </a:ext>
            </a:extLst>
          </p:cNvPr>
          <p:cNvSpPr>
            <a:spLocks noGrp="1"/>
          </p:cNvSpPr>
          <p:nvPr>
            <p:ph type="title"/>
          </p:nvPr>
        </p:nvSpPr>
        <p:spPr>
          <a:xfrm>
            <a:off x="913796" y="274838"/>
            <a:ext cx="10353761" cy="1326321"/>
          </a:xfrm>
        </p:spPr>
        <p:txBody>
          <a:bodyPr>
            <a:normAutofit/>
          </a:bodyPr>
          <a:lstStyle/>
          <a:p>
            <a:r>
              <a:rPr lang="nl-NL" sz="5400" dirty="0">
                <a:highlight>
                  <a:srgbClr val="800000"/>
                </a:highlight>
              </a:rPr>
              <a:t>De planning</a:t>
            </a:r>
          </a:p>
        </p:txBody>
      </p:sp>
      <p:sp>
        <p:nvSpPr>
          <p:cNvPr id="3" name="Tijdelijke aanduiding voor inhoud 2">
            <a:extLst>
              <a:ext uri="{FF2B5EF4-FFF2-40B4-BE49-F238E27FC236}">
                <a16:creationId xmlns:a16="http://schemas.microsoft.com/office/drawing/2014/main" id="{4AF1CBF4-398C-429B-99EC-B33B3C3EBB42}"/>
              </a:ext>
            </a:extLst>
          </p:cNvPr>
          <p:cNvSpPr>
            <a:spLocks noGrp="1"/>
          </p:cNvSpPr>
          <p:nvPr>
            <p:ph idx="1"/>
          </p:nvPr>
        </p:nvSpPr>
        <p:spPr>
          <a:xfrm>
            <a:off x="3600450" y="2096064"/>
            <a:ext cx="7667107" cy="3695136"/>
          </a:xfrm>
        </p:spPr>
        <p:txBody>
          <a:bodyPr>
            <a:normAutofit/>
          </a:bodyPr>
          <a:lstStyle/>
          <a:p>
            <a:r>
              <a:rPr lang="nl-NL" sz="4000" dirty="0">
                <a:highlight>
                  <a:srgbClr val="800000"/>
                </a:highlight>
              </a:rPr>
              <a:t>Wat weten we al?</a:t>
            </a:r>
          </a:p>
          <a:p>
            <a:r>
              <a:rPr lang="nl-NL" sz="4000" dirty="0">
                <a:highlight>
                  <a:srgbClr val="800000"/>
                </a:highlight>
              </a:rPr>
              <a:t>De lesdoelen</a:t>
            </a:r>
          </a:p>
          <a:p>
            <a:r>
              <a:rPr lang="nl-NL" sz="4000" dirty="0">
                <a:highlight>
                  <a:srgbClr val="800000"/>
                </a:highlight>
              </a:rPr>
              <a:t>Paragraaf 3.1</a:t>
            </a:r>
          </a:p>
          <a:p>
            <a:r>
              <a:rPr lang="nl-NL" sz="4000" dirty="0">
                <a:highlight>
                  <a:srgbClr val="800000"/>
                </a:highlight>
              </a:rPr>
              <a:t>Opdrachten maken</a:t>
            </a:r>
          </a:p>
        </p:txBody>
      </p:sp>
      <p:pic>
        <p:nvPicPr>
          <p:cNvPr id="8" name="Picture 4" descr="Tijdvak 2 - hv123 - Lesmateriaal - Wikiwijs">
            <a:extLst>
              <a:ext uri="{FF2B5EF4-FFF2-40B4-BE49-F238E27FC236}">
                <a16:creationId xmlns:a16="http://schemas.microsoft.com/office/drawing/2014/main" id="{D645678F-9F60-44C0-8A7D-5753568529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408" y="1873967"/>
            <a:ext cx="3110065" cy="3110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362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3FD05A-770B-459D-8E3A-A06BC1134758}"/>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623108C3-57B3-4E3E-9450-90CBC6D0A4C1}"/>
              </a:ext>
            </a:extLst>
          </p:cNvPr>
          <p:cNvSpPr>
            <a:spLocks noGrp="1"/>
          </p:cNvSpPr>
          <p:nvPr>
            <p:ph idx="1"/>
          </p:nvPr>
        </p:nvSpPr>
        <p:spPr/>
        <p:txBody>
          <a:bodyPr/>
          <a:lstStyle/>
          <a:p>
            <a:endParaRPr lang="nl-NL"/>
          </a:p>
        </p:txBody>
      </p:sp>
      <p:pic>
        <p:nvPicPr>
          <p:cNvPr id="6" name="Afbeelding 5">
            <a:extLst>
              <a:ext uri="{FF2B5EF4-FFF2-40B4-BE49-F238E27FC236}">
                <a16:creationId xmlns:a16="http://schemas.microsoft.com/office/drawing/2014/main" id="{19B0F76E-8232-42C1-ACB1-7C9C85EC3D3C}"/>
              </a:ext>
            </a:extLst>
          </p:cNvPr>
          <p:cNvPicPr>
            <a:picLocks noChangeAspect="1"/>
          </p:cNvPicPr>
          <p:nvPr/>
        </p:nvPicPr>
        <p:blipFill rotWithShape="1">
          <a:blip r:embed="rId2"/>
          <a:srcRect l="60146" t="37541" r="5412" b="18187"/>
          <a:stretch/>
        </p:blipFill>
        <p:spPr>
          <a:xfrm>
            <a:off x="0" y="22140"/>
            <a:ext cx="8598477" cy="6858000"/>
          </a:xfrm>
          <a:prstGeom prst="rect">
            <a:avLst/>
          </a:prstGeom>
        </p:spPr>
      </p:pic>
      <p:pic>
        <p:nvPicPr>
          <p:cNvPr id="1028" name="Picture 4" descr="Caesar Augustus rise to power | Britannica">
            <a:extLst>
              <a:ext uri="{FF2B5EF4-FFF2-40B4-BE49-F238E27FC236}">
                <a16:creationId xmlns:a16="http://schemas.microsoft.com/office/drawing/2014/main" id="{696B6794-0F7C-4894-938F-E858D527F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3337" y="22140"/>
            <a:ext cx="45386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230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fontScale="92500" lnSpcReduction="20000"/>
          </a:bodyPr>
          <a:lstStyle/>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Wat maakte het Romeinse rijk zo machtig? Benoem drie kenmerken van het Romeinse Rijk.</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ontstond de Romeinse Republiek en welke staatsvorm hadden de Romeinen eerst?</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werd de republiek een keizerrijk? Gebruik in jouw antwoord het begrip</a:t>
            </a:r>
            <a:r>
              <a:rPr lang="nl-NL" sz="4000" b="1" dirty="0">
                <a:solidFill>
                  <a:srgbClr val="FFFF00"/>
                </a:solidFill>
                <a:highlight>
                  <a:srgbClr val="800000"/>
                </a:highlight>
                <a:latin typeface="Arial" panose="020B0604020202020204" pitchFamily="34" charset="0"/>
                <a:cs typeface="Arial" panose="020B0604020202020204" pitchFamily="34" charset="0"/>
              </a:rPr>
              <a:t> </a:t>
            </a:r>
            <a:r>
              <a:rPr lang="nl-NL" sz="4000" b="1" i="1" dirty="0">
                <a:solidFill>
                  <a:srgbClr val="FFFF00"/>
                </a:solidFill>
                <a:highlight>
                  <a:srgbClr val="800000"/>
                </a:highlight>
                <a:latin typeface="Arial" panose="020B0604020202020204" pitchFamily="34" charset="0"/>
                <a:cs typeface="Arial" panose="020B0604020202020204" pitchFamily="34" charset="0"/>
              </a:rPr>
              <a:t>dictator </a:t>
            </a:r>
            <a:r>
              <a:rPr lang="nl-NL" sz="4000" dirty="0">
                <a:highlight>
                  <a:srgbClr val="800000"/>
                </a:highlight>
                <a:latin typeface="Arial" panose="020B0604020202020204" pitchFamily="34" charset="0"/>
                <a:cs typeface="Arial" panose="020B0604020202020204" pitchFamily="34" charset="0"/>
              </a:rPr>
              <a:t>en </a:t>
            </a:r>
            <a:r>
              <a:rPr lang="nl-NL" sz="4000" b="1" i="1" dirty="0">
                <a:solidFill>
                  <a:srgbClr val="FFFF00"/>
                </a:solidFill>
                <a:highlight>
                  <a:srgbClr val="800000"/>
                </a:highlight>
                <a:latin typeface="Arial" panose="020B0604020202020204" pitchFamily="34" charset="0"/>
                <a:cs typeface="Arial" panose="020B0604020202020204" pitchFamily="34" charset="0"/>
              </a:rPr>
              <a:t>burgeroorlogen.</a:t>
            </a: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Even herhalen</a:t>
            </a:r>
          </a:p>
        </p:txBody>
      </p:sp>
    </p:spTree>
    <p:extLst>
      <p:ext uri="{BB962C8B-B14F-4D97-AF65-F5344CB8AC3E}">
        <p14:creationId xmlns:p14="http://schemas.microsoft.com/office/powerpoint/2010/main" val="398261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CC2B01-6979-4ADE-80F7-B0DD0F1579E1}"/>
              </a:ext>
            </a:extLst>
          </p:cNvPr>
          <p:cNvSpPr>
            <a:spLocks noGrp="1"/>
          </p:cNvSpPr>
          <p:nvPr>
            <p:ph type="title"/>
          </p:nvPr>
        </p:nvSpPr>
        <p:spPr>
          <a:xfrm>
            <a:off x="612560" y="195309"/>
            <a:ext cx="10575098" cy="1326321"/>
          </a:xfrm>
        </p:spPr>
        <p:txBody>
          <a:bodyPr>
            <a:normAutofit/>
          </a:bodyPr>
          <a:lstStyle/>
          <a:p>
            <a:r>
              <a:rPr lang="nl-NL" sz="4400" dirty="0">
                <a:highlight>
                  <a:srgbClr val="800000"/>
                </a:highlight>
              </a:rPr>
              <a:t>De </a:t>
            </a:r>
            <a:r>
              <a:rPr lang="nl-NL" sz="4400" dirty="0" err="1">
                <a:highlight>
                  <a:srgbClr val="800000"/>
                </a:highlight>
              </a:rPr>
              <a:t>grieken</a:t>
            </a:r>
            <a:r>
              <a:rPr lang="nl-NL" sz="4400" dirty="0">
                <a:highlight>
                  <a:srgbClr val="800000"/>
                </a:highlight>
              </a:rPr>
              <a:t> als voorbeeld </a:t>
            </a:r>
            <a:br>
              <a:rPr lang="nl-NL" sz="4400" dirty="0">
                <a:highlight>
                  <a:srgbClr val="800000"/>
                </a:highlight>
              </a:rPr>
            </a:br>
            <a:r>
              <a:rPr lang="nl-NL" sz="4400" dirty="0">
                <a:highlight>
                  <a:srgbClr val="800000"/>
                </a:highlight>
              </a:rPr>
              <a:t>(blz. 47)</a:t>
            </a:r>
          </a:p>
        </p:txBody>
      </p:sp>
      <p:pic>
        <p:nvPicPr>
          <p:cNvPr id="5" name="Tijdelijke aanduiding voor inhoud 4">
            <a:extLst>
              <a:ext uri="{FF2B5EF4-FFF2-40B4-BE49-F238E27FC236}">
                <a16:creationId xmlns:a16="http://schemas.microsoft.com/office/drawing/2014/main" id="{92CA51B7-1C39-4840-B986-67A9670B04D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82536" y="1678250"/>
            <a:ext cx="6435146" cy="5046710"/>
          </a:xfrm>
        </p:spPr>
      </p:pic>
    </p:spTree>
    <p:extLst>
      <p:ext uri="{BB962C8B-B14F-4D97-AF65-F5344CB8AC3E}">
        <p14:creationId xmlns:p14="http://schemas.microsoft.com/office/powerpoint/2010/main" val="3299732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3795" y="359546"/>
            <a:ext cx="10353761" cy="1326321"/>
          </a:xfrm>
        </p:spPr>
        <p:txBody>
          <a:bodyPr>
            <a:normAutofit/>
          </a:bodyPr>
          <a:lstStyle/>
          <a:p>
            <a:r>
              <a:rPr lang="nl-NL" sz="5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0797040" cy="4411268"/>
          </a:xfrm>
        </p:spPr>
        <p:txBody>
          <a:bodyPr>
            <a:normAutofit fontScale="85000" lnSpcReduction="10000"/>
          </a:bodyPr>
          <a:lstStyle/>
          <a:p>
            <a:r>
              <a:rPr lang="nl-NL" sz="4000" dirty="0">
                <a:highlight>
                  <a:srgbClr val="800000"/>
                </a:highlight>
              </a:rPr>
              <a:t>Bronelementen uit de video herkennen.</a:t>
            </a:r>
          </a:p>
          <a:p>
            <a:r>
              <a:rPr lang="nl-NL" sz="4000" dirty="0">
                <a:highlight>
                  <a:srgbClr val="800000"/>
                </a:highlight>
              </a:rPr>
              <a:t>Uitleggen wat het Romeinse rijk zo machtig maakte.</a:t>
            </a:r>
          </a:p>
          <a:p>
            <a:r>
              <a:rPr lang="nl-NL" sz="4000" dirty="0">
                <a:highlight>
                  <a:srgbClr val="800000"/>
                </a:highlight>
              </a:rPr>
              <a:t>Uitleggen hoe de Romeinse Republiek is ontstaan.</a:t>
            </a:r>
          </a:p>
          <a:p>
            <a:r>
              <a:rPr lang="nl-NL" sz="4000" dirty="0">
                <a:highlight>
                  <a:srgbClr val="800000"/>
                </a:highlight>
              </a:rPr>
              <a:t>Uitleggen hoe de republiek een keizerrijk werd.</a:t>
            </a:r>
          </a:p>
          <a:p>
            <a:r>
              <a:rPr lang="nl-NL" sz="4000" dirty="0">
                <a:highlight>
                  <a:srgbClr val="800000"/>
                </a:highlight>
              </a:rPr>
              <a:t>Voorbeelden geven van wat de Romeinen van de Grieken hebben overgenomen.</a:t>
            </a:r>
          </a:p>
          <a:p>
            <a:endParaRPr lang="nl-NL" sz="4000" dirty="0">
              <a:highlight>
                <a:srgbClr val="800000"/>
              </a:highlight>
            </a:endParaRP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339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fontScale="77500" lnSpcReduction="20000"/>
          </a:bodyPr>
          <a:lstStyle/>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Wat maakte het Romeinse rijk zo machtig? Benoem drie kenmerken van het Romeinse Rijk.</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ontstond de Romeinse Republiek en welke staatsvorm hadden de Romeinen eerst?</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werd de republiek een keizerrijk? Gebruik in jouw antwoord het begrip</a:t>
            </a:r>
            <a:r>
              <a:rPr lang="nl-NL" sz="4000" b="1" dirty="0">
                <a:solidFill>
                  <a:srgbClr val="FFFF00"/>
                </a:solidFill>
                <a:highlight>
                  <a:srgbClr val="800000"/>
                </a:highlight>
                <a:latin typeface="Arial" panose="020B0604020202020204" pitchFamily="34" charset="0"/>
                <a:cs typeface="Arial" panose="020B0604020202020204" pitchFamily="34" charset="0"/>
              </a:rPr>
              <a:t> </a:t>
            </a:r>
            <a:r>
              <a:rPr lang="nl-NL" sz="4000" b="1" i="1" dirty="0">
                <a:solidFill>
                  <a:srgbClr val="FFFF00"/>
                </a:solidFill>
                <a:highlight>
                  <a:srgbClr val="800000"/>
                </a:highlight>
                <a:latin typeface="Arial" panose="020B0604020202020204" pitchFamily="34" charset="0"/>
                <a:cs typeface="Arial" panose="020B0604020202020204" pitchFamily="34" charset="0"/>
              </a:rPr>
              <a:t>dictator </a:t>
            </a:r>
            <a:r>
              <a:rPr lang="nl-NL" sz="4000" dirty="0">
                <a:highlight>
                  <a:srgbClr val="800000"/>
                </a:highlight>
                <a:latin typeface="Arial" panose="020B0604020202020204" pitchFamily="34" charset="0"/>
                <a:cs typeface="Arial" panose="020B0604020202020204" pitchFamily="34" charset="0"/>
              </a:rPr>
              <a:t>en </a:t>
            </a:r>
            <a:r>
              <a:rPr lang="nl-NL" sz="4000" b="1" i="1" dirty="0">
                <a:solidFill>
                  <a:srgbClr val="FFFF00"/>
                </a:solidFill>
                <a:highlight>
                  <a:srgbClr val="800000"/>
                </a:highlight>
                <a:latin typeface="Arial" panose="020B0604020202020204" pitchFamily="34" charset="0"/>
                <a:cs typeface="Arial" panose="020B0604020202020204" pitchFamily="34" charset="0"/>
              </a:rPr>
              <a:t>burgeroorlogen.</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Noem twee voorbeelden van wat de Romeinen van de Grieken hebben overgenomen.</a:t>
            </a: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Controlevragen</a:t>
            </a:r>
          </a:p>
        </p:txBody>
      </p:sp>
    </p:spTree>
    <p:extLst>
      <p:ext uri="{BB962C8B-B14F-4D97-AF65-F5344CB8AC3E}">
        <p14:creationId xmlns:p14="http://schemas.microsoft.com/office/powerpoint/2010/main" val="376080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era, in &amp;#39;The Barbarians&amp;#39; spreken de Romeinen Latijn | Trouw">
            <a:extLst>
              <a:ext uri="{FF2B5EF4-FFF2-40B4-BE49-F238E27FC236}">
                <a16:creationId xmlns:a16="http://schemas.microsoft.com/office/drawing/2014/main" id="{3DFDDF9F-1128-4FC5-845C-43A0B8D0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500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C43131F-FA25-49AE-90B0-6B7B5492A715}"/>
              </a:ext>
            </a:extLst>
          </p:cNvPr>
          <p:cNvSpPr>
            <a:spLocks noGrp="1"/>
          </p:cNvSpPr>
          <p:nvPr>
            <p:ph type="ctrTitle"/>
          </p:nvPr>
        </p:nvSpPr>
        <p:spPr>
          <a:xfrm>
            <a:off x="1719094" y="3166750"/>
            <a:ext cx="9001462" cy="2387600"/>
          </a:xfrm>
        </p:spPr>
        <p:txBody>
          <a:bodyPr>
            <a:noAutofit/>
          </a:bodyPr>
          <a:lstStyle/>
          <a:p>
            <a:r>
              <a:rPr lang="nl-NL" sz="6000" dirty="0">
                <a:highlight>
                  <a:srgbClr val="800000"/>
                </a:highlight>
              </a:rPr>
              <a:t>Hoofdstuk 3</a:t>
            </a:r>
            <a:br>
              <a:rPr lang="nl-NL" sz="6000" dirty="0">
                <a:highlight>
                  <a:srgbClr val="800000"/>
                </a:highlight>
              </a:rPr>
            </a:br>
            <a:r>
              <a:rPr lang="nl-NL" sz="6000" dirty="0">
                <a:highlight>
                  <a:srgbClr val="800000"/>
                </a:highlight>
              </a:rPr>
              <a:t>De romeinen</a:t>
            </a:r>
            <a:br>
              <a:rPr lang="nl-NL" dirty="0">
                <a:highlight>
                  <a:srgbClr val="800000"/>
                </a:highlight>
              </a:rPr>
            </a:br>
            <a:br>
              <a:rPr lang="nl-NL" dirty="0">
                <a:highlight>
                  <a:srgbClr val="800000"/>
                </a:highlight>
              </a:rPr>
            </a:br>
            <a:br>
              <a:rPr lang="nl-NL" dirty="0">
                <a:highlight>
                  <a:srgbClr val="800000"/>
                </a:highlight>
              </a:rPr>
            </a:br>
            <a:r>
              <a:rPr lang="nl-NL" sz="7200" dirty="0">
                <a:highlight>
                  <a:srgbClr val="800000"/>
                </a:highlight>
              </a:rPr>
              <a:t>Paragraaf 3.2</a:t>
            </a:r>
            <a:endParaRPr lang="nl-NL" dirty="0">
              <a:highlight>
                <a:srgbClr val="800000"/>
              </a:highlight>
            </a:endParaRPr>
          </a:p>
        </p:txBody>
      </p:sp>
    </p:spTree>
    <p:extLst>
      <p:ext uri="{BB962C8B-B14F-4D97-AF65-F5344CB8AC3E}">
        <p14:creationId xmlns:p14="http://schemas.microsoft.com/office/powerpoint/2010/main" val="3036608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at bestuurders van de oude Romeinen kunnen leren">
            <a:extLst>
              <a:ext uri="{FF2B5EF4-FFF2-40B4-BE49-F238E27FC236}">
                <a16:creationId xmlns:a16="http://schemas.microsoft.com/office/drawing/2014/main" id="{1C8C9291-202F-428E-A881-C622D5AA4AA8}"/>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20355" b="4416"/>
          <a:stretch/>
        </p:blipFill>
        <p:spPr bwMode="auto">
          <a:xfrm>
            <a:off x="20" y="2030"/>
            <a:ext cx="12191980" cy="685597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613519A5-9CF6-4368-A1D6-CEF62C4351E5}"/>
              </a:ext>
            </a:extLst>
          </p:cNvPr>
          <p:cNvSpPr>
            <a:spLocks noGrp="1"/>
          </p:cNvSpPr>
          <p:nvPr>
            <p:ph type="title"/>
          </p:nvPr>
        </p:nvSpPr>
        <p:spPr>
          <a:xfrm>
            <a:off x="913796" y="274838"/>
            <a:ext cx="10353761" cy="1326321"/>
          </a:xfrm>
        </p:spPr>
        <p:txBody>
          <a:bodyPr>
            <a:normAutofit/>
          </a:bodyPr>
          <a:lstStyle/>
          <a:p>
            <a:r>
              <a:rPr lang="nl-NL" sz="5400" dirty="0">
                <a:highlight>
                  <a:srgbClr val="800000"/>
                </a:highlight>
              </a:rPr>
              <a:t>De planning</a:t>
            </a:r>
          </a:p>
        </p:txBody>
      </p:sp>
      <p:sp>
        <p:nvSpPr>
          <p:cNvPr id="3" name="Tijdelijke aanduiding voor inhoud 2">
            <a:extLst>
              <a:ext uri="{FF2B5EF4-FFF2-40B4-BE49-F238E27FC236}">
                <a16:creationId xmlns:a16="http://schemas.microsoft.com/office/drawing/2014/main" id="{4AF1CBF4-398C-429B-99EC-B33B3C3EBB42}"/>
              </a:ext>
            </a:extLst>
          </p:cNvPr>
          <p:cNvSpPr>
            <a:spLocks noGrp="1"/>
          </p:cNvSpPr>
          <p:nvPr>
            <p:ph idx="1"/>
          </p:nvPr>
        </p:nvSpPr>
        <p:spPr>
          <a:xfrm>
            <a:off x="3600450" y="2096064"/>
            <a:ext cx="7667107" cy="3695136"/>
          </a:xfrm>
        </p:spPr>
        <p:txBody>
          <a:bodyPr>
            <a:normAutofit/>
          </a:bodyPr>
          <a:lstStyle/>
          <a:p>
            <a:r>
              <a:rPr lang="nl-NL" sz="4000" dirty="0">
                <a:highlight>
                  <a:srgbClr val="800000"/>
                </a:highlight>
              </a:rPr>
              <a:t>Even herhalen</a:t>
            </a:r>
          </a:p>
          <a:p>
            <a:r>
              <a:rPr lang="nl-NL" sz="4000" dirty="0">
                <a:highlight>
                  <a:srgbClr val="800000"/>
                </a:highlight>
              </a:rPr>
              <a:t>De lesdoelen</a:t>
            </a:r>
          </a:p>
          <a:p>
            <a:r>
              <a:rPr lang="nl-NL" sz="4000" dirty="0">
                <a:highlight>
                  <a:srgbClr val="800000"/>
                </a:highlight>
              </a:rPr>
              <a:t>Paragraaf 3.2</a:t>
            </a:r>
          </a:p>
          <a:p>
            <a:r>
              <a:rPr lang="nl-NL" sz="4000" dirty="0">
                <a:highlight>
                  <a:srgbClr val="800000"/>
                </a:highlight>
              </a:rPr>
              <a:t>Opdrachten maken</a:t>
            </a:r>
          </a:p>
        </p:txBody>
      </p:sp>
      <p:pic>
        <p:nvPicPr>
          <p:cNvPr id="8" name="Picture 4" descr="Tijdvak 2 - hv123 - Lesmateriaal - Wikiwijs">
            <a:extLst>
              <a:ext uri="{FF2B5EF4-FFF2-40B4-BE49-F238E27FC236}">
                <a16:creationId xmlns:a16="http://schemas.microsoft.com/office/drawing/2014/main" id="{D645678F-9F60-44C0-8A7D-575356852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08" y="1873967"/>
            <a:ext cx="3110065" cy="3110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678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fontScale="77500" lnSpcReduction="20000"/>
          </a:bodyPr>
          <a:lstStyle/>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Wat maakte het Romeinse rijk zo machtig? Benoem drie kenmerken van het Romeinse Rijk.</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ontstond de Romeinse Republiek en welke staatsvorm hadden de Romeinen eerst?</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Hoe werd de republiek een keizerrijk? Gebruik in jouw antwoord het begrip</a:t>
            </a:r>
            <a:r>
              <a:rPr lang="nl-NL" sz="4000" b="1" dirty="0">
                <a:solidFill>
                  <a:srgbClr val="FFFF00"/>
                </a:solidFill>
                <a:highlight>
                  <a:srgbClr val="800000"/>
                </a:highlight>
                <a:latin typeface="Arial" panose="020B0604020202020204" pitchFamily="34" charset="0"/>
                <a:cs typeface="Arial" panose="020B0604020202020204" pitchFamily="34" charset="0"/>
              </a:rPr>
              <a:t> </a:t>
            </a:r>
            <a:r>
              <a:rPr lang="nl-NL" sz="4000" b="1" i="1" dirty="0">
                <a:solidFill>
                  <a:srgbClr val="FFFF00"/>
                </a:solidFill>
                <a:highlight>
                  <a:srgbClr val="800000"/>
                </a:highlight>
                <a:latin typeface="Arial" panose="020B0604020202020204" pitchFamily="34" charset="0"/>
                <a:cs typeface="Arial" panose="020B0604020202020204" pitchFamily="34" charset="0"/>
              </a:rPr>
              <a:t>dictator </a:t>
            </a:r>
            <a:r>
              <a:rPr lang="nl-NL" sz="4000" dirty="0">
                <a:highlight>
                  <a:srgbClr val="800000"/>
                </a:highlight>
                <a:latin typeface="Arial" panose="020B0604020202020204" pitchFamily="34" charset="0"/>
                <a:cs typeface="Arial" panose="020B0604020202020204" pitchFamily="34" charset="0"/>
              </a:rPr>
              <a:t>en </a:t>
            </a:r>
            <a:r>
              <a:rPr lang="nl-NL" sz="4000" b="1" i="1" dirty="0">
                <a:solidFill>
                  <a:srgbClr val="FFFF00"/>
                </a:solidFill>
                <a:highlight>
                  <a:srgbClr val="800000"/>
                </a:highlight>
                <a:latin typeface="Arial" panose="020B0604020202020204" pitchFamily="34" charset="0"/>
                <a:cs typeface="Arial" panose="020B0604020202020204" pitchFamily="34" charset="0"/>
              </a:rPr>
              <a:t>burgeroorlogen.</a:t>
            </a:r>
          </a:p>
          <a:p>
            <a:pPr marL="742950" indent="-742950">
              <a:buFont typeface="+mj-lt"/>
              <a:buAutoNum type="arabicPeriod"/>
            </a:pPr>
            <a:r>
              <a:rPr lang="nl-NL" sz="4000" dirty="0">
                <a:highlight>
                  <a:srgbClr val="800000"/>
                </a:highlight>
                <a:latin typeface="Arial" panose="020B0604020202020204" pitchFamily="34" charset="0"/>
                <a:cs typeface="Arial" panose="020B0604020202020204" pitchFamily="34" charset="0"/>
              </a:rPr>
              <a:t>Noem twee voorbeelden van wat de Romeinen van de Grieken hebben overgenomen.</a:t>
            </a: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Even herhalen</a:t>
            </a:r>
          </a:p>
        </p:txBody>
      </p:sp>
    </p:spTree>
    <p:extLst>
      <p:ext uri="{BB962C8B-B14F-4D97-AF65-F5344CB8AC3E}">
        <p14:creationId xmlns:p14="http://schemas.microsoft.com/office/powerpoint/2010/main" val="144468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9119" y="-1"/>
            <a:ext cx="10353761" cy="1326321"/>
          </a:xfrm>
        </p:spPr>
        <p:txBody>
          <a:bodyPr>
            <a:normAutofit/>
          </a:bodyPr>
          <a:lstStyle/>
          <a:p>
            <a:r>
              <a:rPr lang="nl-NL" sz="5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312046" y="1420427"/>
            <a:ext cx="11567908" cy="5193437"/>
          </a:xfrm>
        </p:spPr>
        <p:txBody>
          <a:bodyPr>
            <a:normAutofit fontScale="77500" lnSpcReduction="20000"/>
          </a:bodyPr>
          <a:lstStyle/>
          <a:p>
            <a:pPr algn="l"/>
            <a:r>
              <a:rPr lang="nl-NL" sz="3600" b="0" i="0" dirty="0">
                <a:effectLst/>
                <a:highlight>
                  <a:srgbClr val="800000"/>
                </a:highlight>
                <a:latin typeface="Arial" panose="020B0604020202020204" pitchFamily="34" charset="0"/>
              </a:rPr>
              <a:t>De betekenis van de volgende begrippen kunnen geven: </a:t>
            </a:r>
            <a:r>
              <a:rPr lang="nl-NL" sz="3600" b="1" i="1" dirty="0">
                <a:solidFill>
                  <a:srgbClr val="FFFF00"/>
                </a:solidFill>
                <a:effectLst/>
                <a:highlight>
                  <a:srgbClr val="800000"/>
                </a:highlight>
                <a:latin typeface="Arial" panose="020B0604020202020204" pitchFamily="34" charset="0"/>
              </a:rPr>
              <a:t>limes, </a:t>
            </a:r>
            <a:r>
              <a:rPr lang="nl-NL" sz="3600" b="1" i="1" dirty="0" err="1">
                <a:solidFill>
                  <a:srgbClr val="FFFF00"/>
                </a:solidFill>
                <a:effectLst/>
                <a:highlight>
                  <a:srgbClr val="800000"/>
                </a:highlight>
                <a:latin typeface="Arial" panose="020B0604020202020204" pitchFamily="34" charset="0"/>
              </a:rPr>
              <a:t>Germania</a:t>
            </a:r>
            <a:r>
              <a:rPr lang="nl-NL" sz="3600" b="1" i="1" dirty="0">
                <a:solidFill>
                  <a:srgbClr val="FFFF00"/>
                </a:solidFill>
                <a:effectLst/>
                <a:highlight>
                  <a:srgbClr val="800000"/>
                </a:highlight>
                <a:latin typeface="Arial" panose="020B0604020202020204" pitchFamily="34" charset="0"/>
              </a:rPr>
              <a:t> </a:t>
            </a:r>
            <a:r>
              <a:rPr lang="nl-NL" sz="3600" b="1" i="1" dirty="0" err="1">
                <a:solidFill>
                  <a:srgbClr val="FFFF00"/>
                </a:solidFill>
                <a:effectLst/>
                <a:highlight>
                  <a:srgbClr val="800000"/>
                </a:highlight>
                <a:latin typeface="Arial" panose="020B0604020202020204" pitchFamily="34" charset="0"/>
              </a:rPr>
              <a:t>inferior</a:t>
            </a:r>
            <a:r>
              <a:rPr lang="nl-NL" sz="3600" b="1" i="1" dirty="0">
                <a:solidFill>
                  <a:srgbClr val="FFFF00"/>
                </a:solidFill>
                <a:effectLst/>
                <a:highlight>
                  <a:srgbClr val="800000"/>
                </a:highlight>
                <a:latin typeface="Arial" panose="020B0604020202020204" pitchFamily="34" charset="0"/>
              </a:rPr>
              <a:t> / </a:t>
            </a:r>
            <a:r>
              <a:rPr lang="nl-NL" sz="3600" b="1" i="1" dirty="0" err="1">
                <a:solidFill>
                  <a:srgbClr val="FFFF00"/>
                </a:solidFill>
                <a:effectLst/>
                <a:highlight>
                  <a:srgbClr val="800000"/>
                </a:highlight>
                <a:latin typeface="Arial" panose="020B0604020202020204" pitchFamily="34" charset="0"/>
              </a:rPr>
              <a:t>Germanië</a:t>
            </a:r>
            <a:r>
              <a:rPr lang="nl-NL" sz="3600" b="1" i="1" dirty="0">
                <a:solidFill>
                  <a:srgbClr val="FFFF00"/>
                </a:solidFill>
                <a:effectLst/>
                <a:highlight>
                  <a:srgbClr val="800000"/>
                </a:highlight>
                <a:latin typeface="Arial" panose="020B0604020202020204" pitchFamily="34" charset="0"/>
              </a:rPr>
              <a:t>, romanisering</a:t>
            </a:r>
            <a:r>
              <a:rPr lang="nl-NL" sz="3600" b="0" i="1" dirty="0">
                <a:effectLst/>
                <a:highlight>
                  <a:srgbClr val="800000"/>
                </a:highlight>
                <a:latin typeface="Arial" panose="020B0604020202020204" pitchFamily="34" charset="0"/>
              </a:rPr>
              <a:t>.</a:t>
            </a:r>
            <a:br>
              <a:rPr lang="nl-NL" sz="3600" b="0" i="1"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1" i="0" dirty="0">
                <a:solidFill>
                  <a:srgbClr val="FFFF00"/>
                </a:solidFill>
                <a:effectLst/>
                <a:highlight>
                  <a:srgbClr val="800000"/>
                </a:highlight>
                <a:latin typeface="Arial" panose="020B0604020202020204" pitchFamily="34" charset="0"/>
              </a:rPr>
              <a:t>Romanisering</a:t>
            </a:r>
            <a:r>
              <a:rPr lang="nl-NL" sz="3600" b="0" i="0" dirty="0">
                <a:effectLst/>
                <a:highlight>
                  <a:srgbClr val="800000"/>
                </a:highlight>
                <a:latin typeface="Arial" panose="020B0604020202020204" pitchFamily="34" charset="0"/>
              </a:rPr>
              <a:t> kunnen herkennen in bronnen via </a:t>
            </a:r>
            <a:r>
              <a:rPr lang="nl-NL" sz="3600" b="1" i="0" dirty="0">
                <a:solidFill>
                  <a:srgbClr val="FFFF00"/>
                </a:solidFill>
                <a:effectLst/>
                <a:highlight>
                  <a:srgbClr val="800000"/>
                </a:highlight>
                <a:latin typeface="Arial" panose="020B0604020202020204" pitchFamily="34" charset="0"/>
              </a:rPr>
              <a:t>de drie stappen van bronvragen beantwoorden</a:t>
            </a:r>
            <a:r>
              <a:rPr lang="nl-NL" sz="3600" b="0" i="0" dirty="0">
                <a:effectLst/>
                <a:highlight>
                  <a:srgbClr val="800000"/>
                </a:highlight>
                <a:latin typeface="Arial" panose="020B0604020202020204" pitchFamily="34" charset="0"/>
              </a:rPr>
              <a:t>.</a:t>
            </a:r>
            <a:br>
              <a:rPr lang="nl-NL" sz="3600" b="0" i="0"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0" i="0" dirty="0">
                <a:effectLst/>
                <a:highlight>
                  <a:srgbClr val="800000"/>
                </a:highlight>
                <a:latin typeface="Arial" panose="020B0604020202020204" pitchFamily="34" charset="0"/>
              </a:rPr>
              <a:t>Voorbeelden noemen van cultuurkenmerken die met de </a:t>
            </a:r>
            <a:r>
              <a:rPr lang="nl-NL" sz="3600" b="1" i="0" dirty="0">
                <a:solidFill>
                  <a:srgbClr val="FFFF00"/>
                </a:solidFill>
                <a:effectLst/>
                <a:highlight>
                  <a:srgbClr val="800000"/>
                </a:highlight>
                <a:latin typeface="Arial" panose="020B0604020202020204" pitchFamily="34" charset="0"/>
              </a:rPr>
              <a:t>romanisering</a:t>
            </a:r>
            <a:r>
              <a:rPr lang="nl-NL" sz="3600" b="0" i="0" dirty="0">
                <a:effectLst/>
                <a:highlight>
                  <a:srgbClr val="800000"/>
                </a:highlight>
                <a:latin typeface="Arial" panose="020B0604020202020204" pitchFamily="34" charset="0"/>
              </a:rPr>
              <a:t> werden overgenomen door verslagen volken.</a:t>
            </a:r>
            <a:br>
              <a:rPr lang="nl-NL" sz="3600" b="0" i="0"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0" i="0" dirty="0">
                <a:effectLst/>
                <a:highlight>
                  <a:srgbClr val="800000"/>
                </a:highlight>
                <a:latin typeface="Arial" panose="020B0604020202020204" pitchFamily="34" charset="0"/>
              </a:rPr>
              <a:t>Het succes van de Romeinse overheersing uitleggen via hun </a:t>
            </a:r>
            <a:r>
              <a:rPr lang="nl-NL" sz="3600" b="1" i="0" dirty="0">
                <a:solidFill>
                  <a:srgbClr val="FFFF00"/>
                </a:solidFill>
                <a:effectLst/>
                <a:highlight>
                  <a:srgbClr val="800000"/>
                </a:highlight>
                <a:latin typeface="Arial" panose="020B0604020202020204" pitchFamily="34" charset="0"/>
              </a:rPr>
              <a:t>verdraagzaamheid</a:t>
            </a:r>
            <a:r>
              <a:rPr lang="nl-NL" sz="3600" b="0" i="0" dirty="0">
                <a:effectLst/>
                <a:highlight>
                  <a:srgbClr val="800000"/>
                </a:highlight>
                <a:latin typeface="Arial" panose="020B0604020202020204" pitchFamily="34" charset="0"/>
              </a:rPr>
              <a:t> en samenwerking met de verslagen volkeren.</a:t>
            </a:r>
          </a:p>
          <a:p>
            <a:endParaRPr lang="nl-NL" sz="4000" dirty="0">
              <a:highlight>
                <a:srgbClr val="800000"/>
              </a:highlight>
            </a:endParaRP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44" y="0"/>
            <a:ext cx="1326321" cy="132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155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9908A4-8D9B-408C-B847-FE66FD002921}"/>
              </a:ext>
            </a:extLst>
          </p:cNvPr>
          <p:cNvSpPr>
            <a:spLocks noGrp="1"/>
          </p:cNvSpPr>
          <p:nvPr>
            <p:ph type="title"/>
          </p:nvPr>
        </p:nvSpPr>
        <p:spPr>
          <a:xfrm rot="21098162">
            <a:off x="177555" y="1506243"/>
            <a:ext cx="6420348" cy="1326321"/>
          </a:xfrm>
        </p:spPr>
        <p:txBody>
          <a:bodyPr>
            <a:noAutofit/>
          </a:bodyPr>
          <a:lstStyle/>
          <a:p>
            <a:pPr algn="l"/>
            <a:r>
              <a:rPr lang="nl-NL" sz="2800" dirty="0">
                <a:highlight>
                  <a:srgbClr val="800000"/>
                </a:highlight>
              </a:rPr>
              <a:t>“Ook waren de romeinen goed in organiseren, bijvoorbeeld van hun leger…”</a:t>
            </a:r>
          </a:p>
        </p:txBody>
      </p:sp>
      <p:pic>
        <p:nvPicPr>
          <p:cNvPr id="5" name="Afbeelding 4">
            <a:extLst>
              <a:ext uri="{FF2B5EF4-FFF2-40B4-BE49-F238E27FC236}">
                <a16:creationId xmlns:a16="http://schemas.microsoft.com/office/drawing/2014/main" id="{01CF7A83-74F7-45B0-A5EE-D06E2BA8B619}"/>
              </a:ext>
            </a:extLst>
          </p:cNvPr>
          <p:cNvPicPr>
            <a:picLocks noChangeAspect="1"/>
          </p:cNvPicPr>
          <p:nvPr/>
        </p:nvPicPr>
        <p:blipFill rotWithShape="1">
          <a:blip r:embed="rId2"/>
          <a:srcRect l="15077" t="13333" r="47937" b="12104"/>
          <a:stretch/>
        </p:blipFill>
        <p:spPr>
          <a:xfrm>
            <a:off x="6090675" y="355852"/>
            <a:ext cx="5733821" cy="6502148"/>
          </a:xfrm>
          <a:prstGeom prst="rect">
            <a:avLst/>
          </a:prstGeom>
        </p:spPr>
      </p:pic>
      <p:pic>
        <p:nvPicPr>
          <p:cNvPr id="6" name="Picture 4" descr="Tijdvak 2 - hv123 - Lesmateriaal - Wikiwijs">
            <a:extLst>
              <a:ext uri="{FF2B5EF4-FFF2-40B4-BE49-F238E27FC236}">
                <a16:creationId xmlns:a16="http://schemas.microsoft.com/office/drawing/2014/main" id="{9B5B0317-B661-4ABB-BAEF-E2C057A4E4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452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235658-9F0A-4BD0-B17E-27F08110B3FD}"/>
              </a:ext>
            </a:extLst>
          </p:cNvPr>
          <p:cNvSpPr>
            <a:spLocks noGrp="1"/>
          </p:cNvSpPr>
          <p:nvPr>
            <p:ph type="title"/>
          </p:nvPr>
        </p:nvSpPr>
        <p:spPr>
          <a:xfrm>
            <a:off x="913795" y="112450"/>
            <a:ext cx="10353761" cy="1326321"/>
          </a:xfrm>
        </p:spPr>
        <p:txBody>
          <a:bodyPr/>
          <a:lstStyle/>
          <a:p>
            <a:r>
              <a:rPr lang="nl-NL" dirty="0">
                <a:highlight>
                  <a:srgbClr val="800000"/>
                </a:highlight>
              </a:rPr>
              <a:t>Wat moet je weten voor de toets?</a:t>
            </a:r>
          </a:p>
        </p:txBody>
      </p:sp>
      <p:sp>
        <p:nvSpPr>
          <p:cNvPr id="3" name="Tijdelijke aanduiding voor inhoud 2">
            <a:extLst>
              <a:ext uri="{FF2B5EF4-FFF2-40B4-BE49-F238E27FC236}">
                <a16:creationId xmlns:a16="http://schemas.microsoft.com/office/drawing/2014/main" id="{9DCF150F-60C7-4BDD-8FAB-267364B5A68B}"/>
              </a:ext>
            </a:extLst>
          </p:cNvPr>
          <p:cNvSpPr>
            <a:spLocks noGrp="1"/>
          </p:cNvSpPr>
          <p:nvPr>
            <p:ph idx="1"/>
          </p:nvPr>
        </p:nvSpPr>
        <p:spPr>
          <a:xfrm>
            <a:off x="913794" y="1766656"/>
            <a:ext cx="10353762" cy="5511554"/>
          </a:xfrm>
        </p:spPr>
        <p:txBody>
          <a:bodyPr>
            <a:normAutofit/>
          </a:bodyPr>
          <a:lstStyle/>
          <a:p>
            <a:r>
              <a:rPr lang="nl-NL" sz="3200" dirty="0">
                <a:highlight>
                  <a:srgbClr val="800000"/>
                </a:highlight>
              </a:rPr>
              <a:t>De begrippen</a:t>
            </a:r>
          </a:p>
          <a:p>
            <a:r>
              <a:rPr lang="nl-NL" sz="3200" dirty="0">
                <a:highlight>
                  <a:srgbClr val="800000"/>
                </a:highlight>
              </a:rPr>
              <a:t>De chronologie (volgorde van gebeurtenissen).</a:t>
            </a:r>
          </a:p>
          <a:p>
            <a:r>
              <a:rPr lang="nl-NL" sz="3200" b="1" dirty="0">
                <a:solidFill>
                  <a:srgbClr val="FFFF00"/>
                </a:solidFill>
                <a:highlight>
                  <a:srgbClr val="800000"/>
                </a:highlight>
              </a:rPr>
              <a:t>De drie stappen </a:t>
            </a:r>
            <a:r>
              <a:rPr lang="nl-NL" sz="3200" dirty="0">
                <a:highlight>
                  <a:srgbClr val="800000"/>
                </a:highlight>
              </a:rPr>
              <a:t>van bronvragen beantwoorden.</a:t>
            </a:r>
          </a:p>
          <a:p>
            <a:r>
              <a:rPr lang="nl-NL" sz="3200" dirty="0">
                <a:highlight>
                  <a:srgbClr val="800000"/>
                </a:highlight>
              </a:rPr>
              <a:t>Continuïteit en verandering.</a:t>
            </a:r>
          </a:p>
          <a:p>
            <a:r>
              <a:rPr lang="nl-NL" sz="3200" dirty="0">
                <a:highlight>
                  <a:srgbClr val="800000"/>
                </a:highlight>
              </a:rPr>
              <a:t>Oorzaak en gevolg</a:t>
            </a:r>
          </a:p>
          <a:p>
            <a:r>
              <a:rPr lang="nl-NL" sz="3200" dirty="0">
                <a:highlight>
                  <a:srgbClr val="800000"/>
                </a:highlight>
              </a:rPr>
              <a:t>Cultuurelementen</a:t>
            </a:r>
          </a:p>
        </p:txBody>
      </p:sp>
    </p:spTree>
    <p:extLst>
      <p:ext uri="{BB962C8B-B14F-4D97-AF65-F5344CB8AC3E}">
        <p14:creationId xmlns:p14="http://schemas.microsoft.com/office/powerpoint/2010/main" val="19417720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7048FF-94AE-437A-96C9-45A6CB3ECC85}"/>
              </a:ext>
            </a:extLst>
          </p:cNvPr>
          <p:cNvSpPr>
            <a:spLocks noGrp="1"/>
          </p:cNvSpPr>
          <p:nvPr>
            <p:ph type="title"/>
          </p:nvPr>
        </p:nvSpPr>
        <p:spPr>
          <a:xfrm>
            <a:off x="913794" y="210105"/>
            <a:ext cx="10353761" cy="1326321"/>
          </a:xfrm>
        </p:spPr>
        <p:txBody>
          <a:bodyPr>
            <a:normAutofit/>
          </a:bodyPr>
          <a:lstStyle/>
          <a:p>
            <a:r>
              <a:rPr lang="nl-NL" sz="4800" dirty="0">
                <a:highlight>
                  <a:srgbClr val="800000"/>
                </a:highlight>
              </a:rPr>
              <a:t>Een groot rijk (blz. 48)</a:t>
            </a:r>
          </a:p>
        </p:txBody>
      </p:sp>
      <p:sp>
        <p:nvSpPr>
          <p:cNvPr id="3" name="Tijdelijke aanduiding voor inhoud 2">
            <a:extLst>
              <a:ext uri="{FF2B5EF4-FFF2-40B4-BE49-F238E27FC236}">
                <a16:creationId xmlns:a16="http://schemas.microsoft.com/office/drawing/2014/main" id="{8BC0B997-3F36-4AFB-BA39-FD6BE0703429}"/>
              </a:ext>
            </a:extLst>
          </p:cNvPr>
          <p:cNvSpPr>
            <a:spLocks noGrp="1"/>
          </p:cNvSpPr>
          <p:nvPr>
            <p:ph idx="1"/>
          </p:nvPr>
        </p:nvSpPr>
        <p:spPr>
          <a:xfrm>
            <a:off x="913795" y="2096063"/>
            <a:ext cx="10353762" cy="4446779"/>
          </a:xfrm>
        </p:spPr>
        <p:txBody>
          <a:bodyPr>
            <a:normAutofit fontScale="85000" lnSpcReduction="20000"/>
          </a:bodyPr>
          <a:lstStyle/>
          <a:p>
            <a:pPr marL="742950" indent="-742950">
              <a:buFont typeface="+mj-lt"/>
              <a:buAutoNum type="arabicPeriod"/>
            </a:pPr>
            <a:r>
              <a:rPr lang="nl-NL" sz="4600" dirty="0">
                <a:highlight>
                  <a:srgbClr val="800000"/>
                </a:highlight>
              </a:rPr>
              <a:t>Hoe verdedigden de Romeinen de grenzen van hun rijk?</a:t>
            </a:r>
          </a:p>
          <a:p>
            <a:pPr marL="742950" indent="-742950">
              <a:buFont typeface="+mj-lt"/>
              <a:buAutoNum type="arabicPeriod"/>
            </a:pPr>
            <a:r>
              <a:rPr lang="nl-NL" sz="4600" dirty="0">
                <a:highlight>
                  <a:srgbClr val="800000"/>
                </a:highlight>
              </a:rPr>
              <a:t>Bekijk de kaart op blz. 48 (bron 7) en noem minimaal 6 landen die binnen het Romeinse Rijk vielen.</a:t>
            </a:r>
          </a:p>
          <a:p>
            <a:pPr marL="0" indent="0">
              <a:buNone/>
            </a:pPr>
            <a:endParaRPr lang="nl-NL" sz="2600" dirty="0"/>
          </a:p>
          <a:p>
            <a:r>
              <a:rPr lang="nl-NL" sz="2900" dirty="0"/>
              <a:t>https://www.youtube.com/watch?v=filb0AfgJyg</a:t>
            </a:r>
          </a:p>
          <a:p>
            <a:endParaRPr lang="nl-NL" dirty="0"/>
          </a:p>
          <a:p>
            <a:endParaRPr lang="nl-NL" dirty="0"/>
          </a:p>
        </p:txBody>
      </p:sp>
    </p:spTree>
    <p:extLst>
      <p:ext uri="{BB962C8B-B14F-4D97-AF65-F5344CB8AC3E}">
        <p14:creationId xmlns:p14="http://schemas.microsoft.com/office/powerpoint/2010/main" val="12876594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B54F5A-EF52-4ECA-9F1D-8ABFC66C8841}"/>
              </a:ext>
            </a:extLst>
          </p:cNvPr>
          <p:cNvSpPr>
            <a:spLocks noGrp="1"/>
          </p:cNvSpPr>
          <p:nvPr>
            <p:ph type="title"/>
          </p:nvPr>
        </p:nvSpPr>
        <p:spPr/>
        <p:txBody>
          <a:bodyPr/>
          <a:lstStyle/>
          <a:p>
            <a:r>
              <a:rPr lang="nl-NL" dirty="0"/>
              <a:t>Extra: Hannibal </a:t>
            </a:r>
            <a:r>
              <a:rPr lang="nl-NL" dirty="0" err="1"/>
              <a:t>vs</a:t>
            </a:r>
            <a:r>
              <a:rPr lang="nl-NL" dirty="0"/>
              <a:t> Rome</a:t>
            </a:r>
          </a:p>
        </p:txBody>
      </p:sp>
      <p:sp>
        <p:nvSpPr>
          <p:cNvPr id="3" name="Tijdelijke aanduiding voor inhoud 2">
            <a:extLst>
              <a:ext uri="{FF2B5EF4-FFF2-40B4-BE49-F238E27FC236}">
                <a16:creationId xmlns:a16="http://schemas.microsoft.com/office/drawing/2014/main" id="{21342161-58DD-40B6-A680-1E0DCDC05E6E}"/>
              </a:ext>
            </a:extLst>
          </p:cNvPr>
          <p:cNvSpPr>
            <a:spLocks noGrp="1"/>
          </p:cNvSpPr>
          <p:nvPr>
            <p:ph idx="1"/>
          </p:nvPr>
        </p:nvSpPr>
        <p:spPr>
          <a:xfrm>
            <a:off x="2920148" y="2478349"/>
            <a:ext cx="7173762" cy="358066"/>
          </a:xfrm>
        </p:spPr>
        <p:txBody>
          <a:bodyPr>
            <a:normAutofit fontScale="85000" lnSpcReduction="10000"/>
          </a:bodyPr>
          <a:lstStyle/>
          <a:p>
            <a:r>
              <a:rPr lang="nl-NL" dirty="0"/>
              <a:t>https://www.youtube.com/watch?v=qVnogyaWiOc</a:t>
            </a:r>
          </a:p>
        </p:txBody>
      </p:sp>
    </p:spTree>
    <p:extLst>
      <p:ext uri="{BB962C8B-B14F-4D97-AF65-F5344CB8AC3E}">
        <p14:creationId xmlns:p14="http://schemas.microsoft.com/office/powerpoint/2010/main" val="4182874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1883E0-223E-45C7-AB9F-F91339D1F22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00A1D69A-4AEE-47D0-AE2D-7C929E212126}"/>
              </a:ext>
            </a:extLst>
          </p:cNvPr>
          <p:cNvSpPr>
            <a:spLocks noGrp="1"/>
          </p:cNvSpPr>
          <p:nvPr>
            <p:ph idx="1"/>
          </p:nvPr>
        </p:nvSpPr>
        <p:spPr/>
        <p:txBody>
          <a:bodyPr/>
          <a:lstStyle/>
          <a:p>
            <a:endParaRPr lang="nl-NL"/>
          </a:p>
        </p:txBody>
      </p:sp>
      <p:pic>
        <p:nvPicPr>
          <p:cNvPr id="5" name="Afbeelding 4">
            <a:extLst>
              <a:ext uri="{FF2B5EF4-FFF2-40B4-BE49-F238E27FC236}">
                <a16:creationId xmlns:a16="http://schemas.microsoft.com/office/drawing/2014/main" id="{F614BB36-5BD1-4E66-99F5-DAC01951E07B}"/>
              </a:ext>
            </a:extLst>
          </p:cNvPr>
          <p:cNvPicPr>
            <a:picLocks noChangeAspect="1"/>
          </p:cNvPicPr>
          <p:nvPr/>
        </p:nvPicPr>
        <p:blipFill rotWithShape="1">
          <a:blip r:embed="rId2"/>
          <a:srcRect l="11328" t="24722" r="44687" b="16667"/>
          <a:stretch/>
        </p:blipFill>
        <p:spPr>
          <a:xfrm>
            <a:off x="1809447" y="215989"/>
            <a:ext cx="8573105" cy="6426021"/>
          </a:xfrm>
          <a:prstGeom prst="rect">
            <a:avLst/>
          </a:prstGeom>
        </p:spPr>
      </p:pic>
      <p:pic>
        <p:nvPicPr>
          <p:cNvPr id="6" name="Picture 4" descr="Tijdvak 2 - hv123 - Lesmateriaal - Wikiwijs">
            <a:extLst>
              <a:ext uri="{FF2B5EF4-FFF2-40B4-BE49-F238E27FC236}">
                <a16:creationId xmlns:a16="http://schemas.microsoft.com/office/drawing/2014/main" id="{07667953-4C28-4632-B238-F723851BFC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1326321" cy="132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323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7048FF-94AE-437A-96C9-45A6CB3ECC85}"/>
              </a:ext>
            </a:extLst>
          </p:cNvPr>
          <p:cNvSpPr>
            <a:spLocks noGrp="1"/>
          </p:cNvSpPr>
          <p:nvPr>
            <p:ph type="title"/>
          </p:nvPr>
        </p:nvSpPr>
        <p:spPr>
          <a:xfrm>
            <a:off x="-1867506" y="-94695"/>
            <a:ext cx="10353761" cy="1326321"/>
          </a:xfrm>
        </p:spPr>
        <p:txBody>
          <a:bodyPr>
            <a:normAutofit/>
          </a:bodyPr>
          <a:lstStyle/>
          <a:p>
            <a:r>
              <a:rPr lang="nl-NL" sz="3600" dirty="0">
                <a:highlight>
                  <a:srgbClr val="800000"/>
                </a:highlight>
              </a:rPr>
              <a:t>Romanisering (blz. 48)</a:t>
            </a:r>
          </a:p>
        </p:txBody>
      </p:sp>
      <p:pic>
        <p:nvPicPr>
          <p:cNvPr id="1026" name="Picture 2" descr="Romeinse #Legerplaats aan de #Rijnmond (#Valkenburg) | #Schoolplaat #Isings  | History, Combine pictures, Roman">
            <a:extLst>
              <a:ext uri="{FF2B5EF4-FFF2-40B4-BE49-F238E27FC236}">
                <a16:creationId xmlns:a16="http://schemas.microsoft.com/office/drawing/2014/main" id="{D5F180DF-991E-4E29-A555-998BD25CCD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187" y="0"/>
            <a:ext cx="100568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8BC0B997-3F36-4AFB-BA39-FD6BE0703429}"/>
              </a:ext>
            </a:extLst>
          </p:cNvPr>
          <p:cNvSpPr>
            <a:spLocks noGrp="1"/>
          </p:cNvSpPr>
          <p:nvPr>
            <p:ph idx="1"/>
          </p:nvPr>
        </p:nvSpPr>
        <p:spPr>
          <a:xfrm>
            <a:off x="0" y="5651226"/>
            <a:ext cx="10353762" cy="4446779"/>
          </a:xfrm>
        </p:spPr>
        <p:txBody>
          <a:bodyPr>
            <a:normAutofit/>
          </a:bodyPr>
          <a:lstStyle/>
          <a:p>
            <a:pPr marL="0" indent="0">
              <a:buNone/>
            </a:pPr>
            <a:r>
              <a:rPr lang="nl-NL" sz="3200" dirty="0">
                <a:highlight>
                  <a:srgbClr val="800000"/>
                </a:highlight>
              </a:rPr>
              <a:t>Leg via de drie stappen uit hoe je </a:t>
            </a:r>
            <a:r>
              <a:rPr lang="nl-NL" sz="3200" b="1" dirty="0">
                <a:solidFill>
                  <a:srgbClr val="FFFF00"/>
                </a:solidFill>
                <a:highlight>
                  <a:srgbClr val="800000"/>
                </a:highlight>
              </a:rPr>
              <a:t>romanisering </a:t>
            </a:r>
            <a:r>
              <a:rPr lang="nl-NL" sz="3200" dirty="0">
                <a:highlight>
                  <a:srgbClr val="800000"/>
                </a:highlight>
              </a:rPr>
              <a:t>terugziet in de bron</a:t>
            </a:r>
            <a:endParaRPr lang="nl-NL" sz="1200" dirty="0"/>
          </a:p>
          <a:p>
            <a:endParaRPr lang="nl-NL" dirty="0"/>
          </a:p>
        </p:txBody>
      </p:sp>
      <p:sp>
        <p:nvSpPr>
          <p:cNvPr id="5" name="Titel 1">
            <a:extLst>
              <a:ext uri="{FF2B5EF4-FFF2-40B4-BE49-F238E27FC236}">
                <a16:creationId xmlns:a16="http://schemas.microsoft.com/office/drawing/2014/main" id="{89B2BB61-A5D7-4DFF-A524-81EAB2E1541F}"/>
              </a:ext>
            </a:extLst>
          </p:cNvPr>
          <p:cNvSpPr txBox="1">
            <a:spLocks/>
          </p:cNvSpPr>
          <p:nvPr/>
        </p:nvSpPr>
        <p:spPr>
          <a:xfrm>
            <a:off x="-1867506" y="-94695"/>
            <a:ext cx="10353761" cy="1326321"/>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a:lstStyle>
          <a:p>
            <a:r>
              <a:rPr lang="nl-NL" sz="3600">
                <a:highlight>
                  <a:srgbClr val="800000"/>
                </a:highlight>
              </a:rPr>
              <a:t>Romanisering (blz. 48)</a:t>
            </a:r>
            <a:endParaRPr lang="nl-NL" sz="3600" dirty="0">
              <a:highlight>
                <a:srgbClr val="800000"/>
              </a:highlight>
            </a:endParaRPr>
          </a:p>
        </p:txBody>
      </p:sp>
    </p:spTree>
    <p:extLst>
      <p:ext uri="{BB962C8B-B14F-4D97-AF65-F5344CB8AC3E}">
        <p14:creationId xmlns:p14="http://schemas.microsoft.com/office/powerpoint/2010/main" val="1385433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7F78B3-0724-4F91-BEDC-B419717CD8BA}"/>
              </a:ext>
            </a:extLst>
          </p:cNvPr>
          <p:cNvSpPr>
            <a:spLocks noGrp="1"/>
          </p:cNvSpPr>
          <p:nvPr>
            <p:ph type="title"/>
          </p:nvPr>
        </p:nvSpPr>
        <p:spPr/>
        <p:txBody>
          <a:bodyPr/>
          <a:lstStyle/>
          <a:p>
            <a:r>
              <a:rPr lang="nl-NL" dirty="0"/>
              <a:t>Extra: het leven van een Romeinse soldaat</a:t>
            </a:r>
          </a:p>
        </p:txBody>
      </p:sp>
      <p:sp>
        <p:nvSpPr>
          <p:cNvPr id="3" name="Tijdelijke aanduiding voor inhoud 2">
            <a:extLst>
              <a:ext uri="{FF2B5EF4-FFF2-40B4-BE49-F238E27FC236}">
                <a16:creationId xmlns:a16="http://schemas.microsoft.com/office/drawing/2014/main" id="{37DB0083-1844-4843-8921-F9742FD37A55}"/>
              </a:ext>
            </a:extLst>
          </p:cNvPr>
          <p:cNvSpPr>
            <a:spLocks noGrp="1"/>
          </p:cNvSpPr>
          <p:nvPr>
            <p:ph idx="1"/>
          </p:nvPr>
        </p:nvSpPr>
        <p:spPr>
          <a:xfrm>
            <a:off x="2636063" y="2392557"/>
            <a:ext cx="10353762" cy="491231"/>
          </a:xfrm>
        </p:spPr>
        <p:txBody>
          <a:bodyPr/>
          <a:lstStyle/>
          <a:p>
            <a:r>
              <a:rPr lang="nl-NL" dirty="0"/>
              <a:t>https://www.youtube.com/watch?v=kYEQslw0l68</a:t>
            </a:r>
          </a:p>
        </p:txBody>
      </p:sp>
      <p:pic>
        <p:nvPicPr>
          <p:cNvPr id="5" name="Picture 4" descr="Tijdvak 2 - hv123 - Lesmateriaal - Wikiwijs">
            <a:extLst>
              <a:ext uri="{FF2B5EF4-FFF2-40B4-BE49-F238E27FC236}">
                <a16:creationId xmlns:a16="http://schemas.microsoft.com/office/drawing/2014/main" id="{B356BFC9-825C-4D88-9C45-F434DA5C7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698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9119" y="-1"/>
            <a:ext cx="10353761" cy="1326321"/>
          </a:xfrm>
        </p:spPr>
        <p:txBody>
          <a:bodyPr>
            <a:normAutofit/>
          </a:bodyPr>
          <a:lstStyle/>
          <a:p>
            <a:r>
              <a:rPr lang="nl-NL" sz="5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312046" y="1420427"/>
            <a:ext cx="11567908" cy="5193437"/>
          </a:xfrm>
        </p:spPr>
        <p:txBody>
          <a:bodyPr>
            <a:normAutofit fontScale="77500" lnSpcReduction="20000"/>
          </a:bodyPr>
          <a:lstStyle/>
          <a:p>
            <a:pPr algn="l"/>
            <a:r>
              <a:rPr lang="nl-NL" sz="3600" b="0" i="0" dirty="0">
                <a:effectLst/>
                <a:highlight>
                  <a:srgbClr val="800000"/>
                </a:highlight>
                <a:latin typeface="Arial" panose="020B0604020202020204" pitchFamily="34" charset="0"/>
              </a:rPr>
              <a:t>De betekenis van de volgende begrippen kunnen geven: </a:t>
            </a:r>
            <a:r>
              <a:rPr lang="nl-NL" sz="3600" b="1" i="1" dirty="0">
                <a:solidFill>
                  <a:srgbClr val="FFFF00"/>
                </a:solidFill>
                <a:effectLst/>
                <a:highlight>
                  <a:srgbClr val="800000"/>
                </a:highlight>
                <a:latin typeface="Arial" panose="020B0604020202020204" pitchFamily="34" charset="0"/>
              </a:rPr>
              <a:t>limes, </a:t>
            </a:r>
            <a:r>
              <a:rPr lang="nl-NL" sz="3600" b="1" i="1" dirty="0" err="1">
                <a:solidFill>
                  <a:srgbClr val="FFFF00"/>
                </a:solidFill>
                <a:effectLst/>
                <a:highlight>
                  <a:srgbClr val="800000"/>
                </a:highlight>
                <a:latin typeface="Arial" panose="020B0604020202020204" pitchFamily="34" charset="0"/>
              </a:rPr>
              <a:t>Germania</a:t>
            </a:r>
            <a:r>
              <a:rPr lang="nl-NL" sz="3600" b="1" i="1" dirty="0">
                <a:solidFill>
                  <a:srgbClr val="FFFF00"/>
                </a:solidFill>
                <a:effectLst/>
                <a:highlight>
                  <a:srgbClr val="800000"/>
                </a:highlight>
                <a:latin typeface="Arial" panose="020B0604020202020204" pitchFamily="34" charset="0"/>
              </a:rPr>
              <a:t> </a:t>
            </a:r>
            <a:r>
              <a:rPr lang="nl-NL" sz="3600" b="1" i="1" dirty="0" err="1">
                <a:solidFill>
                  <a:srgbClr val="FFFF00"/>
                </a:solidFill>
                <a:effectLst/>
                <a:highlight>
                  <a:srgbClr val="800000"/>
                </a:highlight>
                <a:latin typeface="Arial" panose="020B0604020202020204" pitchFamily="34" charset="0"/>
              </a:rPr>
              <a:t>inferior</a:t>
            </a:r>
            <a:r>
              <a:rPr lang="nl-NL" sz="3600" b="1" i="1" dirty="0">
                <a:solidFill>
                  <a:srgbClr val="FFFF00"/>
                </a:solidFill>
                <a:effectLst/>
                <a:highlight>
                  <a:srgbClr val="800000"/>
                </a:highlight>
                <a:latin typeface="Arial" panose="020B0604020202020204" pitchFamily="34" charset="0"/>
              </a:rPr>
              <a:t> / </a:t>
            </a:r>
            <a:r>
              <a:rPr lang="nl-NL" sz="3600" b="1" i="1" dirty="0" err="1">
                <a:solidFill>
                  <a:srgbClr val="FFFF00"/>
                </a:solidFill>
                <a:effectLst/>
                <a:highlight>
                  <a:srgbClr val="800000"/>
                </a:highlight>
                <a:latin typeface="Arial" panose="020B0604020202020204" pitchFamily="34" charset="0"/>
              </a:rPr>
              <a:t>Germanië</a:t>
            </a:r>
            <a:r>
              <a:rPr lang="nl-NL" sz="3600" b="1" i="1" dirty="0">
                <a:solidFill>
                  <a:srgbClr val="FFFF00"/>
                </a:solidFill>
                <a:effectLst/>
                <a:highlight>
                  <a:srgbClr val="800000"/>
                </a:highlight>
                <a:latin typeface="Arial" panose="020B0604020202020204" pitchFamily="34" charset="0"/>
              </a:rPr>
              <a:t>, romanisering</a:t>
            </a:r>
            <a:r>
              <a:rPr lang="nl-NL" sz="3600" b="0" i="1" dirty="0">
                <a:effectLst/>
                <a:highlight>
                  <a:srgbClr val="800000"/>
                </a:highlight>
                <a:latin typeface="Arial" panose="020B0604020202020204" pitchFamily="34" charset="0"/>
              </a:rPr>
              <a:t>.</a:t>
            </a:r>
            <a:br>
              <a:rPr lang="nl-NL" sz="3600" b="0" i="1"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1" i="0" dirty="0">
                <a:solidFill>
                  <a:srgbClr val="FFFF00"/>
                </a:solidFill>
                <a:effectLst/>
                <a:highlight>
                  <a:srgbClr val="800000"/>
                </a:highlight>
                <a:latin typeface="Arial" panose="020B0604020202020204" pitchFamily="34" charset="0"/>
              </a:rPr>
              <a:t>Romanisering</a:t>
            </a:r>
            <a:r>
              <a:rPr lang="nl-NL" sz="3600" b="0" i="0" dirty="0">
                <a:effectLst/>
                <a:highlight>
                  <a:srgbClr val="800000"/>
                </a:highlight>
                <a:latin typeface="Arial" panose="020B0604020202020204" pitchFamily="34" charset="0"/>
              </a:rPr>
              <a:t> kunnen herkennen in bronnen via </a:t>
            </a:r>
            <a:r>
              <a:rPr lang="nl-NL" sz="3600" b="1" i="0" dirty="0">
                <a:solidFill>
                  <a:srgbClr val="FFFF00"/>
                </a:solidFill>
                <a:effectLst/>
                <a:highlight>
                  <a:srgbClr val="800000"/>
                </a:highlight>
                <a:latin typeface="Arial" panose="020B0604020202020204" pitchFamily="34" charset="0"/>
              </a:rPr>
              <a:t>de drie stappen van bronvragen beantwoorden</a:t>
            </a:r>
            <a:r>
              <a:rPr lang="nl-NL" sz="3600" b="0" i="0" dirty="0">
                <a:effectLst/>
                <a:highlight>
                  <a:srgbClr val="800000"/>
                </a:highlight>
                <a:latin typeface="Arial" panose="020B0604020202020204" pitchFamily="34" charset="0"/>
              </a:rPr>
              <a:t>.</a:t>
            </a:r>
            <a:br>
              <a:rPr lang="nl-NL" sz="3600" b="0" i="0"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0" i="0" dirty="0">
                <a:effectLst/>
                <a:highlight>
                  <a:srgbClr val="800000"/>
                </a:highlight>
                <a:latin typeface="Arial" panose="020B0604020202020204" pitchFamily="34" charset="0"/>
              </a:rPr>
              <a:t>Voorbeelden noemen van cultuurkenmerken die met de </a:t>
            </a:r>
            <a:r>
              <a:rPr lang="nl-NL" sz="3600" b="1" i="0" dirty="0">
                <a:solidFill>
                  <a:srgbClr val="FFFF00"/>
                </a:solidFill>
                <a:effectLst/>
                <a:highlight>
                  <a:srgbClr val="800000"/>
                </a:highlight>
                <a:latin typeface="Arial" panose="020B0604020202020204" pitchFamily="34" charset="0"/>
              </a:rPr>
              <a:t>romanisering</a:t>
            </a:r>
            <a:r>
              <a:rPr lang="nl-NL" sz="3600" b="0" i="0" dirty="0">
                <a:effectLst/>
                <a:highlight>
                  <a:srgbClr val="800000"/>
                </a:highlight>
                <a:latin typeface="Arial" panose="020B0604020202020204" pitchFamily="34" charset="0"/>
              </a:rPr>
              <a:t> werden overgenomen door verslagen volken.</a:t>
            </a:r>
            <a:br>
              <a:rPr lang="nl-NL" sz="3600" b="0" i="0" dirty="0">
                <a:effectLst/>
                <a:highlight>
                  <a:srgbClr val="800000"/>
                </a:highlight>
                <a:latin typeface="Arial" panose="020B0604020202020204" pitchFamily="34" charset="0"/>
              </a:rPr>
            </a:br>
            <a:endParaRPr lang="nl-NL" sz="3600" b="0" i="0" dirty="0">
              <a:effectLst/>
              <a:highlight>
                <a:srgbClr val="800000"/>
              </a:highlight>
              <a:latin typeface="Arial" panose="020B0604020202020204" pitchFamily="34" charset="0"/>
            </a:endParaRPr>
          </a:p>
          <a:p>
            <a:pPr algn="l"/>
            <a:r>
              <a:rPr lang="nl-NL" sz="3600" b="0" i="0" dirty="0">
                <a:effectLst/>
                <a:highlight>
                  <a:srgbClr val="800000"/>
                </a:highlight>
                <a:latin typeface="Arial" panose="020B0604020202020204" pitchFamily="34" charset="0"/>
              </a:rPr>
              <a:t>Het succes van de Romeinse overheersing uitleggen via hun </a:t>
            </a:r>
            <a:r>
              <a:rPr lang="nl-NL" sz="3600" b="1" i="0" dirty="0">
                <a:solidFill>
                  <a:srgbClr val="FFFF00"/>
                </a:solidFill>
                <a:effectLst/>
                <a:highlight>
                  <a:srgbClr val="800000"/>
                </a:highlight>
                <a:latin typeface="Arial" panose="020B0604020202020204" pitchFamily="34" charset="0"/>
              </a:rPr>
              <a:t>verdraagzaamheid</a:t>
            </a:r>
            <a:r>
              <a:rPr lang="nl-NL" sz="3600" b="0" i="0" dirty="0">
                <a:effectLst/>
                <a:highlight>
                  <a:srgbClr val="800000"/>
                </a:highlight>
                <a:latin typeface="Arial" panose="020B0604020202020204" pitchFamily="34" charset="0"/>
              </a:rPr>
              <a:t> en samenwerking met de verslagen volkeren.</a:t>
            </a:r>
          </a:p>
          <a:p>
            <a:endParaRPr lang="nl-NL" sz="4000" dirty="0">
              <a:highlight>
                <a:srgbClr val="800000"/>
              </a:highlight>
            </a:endParaRP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44" y="0"/>
            <a:ext cx="1326321" cy="132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9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fontScale="62500" lnSpcReduction="20000"/>
          </a:bodyPr>
          <a:lstStyle/>
          <a:p>
            <a:pPr marL="742950" indent="-742950">
              <a:buFont typeface="+mj-lt"/>
              <a:buAutoNum type="arabicPeriod"/>
            </a:pPr>
            <a:r>
              <a:rPr lang="nl-NL" sz="4800" dirty="0">
                <a:effectLst/>
                <a:highlight>
                  <a:srgbClr val="800000"/>
                </a:highlight>
                <a:latin typeface="Arial" panose="020B0604020202020204" pitchFamily="34" charset="0"/>
              </a:rPr>
              <a:t>Hoe verdedigden de Romeinen de grenzen van hun rijk?</a:t>
            </a:r>
          </a:p>
          <a:p>
            <a:pPr marL="742950" indent="-742950">
              <a:buFont typeface="+mj-lt"/>
              <a:buAutoNum type="arabicPeriod"/>
            </a:pPr>
            <a:r>
              <a:rPr lang="nl-NL" sz="4800" dirty="0">
                <a:effectLst/>
                <a:highlight>
                  <a:srgbClr val="800000"/>
                </a:highlight>
                <a:latin typeface="Arial" panose="020B0604020202020204" pitchFamily="34" charset="0"/>
              </a:rPr>
              <a:t>Noem 5 landen die binnen het Romeinse Rijk vielen.</a:t>
            </a:r>
          </a:p>
          <a:p>
            <a:pPr marL="742950" indent="-742950">
              <a:buFont typeface="+mj-lt"/>
              <a:buAutoNum type="arabicPeriod"/>
            </a:pPr>
            <a:r>
              <a:rPr lang="nl-NL" sz="4800" dirty="0">
                <a:effectLst/>
                <a:highlight>
                  <a:srgbClr val="800000"/>
                </a:highlight>
                <a:latin typeface="Arial" panose="020B0604020202020204" pitchFamily="34" charset="0"/>
              </a:rPr>
              <a:t>Wat verstaan we onder </a:t>
            </a:r>
            <a:r>
              <a:rPr lang="nl-NL" sz="4800" b="1" dirty="0">
                <a:solidFill>
                  <a:srgbClr val="FFFF00"/>
                </a:solidFill>
                <a:effectLst/>
                <a:highlight>
                  <a:srgbClr val="800000"/>
                </a:highlight>
                <a:latin typeface="Arial" panose="020B0604020202020204" pitchFamily="34" charset="0"/>
              </a:rPr>
              <a:t>romanisering</a:t>
            </a:r>
            <a:r>
              <a:rPr lang="nl-NL" sz="4800" b="1" dirty="0">
                <a:effectLst/>
                <a:highlight>
                  <a:srgbClr val="800000"/>
                </a:highlight>
                <a:latin typeface="Arial" panose="020B0604020202020204" pitchFamily="34" charset="0"/>
              </a:rPr>
              <a:t> </a:t>
            </a:r>
            <a:r>
              <a:rPr lang="nl-NL" sz="4800" dirty="0">
                <a:effectLst/>
                <a:highlight>
                  <a:srgbClr val="800000"/>
                </a:highlight>
                <a:latin typeface="Arial" panose="020B0604020202020204" pitchFamily="34" charset="0"/>
              </a:rPr>
              <a:t>en geef twee voorbeelden van wat andere volken van de Romeinen hebben overgenomen.</a:t>
            </a:r>
          </a:p>
          <a:p>
            <a:pPr marL="742950" indent="-742950">
              <a:buFont typeface="+mj-lt"/>
              <a:buAutoNum type="arabicPeriod"/>
            </a:pPr>
            <a:r>
              <a:rPr lang="nl-NL" sz="4800" dirty="0">
                <a:effectLst/>
                <a:highlight>
                  <a:srgbClr val="800000"/>
                </a:highlight>
                <a:latin typeface="Arial" panose="020B0604020202020204" pitchFamily="34" charset="0"/>
              </a:rPr>
              <a:t>Leg uit dat de succesvolle Romeinse overheersing te deels door hun </a:t>
            </a:r>
            <a:r>
              <a:rPr lang="nl-NL" sz="4800" b="1" i="1" dirty="0">
                <a:solidFill>
                  <a:srgbClr val="FFFF00"/>
                </a:solidFill>
                <a:effectLst/>
                <a:highlight>
                  <a:srgbClr val="800000"/>
                </a:highlight>
                <a:latin typeface="Arial" panose="020B0604020202020204" pitchFamily="34" charset="0"/>
              </a:rPr>
              <a:t>verdraagzaamheid</a:t>
            </a:r>
            <a:r>
              <a:rPr lang="nl-NL" sz="4800" i="1" dirty="0">
                <a:effectLst/>
                <a:highlight>
                  <a:srgbClr val="800000"/>
                </a:highlight>
                <a:latin typeface="Arial" panose="020B0604020202020204" pitchFamily="34" charset="0"/>
              </a:rPr>
              <a:t> </a:t>
            </a:r>
            <a:r>
              <a:rPr lang="nl-NL" sz="4800" dirty="0">
                <a:effectLst/>
                <a:highlight>
                  <a:srgbClr val="800000"/>
                </a:highlight>
                <a:latin typeface="Arial" panose="020B0604020202020204" pitchFamily="34" charset="0"/>
              </a:rPr>
              <a:t>komt. </a:t>
            </a:r>
          </a:p>
          <a:p>
            <a:pPr marL="742950" indent="-742950">
              <a:buFont typeface="+mj-lt"/>
              <a:buAutoNum type="arabicPeriod"/>
            </a:pPr>
            <a:r>
              <a:rPr lang="nl-NL" sz="4800" dirty="0">
                <a:effectLst/>
                <a:highlight>
                  <a:srgbClr val="800000"/>
                </a:highlight>
                <a:latin typeface="Arial" panose="020B0604020202020204" pitchFamily="34" charset="0"/>
              </a:rPr>
              <a:t>Wat moeten overwonnen volkeren afstaan aan de Romeinen</a:t>
            </a:r>
            <a:r>
              <a:rPr lang="nl-NL" sz="4400" dirty="0">
                <a:effectLst/>
                <a:highlight>
                  <a:srgbClr val="800000"/>
                </a:highlight>
                <a:latin typeface="Arial" panose="020B0604020202020204" pitchFamily="34" charset="0"/>
              </a:rPr>
              <a:t>?</a:t>
            </a: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Controlevragen</a:t>
            </a:r>
          </a:p>
        </p:txBody>
      </p:sp>
    </p:spTree>
    <p:extLst>
      <p:ext uri="{BB962C8B-B14F-4D97-AF65-F5344CB8AC3E}">
        <p14:creationId xmlns:p14="http://schemas.microsoft.com/office/powerpoint/2010/main" val="17376104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era, in &amp;#39;The Barbarians&amp;#39; spreken de Romeinen Latijn | Trouw">
            <a:extLst>
              <a:ext uri="{FF2B5EF4-FFF2-40B4-BE49-F238E27FC236}">
                <a16:creationId xmlns:a16="http://schemas.microsoft.com/office/drawing/2014/main" id="{3DFDDF9F-1128-4FC5-845C-43A0B8D0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500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C43131F-FA25-49AE-90B0-6B7B5492A715}"/>
              </a:ext>
            </a:extLst>
          </p:cNvPr>
          <p:cNvSpPr>
            <a:spLocks noGrp="1"/>
          </p:cNvSpPr>
          <p:nvPr>
            <p:ph type="ctrTitle"/>
          </p:nvPr>
        </p:nvSpPr>
        <p:spPr>
          <a:xfrm>
            <a:off x="1719094" y="3166750"/>
            <a:ext cx="9001462" cy="2387600"/>
          </a:xfrm>
        </p:spPr>
        <p:txBody>
          <a:bodyPr>
            <a:noAutofit/>
          </a:bodyPr>
          <a:lstStyle/>
          <a:p>
            <a:r>
              <a:rPr lang="nl-NL" sz="6000" dirty="0">
                <a:highlight>
                  <a:srgbClr val="800000"/>
                </a:highlight>
              </a:rPr>
              <a:t>Hoofdstuk 3</a:t>
            </a:r>
            <a:br>
              <a:rPr lang="nl-NL" sz="6000" dirty="0">
                <a:highlight>
                  <a:srgbClr val="800000"/>
                </a:highlight>
              </a:rPr>
            </a:br>
            <a:r>
              <a:rPr lang="nl-NL" sz="6000" dirty="0">
                <a:highlight>
                  <a:srgbClr val="800000"/>
                </a:highlight>
              </a:rPr>
              <a:t>De romeinen</a:t>
            </a:r>
            <a:br>
              <a:rPr lang="nl-NL" dirty="0">
                <a:highlight>
                  <a:srgbClr val="800000"/>
                </a:highlight>
              </a:rPr>
            </a:br>
            <a:br>
              <a:rPr lang="nl-NL" dirty="0">
                <a:highlight>
                  <a:srgbClr val="800000"/>
                </a:highlight>
              </a:rPr>
            </a:br>
            <a:br>
              <a:rPr lang="nl-NL" dirty="0">
                <a:highlight>
                  <a:srgbClr val="800000"/>
                </a:highlight>
              </a:rPr>
            </a:br>
            <a:r>
              <a:rPr lang="nl-NL" sz="7200" dirty="0">
                <a:highlight>
                  <a:srgbClr val="800000"/>
                </a:highlight>
              </a:rPr>
              <a:t>Mavo 1</a:t>
            </a:r>
            <a:endParaRPr lang="nl-NL" dirty="0">
              <a:highlight>
                <a:srgbClr val="800000"/>
              </a:highlight>
            </a:endParaRPr>
          </a:p>
        </p:txBody>
      </p:sp>
    </p:spTree>
    <p:extLst>
      <p:ext uri="{BB962C8B-B14F-4D97-AF65-F5344CB8AC3E}">
        <p14:creationId xmlns:p14="http://schemas.microsoft.com/office/powerpoint/2010/main" val="22511354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era, in &amp;#39;The Barbarians&amp;#39; spreken de Romeinen Latijn | Trouw">
            <a:extLst>
              <a:ext uri="{FF2B5EF4-FFF2-40B4-BE49-F238E27FC236}">
                <a16:creationId xmlns:a16="http://schemas.microsoft.com/office/drawing/2014/main" id="{3DFDDF9F-1128-4FC5-845C-43A0B8D0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500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C43131F-FA25-49AE-90B0-6B7B5492A715}"/>
              </a:ext>
            </a:extLst>
          </p:cNvPr>
          <p:cNvSpPr>
            <a:spLocks noGrp="1"/>
          </p:cNvSpPr>
          <p:nvPr>
            <p:ph type="ctrTitle"/>
          </p:nvPr>
        </p:nvSpPr>
        <p:spPr>
          <a:xfrm>
            <a:off x="1719094" y="3166750"/>
            <a:ext cx="9001462" cy="2387600"/>
          </a:xfrm>
        </p:spPr>
        <p:txBody>
          <a:bodyPr>
            <a:noAutofit/>
          </a:bodyPr>
          <a:lstStyle/>
          <a:p>
            <a:r>
              <a:rPr lang="nl-NL" sz="6000" dirty="0">
                <a:highlight>
                  <a:srgbClr val="800000"/>
                </a:highlight>
              </a:rPr>
              <a:t>Hoofdstuk 3</a:t>
            </a:r>
            <a:br>
              <a:rPr lang="nl-NL" sz="6000" dirty="0">
                <a:highlight>
                  <a:srgbClr val="800000"/>
                </a:highlight>
              </a:rPr>
            </a:br>
            <a:r>
              <a:rPr lang="nl-NL" sz="6000" dirty="0">
                <a:highlight>
                  <a:srgbClr val="800000"/>
                </a:highlight>
              </a:rPr>
              <a:t>De romeinen</a:t>
            </a:r>
            <a:br>
              <a:rPr lang="nl-NL" dirty="0">
                <a:highlight>
                  <a:srgbClr val="800000"/>
                </a:highlight>
              </a:rPr>
            </a:br>
            <a:br>
              <a:rPr lang="nl-NL" dirty="0">
                <a:highlight>
                  <a:srgbClr val="800000"/>
                </a:highlight>
              </a:rPr>
            </a:br>
            <a:br>
              <a:rPr lang="nl-NL" dirty="0">
                <a:highlight>
                  <a:srgbClr val="800000"/>
                </a:highlight>
              </a:rPr>
            </a:br>
            <a:r>
              <a:rPr lang="nl-NL" sz="7200" dirty="0">
                <a:highlight>
                  <a:srgbClr val="800000"/>
                </a:highlight>
              </a:rPr>
              <a:t>Paragraaf 3.3</a:t>
            </a:r>
            <a:endParaRPr lang="nl-NL" dirty="0">
              <a:highlight>
                <a:srgbClr val="800000"/>
              </a:highlight>
            </a:endParaRPr>
          </a:p>
        </p:txBody>
      </p:sp>
    </p:spTree>
    <p:extLst>
      <p:ext uri="{BB962C8B-B14F-4D97-AF65-F5344CB8AC3E}">
        <p14:creationId xmlns:p14="http://schemas.microsoft.com/office/powerpoint/2010/main" val="3380265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at bestuurders van de oude Romeinen kunnen leren">
            <a:extLst>
              <a:ext uri="{FF2B5EF4-FFF2-40B4-BE49-F238E27FC236}">
                <a16:creationId xmlns:a16="http://schemas.microsoft.com/office/drawing/2014/main" id="{1C8C9291-202F-428E-A881-C622D5AA4AA8}"/>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20355" b="4416"/>
          <a:stretch/>
        </p:blipFill>
        <p:spPr bwMode="auto">
          <a:xfrm>
            <a:off x="20" y="2030"/>
            <a:ext cx="12191980" cy="685597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613519A5-9CF6-4368-A1D6-CEF62C4351E5}"/>
              </a:ext>
            </a:extLst>
          </p:cNvPr>
          <p:cNvSpPr>
            <a:spLocks noGrp="1"/>
          </p:cNvSpPr>
          <p:nvPr>
            <p:ph type="title"/>
          </p:nvPr>
        </p:nvSpPr>
        <p:spPr>
          <a:xfrm>
            <a:off x="913796" y="274838"/>
            <a:ext cx="10353761" cy="1326321"/>
          </a:xfrm>
        </p:spPr>
        <p:txBody>
          <a:bodyPr>
            <a:normAutofit/>
          </a:bodyPr>
          <a:lstStyle/>
          <a:p>
            <a:r>
              <a:rPr lang="nl-NL" sz="5400" dirty="0">
                <a:highlight>
                  <a:srgbClr val="800000"/>
                </a:highlight>
              </a:rPr>
              <a:t>De planning</a:t>
            </a:r>
          </a:p>
        </p:txBody>
      </p:sp>
      <p:sp>
        <p:nvSpPr>
          <p:cNvPr id="3" name="Tijdelijke aanduiding voor inhoud 2">
            <a:extLst>
              <a:ext uri="{FF2B5EF4-FFF2-40B4-BE49-F238E27FC236}">
                <a16:creationId xmlns:a16="http://schemas.microsoft.com/office/drawing/2014/main" id="{4AF1CBF4-398C-429B-99EC-B33B3C3EBB42}"/>
              </a:ext>
            </a:extLst>
          </p:cNvPr>
          <p:cNvSpPr>
            <a:spLocks noGrp="1"/>
          </p:cNvSpPr>
          <p:nvPr>
            <p:ph idx="1"/>
          </p:nvPr>
        </p:nvSpPr>
        <p:spPr>
          <a:xfrm>
            <a:off x="3600450" y="2096064"/>
            <a:ext cx="7667107" cy="3695136"/>
          </a:xfrm>
        </p:spPr>
        <p:txBody>
          <a:bodyPr>
            <a:normAutofit/>
          </a:bodyPr>
          <a:lstStyle/>
          <a:p>
            <a:r>
              <a:rPr lang="nl-NL" sz="4000" dirty="0">
                <a:highlight>
                  <a:srgbClr val="800000"/>
                </a:highlight>
              </a:rPr>
              <a:t>Even herhalen</a:t>
            </a:r>
          </a:p>
          <a:p>
            <a:r>
              <a:rPr lang="nl-NL" sz="4000" dirty="0">
                <a:highlight>
                  <a:srgbClr val="800000"/>
                </a:highlight>
              </a:rPr>
              <a:t>De lesdoelen</a:t>
            </a:r>
          </a:p>
          <a:p>
            <a:r>
              <a:rPr lang="nl-NL" sz="4000" dirty="0">
                <a:highlight>
                  <a:srgbClr val="800000"/>
                </a:highlight>
              </a:rPr>
              <a:t>Paragraaf 3.2</a:t>
            </a:r>
          </a:p>
          <a:p>
            <a:r>
              <a:rPr lang="nl-NL" sz="4000" dirty="0">
                <a:highlight>
                  <a:srgbClr val="800000"/>
                </a:highlight>
              </a:rPr>
              <a:t>Opdrachten maken</a:t>
            </a:r>
          </a:p>
        </p:txBody>
      </p:sp>
      <p:pic>
        <p:nvPicPr>
          <p:cNvPr id="8" name="Picture 4" descr="Tijdvak 2 - hv123 - Lesmateriaal - Wikiwijs">
            <a:extLst>
              <a:ext uri="{FF2B5EF4-FFF2-40B4-BE49-F238E27FC236}">
                <a16:creationId xmlns:a16="http://schemas.microsoft.com/office/drawing/2014/main" id="{D645678F-9F60-44C0-8A7D-575356852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08" y="1873967"/>
            <a:ext cx="3110065" cy="3110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838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084DC9-834F-4F26-9D8C-D389F7157B1D}"/>
              </a:ext>
            </a:extLst>
          </p:cNvPr>
          <p:cNvSpPr>
            <a:spLocks noGrp="1"/>
          </p:cNvSpPr>
          <p:nvPr>
            <p:ph type="title"/>
          </p:nvPr>
        </p:nvSpPr>
        <p:spPr>
          <a:xfrm>
            <a:off x="393298" y="0"/>
            <a:ext cx="11405403" cy="2013043"/>
          </a:xfrm>
        </p:spPr>
        <p:txBody>
          <a:bodyPr>
            <a:normAutofit/>
          </a:bodyPr>
          <a:lstStyle/>
          <a:p>
            <a:r>
              <a:rPr lang="nl-NL" sz="4000" dirty="0">
                <a:highlight>
                  <a:srgbClr val="800000"/>
                </a:highlight>
              </a:rPr>
              <a:t>Bronvragen beantwoorden in </a:t>
            </a:r>
            <a:br>
              <a:rPr lang="nl-NL" sz="4000" dirty="0">
                <a:highlight>
                  <a:srgbClr val="800000"/>
                </a:highlight>
              </a:rPr>
            </a:br>
            <a:r>
              <a:rPr lang="nl-NL" sz="4000" dirty="0">
                <a:highlight>
                  <a:srgbClr val="800000"/>
                </a:highlight>
              </a:rPr>
              <a:t>drie stappen:</a:t>
            </a:r>
          </a:p>
        </p:txBody>
      </p:sp>
      <p:sp>
        <p:nvSpPr>
          <p:cNvPr id="3" name="Tekstvak 2">
            <a:extLst>
              <a:ext uri="{FF2B5EF4-FFF2-40B4-BE49-F238E27FC236}">
                <a16:creationId xmlns:a16="http://schemas.microsoft.com/office/drawing/2014/main" id="{919A2940-492F-462E-B1AD-377384CECB9A}"/>
              </a:ext>
            </a:extLst>
          </p:cNvPr>
          <p:cNvSpPr txBox="1"/>
          <p:nvPr/>
        </p:nvSpPr>
        <p:spPr>
          <a:xfrm>
            <a:off x="629477" y="2013043"/>
            <a:ext cx="10933044" cy="5509200"/>
          </a:xfrm>
          <a:prstGeom prst="rect">
            <a:avLst/>
          </a:prstGeom>
          <a:noFill/>
        </p:spPr>
        <p:txBody>
          <a:bodyPr wrap="square" rtlCol="0">
            <a:spAutoFit/>
          </a:bodyPr>
          <a:lstStyle/>
          <a:p>
            <a:pPr marL="514350" indent="-514350">
              <a:buFont typeface="+mj-lt"/>
              <a:buAutoNum type="arabicPeriod"/>
            </a:pPr>
            <a:r>
              <a:rPr lang="nl-NL" sz="3600" dirty="0">
                <a:highlight>
                  <a:srgbClr val="0000FF"/>
                </a:highlight>
              </a:rPr>
              <a:t>Leid jouw antwoord in door een stuk van de vraag op te schrijven.</a:t>
            </a:r>
            <a:br>
              <a:rPr lang="nl-NL" sz="3600" dirty="0">
                <a:highlight>
                  <a:srgbClr val="0000FF"/>
                </a:highlight>
              </a:rPr>
            </a:br>
            <a:endParaRPr lang="nl-NL" sz="3600" dirty="0">
              <a:highlight>
                <a:srgbClr val="0000FF"/>
              </a:highlight>
            </a:endParaRPr>
          </a:p>
          <a:p>
            <a:pPr marL="514350" indent="-514350">
              <a:buFont typeface="+mj-lt"/>
              <a:buAutoNum type="arabicPeriod"/>
            </a:pPr>
            <a:r>
              <a:rPr lang="nl-NL" sz="3600" dirty="0">
                <a:highlight>
                  <a:srgbClr val="FF0000"/>
                </a:highlight>
              </a:rPr>
              <a:t>Vind en beschrijf het bronelement: in de bron zie ik/lees ik..</a:t>
            </a:r>
            <a:br>
              <a:rPr lang="nl-NL" sz="3600" dirty="0">
                <a:highlight>
                  <a:srgbClr val="FF0000"/>
                </a:highlight>
              </a:rPr>
            </a:br>
            <a:endParaRPr lang="nl-NL" sz="3600" dirty="0">
              <a:highlight>
                <a:srgbClr val="FF0000"/>
              </a:highlight>
            </a:endParaRPr>
          </a:p>
          <a:p>
            <a:pPr marL="514350" indent="-514350">
              <a:buFont typeface="+mj-lt"/>
              <a:buAutoNum type="arabicPeriod"/>
            </a:pPr>
            <a:r>
              <a:rPr lang="nl-NL" sz="3600" dirty="0">
                <a:highlight>
                  <a:srgbClr val="008000"/>
                </a:highlight>
              </a:rPr>
              <a:t>Conclusie: uitleg koppeling tussen de vraag en het bron element; </a:t>
            </a:r>
            <a:r>
              <a:rPr lang="nl-NL" sz="3600" i="1" u="sng" dirty="0">
                <a:highlight>
                  <a:srgbClr val="008000"/>
                </a:highlight>
              </a:rPr>
              <a:t>dus..</a:t>
            </a:r>
          </a:p>
          <a:p>
            <a:pPr marL="285750" indent="-285750">
              <a:buFont typeface="Arial" panose="020B0604020202020204" pitchFamily="34" charset="0"/>
              <a:buChar char="•"/>
            </a:pPr>
            <a:endParaRPr lang="nl-NL" sz="3600" i="1" u="sng" dirty="0"/>
          </a:p>
          <a:p>
            <a:pPr marL="285750" indent="-285750">
              <a:buFont typeface="Arial" panose="020B0604020202020204" pitchFamily="34" charset="0"/>
              <a:buChar char="•"/>
            </a:pPr>
            <a:endParaRPr lang="nl-NL" sz="2800" i="1" u="sng" dirty="0"/>
          </a:p>
        </p:txBody>
      </p:sp>
    </p:spTree>
    <p:extLst>
      <p:ext uri="{BB962C8B-B14F-4D97-AF65-F5344CB8AC3E}">
        <p14:creationId xmlns:p14="http://schemas.microsoft.com/office/powerpoint/2010/main" val="57246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1408023"/>
            <a:ext cx="11408110" cy="5090431"/>
          </a:xfrm>
        </p:spPr>
        <p:txBody>
          <a:bodyPr>
            <a:normAutofit fontScale="62500" lnSpcReduction="20000"/>
          </a:bodyPr>
          <a:lstStyle/>
          <a:p>
            <a:pPr marL="742950" indent="-742950">
              <a:buFont typeface="+mj-lt"/>
              <a:buAutoNum type="arabicPeriod"/>
            </a:pPr>
            <a:r>
              <a:rPr lang="nl-NL" sz="4800" dirty="0">
                <a:effectLst>
                  <a:outerShdw blurRad="38100" dist="38100" dir="2700000" algn="tl">
                    <a:srgbClr val="000000">
                      <a:alpha val="43137"/>
                    </a:srgbClr>
                  </a:outerShdw>
                </a:effectLst>
                <a:highlight>
                  <a:srgbClr val="800000"/>
                </a:highlight>
                <a:latin typeface="Arial" panose="020B0604020202020204" pitchFamily="34" charset="0"/>
              </a:rPr>
              <a:t>Hoe verdedigden de Romeinen de grenzen van hun rijk?</a:t>
            </a:r>
          </a:p>
          <a:p>
            <a:pPr lvl="2"/>
            <a:r>
              <a:rPr lang="nl-NL" sz="4200" dirty="0">
                <a:effectLst>
                  <a:outerShdw blurRad="38100" dist="38100" dir="2700000" algn="tl">
                    <a:srgbClr val="000000">
                      <a:alpha val="43137"/>
                    </a:srgbClr>
                  </a:outerShdw>
                </a:effectLst>
                <a:highlight>
                  <a:srgbClr val="008000"/>
                </a:highlight>
                <a:latin typeface="Arial" panose="020B0604020202020204" pitchFamily="34" charset="0"/>
              </a:rPr>
              <a:t>Forten bouwen, leger uitbreiden en natuurlijke grenzen gebruiken (rivieren, bergen).</a:t>
            </a:r>
          </a:p>
          <a:p>
            <a:pPr marL="742950" indent="-742950">
              <a:buFont typeface="+mj-lt"/>
              <a:buAutoNum type="arabicPeriod"/>
            </a:pP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Noem minimaal 6 landen die binnen het Romeinse Rijk vielen.</a:t>
            </a:r>
          </a:p>
          <a:p>
            <a:pPr lvl="2"/>
            <a:r>
              <a:rPr lang="nl-NL" sz="4000" dirty="0">
                <a:effectLst>
                  <a:outerShdw blurRad="38100" dist="38100" dir="2700000" algn="tl">
                    <a:srgbClr val="000000">
                      <a:alpha val="43137"/>
                    </a:srgbClr>
                  </a:outerShdw>
                </a:effectLst>
                <a:highlight>
                  <a:srgbClr val="008000"/>
                </a:highlight>
                <a:latin typeface="Arial" panose="020B0604020202020204" pitchFamily="34" charset="0"/>
              </a:rPr>
              <a:t>Engeland, Spanje, Italië, Egypte, Israël/Palestina, Griekenland, Frankrijk, Nederland, België, Luxemburg, Zwitserland…</a:t>
            </a:r>
            <a:endParaRPr lang="nl-NL" sz="4000" b="0" i="0" dirty="0">
              <a:effectLst>
                <a:outerShdw blurRad="38100" dist="38100" dir="2700000" algn="tl">
                  <a:srgbClr val="000000">
                    <a:alpha val="43137"/>
                  </a:srgbClr>
                </a:outerShdw>
              </a:effectLst>
              <a:highlight>
                <a:srgbClr val="008000"/>
              </a:highlight>
              <a:latin typeface="Arial" panose="020B0604020202020204" pitchFamily="34" charset="0"/>
            </a:endParaRPr>
          </a:p>
          <a:p>
            <a:pPr marL="742950" indent="-742950">
              <a:buFont typeface="+mj-lt"/>
              <a:buAutoNum type="arabicPeriod"/>
            </a:pP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Wat verstaan we onder</a:t>
            </a:r>
            <a:r>
              <a:rPr lang="nl-NL" sz="4400" b="0" i="0" dirty="0">
                <a:solidFill>
                  <a:srgbClr val="FFFF00"/>
                </a:solidFill>
                <a:effectLst>
                  <a:outerShdw blurRad="38100" dist="38100" dir="2700000" algn="tl">
                    <a:srgbClr val="000000">
                      <a:alpha val="43137"/>
                    </a:srgbClr>
                  </a:outerShdw>
                </a:effectLst>
                <a:highlight>
                  <a:srgbClr val="800000"/>
                </a:highlight>
                <a:latin typeface="Arial" panose="020B0604020202020204" pitchFamily="34" charset="0"/>
              </a:rPr>
              <a:t> </a:t>
            </a:r>
            <a:r>
              <a:rPr lang="nl-NL" sz="4400" b="1" i="0" dirty="0">
                <a:solidFill>
                  <a:srgbClr val="FFFF00"/>
                </a:solidFill>
                <a:effectLst>
                  <a:outerShdw blurRad="38100" dist="38100" dir="2700000" algn="tl">
                    <a:srgbClr val="000000">
                      <a:alpha val="43137"/>
                    </a:srgbClr>
                  </a:outerShdw>
                </a:effectLst>
                <a:highlight>
                  <a:srgbClr val="800000"/>
                </a:highlight>
                <a:latin typeface="Arial" panose="020B0604020202020204" pitchFamily="34" charset="0"/>
              </a:rPr>
              <a:t>romanisering </a:t>
            </a: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en geef twee voorbeelden van wat andere volken van de Romeinen hebben overgenomen.</a:t>
            </a:r>
          </a:p>
          <a:p>
            <a:pPr lvl="2"/>
            <a:r>
              <a:rPr lang="nl-NL" sz="4000" b="1" dirty="0">
                <a:solidFill>
                  <a:srgbClr val="FFFF00"/>
                </a:solidFill>
                <a:effectLst>
                  <a:outerShdw blurRad="38100" dist="38100" dir="2700000" algn="tl">
                    <a:srgbClr val="000000">
                      <a:alpha val="43137"/>
                    </a:srgbClr>
                  </a:outerShdw>
                </a:effectLst>
                <a:highlight>
                  <a:srgbClr val="008000"/>
                </a:highlight>
                <a:latin typeface="Arial" panose="020B0604020202020204" pitchFamily="34" charset="0"/>
              </a:rPr>
              <a:t>Romanisering</a:t>
            </a:r>
            <a:r>
              <a:rPr lang="nl-NL" sz="4000" dirty="0">
                <a:effectLst>
                  <a:outerShdw blurRad="38100" dist="38100" dir="2700000" algn="tl">
                    <a:srgbClr val="000000">
                      <a:alpha val="43137"/>
                    </a:srgbClr>
                  </a:outerShdw>
                </a:effectLst>
                <a:highlight>
                  <a:srgbClr val="008000"/>
                </a:highlight>
                <a:latin typeface="Arial" panose="020B0604020202020204" pitchFamily="34" charset="0"/>
              </a:rPr>
              <a:t> is het overnemen van de (Grieks-)Romeinse cultuur. Zo namen de Germanen het schrift, het geld, politieke systeem, </a:t>
            </a:r>
            <a:r>
              <a:rPr lang="nl-NL" sz="4000" b="1" dirty="0">
                <a:solidFill>
                  <a:srgbClr val="FFFF00"/>
                </a:solidFill>
                <a:effectLst>
                  <a:outerShdw blurRad="38100" dist="38100" dir="2700000" algn="tl">
                    <a:srgbClr val="000000">
                      <a:alpha val="43137"/>
                    </a:srgbClr>
                  </a:outerShdw>
                </a:effectLst>
                <a:highlight>
                  <a:srgbClr val="008000"/>
                </a:highlight>
                <a:latin typeface="Arial" panose="020B0604020202020204" pitchFamily="34" charset="0"/>
              </a:rPr>
              <a:t>architectuur</a:t>
            </a:r>
            <a:r>
              <a:rPr lang="nl-NL" sz="4000" dirty="0">
                <a:effectLst>
                  <a:outerShdw blurRad="38100" dist="38100" dir="2700000" algn="tl">
                    <a:srgbClr val="000000">
                      <a:alpha val="43137"/>
                    </a:srgbClr>
                  </a:outerShdw>
                </a:effectLst>
                <a:highlight>
                  <a:srgbClr val="008000"/>
                </a:highlight>
                <a:latin typeface="Arial" panose="020B0604020202020204" pitchFamily="34" charset="0"/>
              </a:rPr>
              <a:t> en kunst over.</a:t>
            </a:r>
            <a:endParaRPr lang="nl-NL" sz="4000" b="0" i="0" dirty="0">
              <a:effectLst>
                <a:outerShdw blurRad="38100" dist="38100" dir="2700000" algn="tl">
                  <a:srgbClr val="000000">
                    <a:alpha val="43137"/>
                  </a:srgbClr>
                </a:outerShdw>
              </a:effectLst>
              <a:highlight>
                <a:srgbClr val="008000"/>
              </a:highlight>
              <a:latin typeface="Arial" panose="020B0604020202020204" pitchFamily="34" charset="0"/>
            </a:endParaRPr>
          </a:p>
          <a:p>
            <a:pPr marL="742950" indent="-742950">
              <a:buFont typeface="+mj-lt"/>
              <a:buAutoNum type="arabicPeriod"/>
            </a:pPr>
            <a:endParaRPr lang="nl-NL" sz="4400" dirty="0">
              <a:effectLst/>
              <a:highlight>
                <a:srgbClr val="800000"/>
              </a:highlight>
              <a:latin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102095" cy="110209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9162" y="0"/>
            <a:ext cx="10353675" cy="1327150"/>
          </a:xfrm>
        </p:spPr>
        <p:txBody>
          <a:bodyPr>
            <a:normAutofit/>
          </a:bodyPr>
          <a:lstStyle/>
          <a:p>
            <a:r>
              <a:rPr lang="nl-NL" sz="5400" dirty="0">
                <a:highlight>
                  <a:srgbClr val="800000"/>
                </a:highlight>
              </a:rPr>
              <a:t>Huiswerkvragen</a:t>
            </a:r>
          </a:p>
        </p:txBody>
      </p:sp>
    </p:spTree>
    <p:extLst>
      <p:ext uri="{BB962C8B-B14F-4D97-AF65-F5344CB8AC3E}">
        <p14:creationId xmlns:p14="http://schemas.microsoft.com/office/powerpoint/2010/main" val="80062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1416424"/>
            <a:ext cx="11408110" cy="5082030"/>
          </a:xfrm>
        </p:spPr>
        <p:txBody>
          <a:bodyPr>
            <a:normAutofit fontScale="77500" lnSpcReduction="20000"/>
          </a:bodyPr>
          <a:lstStyle/>
          <a:p>
            <a:pPr marL="742950" indent="-742950">
              <a:buFont typeface="+mj-lt"/>
              <a:buAutoNum type="arabicPeriod"/>
            </a:pPr>
            <a:r>
              <a:rPr lang="nl-NL" sz="100" b="0" i="0" dirty="0">
                <a:solidFill>
                  <a:schemeClr val="bg2">
                    <a:lumMod val="50000"/>
                  </a:schemeClr>
                </a:solidFill>
                <a:effectLst/>
                <a:latin typeface="Arial" panose="020B0604020202020204" pitchFamily="34" charset="0"/>
              </a:rPr>
              <a:t>.</a:t>
            </a:r>
          </a:p>
          <a:p>
            <a:pPr marL="742950" indent="-742950">
              <a:buFont typeface="+mj-lt"/>
              <a:buAutoNum type="arabicPeriod"/>
            </a:pPr>
            <a:r>
              <a:rPr lang="nl-NL" sz="100" b="0" i="0" dirty="0">
                <a:solidFill>
                  <a:schemeClr val="bg2">
                    <a:lumMod val="50000"/>
                  </a:schemeClr>
                </a:solidFill>
                <a:effectLst/>
                <a:latin typeface="Arial" panose="020B0604020202020204" pitchFamily="34" charset="0"/>
              </a:rPr>
              <a:t>.</a:t>
            </a:r>
          </a:p>
          <a:p>
            <a:pPr marL="742950" indent="-742950">
              <a:buFont typeface="+mj-lt"/>
              <a:buAutoNum type="arabicPeriod"/>
            </a:pPr>
            <a:r>
              <a:rPr lang="nl-NL" sz="100" b="0" i="0" dirty="0">
                <a:solidFill>
                  <a:schemeClr val="bg2">
                    <a:lumMod val="50000"/>
                  </a:schemeClr>
                </a:solidFill>
                <a:effectLst/>
                <a:latin typeface="Arial" panose="020B0604020202020204" pitchFamily="34" charset="0"/>
              </a:rPr>
              <a:t>.</a:t>
            </a:r>
          </a:p>
          <a:p>
            <a:pPr marL="742950" indent="-742950">
              <a:buFont typeface="+mj-lt"/>
              <a:buAutoNum type="arabicPeriod"/>
            </a:pP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Leg uit dat de succesvolle Romeinse overheersing te deels door hun </a:t>
            </a:r>
            <a:r>
              <a:rPr lang="nl-NL" sz="4400" b="1" i="1" dirty="0">
                <a:solidFill>
                  <a:srgbClr val="FFFF00"/>
                </a:solidFill>
                <a:effectLst>
                  <a:outerShdw blurRad="38100" dist="38100" dir="2700000" algn="tl">
                    <a:srgbClr val="000000">
                      <a:alpha val="43137"/>
                    </a:srgbClr>
                  </a:outerShdw>
                </a:effectLst>
                <a:highlight>
                  <a:srgbClr val="800000"/>
                </a:highlight>
                <a:latin typeface="Arial" panose="020B0604020202020204" pitchFamily="34" charset="0"/>
              </a:rPr>
              <a:t>verdraagzaamheid</a:t>
            </a:r>
            <a:r>
              <a:rPr lang="nl-NL" sz="4400" b="0" i="1" dirty="0">
                <a:effectLst>
                  <a:outerShdw blurRad="38100" dist="38100" dir="2700000" algn="tl">
                    <a:srgbClr val="000000">
                      <a:alpha val="43137"/>
                    </a:srgbClr>
                  </a:outerShdw>
                </a:effectLst>
                <a:highlight>
                  <a:srgbClr val="800000"/>
                </a:highlight>
                <a:latin typeface="Arial" panose="020B0604020202020204" pitchFamily="34" charset="0"/>
              </a:rPr>
              <a:t> </a:t>
            </a: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komt. </a:t>
            </a:r>
          </a:p>
          <a:p>
            <a:pPr lvl="2"/>
            <a:r>
              <a:rPr lang="nl-NL" sz="4000" b="0" i="0" dirty="0">
                <a:effectLst>
                  <a:outerShdw blurRad="38100" dist="38100" dir="2700000" algn="tl">
                    <a:srgbClr val="000000">
                      <a:alpha val="43137"/>
                    </a:srgbClr>
                  </a:outerShdw>
                </a:effectLst>
                <a:highlight>
                  <a:srgbClr val="008000"/>
                </a:highlight>
                <a:latin typeface="Arial" panose="020B0604020202020204" pitchFamily="34" charset="0"/>
              </a:rPr>
              <a:t>Verslagen volken mochten hun cultuur behouden, werden goed behandeld + leiders kregen zelfs belangrijke functies en burgers soms burgerrecht.</a:t>
            </a:r>
          </a:p>
          <a:p>
            <a:pPr marL="742950" indent="-742950">
              <a:buFont typeface="+mj-lt"/>
              <a:buAutoNum type="arabicPeriod"/>
            </a:pPr>
            <a:r>
              <a:rPr lang="nl-NL" sz="4400" b="0" i="0" dirty="0">
                <a:effectLst>
                  <a:outerShdw blurRad="38100" dist="38100" dir="2700000" algn="tl">
                    <a:srgbClr val="000000">
                      <a:alpha val="43137"/>
                    </a:srgbClr>
                  </a:outerShdw>
                </a:effectLst>
                <a:highlight>
                  <a:srgbClr val="800000"/>
                </a:highlight>
                <a:latin typeface="Arial" panose="020B0604020202020204" pitchFamily="34" charset="0"/>
              </a:rPr>
              <a:t>Wat moeten overwonnen volkeren afstaan aan de Romeinen?</a:t>
            </a:r>
          </a:p>
          <a:p>
            <a:pPr lvl="2"/>
            <a:r>
              <a:rPr lang="nl-NL" sz="4000" dirty="0">
                <a:effectLst>
                  <a:outerShdw blurRad="38100" dist="38100" dir="2700000" algn="tl">
                    <a:srgbClr val="000000">
                      <a:alpha val="43137"/>
                    </a:srgbClr>
                  </a:outerShdw>
                </a:effectLst>
                <a:highlight>
                  <a:srgbClr val="008000"/>
                </a:highlight>
                <a:latin typeface="Arial" panose="020B0604020202020204" pitchFamily="34" charset="0"/>
              </a:rPr>
              <a:t>Soldaten voor het leger, belasting, grondgebied</a:t>
            </a:r>
            <a:endParaRPr lang="nl-NL" sz="4000" b="0" i="0" dirty="0">
              <a:effectLst>
                <a:outerShdw blurRad="38100" dist="38100" dir="2700000" algn="tl">
                  <a:srgbClr val="000000">
                    <a:alpha val="43137"/>
                  </a:srgbClr>
                </a:outerShdw>
              </a:effectLst>
              <a:highlight>
                <a:srgbClr val="008000"/>
              </a:highlight>
              <a:latin typeface="Arial" panose="020B0604020202020204" pitchFamily="34" charset="0"/>
            </a:endParaRPr>
          </a:p>
          <a:p>
            <a:pPr marL="742950" indent="-742950">
              <a:buFont typeface="+mj-lt"/>
              <a:buAutoNum type="arabicPeriod"/>
            </a:pPr>
            <a:endParaRPr lang="nl-NL" sz="4400" dirty="0">
              <a:effectLst/>
              <a:highlight>
                <a:srgbClr val="800000"/>
              </a:highlight>
              <a:latin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104663" cy="1104663"/>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9162" y="-69523"/>
            <a:ext cx="10353675" cy="1327150"/>
          </a:xfrm>
        </p:spPr>
        <p:txBody>
          <a:bodyPr>
            <a:normAutofit/>
          </a:bodyPr>
          <a:lstStyle/>
          <a:p>
            <a:r>
              <a:rPr lang="nl-NL" sz="5400" dirty="0">
                <a:highlight>
                  <a:srgbClr val="800000"/>
                </a:highlight>
              </a:rPr>
              <a:t>Huiswerkvragen</a:t>
            </a:r>
          </a:p>
        </p:txBody>
      </p:sp>
    </p:spTree>
    <p:extLst>
      <p:ext uri="{BB962C8B-B14F-4D97-AF65-F5344CB8AC3E}">
        <p14:creationId xmlns:p14="http://schemas.microsoft.com/office/powerpoint/2010/main" val="101508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9119" y="-85597"/>
            <a:ext cx="10353761" cy="1326321"/>
          </a:xfrm>
        </p:spPr>
        <p:txBody>
          <a:bodyPr>
            <a:normAutofit/>
          </a:bodyPr>
          <a:lstStyle/>
          <a:p>
            <a:r>
              <a:rPr lang="nl-NL" sz="4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312046" y="1326321"/>
            <a:ext cx="11567908" cy="5630291"/>
          </a:xfrm>
        </p:spPr>
        <p:txBody>
          <a:bodyPr>
            <a:normAutofit fontScale="55000" lnSpcReduction="20000"/>
          </a:bodyPr>
          <a:lstStyle/>
          <a:p>
            <a:pPr algn="l"/>
            <a:r>
              <a:rPr lang="nl-NL" sz="5100" b="0" i="0" dirty="0">
                <a:effectLst/>
                <a:highlight>
                  <a:srgbClr val="800000"/>
                </a:highlight>
                <a:latin typeface="Arial" panose="020B0604020202020204" pitchFamily="34" charset="0"/>
              </a:rPr>
              <a:t>De betekenis van de volgende begrippen kunnen geven: </a:t>
            </a:r>
            <a:r>
              <a:rPr lang="nl-NL" sz="5100" b="1" i="1" dirty="0" err="1">
                <a:solidFill>
                  <a:srgbClr val="FFFF00"/>
                </a:solidFill>
                <a:effectLst/>
                <a:highlight>
                  <a:srgbClr val="800000"/>
                </a:highlight>
                <a:latin typeface="Arial" panose="020B0604020202020204" pitchFamily="34" charset="0"/>
              </a:rPr>
              <a:t>landbouwstedelijke</a:t>
            </a:r>
            <a:r>
              <a:rPr lang="nl-NL" sz="5100" b="1" i="1" dirty="0">
                <a:solidFill>
                  <a:srgbClr val="FFFF00"/>
                </a:solidFill>
                <a:effectLst/>
                <a:highlight>
                  <a:srgbClr val="800000"/>
                </a:highlight>
                <a:latin typeface="Arial" panose="020B0604020202020204" pitchFamily="34" charset="0"/>
              </a:rPr>
              <a:t> samenleving, proletariërs, gladiatoren, vrijgelatenen, brood en spelen .</a:t>
            </a:r>
          </a:p>
          <a:p>
            <a:pPr algn="l"/>
            <a:endParaRPr lang="nl-NL" sz="5100" b="1" i="1" dirty="0">
              <a:solidFill>
                <a:srgbClr val="FFFF00"/>
              </a:solidFill>
              <a:effectLst/>
              <a:highlight>
                <a:srgbClr val="800000"/>
              </a:highlight>
              <a:latin typeface="Arial" panose="020B0604020202020204" pitchFamily="34" charset="0"/>
            </a:endParaRPr>
          </a:p>
          <a:p>
            <a:pPr algn="l"/>
            <a:r>
              <a:rPr lang="nl-NL" sz="5100" dirty="0">
                <a:effectLst/>
                <a:highlight>
                  <a:srgbClr val="800000"/>
                </a:highlight>
                <a:latin typeface="Arial" panose="020B0604020202020204" pitchFamily="34" charset="0"/>
              </a:rPr>
              <a:t>Uitleggen hoe er een grote groep armen in de Romeinse steden kwam.</a:t>
            </a:r>
          </a:p>
          <a:p>
            <a:pPr algn="l"/>
            <a:endParaRPr lang="nl-NL" sz="5100" dirty="0">
              <a:effectLst/>
              <a:highlight>
                <a:srgbClr val="800000"/>
              </a:highlight>
              <a:latin typeface="Arial" panose="020B0604020202020204" pitchFamily="34" charset="0"/>
            </a:endParaRPr>
          </a:p>
          <a:p>
            <a:pPr algn="l"/>
            <a:r>
              <a:rPr lang="nl-NL" sz="5100" dirty="0">
                <a:effectLst/>
                <a:highlight>
                  <a:srgbClr val="800000"/>
                </a:highlight>
                <a:latin typeface="Arial" panose="020B0604020202020204" pitchFamily="34" charset="0"/>
              </a:rPr>
              <a:t>Benoemen hoe met slaaf werd en hierna </a:t>
            </a:r>
            <a:r>
              <a:rPr lang="nl-NL" sz="5100" b="1" dirty="0">
                <a:solidFill>
                  <a:srgbClr val="FFFF00"/>
                </a:solidFill>
                <a:effectLst/>
                <a:highlight>
                  <a:srgbClr val="800000"/>
                </a:highlight>
                <a:latin typeface="Arial" panose="020B0604020202020204" pitchFamily="34" charset="0"/>
              </a:rPr>
              <a:t>vrijgelatenen </a:t>
            </a:r>
            <a:r>
              <a:rPr lang="nl-NL" sz="5100" dirty="0">
                <a:effectLst/>
                <a:highlight>
                  <a:srgbClr val="800000"/>
                </a:highlight>
                <a:latin typeface="Arial" panose="020B0604020202020204" pitchFamily="34" charset="0"/>
              </a:rPr>
              <a:t>in het rijk.</a:t>
            </a:r>
          </a:p>
          <a:p>
            <a:pPr algn="l"/>
            <a:endParaRPr lang="nl-NL" sz="5100" dirty="0">
              <a:effectLst/>
              <a:highlight>
                <a:srgbClr val="800000"/>
              </a:highlight>
              <a:latin typeface="Arial" panose="020B0604020202020204" pitchFamily="34" charset="0"/>
            </a:endParaRPr>
          </a:p>
          <a:p>
            <a:pPr algn="l"/>
            <a:r>
              <a:rPr lang="nl-NL" sz="5100" dirty="0">
                <a:effectLst/>
                <a:highlight>
                  <a:srgbClr val="800000"/>
                </a:highlight>
                <a:latin typeface="Arial" panose="020B0604020202020204" pitchFamily="34" charset="0"/>
              </a:rPr>
              <a:t>Uitleggen hoe </a:t>
            </a:r>
            <a:r>
              <a:rPr lang="nl-NL" sz="5100" b="1" i="1" dirty="0">
                <a:solidFill>
                  <a:srgbClr val="FFFF00"/>
                </a:solidFill>
                <a:effectLst/>
                <a:highlight>
                  <a:srgbClr val="800000"/>
                </a:highlight>
                <a:latin typeface="Arial" panose="020B0604020202020204" pitchFamily="34" charset="0"/>
              </a:rPr>
              <a:t>brood en spelen </a:t>
            </a:r>
            <a:r>
              <a:rPr lang="nl-NL" sz="5100" dirty="0">
                <a:effectLst/>
                <a:highlight>
                  <a:srgbClr val="800000"/>
                </a:highlight>
                <a:latin typeface="Arial" panose="020B0604020202020204" pitchFamily="34" charset="0"/>
              </a:rPr>
              <a:t>opstanden tegen moest houden.</a:t>
            </a:r>
            <a:br>
              <a:rPr lang="nl-NL" sz="5100" b="0" i="1" dirty="0">
                <a:effectLst/>
                <a:highlight>
                  <a:srgbClr val="800000"/>
                </a:highlight>
                <a:latin typeface="Arial" panose="020B0604020202020204" pitchFamily="34" charset="0"/>
              </a:rPr>
            </a:br>
            <a:endParaRPr lang="nl-NL" sz="5100" b="0" i="0" dirty="0">
              <a:effectLst/>
              <a:highlight>
                <a:srgbClr val="800000"/>
              </a:highlight>
              <a:latin typeface="Arial" panose="020B0604020202020204" pitchFamily="34" charset="0"/>
            </a:endParaRPr>
          </a:p>
          <a:p>
            <a:endParaRPr lang="nl-NL" sz="4000" dirty="0">
              <a:highlight>
                <a:srgbClr val="800000"/>
              </a:highlight>
            </a:endParaRP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44" y="0"/>
            <a:ext cx="1326321" cy="132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1933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7C5194-3A87-48B0-AEF8-18E663095CC4}"/>
              </a:ext>
            </a:extLst>
          </p:cNvPr>
          <p:cNvSpPr>
            <a:spLocks noGrp="1"/>
          </p:cNvSpPr>
          <p:nvPr>
            <p:ph type="title"/>
          </p:nvPr>
        </p:nvSpPr>
        <p:spPr>
          <a:xfrm>
            <a:off x="1376039" y="101600"/>
            <a:ext cx="10219364" cy="2336799"/>
          </a:xfrm>
        </p:spPr>
        <p:txBody>
          <a:bodyPr>
            <a:normAutofit/>
          </a:bodyPr>
          <a:lstStyle/>
          <a:p>
            <a:r>
              <a:rPr lang="nl-NL" sz="4400" dirty="0">
                <a:highlight>
                  <a:srgbClr val="800000"/>
                </a:highlight>
              </a:rPr>
              <a:t>3 bizarre feitjes over leven in de Romeinse stad</a:t>
            </a:r>
          </a:p>
        </p:txBody>
      </p:sp>
      <p:pic>
        <p:nvPicPr>
          <p:cNvPr id="3074" name="Picture 2" descr="FAQ Guide for My Kids - 649.133 | Wtf face, Meme faces, Current mood meme">
            <a:extLst>
              <a:ext uri="{FF2B5EF4-FFF2-40B4-BE49-F238E27FC236}">
                <a16:creationId xmlns:a16="http://schemas.microsoft.com/office/drawing/2014/main" id="{E587BD24-AD71-407E-9B26-12E668FD88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979" y="2438399"/>
            <a:ext cx="6165096" cy="4022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Tijdvak 2 - hv123 - Lesmateriaal - Wikiwijs">
            <a:extLst>
              <a:ext uri="{FF2B5EF4-FFF2-40B4-BE49-F238E27FC236}">
                <a16:creationId xmlns:a16="http://schemas.microsoft.com/office/drawing/2014/main" id="{F57643FB-6E39-40A0-BB06-796E1F6712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6923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504C8-3811-4978-B077-59E866813DF2}"/>
              </a:ext>
            </a:extLst>
          </p:cNvPr>
          <p:cNvSpPr>
            <a:spLocks noGrp="1"/>
          </p:cNvSpPr>
          <p:nvPr>
            <p:ph type="title"/>
          </p:nvPr>
        </p:nvSpPr>
        <p:spPr>
          <a:xfrm>
            <a:off x="399497" y="314972"/>
            <a:ext cx="11152146" cy="3500761"/>
          </a:xfrm>
        </p:spPr>
        <p:txBody>
          <a:bodyPr>
            <a:normAutofit/>
          </a:bodyPr>
          <a:lstStyle/>
          <a:p>
            <a:r>
              <a:rPr lang="nl-NL" dirty="0"/>
              <a:t>1. </a:t>
            </a:r>
            <a:r>
              <a:rPr lang="nl-NL" dirty="0">
                <a:highlight>
                  <a:srgbClr val="800000"/>
                </a:highlight>
              </a:rPr>
              <a:t>Vroeger had je al sporthooligans. Tijdens een gladiatorenwedstrijd waren er in Pompeii rellen uitgebroken, waarbij de keizer uiteindelijk in moest grijpen. </a:t>
            </a:r>
            <a:br>
              <a:rPr lang="nl-NL" dirty="0">
                <a:highlight>
                  <a:srgbClr val="800000"/>
                </a:highlight>
              </a:rPr>
            </a:br>
            <a:endParaRPr lang="nl-NL" dirty="0">
              <a:highlight>
                <a:srgbClr val="800000"/>
              </a:highlight>
            </a:endParaRPr>
          </a:p>
        </p:txBody>
      </p:sp>
      <p:pic>
        <p:nvPicPr>
          <p:cNvPr id="5" name="Afbeelding 4" descr="Afbeelding met persoon, person&#10;&#10;Automatisch gegenereerde beschrijving">
            <a:extLst>
              <a:ext uri="{FF2B5EF4-FFF2-40B4-BE49-F238E27FC236}">
                <a16:creationId xmlns:a16="http://schemas.microsoft.com/office/drawing/2014/main" id="{14BED593-21EB-4FEA-A324-3C3C77A968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497" y="3277389"/>
            <a:ext cx="5848905" cy="3265639"/>
          </a:xfrm>
          <a:prstGeom prst="rect">
            <a:avLst/>
          </a:prstGeom>
        </p:spPr>
      </p:pic>
    </p:spTree>
    <p:extLst>
      <p:ext uri="{BB962C8B-B14F-4D97-AF65-F5344CB8AC3E}">
        <p14:creationId xmlns:p14="http://schemas.microsoft.com/office/powerpoint/2010/main" val="19523143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504C8-3811-4978-B077-59E866813DF2}"/>
              </a:ext>
            </a:extLst>
          </p:cNvPr>
          <p:cNvSpPr>
            <a:spLocks noGrp="1"/>
          </p:cNvSpPr>
          <p:nvPr>
            <p:ph type="title"/>
          </p:nvPr>
        </p:nvSpPr>
        <p:spPr>
          <a:xfrm>
            <a:off x="399497" y="314972"/>
            <a:ext cx="11152146" cy="3500761"/>
          </a:xfrm>
        </p:spPr>
        <p:txBody>
          <a:bodyPr>
            <a:normAutofit/>
          </a:bodyPr>
          <a:lstStyle/>
          <a:p>
            <a:r>
              <a:rPr lang="nl-NL" dirty="0"/>
              <a:t>2. </a:t>
            </a:r>
            <a:r>
              <a:rPr lang="nl-NL" dirty="0">
                <a:highlight>
                  <a:srgbClr val="800000"/>
                </a:highlight>
              </a:rPr>
              <a:t>Sommige grote theaters deden volledige zeeslagen na. Ze lieten dan het toneel vollopen met water en levensgrote schepen tegen elkaar strijden in de arena. </a:t>
            </a:r>
            <a:br>
              <a:rPr lang="nl-NL" dirty="0">
                <a:highlight>
                  <a:srgbClr val="800000"/>
                </a:highlight>
              </a:rPr>
            </a:br>
            <a:br>
              <a:rPr lang="nl-NL" dirty="0">
                <a:highlight>
                  <a:srgbClr val="800000"/>
                </a:highlight>
              </a:rPr>
            </a:br>
            <a:endParaRPr lang="nl-NL" dirty="0">
              <a:highlight>
                <a:srgbClr val="800000"/>
              </a:highlight>
            </a:endParaRPr>
          </a:p>
        </p:txBody>
      </p:sp>
      <p:pic>
        <p:nvPicPr>
          <p:cNvPr id="2050" name="Picture 2" descr="The Romans filled the Colosseum with water and staged sea battles with  water from only aqueducts and wells. How expensive was this? Were they  received better than other Colosseum bouts? And did">
            <a:extLst>
              <a:ext uri="{FF2B5EF4-FFF2-40B4-BE49-F238E27FC236}">
                <a16:creationId xmlns:a16="http://schemas.microsoft.com/office/drawing/2014/main" id="{D9C6797B-00A6-40C2-8509-E865842F1E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88" y="2926857"/>
            <a:ext cx="5095875" cy="35433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omans Once Filled the Colosseum with Water and Staged an Epic Mock Sea  Battle - Atlas Obscura">
            <a:extLst>
              <a:ext uri="{FF2B5EF4-FFF2-40B4-BE49-F238E27FC236}">
                <a16:creationId xmlns:a16="http://schemas.microsoft.com/office/drawing/2014/main" id="{E9BE6870-100B-4DD7-9DE3-CA828422F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8862" y="2936754"/>
            <a:ext cx="5276850" cy="3658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0878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504C8-3811-4978-B077-59E866813DF2}"/>
              </a:ext>
            </a:extLst>
          </p:cNvPr>
          <p:cNvSpPr>
            <a:spLocks noGrp="1"/>
          </p:cNvSpPr>
          <p:nvPr>
            <p:ph type="title"/>
          </p:nvPr>
        </p:nvSpPr>
        <p:spPr>
          <a:xfrm>
            <a:off x="399497" y="314972"/>
            <a:ext cx="11152146" cy="3500761"/>
          </a:xfrm>
        </p:spPr>
        <p:txBody>
          <a:bodyPr>
            <a:normAutofit/>
          </a:bodyPr>
          <a:lstStyle/>
          <a:p>
            <a:r>
              <a:rPr lang="nl-NL" dirty="0">
                <a:highlight>
                  <a:srgbClr val="800000"/>
                </a:highlight>
              </a:rPr>
              <a:t>3. In vergelijking met de 17</a:t>
            </a:r>
            <a:r>
              <a:rPr lang="nl-NL" baseline="30000" dirty="0">
                <a:highlight>
                  <a:srgbClr val="800000"/>
                </a:highlight>
              </a:rPr>
              <a:t>e</a:t>
            </a:r>
            <a:r>
              <a:rPr lang="nl-NL" dirty="0">
                <a:highlight>
                  <a:srgbClr val="800000"/>
                </a:highlight>
              </a:rPr>
              <a:t> en 18</a:t>
            </a:r>
            <a:r>
              <a:rPr lang="nl-NL" baseline="30000" dirty="0">
                <a:highlight>
                  <a:srgbClr val="800000"/>
                </a:highlight>
              </a:rPr>
              <a:t>e-</a:t>
            </a:r>
            <a:r>
              <a:rPr lang="nl-NL" dirty="0">
                <a:highlight>
                  <a:srgbClr val="800000"/>
                </a:highlight>
              </a:rPr>
              <a:t>eeuwse slavendrijvers, werden slaven in de Oudheid vaak goed behandeld en soms zelfs vrijgelaten. </a:t>
            </a:r>
            <a:br>
              <a:rPr lang="nl-NL" dirty="0">
                <a:highlight>
                  <a:srgbClr val="800000"/>
                </a:highlight>
              </a:rPr>
            </a:br>
            <a:endParaRPr lang="nl-NL" dirty="0">
              <a:highlight>
                <a:srgbClr val="800000"/>
              </a:highlight>
            </a:endParaRPr>
          </a:p>
        </p:txBody>
      </p:sp>
      <p:pic>
        <p:nvPicPr>
          <p:cNvPr id="3074" name="Picture 2" descr="Free Slave Images, Stock Photos &amp;amp; Vectors | Shutterstock">
            <a:extLst>
              <a:ext uri="{FF2B5EF4-FFF2-40B4-BE49-F238E27FC236}">
                <a16:creationId xmlns:a16="http://schemas.microsoft.com/office/drawing/2014/main" id="{149D2886-F4EF-418B-BB34-D421ADD031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112" y="3196331"/>
            <a:ext cx="3819525"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7303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era, in &amp;#39;The Barbarians&amp;#39; spreken de Romeinen Latijn | Trouw">
            <a:extLst>
              <a:ext uri="{FF2B5EF4-FFF2-40B4-BE49-F238E27FC236}">
                <a16:creationId xmlns:a16="http://schemas.microsoft.com/office/drawing/2014/main" id="{3DFDDF9F-1128-4FC5-845C-43A0B8D0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500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C43131F-FA25-49AE-90B0-6B7B5492A715}"/>
              </a:ext>
            </a:extLst>
          </p:cNvPr>
          <p:cNvSpPr>
            <a:spLocks noGrp="1"/>
          </p:cNvSpPr>
          <p:nvPr>
            <p:ph type="ctrTitle"/>
          </p:nvPr>
        </p:nvSpPr>
        <p:spPr>
          <a:xfrm>
            <a:off x="1719094" y="3166750"/>
            <a:ext cx="9001462" cy="2387600"/>
          </a:xfrm>
        </p:spPr>
        <p:txBody>
          <a:bodyPr>
            <a:noAutofit/>
          </a:bodyPr>
          <a:lstStyle/>
          <a:p>
            <a:r>
              <a:rPr lang="nl-NL" sz="6000" dirty="0">
                <a:highlight>
                  <a:srgbClr val="800000"/>
                </a:highlight>
              </a:rPr>
              <a:t>Blz. 50-51</a:t>
            </a:r>
            <a:br>
              <a:rPr lang="nl-NL" sz="6000" dirty="0">
                <a:highlight>
                  <a:srgbClr val="800000"/>
                </a:highlight>
              </a:rPr>
            </a:br>
            <a:r>
              <a:rPr lang="nl-NL" sz="6000" i="1" dirty="0">
                <a:highlight>
                  <a:srgbClr val="800000"/>
                </a:highlight>
              </a:rPr>
              <a:t>Brood en spelen</a:t>
            </a:r>
            <a:br>
              <a:rPr lang="nl-NL" dirty="0">
                <a:highlight>
                  <a:srgbClr val="800000"/>
                </a:highlight>
              </a:rPr>
            </a:br>
            <a:br>
              <a:rPr lang="nl-NL" dirty="0">
                <a:highlight>
                  <a:srgbClr val="800000"/>
                </a:highlight>
              </a:rPr>
            </a:br>
            <a:br>
              <a:rPr lang="nl-NL" dirty="0">
                <a:highlight>
                  <a:srgbClr val="800000"/>
                </a:highlight>
              </a:rPr>
            </a:br>
            <a:endParaRPr lang="nl-NL" dirty="0">
              <a:highlight>
                <a:srgbClr val="800000"/>
              </a:highlight>
            </a:endParaRPr>
          </a:p>
        </p:txBody>
      </p:sp>
    </p:spTree>
    <p:extLst>
      <p:ext uri="{BB962C8B-B14F-4D97-AF65-F5344CB8AC3E}">
        <p14:creationId xmlns:p14="http://schemas.microsoft.com/office/powerpoint/2010/main" val="32969377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3CE9A4-75A5-4D98-BCCB-0EC751611D97}"/>
              </a:ext>
            </a:extLst>
          </p:cNvPr>
          <p:cNvSpPr>
            <a:spLocks noGrp="1"/>
          </p:cNvSpPr>
          <p:nvPr>
            <p:ph type="title"/>
          </p:nvPr>
        </p:nvSpPr>
        <p:spPr>
          <a:xfrm>
            <a:off x="4849905" y="170330"/>
            <a:ext cx="6974542" cy="1326321"/>
          </a:xfrm>
        </p:spPr>
        <p:txBody>
          <a:bodyPr>
            <a:normAutofit fontScale="90000"/>
          </a:bodyPr>
          <a:lstStyle/>
          <a:p>
            <a:r>
              <a:rPr lang="nl-NL" dirty="0">
                <a:highlight>
                  <a:srgbClr val="800000"/>
                </a:highlight>
              </a:rPr>
              <a:t>Rijke </a:t>
            </a:r>
            <a:r>
              <a:rPr lang="nl-NL" dirty="0" err="1">
                <a:highlight>
                  <a:srgbClr val="800000"/>
                </a:highlight>
              </a:rPr>
              <a:t>groot-grondbezitters</a:t>
            </a:r>
            <a:br>
              <a:rPr lang="nl-NL" dirty="0">
                <a:highlight>
                  <a:srgbClr val="800000"/>
                </a:highlight>
              </a:rPr>
            </a:br>
            <a:r>
              <a:rPr lang="nl-NL" dirty="0">
                <a:highlight>
                  <a:srgbClr val="800000"/>
                </a:highlight>
              </a:rPr>
              <a:t>(blz. 50)</a:t>
            </a:r>
          </a:p>
        </p:txBody>
      </p:sp>
      <p:sp>
        <p:nvSpPr>
          <p:cNvPr id="3" name="Tijdelijke aanduiding voor inhoud 2">
            <a:extLst>
              <a:ext uri="{FF2B5EF4-FFF2-40B4-BE49-F238E27FC236}">
                <a16:creationId xmlns:a16="http://schemas.microsoft.com/office/drawing/2014/main" id="{37EA324B-0A80-40FC-9A3D-928B503FB870}"/>
              </a:ext>
            </a:extLst>
          </p:cNvPr>
          <p:cNvSpPr>
            <a:spLocks noGrp="1"/>
          </p:cNvSpPr>
          <p:nvPr>
            <p:ph idx="1"/>
          </p:nvPr>
        </p:nvSpPr>
        <p:spPr>
          <a:xfrm>
            <a:off x="5692587" y="2088776"/>
            <a:ext cx="6345933" cy="4680872"/>
          </a:xfrm>
        </p:spPr>
        <p:txBody>
          <a:bodyPr/>
          <a:lstStyle/>
          <a:p>
            <a:r>
              <a:rPr lang="nl-NL" b="1" dirty="0">
                <a:solidFill>
                  <a:srgbClr val="FFFF00"/>
                </a:solidFill>
              </a:rPr>
              <a:t>Agrarisch-stedelijke samenleving / </a:t>
            </a:r>
            <a:r>
              <a:rPr lang="nl-NL" b="1" dirty="0" err="1">
                <a:solidFill>
                  <a:srgbClr val="FFFF00"/>
                </a:solidFill>
              </a:rPr>
              <a:t>landbouwstedelijke</a:t>
            </a:r>
            <a:r>
              <a:rPr lang="nl-NL" b="1" dirty="0">
                <a:solidFill>
                  <a:srgbClr val="FFFF00"/>
                </a:solidFill>
              </a:rPr>
              <a:t> samenleving</a:t>
            </a:r>
            <a:r>
              <a:rPr lang="nl-NL" dirty="0"/>
              <a:t>.</a:t>
            </a:r>
          </a:p>
          <a:p>
            <a:endParaRPr lang="nl-NL" dirty="0"/>
          </a:p>
          <a:p>
            <a:r>
              <a:rPr lang="nl-NL" dirty="0"/>
              <a:t>Samenleving van de romeinen:</a:t>
            </a:r>
          </a:p>
          <a:p>
            <a:endParaRPr lang="nl-NL" dirty="0"/>
          </a:p>
        </p:txBody>
      </p:sp>
      <p:pic>
        <p:nvPicPr>
          <p:cNvPr id="1026" name="Picture 2" descr="Villa of the Mysteries, Wealthy Roman Suburban Lifestyle Outside Pompeii,  1st century AD | Ancient roman houses, Roman house, Pompeii">
            <a:extLst>
              <a:ext uri="{FF2B5EF4-FFF2-40B4-BE49-F238E27FC236}">
                <a16:creationId xmlns:a16="http://schemas.microsoft.com/office/drawing/2014/main" id="{3BCF5DA9-759B-4D36-BEED-16AA70E9FC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5593976" cy="40520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mpei Villa Antique - Free photo on Pixabay">
            <a:extLst>
              <a:ext uri="{FF2B5EF4-FFF2-40B4-BE49-F238E27FC236}">
                <a16:creationId xmlns:a16="http://schemas.microsoft.com/office/drawing/2014/main" id="{B21ADC24-760E-4DC2-8E3E-E767947E37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48" y="4084917"/>
            <a:ext cx="5504328" cy="2773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5408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3CE9A4-75A5-4D98-BCCB-0EC751611D97}"/>
              </a:ext>
            </a:extLst>
          </p:cNvPr>
          <p:cNvSpPr>
            <a:spLocks noGrp="1"/>
          </p:cNvSpPr>
          <p:nvPr>
            <p:ph type="title"/>
          </p:nvPr>
        </p:nvSpPr>
        <p:spPr>
          <a:xfrm>
            <a:off x="1766047" y="170330"/>
            <a:ext cx="10058400" cy="1326321"/>
          </a:xfrm>
        </p:spPr>
        <p:txBody>
          <a:bodyPr>
            <a:normAutofit/>
          </a:bodyPr>
          <a:lstStyle/>
          <a:p>
            <a:r>
              <a:rPr lang="nl-NL" dirty="0">
                <a:highlight>
                  <a:srgbClr val="800000"/>
                </a:highlight>
              </a:rPr>
              <a:t>Rijke </a:t>
            </a:r>
            <a:r>
              <a:rPr lang="nl-NL" dirty="0" err="1">
                <a:highlight>
                  <a:srgbClr val="800000"/>
                </a:highlight>
              </a:rPr>
              <a:t>groot-grondbezitters</a:t>
            </a:r>
            <a:br>
              <a:rPr lang="nl-NL" dirty="0">
                <a:highlight>
                  <a:srgbClr val="800000"/>
                </a:highlight>
              </a:rPr>
            </a:br>
            <a:r>
              <a:rPr lang="nl-NL" dirty="0">
                <a:highlight>
                  <a:srgbClr val="800000"/>
                </a:highlight>
              </a:rPr>
              <a:t>(blz. 50)</a:t>
            </a:r>
          </a:p>
        </p:txBody>
      </p:sp>
      <p:sp>
        <p:nvSpPr>
          <p:cNvPr id="3" name="Tijdelijke aanduiding voor inhoud 2">
            <a:extLst>
              <a:ext uri="{FF2B5EF4-FFF2-40B4-BE49-F238E27FC236}">
                <a16:creationId xmlns:a16="http://schemas.microsoft.com/office/drawing/2014/main" id="{37EA324B-0A80-40FC-9A3D-928B503FB870}"/>
              </a:ext>
            </a:extLst>
          </p:cNvPr>
          <p:cNvSpPr>
            <a:spLocks noGrp="1"/>
          </p:cNvSpPr>
          <p:nvPr>
            <p:ph idx="1"/>
          </p:nvPr>
        </p:nvSpPr>
        <p:spPr>
          <a:xfrm>
            <a:off x="4231341" y="1496651"/>
            <a:ext cx="7807179" cy="5272997"/>
          </a:xfrm>
        </p:spPr>
        <p:txBody>
          <a:bodyPr>
            <a:normAutofit/>
          </a:bodyPr>
          <a:lstStyle/>
          <a:p>
            <a:r>
              <a:rPr lang="nl-NL" b="1" dirty="0">
                <a:solidFill>
                  <a:srgbClr val="FFFF00"/>
                </a:solidFill>
              </a:rPr>
              <a:t>Agrarisch-stedelijke samenleving / </a:t>
            </a:r>
            <a:r>
              <a:rPr lang="nl-NL" b="1" dirty="0" err="1">
                <a:solidFill>
                  <a:srgbClr val="FFFF00"/>
                </a:solidFill>
              </a:rPr>
              <a:t>landbouwstedelijke</a:t>
            </a:r>
            <a:r>
              <a:rPr lang="nl-NL" b="1" dirty="0">
                <a:solidFill>
                  <a:srgbClr val="FFFF00"/>
                </a:solidFill>
              </a:rPr>
              <a:t> samenleving</a:t>
            </a:r>
            <a:r>
              <a:rPr lang="nl-NL" dirty="0"/>
              <a:t>.</a:t>
            </a:r>
          </a:p>
          <a:p>
            <a:endParaRPr lang="nl-NL" dirty="0"/>
          </a:p>
          <a:p>
            <a:r>
              <a:rPr lang="nl-NL" dirty="0">
                <a:sym typeface="Wingdings" panose="05000000000000000000" pitchFamily="2" charset="2"/>
              </a:rPr>
              <a:t> </a:t>
            </a:r>
            <a:r>
              <a:rPr lang="nl-NL" sz="2800" dirty="0"/>
              <a:t>Samenleving van de romeinen: </a:t>
            </a:r>
            <a:br>
              <a:rPr lang="nl-NL" sz="2800" dirty="0"/>
            </a:br>
            <a:r>
              <a:rPr lang="nl-NL" sz="2800" b="1" dirty="0">
                <a:solidFill>
                  <a:srgbClr val="FFFF00"/>
                </a:solidFill>
              </a:rPr>
              <a:t>sociale lagen</a:t>
            </a:r>
          </a:p>
          <a:p>
            <a:endParaRPr lang="nl-NL" dirty="0"/>
          </a:p>
          <a:p>
            <a:r>
              <a:rPr lang="nl-NL" dirty="0">
                <a:highlight>
                  <a:srgbClr val="800000"/>
                </a:highlight>
              </a:rPr>
              <a:t>Er kwamen s</a:t>
            </a:r>
            <a:r>
              <a:rPr lang="nl-NL" sz="2000" dirty="0">
                <a:highlight>
                  <a:srgbClr val="800000"/>
                </a:highlight>
              </a:rPr>
              <a:t>teeds minder vrije boeren in het Romeinse Rijk.</a:t>
            </a:r>
          </a:p>
          <a:p>
            <a:r>
              <a:rPr lang="nl-NL" sz="2000" dirty="0"/>
              <a:t>De mannen moesten meevechten in de oorlog, waardoor er te weinig mankracht was op het land. Het land moest worden verkocht en de boeren vertrokken naar de steden voor werk.</a:t>
            </a:r>
          </a:p>
          <a:p>
            <a:endParaRPr lang="nl-NL" dirty="0"/>
          </a:p>
          <a:p>
            <a:endParaRPr lang="nl-NL" dirty="0"/>
          </a:p>
        </p:txBody>
      </p:sp>
      <p:graphicFrame>
        <p:nvGraphicFramePr>
          <p:cNvPr id="4" name="Diagram 3">
            <a:extLst>
              <a:ext uri="{FF2B5EF4-FFF2-40B4-BE49-F238E27FC236}">
                <a16:creationId xmlns:a16="http://schemas.microsoft.com/office/drawing/2014/main" id="{F463609F-1ECE-4F82-A973-E8320A40D0C0}"/>
              </a:ext>
            </a:extLst>
          </p:cNvPr>
          <p:cNvGraphicFramePr/>
          <p:nvPr>
            <p:extLst>
              <p:ext uri="{D42A27DB-BD31-4B8C-83A1-F6EECF244321}">
                <p14:modId xmlns:p14="http://schemas.microsoft.com/office/powerpoint/2010/main" val="1788518499"/>
              </p:ext>
            </p:extLst>
          </p:nvPr>
        </p:nvGraphicFramePr>
        <p:xfrm>
          <a:off x="-1326775" y="762000"/>
          <a:ext cx="6355976"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kstvak 7">
            <a:extLst>
              <a:ext uri="{FF2B5EF4-FFF2-40B4-BE49-F238E27FC236}">
                <a16:creationId xmlns:a16="http://schemas.microsoft.com/office/drawing/2014/main" id="{9D44A9F4-A1F0-4B1E-87A0-1D5563C73BB1}"/>
              </a:ext>
            </a:extLst>
          </p:cNvPr>
          <p:cNvSpPr txBox="1"/>
          <p:nvPr/>
        </p:nvSpPr>
        <p:spPr>
          <a:xfrm>
            <a:off x="-1326775" y="2343382"/>
            <a:ext cx="6763870" cy="1384995"/>
          </a:xfrm>
          <a:prstGeom prst="rect">
            <a:avLst/>
          </a:prstGeom>
          <a:noFill/>
        </p:spPr>
        <p:txBody>
          <a:bodyPr wrap="square">
            <a:spAutoFit/>
          </a:bodyPr>
          <a:lstStyle/>
          <a:p>
            <a:pPr lvl="0" algn="ctr"/>
            <a:r>
              <a:rPr lang="nl-NL" sz="2800" dirty="0">
                <a:highlight>
                  <a:srgbClr val="800000"/>
                </a:highlight>
              </a:rPr>
              <a:t>Ambachtslieden / </a:t>
            </a:r>
          </a:p>
          <a:p>
            <a:pPr lvl="0" algn="ctr"/>
            <a:r>
              <a:rPr lang="nl-NL" sz="2800" b="0" i="0" dirty="0">
                <a:effectLst/>
                <a:highlight>
                  <a:srgbClr val="800000"/>
                </a:highlight>
                <a:latin typeface="Arial" panose="020B0604020202020204" pitchFamily="34" charset="0"/>
              </a:rPr>
              <a:t>winkeliers </a:t>
            </a:r>
          </a:p>
          <a:p>
            <a:pPr lvl="0" algn="ctr"/>
            <a:r>
              <a:rPr lang="nl-NL" sz="2800" b="0" i="0" dirty="0">
                <a:effectLst/>
                <a:highlight>
                  <a:srgbClr val="800000"/>
                </a:highlight>
                <a:latin typeface="Arial" panose="020B0604020202020204" pitchFamily="34" charset="0"/>
              </a:rPr>
              <a:t>(zelfstandige burgers)</a:t>
            </a:r>
            <a:endParaRPr lang="nl-NL" sz="2800" dirty="0">
              <a:highlight>
                <a:srgbClr val="800000"/>
              </a:highlight>
            </a:endParaRPr>
          </a:p>
        </p:txBody>
      </p:sp>
    </p:spTree>
    <p:extLst>
      <p:ext uri="{BB962C8B-B14F-4D97-AF65-F5344CB8AC3E}">
        <p14:creationId xmlns:p14="http://schemas.microsoft.com/office/powerpoint/2010/main" val="875545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239296-AD80-42DF-AD6A-4B472739DFBA}"/>
              </a:ext>
            </a:extLst>
          </p:cNvPr>
          <p:cNvSpPr>
            <a:spLocks noGrp="1"/>
          </p:cNvSpPr>
          <p:nvPr>
            <p:ph type="title"/>
          </p:nvPr>
        </p:nvSpPr>
        <p:spPr>
          <a:xfrm>
            <a:off x="924444" y="5695950"/>
            <a:ext cx="10353761" cy="1326321"/>
          </a:xfrm>
        </p:spPr>
        <p:txBody>
          <a:bodyPr/>
          <a:lstStyle/>
          <a:p>
            <a:r>
              <a:rPr lang="nl-NL" dirty="0"/>
              <a:t>Om wat voor samenleving gaat het hier?</a:t>
            </a:r>
          </a:p>
        </p:txBody>
      </p:sp>
      <p:sp>
        <p:nvSpPr>
          <p:cNvPr id="3" name="Tijdelijke aanduiding voor inhoud 2">
            <a:extLst>
              <a:ext uri="{FF2B5EF4-FFF2-40B4-BE49-F238E27FC236}">
                <a16:creationId xmlns:a16="http://schemas.microsoft.com/office/drawing/2014/main" id="{F6E58D0E-9EA3-4F94-AD57-02D2C8F3AC60}"/>
              </a:ext>
            </a:extLst>
          </p:cNvPr>
          <p:cNvSpPr>
            <a:spLocks noGrp="1"/>
          </p:cNvSpPr>
          <p:nvPr>
            <p:ph idx="1"/>
          </p:nvPr>
        </p:nvSpPr>
        <p:spPr/>
        <p:txBody>
          <a:bodyPr/>
          <a:lstStyle/>
          <a:p>
            <a:endParaRPr lang="nl-NL" dirty="0"/>
          </a:p>
        </p:txBody>
      </p:sp>
      <p:pic>
        <p:nvPicPr>
          <p:cNvPr id="1028" name="Picture 4" descr="Jagers en boeren - Lesmateriaal - Wikiwijs">
            <a:extLst>
              <a:ext uri="{FF2B5EF4-FFF2-40B4-BE49-F238E27FC236}">
                <a16:creationId xmlns:a16="http://schemas.microsoft.com/office/drawing/2014/main" id="{ECEAA8E4-974D-41A4-9183-C5FC9EEBCC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722"/>
          <a:stretch/>
        </p:blipFill>
        <p:spPr bwMode="auto">
          <a:xfrm>
            <a:off x="2097742" y="0"/>
            <a:ext cx="7980502" cy="568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3520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3CE9A4-75A5-4D98-BCCB-0EC751611D97}"/>
              </a:ext>
            </a:extLst>
          </p:cNvPr>
          <p:cNvSpPr>
            <a:spLocks noGrp="1"/>
          </p:cNvSpPr>
          <p:nvPr>
            <p:ph type="title"/>
          </p:nvPr>
        </p:nvSpPr>
        <p:spPr>
          <a:xfrm>
            <a:off x="1766047" y="170330"/>
            <a:ext cx="10058400" cy="1326321"/>
          </a:xfrm>
        </p:spPr>
        <p:txBody>
          <a:bodyPr>
            <a:normAutofit/>
          </a:bodyPr>
          <a:lstStyle/>
          <a:p>
            <a:r>
              <a:rPr lang="nl-NL" dirty="0">
                <a:highlight>
                  <a:srgbClr val="800000"/>
                </a:highlight>
              </a:rPr>
              <a:t>Armen en </a:t>
            </a:r>
            <a:r>
              <a:rPr lang="nl-NL" dirty="0">
                <a:solidFill>
                  <a:srgbClr val="FFFF00"/>
                </a:solidFill>
                <a:highlight>
                  <a:srgbClr val="800000"/>
                </a:highlight>
              </a:rPr>
              <a:t>proletariërs</a:t>
            </a:r>
            <a:br>
              <a:rPr lang="nl-NL" dirty="0">
                <a:solidFill>
                  <a:srgbClr val="FFFF00"/>
                </a:solidFill>
                <a:highlight>
                  <a:srgbClr val="800000"/>
                </a:highlight>
              </a:rPr>
            </a:br>
            <a:r>
              <a:rPr lang="nl-NL" dirty="0">
                <a:highlight>
                  <a:srgbClr val="800000"/>
                </a:highlight>
              </a:rPr>
              <a:t>(blz. 50)</a:t>
            </a:r>
          </a:p>
        </p:txBody>
      </p:sp>
      <p:sp>
        <p:nvSpPr>
          <p:cNvPr id="3" name="Tijdelijke aanduiding voor inhoud 2">
            <a:extLst>
              <a:ext uri="{FF2B5EF4-FFF2-40B4-BE49-F238E27FC236}">
                <a16:creationId xmlns:a16="http://schemas.microsoft.com/office/drawing/2014/main" id="{37EA324B-0A80-40FC-9A3D-928B503FB870}"/>
              </a:ext>
            </a:extLst>
          </p:cNvPr>
          <p:cNvSpPr>
            <a:spLocks noGrp="1"/>
          </p:cNvSpPr>
          <p:nvPr>
            <p:ph idx="1"/>
          </p:nvPr>
        </p:nvSpPr>
        <p:spPr>
          <a:xfrm>
            <a:off x="5029201" y="1496651"/>
            <a:ext cx="7009319" cy="5272997"/>
          </a:xfrm>
        </p:spPr>
        <p:txBody>
          <a:bodyPr>
            <a:normAutofit fontScale="92500" lnSpcReduction="10000"/>
          </a:bodyPr>
          <a:lstStyle/>
          <a:p>
            <a:pPr marL="0" indent="0">
              <a:buNone/>
            </a:pPr>
            <a:r>
              <a:rPr lang="nl-NL" sz="2800" dirty="0">
                <a:highlight>
                  <a:srgbClr val="800000"/>
                </a:highlight>
              </a:rPr>
              <a:t>Er kwamen steeds minder vrije boeren in het Romeinse Rijk.</a:t>
            </a:r>
          </a:p>
          <a:p>
            <a:r>
              <a:rPr lang="nl-NL" sz="2800" dirty="0">
                <a:latin typeface="Arial" panose="020B0604020202020204" pitchFamily="34" charset="0"/>
                <a:cs typeface="Arial" panose="020B0604020202020204" pitchFamily="34" charset="0"/>
              </a:rPr>
              <a:t>mannen moesten meevechten in de oorlog, waardoor er te weinig mankracht was op het land. Het land moest worden verkocht en de boeren vertrokken naar de steden voor werk.</a:t>
            </a:r>
          </a:p>
          <a:p>
            <a:endParaRPr lang="nl-NL" sz="2800" dirty="0">
              <a:highlight>
                <a:srgbClr val="800000"/>
              </a:highlight>
            </a:endParaRPr>
          </a:p>
          <a:p>
            <a:pPr>
              <a:buFont typeface="Wingdings" panose="05000000000000000000" pitchFamily="2" charset="2"/>
              <a:buChar char="Ø"/>
            </a:pPr>
            <a:r>
              <a:rPr lang="nl-NL" sz="3000" dirty="0">
                <a:highlight>
                  <a:srgbClr val="800000"/>
                </a:highlight>
              </a:rPr>
              <a:t>Leg uit hoe </a:t>
            </a:r>
            <a:r>
              <a:rPr lang="nl-NL" sz="3000" b="1" dirty="0">
                <a:solidFill>
                  <a:srgbClr val="FFFF00"/>
                </a:solidFill>
                <a:highlight>
                  <a:srgbClr val="800000"/>
                </a:highlight>
              </a:rPr>
              <a:t>proletariërs</a:t>
            </a:r>
            <a:r>
              <a:rPr lang="nl-NL" sz="3000" dirty="0">
                <a:highlight>
                  <a:srgbClr val="800000"/>
                </a:highlight>
              </a:rPr>
              <a:t> afhankelijk werden van de </a:t>
            </a:r>
            <a:r>
              <a:rPr lang="nl-NL" sz="3000" b="1" dirty="0">
                <a:solidFill>
                  <a:srgbClr val="FFFF00"/>
                </a:solidFill>
                <a:highlight>
                  <a:srgbClr val="800000"/>
                </a:highlight>
              </a:rPr>
              <a:t>elite</a:t>
            </a:r>
            <a:r>
              <a:rPr lang="nl-NL" sz="3000" dirty="0">
                <a:highlight>
                  <a:srgbClr val="800000"/>
                </a:highlight>
              </a:rPr>
              <a:t> (de rijkste en machtigste mensen).</a:t>
            </a:r>
          </a:p>
          <a:p>
            <a:pPr marL="0" indent="0">
              <a:buNone/>
            </a:pPr>
            <a:endParaRPr lang="nl-NL" sz="2000" dirty="0">
              <a:highlight>
                <a:srgbClr val="800000"/>
              </a:highlight>
            </a:endParaRPr>
          </a:p>
          <a:p>
            <a:pPr marL="0" indent="0">
              <a:buNone/>
            </a:pPr>
            <a:endParaRPr lang="nl-NL" sz="2000" dirty="0"/>
          </a:p>
          <a:p>
            <a:endParaRPr lang="nl-NL" dirty="0"/>
          </a:p>
          <a:p>
            <a:endParaRPr lang="nl-NL" dirty="0"/>
          </a:p>
        </p:txBody>
      </p:sp>
      <p:graphicFrame>
        <p:nvGraphicFramePr>
          <p:cNvPr id="4" name="Diagram 3">
            <a:extLst>
              <a:ext uri="{FF2B5EF4-FFF2-40B4-BE49-F238E27FC236}">
                <a16:creationId xmlns:a16="http://schemas.microsoft.com/office/drawing/2014/main" id="{F463609F-1ECE-4F82-A973-E8320A40D0C0}"/>
              </a:ext>
            </a:extLst>
          </p:cNvPr>
          <p:cNvGraphicFramePr/>
          <p:nvPr/>
        </p:nvGraphicFramePr>
        <p:xfrm>
          <a:off x="-1326775" y="762000"/>
          <a:ext cx="6355976"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kstvak 7">
            <a:extLst>
              <a:ext uri="{FF2B5EF4-FFF2-40B4-BE49-F238E27FC236}">
                <a16:creationId xmlns:a16="http://schemas.microsoft.com/office/drawing/2014/main" id="{9D44A9F4-A1F0-4B1E-87A0-1D5563C73BB1}"/>
              </a:ext>
            </a:extLst>
          </p:cNvPr>
          <p:cNvSpPr txBox="1"/>
          <p:nvPr/>
        </p:nvSpPr>
        <p:spPr>
          <a:xfrm>
            <a:off x="-1326775" y="2343382"/>
            <a:ext cx="6763870" cy="1384995"/>
          </a:xfrm>
          <a:prstGeom prst="rect">
            <a:avLst/>
          </a:prstGeom>
          <a:noFill/>
        </p:spPr>
        <p:txBody>
          <a:bodyPr wrap="square">
            <a:spAutoFit/>
          </a:bodyPr>
          <a:lstStyle/>
          <a:p>
            <a:pPr lvl="0" algn="ctr"/>
            <a:r>
              <a:rPr lang="nl-NL" sz="2800" dirty="0">
                <a:highlight>
                  <a:srgbClr val="800000"/>
                </a:highlight>
              </a:rPr>
              <a:t>Ambachtslieden / </a:t>
            </a:r>
          </a:p>
          <a:p>
            <a:pPr lvl="0" algn="ctr"/>
            <a:r>
              <a:rPr lang="nl-NL" sz="2800" b="0" i="0" dirty="0">
                <a:effectLst/>
                <a:highlight>
                  <a:srgbClr val="800000"/>
                </a:highlight>
                <a:latin typeface="Arial" panose="020B0604020202020204" pitchFamily="34" charset="0"/>
              </a:rPr>
              <a:t>winkeliers </a:t>
            </a:r>
          </a:p>
          <a:p>
            <a:pPr lvl="0" algn="ctr"/>
            <a:r>
              <a:rPr lang="nl-NL" sz="2800" b="0" i="0" dirty="0">
                <a:effectLst/>
                <a:highlight>
                  <a:srgbClr val="800000"/>
                </a:highlight>
                <a:latin typeface="Arial" panose="020B0604020202020204" pitchFamily="34" charset="0"/>
              </a:rPr>
              <a:t>(zelfstandige burgers)</a:t>
            </a:r>
            <a:endParaRPr lang="nl-NL" sz="2800" dirty="0">
              <a:highlight>
                <a:srgbClr val="800000"/>
              </a:highlight>
            </a:endParaRPr>
          </a:p>
        </p:txBody>
      </p:sp>
    </p:spTree>
    <p:extLst>
      <p:ext uri="{BB962C8B-B14F-4D97-AF65-F5344CB8AC3E}">
        <p14:creationId xmlns:p14="http://schemas.microsoft.com/office/powerpoint/2010/main" val="3010012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4F93CD-BC36-4784-8DB5-D64B09AF930B}"/>
              </a:ext>
            </a:extLst>
          </p:cNvPr>
          <p:cNvSpPr>
            <a:spLocks noGrp="1"/>
          </p:cNvSpPr>
          <p:nvPr>
            <p:ph type="title"/>
          </p:nvPr>
        </p:nvSpPr>
        <p:spPr>
          <a:xfrm>
            <a:off x="3208759" y="71718"/>
            <a:ext cx="10353761" cy="1326321"/>
          </a:xfrm>
        </p:spPr>
        <p:txBody>
          <a:bodyPr/>
          <a:lstStyle/>
          <a:p>
            <a:r>
              <a:rPr lang="nl-NL" dirty="0">
                <a:solidFill>
                  <a:srgbClr val="FFFF00"/>
                </a:solidFill>
                <a:highlight>
                  <a:srgbClr val="800000"/>
                </a:highlight>
              </a:rPr>
              <a:t>Gladiatoren</a:t>
            </a:r>
            <a:r>
              <a:rPr lang="nl-NL" dirty="0">
                <a:highlight>
                  <a:srgbClr val="800000"/>
                </a:highlight>
              </a:rPr>
              <a:t>, slaven en </a:t>
            </a:r>
            <a:r>
              <a:rPr lang="nl-NL" dirty="0">
                <a:solidFill>
                  <a:srgbClr val="FFFF00"/>
                </a:solidFill>
                <a:highlight>
                  <a:srgbClr val="800000"/>
                </a:highlight>
              </a:rPr>
              <a:t>vrijgelatenen</a:t>
            </a:r>
          </a:p>
        </p:txBody>
      </p:sp>
      <p:sp>
        <p:nvSpPr>
          <p:cNvPr id="3" name="Tijdelijke aanduiding voor inhoud 2">
            <a:extLst>
              <a:ext uri="{FF2B5EF4-FFF2-40B4-BE49-F238E27FC236}">
                <a16:creationId xmlns:a16="http://schemas.microsoft.com/office/drawing/2014/main" id="{ECB976BC-DEC7-4A8D-8AD6-277A85C0B116}"/>
              </a:ext>
            </a:extLst>
          </p:cNvPr>
          <p:cNvSpPr>
            <a:spLocks noGrp="1"/>
          </p:cNvSpPr>
          <p:nvPr>
            <p:ph idx="1"/>
          </p:nvPr>
        </p:nvSpPr>
        <p:spPr>
          <a:xfrm>
            <a:off x="4132729" y="1398038"/>
            <a:ext cx="7717534" cy="5459961"/>
          </a:xfrm>
        </p:spPr>
        <p:txBody>
          <a:bodyPr>
            <a:normAutofit/>
          </a:bodyPr>
          <a:lstStyle/>
          <a:p>
            <a:r>
              <a:rPr lang="nl-NL" sz="2800" dirty="0">
                <a:highlight>
                  <a:srgbClr val="800000"/>
                </a:highlight>
              </a:rPr>
              <a:t>Je werd slaaf door:</a:t>
            </a:r>
          </a:p>
          <a:p>
            <a:pPr lvl="1"/>
            <a:r>
              <a:rPr lang="nl-NL" sz="2600" dirty="0">
                <a:latin typeface="Arial" panose="020B0604020202020204" pitchFamily="34" charset="0"/>
                <a:cs typeface="Arial" panose="020B0604020202020204" pitchFamily="34" charset="0"/>
              </a:rPr>
              <a:t>Gevangengenomen worden in de oorlog.</a:t>
            </a:r>
          </a:p>
          <a:p>
            <a:pPr lvl="1"/>
            <a:r>
              <a:rPr lang="nl-NL" sz="2600" dirty="0">
                <a:latin typeface="Arial" panose="020B0604020202020204" pitchFamily="34" charset="0"/>
                <a:cs typeface="Arial" panose="020B0604020202020204" pitchFamily="34" charset="0"/>
              </a:rPr>
              <a:t>Geboren te worden als slaaf</a:t>
            </a:r>
          </a:p>
          <a:p>
            <a:pPr lvl="1"/>
            <a:r>
              <a:rPr lang="nl-NL" sz="2600" dirty="0">
                <a:latin typeface="Arial" panose="020B0604020202020204" pitchFamily="34" charset="0"/>
                <a:cs typeface="Arial" panose="020B0604020202020204" pitchFamily="34" charset="0"/>
              </a:rPr>
              <a:t>Als </a:t>
            </a:r>
            <a:r>
              <a:rPr lang="nl-NL" sz="2600" b="1" dirty="0">
                <a:solidFill>
                  <a:srgbClr val="FFFF00"/>
                </a:solidFill>
                <a:latin typeface="Arial" panose="020B0604020202020204" pitchFamily="34" charset="0"/>
                <a:cs typeface="Arial" panose="020B0604020202020204" pitchFamily="34" charset="0"/>
              </a:rPr>
              <a:t>proletariër</a:t>
            </a:r>
            <a:r>
              <a:rPr lang="nl-NL" sz="2600" dirty="0">
                <a:latin typeface="Arial" panose="020B0604020202020204" pitchFamily="34" charset="0"/>
                <a:cs typeface="Arial" panose="020B0604020202020204" pitchFamily="34" charset="0"/>
              </a:rPr>
              <a:t> met schulden.</a:t>
            </a:r>
          </a:p>
          <a:p>
            <a:endParaRPr lang="nl-NL" sz="2800" dirty="0"/>
          </a:p>
          <a:p>
            <a:r>
              <a:rPr lang="nl-NL" sz="2800" b="1" dirty="0">
                <a:solidFill>
                  <a:srgbClr val="FFFF00"/>
                </a:solidFill>
                <a:highlight>
                  <a:srgbClr val="800000"/>
                </a:highlight>
              </a:rPr>
              <a:t>Vrijgelatenen</a:t>
            </a:r>
            <a:r>
              <a:rPr lang="nl-NL" sz="2800" dirty="0">
                <a:highlight>
                  <a:srgbClr val="800000"/>
                </a:highlight>
              </a:rPr>
              <a:t>: slaven waarvan de meester hen vrij liet. </a:t>
            </a:r>
          </a:p>
          <a:p>
            <a:r>
              <a:rPr lang="nl-NL" sz="2800" b="1" dirty="0">
                <a:solidFill>
                  <a:srgbClr val="FFFF00"/>
                </a:solidFill>
                <a:highlight>
                  <a:srgbClr val="800000"/>
                </a:highlight>
              </a:rPr>
              <a:t>Gladiatoren</a:t>
            </a:r>
            <a:r>
              <a:rPr lang="nl-NL" sz="2800" dirty="0">
                <a:highlight>
                  <a:srgbClr val="800000"/>
                </a:highlight>
              </a:rPr>
              <a:t>: slaven die vochten in amfitheaters</a:t>
            </a:r>
            <a:r>
              <a:rPr lang="nl-NL" sz="2800">
                <a:highlight>
                  <a:srgbClr val="800000"/>
                </a:highlight>
              </a:rPr>
              <a:t>. </a:t>
            </a:r>
            <a:endParaRPr lang="nl-NL" sz="2800" dirty="0"/>
          </a:p>
        </p:txBody>
      </p:sp>
      <p:pic>
        <p:nvPicPr>
          <p:cNvPr id="4" name="Picture 2" descr="Functie - Het Oude Rome">
            <a:extLst>
              <a:ext uri="{FF2B5EF4-FFF2-40B4-BE49-F238E27FC236}">
                <a16:creationId xmlns:a16="http://schemas.microsoft.com/office/drawing/2014/main" id="{5759CA83-A0AB-4360-87AC-AF13FB9706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4729"/>
            <a:ext cx="3980572" cy="3756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0108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88355D-AAD7-4EC7-BD6A-477E2A7CA858}"/>
              </a:ext>
            </a:extLst>
          </p:cNvPr>
          <p:cNvSpPr>
            <a:spLocks noGrp="1"/>
          </p:cNvSpPr>
          <p:nvPr>
            <p:ph type="title"/>
          </p:nvPr>
        </p:nvSpPr>
        <p:spPr>
          <a:xfrm>
            <a:off x="919119" y="-109491"/>
            <a:ext cx="10353761" cy="1326321"/>
          </a:xfrm>
        </p:spPr>
        <p:txBody>
          <a:bodyPr/>
          <a:lstStyle/>
          <a:p>
            <a:r>
              <a:rPr lang="nl-NL" dirty="0">
                <a:highlight>
                  <a:srgbClr val="800000"/>
                </a:highlight>
              </a:rPr>
              <a:t>Ontspanning voor rijk en armen </a:t>
            </a:r>
            <a:br>
              <a:rPr lang="nl-NL" dirty="0">
                <a:highlight>
                  <a:srgbClr val="800000"/>
                </a:highlight>
              </a:rPr>
            </a:br>
            <a:r>
              <a:rPr lang="nl-NL" dirty="0">
                <a:highlight>
                  <a:srgbClr val="800000"/>
                </a:highlight>
              </a:rPr>
              <a:t>(blz. 51)</a:t>
            </a:r>
          </a:p>
        </p:txBody>
      </p:sp>
      <p:sp>
        <p:nvSpPr>
          <p:cNvPr id="3" name="Tijdelijke aanduiding voor inhoud 2">
            <a:extLst>
              <a:ext uri="{FF2B5EF4-FFF2-40B4-BE49-F238E27FC236}">
                <a16:creationId xmlns:a16="http://schemas.microsoft.com/office/drawing/2014/main" id="{1D885EDD-CDB7-4FF9-83A1-9805EB17BE44}"/>
              </a:ext>
            </a:extLst>
          </p:cNvPr>
          <p:cNvSpPr>
            <a:spLocks noGrp="1"/>
          </p:cNvSpPr>
          <p:nvPr>
            <p:ph idx="1"/>
          </p:nvPr>
        </p:nvSpPr>
        <p:spPr>
          <a:xfrm>
            <a:off x="4270159" y="1340528"/>
            <a:ext cx="7688062" cy="5149047"/>
          </a:xfrm>
        </p:spPr>
        <p:txBody>
          <a:bodyPr>
            <a:normAutofit/>
          </a:bodyPr>
          <a:lstStyle/>
          <a:p>
            <a:r>
              <a:rPr lang="nl-NL" sz="2800" dirty="0">
                <a:highlight>
                  <a:srgbClr val="800000"/>
                </a:highlight>
              </a:rPr>
              <a:t>Opstand van de proletariërs tegengaan via </a:t>
            </a:r>
            <a:r>
              <a:rPr lang="nl-NL" sz="2800" b="1" dirty="0">
                <a:solidFill>
                  <a:srgbClr val="FFFF00"/>
                </a:solidFill>
                <a:highlight>
                  <a:srgbClr val="800000"/>
                </a:highlight>
              </a:rPr>
              <a:t>brood en spelen</a:t>
            </a:r>
            <a:r>
              <a:rPr lang="nl-NL" sz="2800" dirty="0">
                <a:highlight>
                  <a:srgbClr val="800000"/>
                </a:highlight>
              </a:rPr>
              <a:t>; elite delen voedsel uit, leggen aquaducten aan (schoon water) en organiseren </a:t>
            </a:r>
            <a:r>
              <a:rPr lang="nl-NL" sz="2800" b="1" dirty="0">
                <a:solidFill>
                  <a:srgbClr val="FFFF00"/>
                </a:solidFill>
                <a:highlight>
                  <a:srgbClr val="800000"/>
                </a:highlight>
              </a:rPr>
              <a:t>gladiatoren</a:t>
            </a:r>
            <a:r>
              <a:rPr lang="nl-NL" sz="2800" dirty="0">
                <a:highlight>
                  <a:srgbClr val="800000"/>
                </a:highlight>
              </a:rPr>
              <a:t>gevechten.</a:t>
            </a:r>
          </a:p>
          <a:p>
            <a:endParaRPr lang="nl-NL" sz="2800" dirty="0">
              <a:highlight>
                <a:srgbClr val="800000"/>
              </a:highlight>
            </a:endParaRPr>
          </a:p>
          <a:p>
            <a:pPr lvl="1"/>
            <a:r>
              <a:rPr lang="nl-NL" sz="3000" b="1" dirty="0">
                <a:solidFill>
                  <a:srgbClr val="FFFF00"/>
                </a:solidFill>
                <a:highlight>
                  <a:srgbClr val="800000"/>
                </a:highlight>
              </a:rPr>
              <a:t>Brood</a:t>
            </a:r>
            <a:r>
              <a:rPr lang="nl-NL" sz="3000" dirty="0">
                <a:highlight>
                  <a:srgbClr val="800000"/>
                </a:highlight>
              </a:rPr>
              <a:t> = voedsel en water.</a:t>
            </a:r>
          </a:p>
          <a:p>
            <a:pPr lvl="1"/>
            <a:r>
              <a:rPr lang="nl-NL" sz="3000" b="1" dirty="0">
                <a:solidFill>
                  <a:srgbClr val="FFFF00"/>
                </a:solidFill>
                <a:highlight>
                  <a:srgbClr val="800000"/>
                </a:highlight>
              </a:rPr>
              <a:t>Spelen</a:t>
            </a:r>
            <a:r>
              <a:rPr lang="nl-NL" sz="3000" dirty="0">
                <a:highlight>
                  <a:srgbClr val="800000"/>
                </a:highlight>
              </a:rPr>
              <a:t> = </a:t>
            </a:r>
            <a:r>
              <a:rPr lang="nl-NL" sz="3000" b="1" dirty="0">
                <a:solidFill>
                  <a:srgbClr val="FFFF00"/>
                </a:solidFill>
                <a:highlight>
                  <a:srgbClr val="800000"/>
                </a:highlight>
              </a:rPr>
              <a:t>gladiatoren</a:t>
            </a:r>
            <a:r>
              <a:rPr lang="nl-NL" sz="3000" dirty="0">
                <a:highlight>
                  <a:srgbClr val="800000"/>
                </a:highlight>
              </a:rPr>
              <a:t>gevechten</a:t>
            </a:r>
          </a:p>
          <a:p>
            <a:pPr lvl="1"/>
            <a:endParaRPr lang="nl-NL" sz="2400" dirty="0">
              <a:highlight>
                <a:srgbClr val="800000"/>
              </a:highlight>
            </a:endParaRPr>
          </a:p>
          <a:p>
            <a:r>
              <a:rPr lang="nl-NL" sz="2800" dirty="0">
                <a:highlight>
                  <a:srgbClr val="800000"/>
                </a:highlight>
              </a:rPr>
              <a:t>De rijke verbleven in thermen (badhuizen).</a:t>
            </a:r>
            <a:endParaRPr lang="nl-NL" dirty="0">
              <a:highlight>
                <a:srgbClr val="800000"/>
              </a:highlight>
            </a:endParaRPr>
          </a:p>
        </p:txBody>
      </p:sp>
      <p:pic>
        <p:nvPicPr>
          <p:cNvPr id="4" name="Afbeelding 3" descr="Afbeelding met persoon, person&#10;&#10;Automatisch gegenereerde beschrijving">
            <a:extLst>
              <a:ext uri="{FF2B5EF4-FFF2-40B4-BE49-F238E27FC236}">
                <a16:creationId xmlns:a16="http://schemas.microsoft.com/office/drawing/2014/main" id="{C0F3B6EC-9E95-4D82-8CAF-9DE1B41106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38" y="1078185"/>
            <a:ext cx="4028389" cy="2249184"/>
          </a:xfrm>
          <a:prstGeom prst="rect">
            <a:avLst/>
          </a:prstGeom>
        </p:spPr>
      </p:pic>
      <p:pic>
        <p:nvPicPr>
          <p:cNvPr id="5" name="Picture 2" descr="Romeinen en water: de badhuizen – Romeinen.info">
            <a:extLst>
              <a:ext uri="{FF2B5EF4-FFF2-40B4-BE49-F238E27FC236}">
                <a16:creationId xmlns:a16="http://schemas.microsoft.com/office/drawing/2014/main" id="{BF734586-6B55-4D72-9204-CC749E3476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488" r="-290" b="48785"/>
          <a:stretch/>
        </p:blipFill>
        <p:spPr bwMode="auto">
          <a:xfrm>
            <a:off x="135237" y="3530632"/>
            <a:ext cx="4044829" cy="2665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0995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D2B618-8FA1-4344-9F41-E941F4A70710}"/>
              </a:ext>
            </a:extLst>
          </p:cNvPr>
          <p:cNvSpPr>
            <a:spLocks noGrp="1"/>
          </p:cNvSpPr>
          <p:nvPr>
            <p:ph type="title"/>
          </p:nvPr>
        </p:nvSpPr>
        <p:spPr>
          <a:xfrm>
            <a:off x="-301840" y="0"/>
            <a:ext cx="13114111" cy="1326321"/>
          </a:xfrm>
        </p:spPr>
        <p:txBody>
          <a:bodyPr>
            <a:normAutofit/>
          </a:bodyPr>
          <a:lstStyle/>
          <a:p>
            <a:r>
              <a:rPr lang="nl-NL" sz="3200" dirty="0">
                <a:highlight>
                  <a:srgbClr val="800000"/>
                </a:highlight>
              </a:rPr>
              <a:t>Beantwoord de bronvraag </a:t>
            </a:r>
            <a:br>
              <a:rPr lang="nl-NL" sz="3200" dirty="0">
                <a:highlight>
                  <a:srgbClr val="800000"/>
                </a:highlight>
              </a:rPr>
            </a:br>
            <a:r>
              <a:rPr lang="nl-NL" sz="3200" dirty="0">
                <a:highlight>
                  <a:srgbClr val="800000"/>
                </a:highlight>
              </a:rPr>
              <a:t>via de drie stappen:</a:t>
            </a:r>
          </a:p>
        </p:txBody>
      </p:sp>
      <p:sp>
        <p:nvSpPr>
          <p:cNvPr id="3" name="Tijdelijke aanduiding voor inhoud 2">
            <a:extLst>
              <a:ext uri="{FF2B5EF4-FFF2-40B4-BE49-F238E27FC236}">
                <a16:creationId xmlns:a16="http://schemas.microsoft.com/office/drawing/2014/main" id="{A0473B68-151C-4404-86E2-12D44DEE7F84}"/>
              </a:ext>
            </a:extLst>
          </p:cNvPr>
          <p:cNvSpPr>
            <a:spLocks noGrp="1"/>
          </p:cNvSpPr>
          <p:nvPr>
            <p:ph idx="1"/>
          </p:nvPr>
        </p:nvSpPr>
        <p:spPr>
          <a:xfrm>
            <a:off x="919119" y="1669002"/>
            <a:ext cx="10353762" cy="4891596"/>
          </a:xfrm>
        </p:spPr>
        <p:txBody>
          <a:bodyPr>
            <a:normAutofit fontScale="92500"/>
          </a:bodyPr>
          <a:lstStyle/>
          <a:p>
            <a:pPr marL="0" indent="0" algn="l">
              <a:buNone/>
            </a:pPr>
            <a:r>
              <a:rPr lang="nl-NL" sz="2800" b="0" i="0" dirty="0">
                <a:effectLst/>
                <a:latin typeface="Arial" panose="020B0604020202020204" pitchFamily="34" charset="0"/>
              </a:rPr>
              <a:t>"</a:t>
            </a:r>
            <a:r>
              <a:rPr lang="nl-NL" sz="2800" b="1" i="1" dirty="0">
                <a:solidFill>
                  <a:srgbClr val="FFFF00"/>
                </a:solidFill>
                <a:effectLst/>
                <a:latin typeface="Arial" panose="020B0604020202020204" pitchFamily="34" charset="0"/>
              </a:rPr>
              <a:t>Gladiatoren</a:t>
            </a:r>
            <a:r>
              <a:rPr lang="nl-NL" sz="2800" b="0" i="1" dirty="0">
                <a:effectLst/>
                <a:latin typeface="Arial" panose="020B0604020202020204" pitchFamily="34" charset="0"/>
              </a:rPr>
              <a:t> kwamen vanuit het Romeinse Rijk vandaan. Zij hadden geen rechten en dienden enkel hun meester. Voor hun vrijheid konden zij hun leven wagen in de arena's, waar zij vochten tegen andere </a:t>
            </a:r>
            <a:r>
              <a:rPr lang="nl-NL" sz="2800" b="1" i="1" dirty="0">
                <a:solidFill>
                  <a:srgbClr val="FFFF00"/>
                </a:solidFill>
                <a:effectLst/>
                <a:latin typeface="Arial" panose="020B0604020202020204" pitchFamily="34" charset="0"/>
              </a:rPr>
              <a:t>gladiatoren</a:t>
            </a:r>
            <a:r>
              <a:rPr lang="nl-NL" sz="2800" b="0" i="1" dirty="0">
                <a:effectLst/>
                <a:latin typeface="Arial" panose="020B0604020202020204" pitchFamily="34" charset="0"/>
              </a:rPr>
              <a:t> en dieren. Vaak waren deze </a:t>
            </a:r>
            <a:r>
              <a:rPr lang="nl-NL" sz="2800" b="1" i="1" dirty="0">
                <a:solidFill>
                  <a:srgbClr val="FFFF00"/>
                </a:solidFill>
                <a:effectLst/>
                <a:latin typeface="Arial" panose="020B0604020202020204" pitchFamily="34" charset="0"/>
              </a:rPr>
              <a:t>gladiatoren</a:t>
            </a:r>
            <a:r>
              <a:rPr lang="nl-NL" sz="2800" b="0" i="1" dirty="0">
                <a:effectLst/>
                <a:latin typeface="Arial" panose="020B0604020202020204" pitchFamily="34" charset="0"/>
              </a:rPr>
              <a:t> heel goed in vechten, omdat ze oorspronkelijk soldaten waren geweest en waren verslagen door de Romeinen in oorlogen".</a:t>
            </a:r>
            <a:endParaRPr lang="nl-NL" sz="2800" b="0" i="0" dirty="0">
              <a:effectLst/>
              <a:latin typeface="Arial" panose="020B0604020202020204" pitchFamily="34" charset="0"/>
            </a:endParaRPr>
          </a:p>
          <a:p>
            <a:pPr algn="l">
              <a:buFont typeface="Arial" panose="020B0604020202020204" pitchFamily="34" charset="0"/>
              <a:buChar char="•"/>
            </a:pPr>
            <a:r>
              <a:rPr lang="nl-NL" sz="2800" b="0" i="0" dirty="0">
                <a:effectLst/>
                <a:highlight>
                  <a:srgbClr val="800000"/>
                </a:highlight>
                <a:latin typeface="Arial" panose="020B0604020202020204" pitchFamily="34" charset="0"/>
              </a:rPr>
              <a:t>Leg uit waarom </a:t>
            </a:r>
            <a:r>
              <a:rPr lang="nl-NL" sz="2800" b="1" i="0" dirty="0">
                <a:solidFill>
                  <a:srgbClr val="FFFF00"/>
                </a:solidFill>
                <a:effectLst/>
                <a:highlight>
                  <a:srgbClr val="800000"/>
                </a:highlight>
                <a:latin typeface="Arial" panose="020B0604020202020204" pitchFamily="34" charset="0"/>
              </a:rPr>
              <a:t>gladiatoren</a:t>
            </a:r>
            <a:r>
              <a:rPr lang="nl-NL" sz="2800" b="0" i="0" dirty="0">
                <a:effectLst/>
                <a:highlight>
                  <a:srgbClr val="800000"/>
                </a:highlight>
                <a:latin typeface="Arial" panose="020B0604020202020204" pitchFamily="34" charset="0"/>
              </a:rPr>
              <a:t> vaak slaven waren. Geef antwoord via </a:t>
            </a:r>
            <a:r>
              <a:rPr lang="nl-NL" sz="2800" b="1" i="0" dirty="0">
                <a:solidFill>
                  <a:srgbClr val="FFFF00"/>
                </a:solidFill>
                <a:effectLst/>
                <a:highlight>
                  <a:srgbClr val="800000"/>
                </a:highlight>
                <a:latin typeface="Arial" panose="020B0604020202020204" pitchFamily="34" charset="0"/>
              </a:rPr>
              <a:t>de drie stappen</a:t>
            </a:r>
            <a:r>
              <a:rPr lang="nl-NL" sz="2800" b="0" i="0" dirty="0">
                <a:effectLst/>
                <a:highlight>
                  <a:srgbClr val="800000"/>
                </a:highlight>
                <a:latin typeface="Arial" panose="020B0604020202020204" pitchFamily="34" charset="0"/>
              </a:rPr>
              <a:t>. Je hoeft niet heel de bron over te nemen in jouw schrift.</a:t>
            </a:r>
          </a:p>
          <a:p>
            <a:endParaRPr lang="nl-NL" dirty="0"/>
          </a:p>
        </p:txBody>
      </p:sp>
    </p:spTree>
    <p:extLst>
      <p:ext uri="{BB962C8B-B14F-4D97-AF65-F5344CB8AC3E}">
        <p14:creationId xmlns:p14="http://schemas.microsoft.com/office/powerpoint/2010/main" val="22067948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a:bodyPr>
          <a:lstStyle/>
          <a:p>
            <a:pPr algn="l">
              <a:buFont typeface="+mj-lt"/>
              <a:buAutoNum type="arabicPeriod"/>
            </a:pPr>
            <a:r>
              <a:rPr lang="nl-NL" sz="2400" b="0" i="0" dirty="0">
                <a:effectLst/>
                <a:highlight>
                  <a:srgbClr val="800000"/>
                </a:highlight>
                <a:latin typeface="Arial" panose="020B0604020202020204" pitchFamily="34" charset="0"/>
              </a:rPr>
              <a:t>Hoe wilde de </a:t>
            </a:r>
            <a:r>
              <a:rPr lang="nl-NL" sz="2400" b="1" i="0" dirty="0">
                <a:solidFill>
                  <a:srgbClr val="FFFF00"/>
                </a:solidFill>
                <a:effectLst/>
                <a:highlight>
                  <a:srgbClr val="800000"/>
                </a:highlight>
                <a:latin typeface="Arial" panose="020B0604020202020204" pitchFamily="34" charset="0"/>
              </a:rPr>
              <a:t>elite</a:t>
            </a:r>
            <a:r>
              <a:rPr lang="nl-NL" sz="2400" b="0" i="0" dirty="0">
                <a:effectLst/>
                <a:highlight>
                  <a:srgbClr val="800000"/>
                </a:highlight>
                <a:latin typeface="Arial" panose="020B0604020202020204" pitchFamily="34" charset="0"/>
              </a:rPr>
              <a:t> een opstand onder de </a:t>
            </a:r>
            <a:r>
              <a:rPr lang="nl-NL" sz="2400" b="1" i="0" dirty="0">
                <a:solidFill>
                  <a:srgbClr val="FFFF00"/>
                </a:solidFill>
                <a:effectLst/>
                <a:highlight>
                  <a:srgbClr val="800000"/>
                </a:highlight>
                <a:latin typeface="Arial" panose="020B0604020202020204" pitchFamily="34" charset="0"/>
              </a:rPr>
              <a:t>proletariërs </a:t>
            </a:r>
            <a:r>
              <a:rPr lang="nl-NL" sz="2400" b="0" i="0" dirty="0">
                <a:effectLst/>
                <a:highlight>
                  <a:srgbClr val="800000"/>
                </a:highlight>
                <a:latin typeface="Arial" panose="020B0604020202020204" pitchFamily="34" charset="0"/>
              </a:rPr>
              <a:t>voorkomen?</a:t>
            </a:r>
          </a:p>
          <a:p>
            <a:pPr marL="457200" lvl="1" indent="0">
              <a:buNone/>
            </a:pPr>
            <a:endParaRPr lang="nl-NL" sz="2000" b="0" i="0" dirty="0">
              <a:effectLst/>
              <a:latin typeface="Arial" panose="020B0604020202020204" pitchFamily="34" charset="0"/>
            </a:endParaRPr>
          </a:p>
          <a:p>
            <a:pPr algn="l">
              <a:buFont typeface="+mj-lt"/>
              <a:buAutoNum type="arabicPeriod"/>
            </a:pPr>
            <a:r>
              <a:rPr lang="nl-NL" sz="2400" b="0" i="0" dirty="0">
                <a:effectLst/>
                <a:highlight>
                  <a:srgbClr val="800000"/>
                </a:highlight>
                <a:latin typeface="Arial" panose="020B0604020202020204" pitchFamily="34" charset="0"/>
              </a:rPr>
              <a:t>Welke vier </a:t>
            </a:r>
            <a:r>
              <a:rPr lang="nl-NL" sz="2400" b="1" i="0" dirty="0">
                <a:solidFill>
                  <a:srgbClr val="FFFF00"/>
                </a:solidFill>
                <a:effectLst/>
                <a:highlight>
                  <a:srgbClr val="800000"/>
                </a:highlight>
                <a:latin typeface="Arial" panose="020B0604020202020204" pitchFamily="34" charset="0"/>
              </a:rPr>
              <a:t>sociale lagen</a:t>
            </a:r>
            <a:r>
              <a:rPr lang="nl-NL" sz="2400" b="0" i="0" dirty="0">
                <a:solidFill>
                  <a:srgbClr val="FFFF00"/>
                </a:solidFill>
                <a:effectLst/>
                <a:highlight>
                  <a:srgbClr val="800000"/>
                </a:highlight>
                <a:latin typeface="Arial" panose="020B0604020202020204" pitchFamily="34" charset="0"/>
              </a:rPr>
              <a:t> </a:t>
            </a:r>
            <a:r>
              <a:rPr lang="nl-NL" sz="2400" b="0" i="0" dirty="0">
                <a:effectLst/>
                <a:highlight>
                  <a:srgbClr val="800000"/>
                </a:highlight>
                <a:latin typeface="Arial" panose="020B0604020202020204" pitchFamily="34" charset="0"/>
              </a:rPr>
              <a:t>kenden de Romeinse bevolking binnen de steden?</a:t>
            </a:r>
          </a:p>
          <a:p>
            <a:pPr>
              <a:buFont typeface="+mj-lt"/>
              <a:buAutoNum type="arabicPeriod"/>
            </a:pPr>
            <a:r>
              <a:rPr lang="nl-NL" sz="2400" dirty="0">
                <a:effectLst/>
                <a:highlight>
                  <a:srgbClr val="800000"/>
                </a:highlight>
                <a:latin typeface="Arial" panose="020B0604020202020204" pitchFamily="34" charset="0"/>
              </a:rPr>
              <a:t>Waarom waren er zoveel slaven in het Romeinse Rijk?</a:t>
            </a:r>
          </a:p>
          <a:p>
            <a:pPr>
              <a:buFont typeface="+mj-lt"/>
              <a:buAutoNum type="arabicPeriod"/>
            </a:pPr>
            <a:r>
              <a:rPr lang="nl-NL" sz="2400" dirty="0">
                <a:effectLst/>
                <a:highlight>
                  <a:srgbClr val="800000"/>
                </a:highlight>
                <a:latin typeface="Arial" panose="020B0604020202020204" pitchFamily="34" charset="0"/>
              </a:rPr>
              <a:t>Hoe kon een slaaf vrij worden?</a:t>
            </a:r>
          </a:p>
          <a:p>
            <a:pPr>
              <a:buFont typeface="+mj-lt"/>
              <a:buAutoNum type="arabicPeriod"/>
            </a:pPr>
            <a:r>
              <a:rPr lang="nl-NL" sz="2400" b="0" i="0" dirty="0">
                <a:effectLst/>
                <a:highlight>
                  <a:srgbClr val="800000"/>
                </a:highlight>
                <a:latin typeface="Arial" panose="020B0604020202020204" pitchFamily="34" charset="0"/>
              </a:rPr>
              <a:t>Wat was het doel van </a:t>
            </a:r>
            <a:r>
              <a:rPr lang="nl-NL" sz="2400" b="1" i="1" dirty="0">
                <a:solidFill>
                  <a:srgbClr val="FFFF00"/>
                </a:solidFill>
                <a:effectLst/>
                <a:highlight>
                  <a:srgbClr val="800000"/>
                </a:highlight>
                <a:latin typeface="Arial" panose="020B0604020202020204" pitchFamily="34" charset="0"/>
              </a:rPr>
              <a:t>brood en spelen</a:t>
            </a:r>
            <a:r>
              <a:rPr lang="nl-NL" sz="2400" b="0" i="0" dirty="0">
                <a:effectLst/>
                <a:highlight>
                  <a:srgbClr val="800000"/>
                </a:highlight>
                <a:latin typeface="Arial" panose="020B0604020202020204" pitchFamily="34" charset="0"/>
              </a:rPr>
              <a:t>?</a:t>
            </a:r>
          </a:p>
          <a:p>
            <a:pPr marL="0" indent="0">
              <a:buNone/>
            </a:pPr>
            <a:endParaRPr lang="nl-NL" sz="4400" dirty="0">
              <a:effectLst/>
              <a:highlight>
                <a:srgbClr val="800000"/>
              </a:highlight>
              <a:latin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Controlevragen</a:t>
            </a:r>
          </a:p>
        </p:txBody>
      </p:sp>
    </p:spTree>
    <p:extLst>
      <p:ext uri="{BB962C8B-B14F-4D97-AF65-F5344CB8AC3E}">
        <p14:creationId xmlns:p14="http://schemas.microsoft.com/office/powerpoint/2010/main" val="209250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et Christendom ontstaat in het Romeinse rijk - Lesmateriaal - Wikiwijs">
            <a:extLst>
              <a:ext uri="{FF2B5EF4-FFF2-40B4-BE49-F238E27FC236}">
                <a16:creationId xmlns:a16="http://schemas.microsoft.com/office/drawing/2014/main" id="{0E0F65C8-6E6A-46F1-925F-CA57F2AE26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72" y="-127880"/>
            <a:ext cx="12188241" cy="711375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17F48D1B-B11C-4CA6-8127-C5006CC01700}"/>
              </a:ext>
            </a:extLst>
          </p:cNvPr>
          <p:cNvSpPr>
            <a:spLocks noGrp="1"/>
          </p:cNvSpPr>
          <p:nvPr>
            <p:ph type="title"/>
          </p:nvPr>
        </p:nvSpPr>
        <p:spPr>
          <a:xfrm>
            <a:off x="919119" y="391886"/>
            <a:ext cx="10353761" cy="2950029"/>
          </a:xfrm>
        </p:spPr>
        <p:txBody>
          <a:bodyPr>
            <a:normAutofit/>
          </a:bodyPr>
          <a:lstStyle/>
          <a:p>
            <a:r>
              <a:rPr lang="nl-NL" sz="5400" dirty="0">
                <a:highlight>
                  <a:srgbClr val="800000"/>
                </a:highlight>
              </a:rPr>
              <a:t>Paragraaf 3.4: </a:t>
            </a:r>
            <a:br>
              <a:rPr lang="nl-NL" sz="5400" dirty="0">
                <a:highlight>
                  <a:srgbClr val="800000"/>
                </a:highlight>
              </a:rPr>
            </a:br>
            <a:r>
              <a:rPr lang="nl-NL" sz="5400" dirty="0">
                <a:highlight>
                  <a:srgbClr val="800000"/>
                </a:highlight>
              </a:rPr>
              <a:t>Het Christendom</a:t>
            </a:r>
          </a:p>
        </p:txBody>
      </p:sp>
      <p:pic>
        <p:nvPicPr>
          <p:cNvPr id="5" name="Picture 4" descr="Tijdvak 2 - hv123 - Lesmateriaal - Wikiwijs">
            <a:extLst>
              <a:ext uri="{FF2B5EF4-FFF2-40B4-BE49-F238E27FC236}">
                <a16:creationId xmlns:a16="http://schemas.microsoft.com/office/drawing/2014/main" id="{3B7E9EE9-EDD8-415B-A727-A74E09405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644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at bestuurders van de oude Romeinen kunnen leren">
            <a:extLst>
              <a:ext uri="{FF2B5EF4-FFF2-40B4-BE49-F238E27FC236}">
                <a16:creationId xmlns:a16="http://schemas.microsoft.com/office/drawing/2014/main" id="{1C8C9291-202F-428E-A881-C622D5AA4AA8}"/>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20355" b="4416"/>
          <a:stretch/>
        </p:blipFill>
        <p:spPr bwMode="auto">
          <a:xfrm>
            <a:off x="20" y="2030"/>
            <a:ext cx="12191980" cy="685597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613519A5-9CF6-4368-A1D6-CEF62C4351E5}"/>
              </a:ext>
            </a:extLst>
          </p:cNvPr>
          <p:cNvSpPr>
            <a:spLocks noGrp="1"/>
          </p:cNvSpPr>
          <p:nvPr>
            <p:ph type="title"/>
          </p:nvPr>
        </p:nvSpPr>
        <p:spPr>
          <a:xfrm>
            <a:off x="913796" y="274838"/>
            <a:ext cx="10353761" cy="1326321"/>
          </a:xfrm>
        </p:spPr>
        <p:txBody>
          <a:bodyPr>
            <a:normAutofit/>
          </a:bodyPr>
          <a:lstStyle/>
          <a:p>
            <a:r>
              <a:rPr lang="nl-NL" sz="5400" dirty="0">
                <a:highlight>
                  <a:srgbClr val="800000"/>
                </a:highlight>
              </a:rPr>
              <a:t>De planning</a:t>
            </a:r>
          </a:p>
        </p:txBody>
      </p:sp>
      <p:sp>
        <p:nvSpPr>
          <p:cNvPr id="3" name="Tijdelijke aanduiding voor inhoud 2">
            <a:extLst>
              <a:ext uri="{FF2B5EF4-FFF2-40B4-BE49-F238E27FC236}">
                <a16:creationId xmlns:a16="http://schemas.microsoft.com/office/drawing/2014/main" id="{4AF1CBF4-398C-429B-99EC-B33B3C3EBB42}"/>
              </a:ext>
            </a:extLst>
          </p:cNvPr>
          <p:cNvSpPr>
            <a:spLocks noGrp="1"/>
          </p:cNvSpPr>
          <p:nvPr>
            <p:ph idx="1"/>
          </p:nvPr>
        </p:nvSpPr>
        <p:spPr>
          <a:xfrm>
            <a:off x="3600450" y="2096064"/>
            <a:ext cx="7667107" cy="3695136"/>
          </a:xfrm>
        </p:spPr>
        <p:txBody>
          <a:bodyPr>
            <a:normAutofit/>
          </a:bodyPr>
          <a:lstStyle/>
          <a:p>
            <a:r>
              <a:rPr lang="nl-NL" sz="4000" dirty="0">
                <a:highlight>
                  <a:srgbClr val="800000"/>
                </a:highlight>
              </a:rPr>
              <a:t>Even herhalen</a:t>
            </a:r>
          </a:p>
          <a:p>
            <a:r>
              <a:rPr lang="nl-NL" sz="4000" dirty="0">
                <a:highlight>
                  <a:srgbClr val="800000"/>
                </a:highlight>
              </a:rPr>
              <a:t>De lesdoelen</a:t>
            </a:r>
          </a:p>
          <a:p>
            <a:r>
              <a:rPr lang="nl-NL" sz="4000" dirty="0">
                <a:highlight>
                  <a:srgbClr val="800000"/>
                </a:highlight>
              </a:rPr>
              <a:t>Paragraaf 3.4</a:t>
            </a:r>
          </a:p>
          <a:p>
            <a:r>
              <a:rPr lang="nl-NL" sz="4000" dirty="0">
                <a:highlight>
                  <a:srgbClr val="800000"/>
                </a:highlight>
              </a:rPr>
              <a:t>Opdrachten maken</a:t>
            </a:r>
          </a:p>
        </p:txBody>
      </p:sp>
      <p:pic>
        <p:nvPicPr>
          <p:cNvPr id="8" name="Picture 4" descr="Tijdvak 2 - hv123 - Lesmateriaal - Wikiwijs">
            <a:extLst>
              <a:ext uri="{FF2B5EF4-FFF2-40B4-BE49-F238E27FC236}">
                <a16:creationId xmlns:a16="http://schemas.microsoft.com/office/drawing/2014/main" id="{D645678F-9F60-44C0-8A7D-575356852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08" y="1873967"/>
            <a:ext cx="3110065" cy="3110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9618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a:bodyPr>
          <a:lstStyle/>
          <a:p>
            <a:pPr algn="l">
              <a:buFont typeface="+mj-lt"/>
              <a:buAutoNum type="arabicPeriod"/>
            </a:pPr>
            <a:r>
              <a:rPr lang="nl-NL" sz="2400" b="0" i="0" dirty="0">
                <a:effectLst/>
                <a:highlight>
                  <a:srgbClr val="800000"/>
                </a:highlight>
                <a:latin typeface="Arial" panose="020B0604020202020204" pitchFamily="34" charset="0"/>
              </a:rPr>
              <a:t>Hoe wilde de </a:t>
            </a:r>
            <a:r>
              <a:rPr lang="nl-NL" sz="2400" b="1" i="0" dirty="0">
                <a:solidFill>
                  <a:srgbClr val="FFFF00"/>
                </a:solidFill>
                <a:effectLst/>
                <a:highlight>
                  <a:srgbClr val="800000"/>
                </a:highlight>
                <a:latin typeface="Arial" panose="020B0604020202020204" pitchFamily="34" charset="0"/>
              </a:rPr>
              <a:t>elite</a:t>
            </a:r>
            <a:r>
              <a:rPr lang="nl-NL" sz="2400" b="0" i="0" dirty="0">
                <a:effectLst/>
                <a:highlight>
                  <a:srgbClr val="800000"/>
                </a:highlight>
                <a:latin typeface="Arial" panose="020B0604020202020204" pitchFamily="34" charset="0"/>
              </a:rPr>
              <a:t> een opstand onder de </a:t>
            </a:r>
            <a:r>
              <a:rPr lang="nl-NL" sz="2400" b="1" i="0" dirty="0">
                <a:solidFill>
                  <a:srgbClr val="FFFF00"/>
                </a:solidFill>
                <a:effectLst/>
                <a:highlight>
                  <a:srgbClr val="800000"/>
                </a:highlight>
                <a:latin typeface="Arial" panose="020B0604020202020204" pitchFamily="34" charset="0"/>
              </a:rPr>
              <a:t>proletariërs </a:t>
            </a:r>
            <a:r>
              <a:rPr lang="nl-NL" sz="2400" b="0" i="0" dirty="0">
                <a:effectLst/>
                <a:highlight>
                  <a:srgbClr val="800000"/>
                </a:highlight>
                <a:latin typeface="Arial" panose="020B0604020202020204" pitchFamily="34" charset="0"/>
              </a:rPr>
              <a:t>voorkomen?</a:t>
            </a:r>
          </a:p>
          <a:p>
            <a:pPr marL="457200" lvl="1" indent="0">
              <a:buNone/>
            </a:pPr>
            <a:endParaRPr lang="nl-NL" sz="2000" b="0" i="0" dirty="0">
              <a:effectLst/>
              <a:latin typeface="Arial" panose="020B0604020202020204" pitchFamily="34" charset="0"/>
            </a:endParaRPr>
          </a:p>
          <a:p>
            <a:pPr algn="l">
              <a:buFont typeface="+mj-lt"/>
              <a:buAutoNum type="arabicPeriod"/>
            </a:pPr>
            <a:r>
              <a:rPr lang="nl-NL" sz="2400" b="0" i="0" dirty="0">
                <a:effectLst/>
                <a:highlight>
                  <a:srgbClr val="800000"/>
                </a:highlight>
                <a:latin typeface="Arial" panose="020B0604020202020204" pitchFamily="34" charset="0"/>
              </a:rPr>
              <a:t>Welke vier </a:t>
            </a:r>
            <a:r>
              <a:rPr lang="nl-NL" sz="2400" b="1" i="0" dirty="0">
                <a:solidFill>
                  <a:srgbClr val="FFFF00"/>
                </a:solidFill>
                <a:effectLst/>
                <a:highlight>
                  <a:srgbClr val="800000"/>
                </a:highlight>
                <a:latin typeface="Arial" panose="020B0604020202020204" pitchFamily="34" charset="0"/>
              </a:rPr>
              <a:t>sociale lagen</a:t>
            </a:r>
            <a:r>
              <a:rPr lang="nl-NL" sz="2400" b="0" i="0" dirty="0">
                <a:solidFill>
                  <a:srgbClr val="FFFF00"/>
                </a:solidFill>
                <a:effectLst/>
                <a:highlight>
                  <a:srgbClr val="800000"/>
                </a:highlight>
                <a:latin typeface="Arial" panose="020B0604020202020204" pitchFamily="34" charset="0"/>
              </a:rPr>
              <a:t> </a:t>
            </a:r>
            <a:r>
              <a:rPr lang="nl-NL" sz="2400" b="0" i="0" dirty="0">
                <a:effectLst/>
                <a:highlight>
                  <a:srgbClr val="800000"/>
                </a:highlight>
                <a:latin typeface="Arial" panose="020B0604020202020204" pitchFamily="34" charset="0"/>
              </a:rPr>
              <a:t>kenden de Romeinse bevolking binnen de steden?</a:t>
            </a:r>
          </a:p>
          <a:p>
            <a:pPr>
              <a:buFont typeface="+mj-lt"/>
              <a:buAutoNum type="arabicPeriod"/>
            </a:pPr>
            <a:r>
              <a:rPr lang="nl-NL" sz="2400" dirty="0">
                <a:effectLst/>
                <a:highlight>
                  <a:srgbClr val="800000"/>
                </a:highlight>
                <a:latin typeface="Arial" panose="020B0604020202020204" pitchFamily="34" charset="0"/>
              </a:rPr>
              <a:t>Waarom waren er zoveel slaven in het Romeinse Rijk?</a:t>
            </a:r>
          </a:p>
          <a:p>
            <a:pPr>
              <a:buFont typeface="+mj-lt"/>
              <a:buAutoNum type="arabicPeriod"/>
            </a:pPr>
            <a:r>
              <a:rPr lang="nl-NL" sz="2400" dirty="0">
                <a:effectLst/>
                <a:highlight>
                  <a:srgbClr val="800000"/>
                </a:highlight>
                <a:latin typeface="Arial" panose="020B0604020202020204" pitchFamily="34" charset="0"/>
              </a:rPr>
              <a:t>Hoe kon een slaaf vrij worden?</a:t>
            </a:r>
          </a:p>
          <a:p>
            <a:pPr>
              <a:buFont typeface="+mj-lt"/>
              <a:buAutoNum type="arabicPeriod"/>
            </a:pPr>
            <a:r>
              <a:rPr lang="nl-NL" sz="2400" b="0" i="0" dirty="0">
                <a:effectLst/>
                <a:highlight>
                  <a:srgbClr val="800000"/>
                </a:highlight>
                <a:latin typeface="Arial" panose="020B0604020202020204" pitchFamily="34" charset="0"/>
              </a:rPr>
              <a:t>Wat was het doel van </a:t>
            </a:r>
            <a:r>
              <a:rPr lang="nl-NL" sz="2400" b="1" i="1" dirty="0">
                <a:solidFill>
                  <a:srgbClr val="FFFF00"/>
                </a:solidFill>
                <a:effectLst/>
                <a:highlight>
                  <a:srgbClr val="800000"/>
                </a:highlight>
                <a:latin typeface="Arial" panose="020B0604020202020204" pitchFamily="34" charset="0"/>
              </a:rPr>
              <a:t>brood en spelen</a:t>
            </a:r>
            <a:r>
              <a:rPr lang="nl-NL" sz="2400" b="0" i="0" dirty="0">
                <a:effectLst/>
                <a:highlight>
                  <a:srgbClr val="800000"/>
                </a:highlight>
                <a:latin typeface="Arial" panose="020B0604020202020204" pitchFamily="34" charset="0"/>
              </a:rPr>
              <a:t>?</a:t>
            </a:r>
          </a:p>
          <a:p>
            <a:pPr marL="0" indent="0">
              <a:buNone/>
            </a:pPr>
            <a:endParaRPr lang="nl-NL" sz="4400" dirty="0">
              <a:effectLst/>
              <a:highlight>
                <a:srgbClr val="800000"/>
              </a:highlight>
              <a:latin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Even herhalen</a:t>
            </a:r>
          </a:p>
        </p:txBody>
      </p:sp>
    </p:spTree>
    <p:extLst>
      <p:ext uri="{BB962C8B-B14F-4D97-AF65-F5344CB8AC3E}">
        <p14:creationId xmlns:p14="http://schemas.microsoft.com/office/powerpoint/2010/main" val="25998221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9119" y="-85597"/>
            <a:ext cx="10353761" cy="1326321"/>
          </a:xfrm>
        </p:spPr>
        <p:txBody>
          <a:bodyPr>
            <a:normAutofit/>
          </a:bodyPr>
          <a:lstStyle/>
          <a:p>
            <a:r>
              <a:rPr lang="nl-NL" sz="4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312046" y="1326321"/>
            <a:ext cx="11567908" cy="5630291"/>
          </a:xfrm>
        </p:spPr>
        <p:txBody>
          <a:bodyPr>
            <a:normAutofit/>
          </a:bodyPr>
          <a:lstStyle/>
          <a:p>
            <a:pPr algn="l"/>
            <a:r>
              <a:rPr lang="nl-NL" sz="2800" b="0" i="0" dirty="0">
                <a:effectLst/>
                <a:highlight>
                  <a:srgbClr val="800000"/>
                </a:highlight>
                <a:latin typeface="Arial" panose="020B0604020202020204" pitchFamily="34" charset="0"/>
              </a:rPr>
              <a:t>De betekenis van de volgende begrippen kunnen geven: </a:t>
            </a:r>
            <a:r>
              <a:rPr lang="nl-NL" sz="2800" b="1" i="0" dirty="0">
                <a:solidFill>
                  <a:srgbClr val="FFFF00"/>
                </a:solidFill>
                <a:effectLst/>
                <a:highlight>
                  <a:srgbClr val="800000"/>
                </a:highlight>
                <a:latin typeface="Arial" panose="020B0604020202020204" pitchFamily="34" charset="0"/>
              </a:rPr>
              <a:t>christenen, paus, staatsgodsdienst, bisschop</a:t>
            </a:r>
          </a:p>
          <a:p>
            <a:pPr algn="l"/>
            <a:r>
              <a:rPr lang="nl-NL" sz="2800" dirty="0">
                <a:effectLst/>
                <a:highlight>
                  <a:srgbClr val="800000"/>
                </a:highlight>
                <a:latin typeface="Arial" panose="020B0604020202020204" pitchFamily="34" charset="0"/>
              </a:rPr>
              <a:t>Uitleggen hoe het </a:t>
            </a:r>
            <a:r>
              <a:rPr lang="nl-NL" sz="2800" b="1" dirty="0">
                <a:solidFill>
                  <a:srgbClr val="FFFF00"/>
                </a:solidFill>
                <a:effectLst/>
                <a:highlight>
                  <a:srgbClr val="800000"/>
                </a:highlight>
                <a:latin typeface="Arial" panose="020B0604020202020204" pitchFamily="34" charset="0"/>
              </a:rPr>
              <a:t>christendom </a:t>
            </a:r>
            <a:r>
              <a:rPr lang="nl-NL" sz="2800" dirty="0">
                <a:effectLst/>
                <a:highlight>
                  <a:srgbClr val="800000"/>
                </a:highlight>
                <a:latin typeface="Arial" panose="020B0604020202020204" pitchFamily="34" charset="0"/>
              </a:rPr>
              <a:t>werd verspreid na de dood van Jezus Christus.</a:t>
            </a:r>
            <a:endParaRPr lang="nl-NL" sz="2800" i="1" dirty="0">
              <a:effectLst/>
              <a:highlight>
                <a:srgbClr val="800000"/>
              </a:highlight>
              <a:latin typeface="Arial" panose="020B0604020202020204" pitchFamily="34" charset="0"/>
            </a:endParaRPr>
          </a:p>
          <a:p>
            <a:r>
              <a:rPr lang="nl-NL" sz="2800" dirty="0">
                <a:highlight>
                  <a:srgbClr val="800000"/>
                </a:highlight>
                <a:latin typeface="Arial" panose="020B0604020202020204" pitchFamily="34" charset="0"/>
                <a:cs typeface="Arial" panose="020B0604020202020204" pitchFamily="34" charset="0"/>
              </a:rPr>
              <a:t>Uitleggen waarom het </a:t>
            </a:r>
            <a:r>
              <a:rPr lang="nl-NL" sz="2800" b="1" dirty="0">
                <a:solidFill>
                  <a:srgbClr val="FFFF00"/>
                </a:solidFill>
                <a:highlight>
                  <a:srgbClr val="800000"/>
                </a:highlight>
                <a:latin typeface="Arial" panose="020B0604020202020204" pitchFamily="34" charset="0"/>
                <a:cs typeface="Arial" panose="020B0604020202020204" pitchFamily="34" charset="0"/>
              </a:rPr>
              <a:t>christendom</a:t>
            </a:r>
            <a:r>
              <a:rPr lang="nl-NL" sz="2800" dirty="0">
                <a:highlight>
                  <a:srgbClr val="800000"/>
                </a:highlight>
                <a:latin typeface="Arial" panose="020B0604020202020204" pitchFamily="34" charset="0"/>
                <a:cs typeface="Arial" panose="020B0604020202020204" pitchFamily="34" charset="0"/>
              </a:rPr>
              <a:t> aantrekkelijker was en </a:t>
            </a:r>
            <a:r>
              <a:rPr lang="nl-NL" sz="2800" dirty="0" err="1">
                <a:highlight>
                  <a:srgbClr val="800000"/>
                </a:highlight>
                <a:latin typeface="Arial" panose="020B0604020202020204" pitchFamily="34" charset="0"/>
                <a:cs typeface="Arial" panose="020B0604020202020204" pitchFamily="34" charset="0"/>
              </a:rPr>
              <a:t>nogsteeds</a:t>
            </a:r>
            <a:r>
              <a:rPr lang="nl-NL" sz="2800" dirty="0">
                <a:highlight>
                  <a:srgbClr val="800000"/>
                </a:highlight>
                <a:latin typeface="Arial" panose="020B0604020202020204" pitchFamily="34" charset="0"/>
                <a:cs typeface="Arial" panose="020B0604020202020204" pitchFamily="34" charset="0"/>
              </a:rPr>
              <a:t> is.</a:t>
            </a:r>
          </a:p>
          <a:p>
            <a:r>
              <a:rPr lang="nl-NL" sz="2800" dirty="0">
                <a:highlight>
                  <a:srgbClr val="800000"/>
                </a:highlight>
                <a:latin typeface="Arial" panose="020B0604020202020204" pitchFamily="34" charset="0"/>
                <a:cs typeface="Arial" panose="020B0604020202020204" pitchFamily="34" charset="0"/>
              </a:rPr>
              <a:t>Uitleggen hoe het christendom de staatsgodsdienst werd in het Romeinse Rijk.</a:t>
            </a:r>
          </a:p>
          <a:p>
            <a:r>
              <a:rPr lang="nl-NL" sz="2800" dirty="0">
                <a:highlight>
                  <a:srgbClr val="800000"/>
                </a:highlight>
                <a:latin typeface="Arial" panose="020B0604020202020204" pitchFamily="34" charset="0"/>
                <a:cs typeface="Arial" panose="020B0604020202020204" pitchFamily="34" charset="0"/>
              </a:rPr>
              <a:t>Het verschil tussen een </a:t>
            </a:r>
            <a:r>
              <a:rPr lang="nl-NL" sz="2800" b="1" dirty="0">
                <a:solidFill>
                  <a:srgbClr val="FFFF00"/>
                </a:solidFill>
                <a:highlight>
                  <a:srgbClr val="800000"/>
                </a:highlight>
                <a:latin typeface="Arial" panose="020B0604020202020204" pitchFamily="34" charset="0"/>
                <a:cs typeface="Arial" panose="020B0604020202020204" pitchFamily="34" charset="0"/>
              </a:rPr>
              <a:t>feit</a:t>
            </a:r>
            <a:r>
              <a:rPr lang="nl-NL" sz="2800" dirty="0">
                <a:highlight>
                  <a:srgbClr val="800000"/>
                </a:highlight>
                <a:latin typeface="Arial" panose="020B0604020202020204" pitchFamily="34" charset="0"/>
                <a:cs typeface="Arial" panose="020B0604020202020204" pitchFamily="34" charset="0"/>
              </a:rPr>
              <a:t> en een </a:t>
            </a:r>
            <a:r>
              <a:rPr lang="nl-NL" sz="2800" b="1" dirty="0">
                <a:solidFill>
                  <a:srgbClr val="FFFF00"/>
                </a:solidFill>
                <a:highlight>
                  <a:srgbClr val="800000"/>
                </a:highlight>
                <a:latin typeface="Arial" panose="020B0604020202020204" pitchFamily="34" charset="0"/>
                <a:cs typeface="Arial" panose="020B0604020202020204" pitchFamily="34" charset="0"/>
              </a:rPr>
              <a:t>mening</a:t>
            </a:r>
            <a:r>
              <a:rPr lang="nl-NL" sz="2800" dirty="0">
                <a:highlight>
                  <a:srgbClr val="800000"/>
                </a:highlight>
                <a:latin typeface="Arial" panose="020B0604020202020204" pitchFamily="34" charset="0"/>
                <a:cs typeface="Arial" panose="020B0604020202020204" pitchFamily="34" charset="0"/>
              </a:rPr>
              <a:t> benoemen.</a:t>
            </a:r>
          </a:p>
          <a:p>
            <a:endParaRPr lang="nl-NL" dirty="0">
              <a:latin typeface="Arial" panose="020B0604020202020204" pitchFamily="34" charset="0"/>
              <a:cs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44" y="0"/>
            <a:ext cx="1326321" cy="132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6191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7C5194-3A87-48B0-AEF8-18E663095CC4}"/>
              </a:ext>
            </a:extLst>
          </p:cNvPr>
          <p:cNvSpPr>
            <a:spLocks noGrp="1"/>
          </p:cNvSpPr>
          <p:nvPr>
            <p:ph type="title"/>
          </p:nvPr>
        </p:nvSpPr>
        <p:spPr>
          <a:xfrm>
            <a:off x="1376039" y="101600"/>
            <a:ext cx="10219364" cy="2336799"/>
          </a:xfrm>
        </p:spPr>
        <p:txBody>
          <a:bodyPr>
            <a:normAutofit/>
          </a:bodyPr>
          <a:lstStyle/>
          <a:p>
            <a:r>
              <a:rPr lang="nl-NL" sz="4400" dirty="0">
                <a:highlight>
                  <a:srgbClr val="800000"/>
                </a:highlight>
              </a:rPr>
              <a:t>2 bizarre feitjes over leven in de Romeinse stad</a:t>
            </a:r>
          </a:p>
        </p:txBody>
      </p:sp>
      <p:pic>
        <p:nvPicPr>
          <p:cNvPr id="3074" name="Picture 2" descr="FAQ Guide for My Kids - 649.133 | Wtf face, Meme faces, Current mood meme">
            <a:extLst>
              <a:ext uri="{FF2B5EF4-FFF2-40B4-BE49-F238E27FC236}">
                <a16:creationId xmlns:a16="http://schemas.microsoft.com/office/drawing/2014/main" id="{E587BD24-AD71-407E-9B26-12E668FD88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979" y="2438399"/>
            <a:ext cx="6165096" cy="4022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Tijdvak 2 - hv123 - Lesmateriaal - Wikiwijs">
            <a:extLst>
              <a:ext uri="{FF2B5EF4-FFF2-40B4-BE49-F238E27FC236}">
                <a16:creationId xmlns:a16="http://schemas.microsoft.com/office/drawing/2014/main" id="{F57643FB-6E39-40A0-BB06-796E1F6712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981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BE66A7-432F-4B81-B1A3-D2CD4217D4E6}"/>
              </a:ext>
            </a:extLst>
          </p:cNvPr>
          <p:cNvSpPr>
            <a:spLocks noGrp="1"/>
          </p:cNvSpPr>
          <p:nvPr>
            <p:ph type="title"/>
          </p:nvPr>
        </p:nvSpPr>
        <p:spPr>
          <a:xfrm>
            <a:off x="128588" y="143436"/>
            <a:ext cx="11934823" cy="1792484"/>
          </a:xfrm>
        </p:spPr>
        <p:txBody>
          <a:bodyPr>
            <a:normAutofit/>
          </a:bodyPr>
          <a:lstStyle/>
          <a:p>
            <a:r>
              <a:rPr lang="nl-NL" sz="4000" dirty="0">
                <a:highlight>
                  <a:srgbClr val="800000"/>
                </a:highlight>
                <a:latin typeface="Arial" panose="020B0604020202020204" pitchFamily="34" charset="0"/>
                <a:cs typeface="Arial" panose="020B0604020202020204" pitchFamily="34" charset="0"/>
              </a:rPr>
              <a:t>Leg uit of je in de bron een geschreven of een ongeschreven bron ziet.</a:t>
            </a:r>
          </a:p>
        </p:txBody>
      </p:sp>
      <p:sp>
        <p:nvSpPr>
          <p:cNvPr id="3" name="Tijdelijke aanduiding voor inhoud 2">
            <a:extLst>
              <a:ext uri="{FF2B5EF4-FFF2-40B4-BE49-F238E27FC236}">
                <a16:creationId xmlns:a16="http://schemas.microsoft.com/office/drawing/2014/main" id="{9E81E990-8E74-4D7E-A86E-45C2E6CBBA4C}"/>
              </a:ext>
            </a:extLst>
          </p:cNvPr>
          <p:cNvSpPr>
            <a:spLocks noGrp="1"/>
          </p:cNvSpPr>
          <p:nvPr>
            <p:ph idx="1"/>
          </p:nvPr>
        </p:nvSpPr>
        <p:spPr>
          <a:xfrm>
            <a:off x="8067674" y="3429000"/>
            <a:ext cx="3781426" cy="3124200"/>
          </a:xfrm>
        </p:spPr>
        <p:txBody>
          <a:bodyPr>
            <a:normAutofit/>
          </a:bodyPr>
          <a:lstStyle/>
          <a:p>
            <a:r>
              <a:rPr lang="nl-NL" sz="3200" dirty="0">
                <a:highlight>
                  <a:srgbClr val="800000"/>
                </a:highlight>
              </a:rPr>
              <a:t>Bron: een stenen hakbijl, gevonden bij Nijmegen.</a:t>
            </a:r>
          </a:p>
        </p:txBody>
      </p:sp>
      <p:pic>
        <p:nvPicPr>
          <p:cNvPr id="1026" name="Picture 2" descr="Bronnen van de geschiedenis">
            <a:extLst>
              <a:ext uri="{FF2B5EF4-FFF2-40B4-BE49-F238E27FC236}">
                <a16:creationId xmlns:a16="http://schemas.microsoft.com/office/drawing/2014/main" id="{0C087879-0F61-4DFD-B341-49E028008D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8" y="1935920"/>
            <a:ext cx="7866315" cy="4502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9282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12A39C-B80D-47DF-9535-90EC12ED0EFC}"/>
              </a:ext>
            </a:extLst>
          </p:cNvPr>
          <p:cNvSpPr>
            <a:spLocks noGrp="1"/>
          </p:cNvSpPr>
          <p:nvPr>
            <p:ph type="title"/>
          </p:nvPr>
        </p:nvSpPr>
        <p:spPr>
          <a:xfrm>
            <a:off x="1390045" y="0"/>
            <a:ext cx="10353761" cy="3012489"/>
          </a:xfrm>
        </p:spPr>
        <p:txBody>
          <a:bodyPr>
            <a:normAutofit/>
          </a:bodyPr>
          <a:lstStyle/>
          <a:p>
            <a:pPr marL="514350" indent="-514350">
              <a:buFont typeface="+mj-lt"/>
              <a:buAutoNum type="arabicPeriod"/>
            </a:pPr>
            <a:r>
              <a:rPr lang="nl-NL" dirty="0">
                <a:highlight>
                  <a:srgbClr val="800000"/>
                </a:highlight>
              </a:rPr>
              <a:t>Het christendom werd eerst gehaat binnen het Romeinse Rijk. Hierom werden zij vaak vermoord in arena’s.</a:t>
            </a:r>
          </a:p>
        </p:txBody>
      </p:sp>
      <p:pic>
        <p:nvPicPr>
          <p:cNvPr id="4" name="Picture 4" descr="Tijdvak 2 - hv123 - Lesmateriaal - Wikiwijs">
            <a:extLst>
              <a:ext uri="{FF2B5EF4-FFF2-40B4-BE49-F238E27FC236}">
                <a16:creationId xmlns:a16="http://schemas.microsoft.com/office/drawing/2014/main" id="{61D49F49-6C7A-4F1C-9FDE-EDD340BF4D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913836" cy="91383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et Christendom ontstaat in het Romeinse rijk - Lesmateriaal - Wikiwijs">
            <a:extLst>
              <a:ext uri="{FF2B5EF4-FFF2-40B4-BE49-F238E27FC236}">
                <a16:creationId xmlns:a16="http://schemas.microsoft.com/office/drawing/2014/main" id="{AF77E946-413F-41B5-A290-207AA679F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2" y="3012489"/>
            <a:ext cx="6458085" cy="3769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0160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E2F171-6F6F-4FB4-B46E-F6986A9ABB30}"/>
              </a:ext>
            </a:extLst>
          </p:cNvPr>
          <p:cNvSpPr>
            <a:spLocks noGrp="1"/>
          </p:cNvSpPr>
          <p:nvPr>
            <p:ph type="title"/>
          </p:nvPr>
        </p:nvSpPr>
        <p:spPr>
          <a:xfrm>
            <a:off x="599749" y="-917359"/>
            <a:ext cx="11542451" cy="5746812"/>
          </a:xfrm>
        </p:spPr>
        <p:txBody>
          <a:bodyPr>
            <a:normAutofit/>
          </a:bodyPr>
          <a:lstStyle/>
          <a:p>
            <a:r>
              <a:rPr lang="nl-NL" sz="3200" dirty="0">
                <a:highlight>
                  <a:srgbClr val="800000"/>
                </a:highlight>
              </a:rPr>
              <a:t>2. Meerdere maanden zijn vernoemd naar Romeinse keizers. Zo is augustus natuurlijk vernoemd naar de eerste keizer en Juli vernoemd naar Julius Caesar.</a:t>
            </a:r>
            <a:br>
              <a:rPr lang="nl-NL" sz="3200" dirty="0">
                <a:highlight>
                  <a:srgbClr val="800000"/>
                </a:highlight>
              </a:rPr>
            </a:br>
            <a:br>
              <a:rPr lang="nl-NL" sz="3200" dirty="0">
                <a:highlight>
                  <a:srgbClr val="800000"/>
                </a:highlight>
              </a:rPr>
            </a:br>
            <a:r>
              <a:rPr lang="nl-NL" sz="3200" dirty="0">
                <a:highlight>
                  <a:srgbClr val="800000"/>
                </a:highlight>
              </a:rPr>
              <a:t>Germaanse goden kregen ook namen. Zo is “</a:t>
            </a:r>
            <a:r>
              <a:rPr lang="nl-NL" sz="3200" dirty="0" err="1">
                <a:highlight>
                  <a:srgbClr val="800000"/>
                </a:highlight>
              </a:rPr>
              <a:t>Thursday</a:t>
            </a:r>
            <a:r>
              <a:rPr lang="nl-NL" sz="3200" dirty="0">
                <a:highlight>
                  <a:srgbClr val="800000"/>
                </a:highlight>
              </a:rPr>
              <a:t>” eigenlijk </a:t>
            </a:r>
            <a:r>
              <a:rPr lang="nl-NL" sz="3200" dirty="0" err="1">
                <a:highlight>
                  <a:srgbClr val="800000"/>
                </a:highlight>
              </a:rPr>
              <a:t>Thorsday</a:t>
            </a:r>
            <a:endParaRPr lang="nl-NL" sz="3200" dirty="0">
              <a:highlight>
                <a:srgbClr val="800000"/>
              </a:highlight>
            </a:endParaRPr>
          </a:p>
        </p:txBody>
      </p:sp>
      <p:pic>
        <p:nvPicPr>
          <p:cNvPr id="6" name="Picture 4" descr="Tijdvak 2 - hv123 - Lesmateriaal - Wikiwijs">
            <a:extLst>
              <a:ext uri="{FF2B5EF4-FFF2-40B4-BE49-F238E27FC236}">
                <a16:creationId xmlns:a16="http://schemas.microsoft.com/office/drawing/2014/main" id="{BD10E937-99D2-4A63-AA72-971AC7691C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836" cy="91383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oe maak je de hamer van halfgod Thor? | De Volkskrant">
            <a:extLst>
              <a:ext uri="{FF2B5EF4-FFF2-40B4-BE49-F238E27FC236}">
                <a16:creationId xmlns:a16="http://schemas.microsoft.com/office/drawing/2014/main" id="{CF48E78C-B9B5-40A8-B61B-EFC00E9CE5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4425" y="2009775"/>
            <a:ext cx="7267575" cy="484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28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057803-DE52-4E3F-B1D2-FDAA0BF5A585}"/>
              </a:ext>
            </a:extLst>
          </p:cNvPr>
          <p:cNvSpPr>
            <a:spLocks noGrp="1"/>
          </p:cNvSpPr>
          <p:nvPr>
            <p:ph type="title"/>
          </p:nvPr>
        </p:nvSpPr>
        <p:spPr>
          <a:xfrm>
            <a:off x="-1065925" y="-136124"/>
            <a:ext cx="10353761" cy="1326321"/>
          </a:xfrm>
        </p:spPr>
        <p:txBody>
          <a:bodyPr/>
          <a:lstStyle/>
          <a:p>
            <a:r>
              <a:rPr lang="nl-NL" dirty="0">
                <a:highlight>
                  <a:srgbClr val="800000"/>
                </a:highlight>
              </a:rPr>
              <a:t>Jezus van Nazareth (blz. 52)</a:t>
            </a:r>
          </a:p>
        </p:txBody>
      </p:sp>
      <p:sp>
        <p:nvSpPr>
          <p:cNvPr id="3" name="Tijdelijke aanduiding voor inhoud 2">
            <a:extLst>
              <a:ext uri="{FF2B5EF4-FFF2-40B4-BE49-F238E27FC236}">
                <a16:creationId xmlns:a16="http://schemas.microsoft.com/office/drawing/2014/main" id="{2CC022C7-347D-4442-91D0-278B5154F86C}"/>
              </a:ext>
            </a:extLst>
          </p:cNvPr>
          <p:cNvSpPr>
            <a:spLocks noGrp="1"/>
          </p:cNvSpPr>
          <p:nvPr>
            <p:ph idx="1"/>
          </p:nvPr>
        </p:nvSpPr>
        <p:spPr>
          <a:xfrm>
            <a:off x="4722921" y="976544"/>
            <a:ext cx="7386222" cy="5797118"/>
          </a:xfrm>
        </p:spPr>
        <p:txBody>
          <a:bodyPr>
            <a:normAutofit/>
          </a:bodyPr>
          <a:lstStyle/>
          <a:p>
            <a:pPr marL="457200" indent="-457200">
              <a:buFont typeface="+mj-lt"/>
              <a:buAutoNum type="arabicPeriod"/>
            </a:pPr>
            <a:r>
              <a:rPr lang="nl-NL" sz="2300" dirty="0">
                <a:highlight>
                  <a:srgbClr val="800000"/>
                </a:highlight>
                <a:latin typeface="Arial" panose="020B0604020202020204" pitchFamily="34" charset="0"/>
                <a:cs typeface="Arial" panose="020B0604020202020204" pitchFamily="34" charset="0"/>
              </a:rPr>
              <a:t>Benoem een verschil tussen het geloof van de Romeinen en de joden.</a:t>
            </a:r>
          </a:p>
          <a:p>
            <a:pPr marL="457200" indent="-457200">
              <a:buFont typeface="+mj-lt"/>
              <a:buAutoNum type="arabicPeriod"/>
            </a:pPr>
            <a:r>
              <a:rPr lang="nl-NL" sz="2300" dirty="0">
                <a:highlight>
                  <a:srgbClr val="800000"/>
                </a:highlight>
                <a:latin typeface="Arial" panose="020B0604020202020204" pitchFamily="34" charset="0"/>
                <a:cs typeface="Arial" panose="020B0604020202020204" pitchFamily="34" charset="0"/>
              </a:rPr>
              <a:t>Waar ligt Palestina?</a:t>
            </a:r>
          </a:p>
          <a:p>
            <a:pPr marL="457200" indent="-457200">
              <a:buFont typeface="+mj-lt"/>
              <a:buAutoNum type="arabicPeriod"/>
            </a:pPr>
            <a:r>
              <a:rPr lang="nl-NL" sz="2300" dirty="0">
                <a:highlight>
                  <a:srgbClr val="800000"/>
                </a:highlight>
                <a:latin typeface="Arial" panose="020B0604020202020204" pitchFamily="34" charset="0"/>
                <a:cs typeface="Arial" panose="020B0604020202020204" pitchFamily="34" charset="0"/>
              </a:rPr>
              <a:t>Waarom zagen de Romeinen Jezus als een gevaar en onruststoker?</a:t>
            </a:r>
          </a:p>
          <a:p>
            <a:pPr marL="457200" indent="-457200">
              <a:buFont typeface="+mj-lt"/>
              <a:buAutoNum type="arabicPeriod"/>
            </a:pPr>
            <a:r>
              <a:rPr lang="nl-NL" sz="2300" dirty="0">
                <a:highlight>
                  <a:srgbClr val="800000"/>
                </a:highlight>
                <a:latin typeface="Arial" panose="020B0604020202020204" pitchFamily="34" charset="0"/>
                <a:cs typeface="Arial" panose="020B0604020202020204" pitchFamily="34" charset="0"/>
              </a:rPr>
              <a:t>Hoe werd het </a:t>
            </a:r>
            <a:r>
              <a:rPr lang="nl-NL" sz="2300" b="1" dirty="0">
                <a:solidFill>
                  <a:srgbClr val="FFFF00"/>
                </a:solidFill>
                <a:highlight>
                  <a:srgbClr val="800000"/>
                </a:highlight>
                <a:latin typeface="Arial" panose="020B0604020202020204" pitchFamily="34" charset="0"/>
                <a:cs typeface="Arial" panose="020B0604020202020204" pitchFamily="34" charset="0"/>
              </a:rPr>
              <a:t>christendom</a:t>
            </a:r>
            <a:r>
              <a:rPr lang="nl-NL" sz="2300" dirty="0">
                <a:highlight>
                  <a:srgbClr val="800000"/>
                </a:highlight>
                <a:latin typeface="Arial" panose="020B0604020202020204" pitchFamily="34" charset="0"/>
                <a:cs typeface="Arial" panose="020B0604020202020204" pitchFamily="34" charset="0"/>
              </a:rPr>
              <a:t> verspreid na de dood van Jezus?</a:t>
            </a:r>
          </a:p>
          <a:p>
            <a:pPr marL="457200" indent="-457200">
              <a:buFont typeface="+mj-lt"/>
              <a:buAutoNum type="arabicPeriod"/>
            </a:pPr>
            <a:r>
              <a:rPr lang="nl-NL" sz="2300" dirty="0">
                <a:highlight>
                  <a:srgbClr val="800000"/>
                </a:highlight>
                <a:latin typeface="Arial" panose="020B0604020202020204" pitchFamily="34" charset="0"/>
                <a:cs typeface="Arial" panose="020B0604020202020204" pitchFamily="34" charset="0"/>
              </a:rPr>
              <a:t>Inzichtvraag: de Romeinen zien hun keizer (naast de andere goden) als een god. Waarom zouden geloven als het jodendom, </a:t>
            </a:r>
            <a:r>
              <a:rPr lang="nl-NL" sz="2300" b="1" dirty="0">
                <a:solidFill>
                  <a:srgbClr val="FFFF00"/>
                </a:solidFill>
                <a:highlight>
                  <a:srgbClr val="800000"/>
                </a:highlight>
                <a:latin typeface="Arial" panose="020B0604020202020204" pitchFamily="34" charset="0"/>
                <a:cs typeface="Arial" panose="020B0604020202020204" pitchFamily="34" charset="0"/>
              </a:rPr>
              <a:t>christendom</a:t>
            </a:r>
            <a:r>
              <a:rPr lang="nl-NL" sz="2300" dirty="0">
                <a:highlight>
                  <a:srgbClr val="800000"/>
                </a:highlight>
                <a:latin typeface="Arial" panose="020B0604020202020204" pitchFamily="34" charset="0"/>
                <a:cs typeface="Arial" panose="020B0604020202020204" pitchFamily="34" charset="0"/>
              </a:rPr>
              <a:t> (en later ook de islam) het hier niet mee eens zijn? </a:t>
            </a:r>
            <a:br>
              <a:rPr lang="nl-NL" sz="2300" dirty="0">
                <a:highlight>
                  <a:srgbClr val="800000"/>
                </a:highlight>
                <a:latin typeface="Arial" panose="020B0604020202020204" pitchFamily="34" charset="0"/>
                <a:cs typeface="Arial" panose="020B0604020202020204" pitchFamily="34" charset="0"/>
              </a:rPr>
            </a:br>
            <a:r>
              <a:rPr lang="nl-NL" sz="2300" dirty="0">
                <a:highlight>
                  <a:srgbClr val="800000"/>
                </a:highlight>
                <a:latin typeface="Arial" panose="020B0604020202020204" pitchFamily="34" charset="0"/>
                <a:cs typeface="Arial" panose="020B0604020202020204" pitchFamily="34" charset="0"/>
              </a:rPr>
              <a:t>Tip: gebruik jouw antwoord van vraag 1.</a:t>
            </a:r>
          </a:p>
          <a:p>
            <a:endParaRPr lang="nl-NL" dirty="0"/>
          </a:p>
        </p:txBody>
      </p:sp>
      <p:sp>
        <p:nvSpPr>
          <p:cNvPr id="4" name="Tekstvak 3">
            <a:extLst>
              <a:ext uri="{FF2B5EF4-FFF2-40B4-BE49-F238E27FC236}">
                <a16:creationId xmlns:a16="http://schemas.microsoft.com/office/drawing/2014/main" id="{5EE80AE3-06C3-41C6-9451-0C73D280F28A}"/>
              </a:ext>
            </a:extLst>
          </p:cNvPr>
          <p:cNvSpPr txBox="1"/>
          <p:nvPr/>
        </p:nvSpPr>
        <p:spPr>
          <a:xfrm>
            <a:off x="417251" y="6063708"/>
            <a:ext cx="3861787" cy="646331"/>
          </a:xfrm>
          <a:prstGeom prst="rect">
            <a:avLst/>
          </a:prstGeom>
          <a:noFill/>
        </p:spPr>
        <p:txBody>
          <a:bodyPr wrap="square" rtlCol="0">
            <a:spAutoFit/>
          </a:bodyPr>
          <a:lstStyle/>
          <a:p>
            <a:r>
              <a:rPr lang="nl-NL" dirty="0">
                <a:highlight>
                  <a:srgbClr val="800000"/>
                </a:highlight>
              </a:rPr>
              <a:t>Palestina (Judea, de oude Romeinse provincie)</a:t>
            </a:r>
          </a:p>
        </p:txBody>
      </p:sp>
      <p:pic>
        <p:nvPicPr>
          <p:cNvPr id="8" name="Afbeelding 7">
            <a:extLst>
              <a:ext uri="{FF2B5EF4-FFF2-40B4-BE49-F238E27FC236}">
                <a16:creationId xmlns:a16="http://schemas.microsoft.com/office/drawing/2014/main" id="{8B06D82B-4FDC-4593-A4A3-5EC88F803064}"/>
              </a:ext>
            </a:extLst>
          </p:cNvPr>
          <p:cNvPicPr>
            <a:picLocks noChangeAspect="1"/>
          </p:cNvPicPr>
          <p:nvPr/>
        </p:nvPicPr>
        <p:blipFill rotWithShape="1">
          <a:blip r:embed="rId2">
            <a:extLst>
              <a:ext uri="{28A0092B-C50C-407E-A947-70E740481C1C}">
                <a14:useLocalDpi xmlns:a14="http://schemas.microsoft.com/office/drawing/2010/main" val="0"/>
              </a:ext>
            </a:extLst>
          </a:blip>
          <a:srcRect t="17355" b="22200"/>
          <a:stretch/>
        </p:blipFill>
        <p:spPr>
          <a:xfrm>
            <a:off x="180221" y="879477"/>
            <a:ext cx="3861787" cy="5187195"/>
          </a:xfrm>
          <a:prstGeom prst="rect">
            <a:avLst/>
          </a:prstGeom>
        </p:spPr>
      </p:pic>
      <p:sp>
        <p:nvSpPr>
          <p:cNvPr id="9" name="Cirkel: leeg 8">
            <a:extLst>
              <a:ext uri="{FF2B5EF4-FFF2-40B4-BE49-F238E27FC236}">
                <a16:creationId xmlns:a16="http://schemas.microsoft.com/office/drawing/2014/main" id="{26881903-670F-4D0B-91D3-5629C726F910}"/>
              </a:ext>
            </a:extLst>
          </p:cNvPr>
          <p:cNvSpPr/>
          <p:nvPr/>
        </p:nvSpPr>
        <p:spPr>
          <a:xfrm>
            <a:off x="825623" y="3312961"/>
            <a:ext cx="1464816" cy="1524740"/>
          </a:xfrm>
          <a:prstGeom prst="donut">
            <a:avLst>
              <a:gd name="adj" fmla="val 72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pic>
        <p:nvPicPr>
          <p:cNvPr id="10" name="Afbeelding 9">
            <a:extLst>
              <a:ext uri="{FF2B5EF4-FFF2-40B4-BE49-F238E27FC236}">
                <a16:creationId xmlns:a16="http://schemas.microsoft.com/office/drawing/2014/main" id="{70C4026F-8A38-4E12-9A77-6B09F80FE2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221" y="879477"/>
            <a:ext cx="3861787" cy="5219900"/>
          </a:xfrm>
          <a:prstGeom prst="rect">
            <a:avLst/>
          </a:prstGeom>
        </p:spPr>
      </p:pic>
    </p:spTree>
    <p:extLst>
      <p:ext uri="{BB962C8B-B14F-4D97-AF65-F5344CB8AC3E}">
        <p14:creationId xmlns:p14="http://schemas.microsoft.com/office/powerpoint/2010/main" val="166756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3D24FF-FBDE-4CD8-9FD2-02E281AA3C10}"/>
              </a:ext>
            </a:extLst>
          </p:cNvPr>
          <p:cNvSpPr>
            <a:spLocks noGrp="1"/>
          </p:cNvSpPr>
          <p:nvPr>
            <p:ph type="title"/>
          </p:nvPr>
        </p:nvSpPr>
        <p:spPr>
          <a:xfrm>
            <a:off x="180983" y="5442012"/>
            <a:ext cx="5403071" cy="1372141"/>
          </a:xfrm>
        </p:spPr>
        <p:txBody>
          <a:bodyPr>
            <a:normAutofit fontScale="90000"/>
          </a:bodyPr>
          <a:lstStyle/>
          <a:p>
            <a:r>
              <a:rPr lang="nl-NL" dirty="0">
                <a:highlight>
                  <a:srgbClr val="800000"/>
                </a:highlight>
              </a:rPr>
              <a:t>Het conflict tussen Palestina en Israël</a:t>
            </a:r>
          </a:p>
        </p:txBody>
      </p:sp>
      <p:sp>
        <p:nvSpPr>
          <p:cNvPr id="3" name="Tijdelijke aanduiding voor inhoud 2">
            <a:extLst>
              <a:ext uri="{FF2B5EF4-FFF2-40B4-BE49-F238E27FC236}">
                <a16:creationId xmlns:a16="http://schemas.microsoft.com/office/drawing/2014/main" id="{8424B2F0-4AB8-4EC1-BAF7-186807DFC7F0}"/>
              </a:ext>
            </a:extLst>
          </p:cNvPr>
          <p:cNvSpPr>
            <a:spLocks noGrp="1"/>
          </p:cNvSpPr>
          <p:nvPr>
            <p:ph idx="1"/>
          </p:nvPr>
        </p:nvSpPr>
        <p:spPr/>
        <p:txBody>
          <a:bodyPr/>
          <a:lstStyle/>
          <a:p>
            <a:endParaRPr lang="nl-NL" dirty="0"/>
          </a:p>
        </p:txBody>
      </p:sp>
      <p:pic>
        <p:nvPicPr>
          <p:cNvPr id="5" name="Afbeelding 4">
            <a:extLst>
              <a:ext uri="{FF2B5EF4-FFF2-40B4-BE49-F238E27FC236}">
                <a16:creationId xmlns:a16="http://schemas.microsoft.com/office/drawing/2014/main" id="{33E8E8CA-38CE-47DC-8EF2-62B98B4998A7}"/>
              </a:ext>
            </a:extLst>
          </p:cNvPr>
          <p:cNvPicPr>
            <a:picLocks noChangeAspect="1"/>
          </p:cNvPicPr>
          <p:nvPr/>
        </p:nvPicPr>
        <p:blipFill rotWithShape="1">
          <a:blip r:embed="rId2"/>
          <a:srcRect l="17054" t="28228" r="42678" b="8890"/>
          <a:stretch/>
        </p:blipFill>
        <p:spPr>
          <a:xfrm>
            <a:off x="0" y="-1"/>
            <a:ext cx="5948462" cy="5225143"/>
          </a:xfrm>
          <a:prstGeom prst="rect">
            <a:avLst/>
          </a:prstGeom>
        </p:spPr>
      </p:pic>
      <p:pic>
        <p:nvPicPr>
          <p:cNvPr id="7" name="Afbeelding 6">
            <a:extLst>
              <a:ext uri="{FF2B5EF4-FFF2-40B4-BE49-F238E27FC236}">
                <a16:creationId xmlns:a16="http://schemas.microsoft.com/office/drawing/2014/main" id="{9804F0D9-6853-4250-9252-BC24742C1A2E}"/>
              </a:ext>
            </a:extLst>
          </p:cNvPr>
          <p:cNvPicPr>
            <a:picLocks noChangeAspect="1"/>
          </p:cNvPicPr>
          <p:nvPr/>
        </p:nvPicPr>
        <p:blipFill rotWithShape="1">
          <a:blip r:embed="rId3"/>
          <a:srcRect l="16696" t="23810" r="42322" b="10318"/>
          <a:stretch/>
        </p:blipFill>
        <p:spPr>
          <a:xfrm>
            <a:off x="5890524" y="1170213"/>
            <a:ext cx="6290827" cy="5687787"/>
          </a:xfrm>
          <a:prstGeom prst="rect">
            <a:avLst/>
          </a:prstGeom>
        </p:spPr>
      </p:pic>
      <p:pic>
        <p:nvPicPr>
          <p:cNvPr id="8" name="Picture 4" descr="Tijdvak 2 - hv123 - Lesmateriaal - Wikiwijs">
            <a:extLst>
              <a:ext uri="{FF2B5EF4-FFF2-40B4-BE49-F238E27FC236}">
                <a16:creationId xmlns:a16="http://schemas.microsoft.com/office/drawing/2014/main" id="{8B475D89-ACD0-456C-ABA6-D06C226928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09216" y="96234"/>
            <a:ext cx="913836" cy="91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1583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FF2E9D-0C1C-4441-B4DE-982328E623C2}"/>
              </a:ext>
            </a:extLst>
          </p:cNvPr>
          <p:cNvSpPr>
            <a:spLocks noGrp="1"/>
          </p:cNvSpPr>
          <p:nvPr>
            <p:ph type="title"/>
          </p:nvPr>
        </p:nvSpPr>
        <p:spPr>
          <a:xfrm>
            <a:off x="913795" y="0"/>
            <a:ext cx="10353761" cy="1326321"/>
          </a:xfrm>
        </p:spPr>
        <p:txBody>
          <a:bodyPr>
            <a:normAutofit fontScale="90000"/>
          </a:bodyPr>
          <a:lstStyle/>
          <a:p>
            <a:r>
              <a:rPr lang="nl-NL" sz="4800" dirty="0">
                <a:highlight>
                  <a:srgbClr val="800000"/>
                </a:highlight>
              </a:rPr>
              <a:t>Feiten en meningen (blz. 52)</a:t>
            </a:r>
          </a:p>
        </p:txBody>
      </p:sp>
      <p:sp>
        <p:nvSpPr>
          <p:cNvPr id="3" name="Tijdelijke aanduiding voor inhoud 2">
            <a:extLst>
              <a:ext uri="{FF2B5EF4-FFF2-40B4-BE49-F238E27FC236}">
                <a16:creationId xmlns:a16="http://schemas.microsoft.com/office/drawing/2014/main" id="{C3A21C6E-4290-4A11-B6C3-9E0E6DE848B1}"/>
              </a:ext>
            </a:extLst>
          </p:cNvPr>
          <p:cNvSpPr>
            <a:spLocks noGrp="1"/>
          </p:cNvSpPr>
          <p:nvPr>
            <p:ph idx="1"/>
          </p:nvPr>
        </p:nvSpPr>
        <p:spPr>
          <a:xfrm>
            <a:off x="253607" y="1669001"/>
            <a:ext cx="11674136" cy="5406501"/>
          </a:xfrm>
        </p:spPr>
        <p:txBody>
          <a:bodyPr>
            <a:normAutofit/>
          </a:bodyPr>
          <a:lstStyle/>
          <a:p>
            <a:pPr marL="457200" indent="-457200">
              <a:buFont typeface="+mj-lt"/>
              <a:buAutoNum type="arabicPeriod"/>
            </a:pPr>
            <a:r>
              <a:rPr lang="nl-NL" sz="2600" dirty="0">
                <a:highlight>
                  <a:srgbClr val="800000"/>
                </a:highlight>
                <a:latin typeface="Arial" panose="020B0604020202020204" pitchFamily="34" charset="0"/>
                <a:cs typeface="Arial" panose="020B0604020202020204" pitchFamily="34" charset="0"/>
              </a:rPr>
              <a:t>Wat is het verschil tussen een </a:t>
            </a:r>
            <a:r>
              <a:rPr lang="nl-NL" sz="2600" b="1" dirty="0">
                <a:solidFill>
                  <a:srgbClr val="FFFF00"/>
                </a:solidFill>
                <a:highlight>
                  <a:srgbClr val="800000"/>
                </a:highlight>
                <a:latin typeface="Arial" panose="020B0604020202020204" pitchFamily="34" charset="0"/>
                <a:cs typeface="Arial" panose="020B0604020202020204" pitchFamily="34" charset="0"/>
              </a:rPr>
              <a:t>feit</a:t>
            </a:r>
            <a:r>
              <a:rPr lang="nl-NL" sz="2600" dirty="0">
                <a:highlight>
                  <a:srgbClr val="800000"/>
                </a:highlight>
                <a:latin typeface="Arial" panose="020B0604020202020204" pitchFamily="34" charset="0"/>
                <a:cs typeface="Arial" panose="020B0604020202020204" pitchFamily="34" charset="0"/>
              </a:rPr>
              <a:t> en een </a:t>
            </a:r>
            <a:r>
              <a:rPr lang="nl-NL" sz="2600" b="1" dirty="0">
                <a:solidFill>
                  <a:srgbClr val="FFFF00"/>
                </a:solidFill>
                <a:highlight>
                  <a:srgbClr val="800000"/>
                </a:highlight>
                <a:latin typeface="Arial" panose="020B0604020202020204" pitchFamily="34" charset="0"/>
                <a:cs typeface="Arial" panose="020B0604020202020204" pitchFamily="34" charset="0"/>
              </a:rPr>
              <a:t>mening</a:t>
            </a:r>
            <a:r>
              <a:rPr lang="nl-NL" sz="2600" dirty="0">
                <a:highlight>
                  <a:srgbClr val="800000"/>
                </a:highlight>
                <a:latin typeface="Arial" panose="020B0604020202020204" pitchFamily="34" charset="0"/>
                <a:cs typeface="Arial" panose="020B0604020202020204" pitchFamily="34" charset="0"/>
              </a:rPr>
              <a:t>?</a:t>
            </a:r>
          </a:p>
          <a:p>
            <a:pPr marL="457200" indent="-457200">
              <a:buFont typeface="+mj-lt"/>
              <a:buAutoNum type="arabicPeriod"/>
            </a:pPr>
            <a:r>
              <a:rPr lang="nl-NL" sz="2600" dirty="0">
                <a:highlight>
                  <a:srgbClr val="800000"/>
                </a:highlight>
                <a:latin typeface="Arial" panose="020B0604020202020204" pitchFamily="34" charset="0"/>
                <a:cs typeface="Arial" panose="020B0604020202020204" pitchFamily="34" charset="0"/>
              </a:rPr>
              <a:t>Hoe kan iemand zijn </a:t>
            </a:r>
            <a:r>
              <a:rPr lang="nl-NL" sz="2600" b="1" dirty="0">
                <a:solidFill>
                  <a:srgbClr val="FFFF00"/>
                </a:solidFill>
                <a:highlight>
                  <a:srgbClr val="800000"/>
                </a:highlight>
                <a:latin typeface="Arial" panose="020B0604020202020204" pitchFamily="34" charset="0"/>
                <a:cs typeface="Arial" panose="020B0604020202020204" pitchFamily="34" charset="0"/>
              </a:rPr>
              <a:t>mening</a:t>
            </a:r>
            <a:r>
              <a:rPr lang="nl-NL" sz="2600" dirty="0">
                <a:highlight>
                  <a:srgbClr val="800000"/>
                </a:highlight>
                <a:latin typeface="Arial" panose="020B0604020202020204" pitchFamily="34" charset="0"/>
                <a:cs typeface="Arial" panose="020B0604020202020204" pitchFamily="34" charset="0"/>
              </a:rPr>
              <a:t> verwerken in een informatiebron?</a:t>
            </a:r>
          </a:p>
          <a:p>
            <a:pPr marL="457200" indent="-457200">
              <a:buFont typeface="+mj-lt"/>
              <a:buAutoNum type="arabicPeriod"/>
            </a:pPr>
            <a:r>
              <a:rPr lang="nl-NL" sz="2600" dirty="0">
                <a:highlight>
                  <a:srgbClr val="800000"/>
                </a:highlight>
                <a:latin typeface="Arial" panose="020B0604020202020204" pitchFamily="34" charset="0"/>
                <a:cs typeface="Arial" panose="020B0604020202020204" pitchFamily="34" charset="0"/>
              </a:rPr>
              <a:t>Waarom kunnen de informatie van sociale media vaak niet vertrouwen?</a:t>
            </a:r>
          </a:p>
          <a:p>
            <a:pPr marL="457200" indent="-457200">
              <a:buFont typeface="+mj-lt"/>
              <a:buAutoNum type="arabicPeriod"/>
            </a:pPr>
            <a:r>
              <a:rPr lang="nl-NL" sz="2600" dirty="0">
                <a:highlight>
                  <a:srgbClr val="800000"/>
                </a:highlight>
                <a:latin typeface="Arial" panose="020B0604020202020204" pitchFamily="34" charset="0"/>
                <a:cs typeface="Arial" panose="020B0604020202020204" pitchFamily="34" charset="0"/>
              </a:rPr>
              <a:t>Waarom zou </a:t>
            </a:r>
            <a:r>
              <a:rPr lang="nl-NL" sz="2600" b="1" dirty="0">
                <a:solidFill>
                  <a:srgbClr val="FFFF00"/>
                </a:solidFill>
                <a:highlight>
                  <a:srgbClr val="800000"/>
                </a:highlight>
                <a:latin typeface="Arial" panose="020B0604020202020204" pitchFamily="34" charset="0"/>
                <a:cs typeface="Arial" panose="020B0604020202020204" pitchFamily="34" charset="0"/>
              </a:rPr>
              <a:t>feiten</a:t>
            </a:r>
            <a:r>
              <a:rPr lang="nl-NL" sz="2600" dirty="0">
                <a:highlight>
                  <a:srgbClr val="800000"/>
                </a:highlight>
                <a:latin typeface="Arial" panose="020B0604020202020204" pitchFamily="34" charset="0"/>
                <a:cs typeface="Arial" panose="020B0604020202020204" pitchFamily="34" charset="0"/>
              </a:rPr>
              <a:t> en </a:t>
            </a:r>
            <a:r>
              <a:rPr lang="nl-NL" sz="2600" b="1" dirty="0">
                <a:solidFill>
                  <a:srgbClr val="FFFF00"/>
                </a:solidFill>
                <a:highlight>
                  <a:srgbClr val="800000"/>
                </a:highlight>
                <a:latin typeface="Arial" panose="020B0604020202020204" pitchFamily="34" charset="0"/>
                <a:cs typeface="Arial" panose="020B0604020202020204" pitchFamily="34" charset="0"/>
              </a:rPr>
              <a:t>meningen</a:t>
            </a:r>
            <a:r>
              <a:rPr lang="nl-NL" sz="2600" dirty="0">
                <a:highlight>
                  <a:srgbClr val="800000"/>
                </a:highlight>
                <a:latin typeface="Arial" panose="020B0604020202020204" pitchFamily="34" charset="0"/>
                <a:cs typeface="Arial" panose="020B0604020202020204" pitchFamily="34" charset="0"/>
              </a:rPr>
              <a:t> scheiden lastig zijn, wanneer het gaat over een geloof?</a:t>
            </a:r>
          </a:p>
          <a:p>
            <a:pPr marL="0" indent="0">
              <a:buNone/>
            </a:pPr>
            <a:endParaRPr lang="nl-NL" sz="2600" dirty="0">
              <a:highlight>
                <a:srgbClr val="800000"/>
              </a:highlight>
              <a:latin typeface="Arial" panose="020B0604020202020204" pitchFamily="34" charset="0"/>
              <a:cs typeface="Arial" panose="020B0604020202020204" pitchFamily="34" charset="0"/>
            </a:endParaRPr>
          </a:p>
          <a:p>
            <a:r>
              <a:rPr lang="nl-NL" sz="2600" dirty="0">
                <a:highlight>
                  <a:srgbClr val="800000"/>
                </a:highlight>
                <a:latin typeface="Arial" panose="020B0604020202020204" pitchFamily="34" charset="0"/>
                <a:cs typeface="Arial" panose="020B0604020202020204" pitchFamily="34" charset="0"/>
              </a:rPr>
              <a:t>Tip: ga na wie de bron heeft geschreven en met welk doel. Zo kan je de betrouwbaarheid achterhalen.</a:t>
            </a:r>
          </a:p>
        </p:txBody>
      </p:sp>
    </p:spTree>
    <p:extLst>
      <p:ext uri="{BB962C8B-B14F-4D97-AF65-F5344CB8AC3E}">
        <p14:creationId xmlns:p14="http://schemas.microsoft.com/office/powerpoint/2010/main" val="31491513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057803-DE52-4E3F-B1D2-FDAA0BF5A585}"/>
              </a:ext>
            </a:extLst>
          </p:cNvPr>
          <p:cNvSpPr>
            <a:spLocks noGrp="1"/>
          </p:cNvSpPr>
          <p:nvPr>
            <p:ph type="title"/>
          </p:nvPr>
        </p:nvSpPr>
        <p:spPr>
          <a:xfrm>
            <a:off x="913795" y="147961"/>
            <a:ext cx="10353761" cy="1326321"/>
          </a:xfrm>
        </p:spPr>
        <p:txBody>
          <a:bodyPr/>
          <a:lstStyle/>
          <a:p>
            <a:r>
              <a:rPr lang="nl-NL" dirty="0">
                <a:highlight>
                  <a:srgbClr val="800000"/>
                </a:highlight>
              </a:rPr>
              <a:t>Het Christendom wordt verspreid (blz. 53)</a:t>
            </a:r>
          </a:p>
        </p:txBody>
      </p:sp>
      <p:sp>
        <p:nvSpPr>
          <p:cNvPr id="3" name="Tijdelijke aanduiding voor inhoud 2">
            <a:extLst>
              <a:ext uri="{FF2B5EF4-FFF2-40B4-BE49-F238E27FC236}">
                <a16:creationId xmlns:a16="http://schemas.microsoft.com/office/drawing/2014/main" id="{2CC022C7-347D-4442-91D0-278B5154F86C}"/>
              </a:ext>
            </a:extLst>
          </p:cNvPr>
          <p:cNvSpPr>
            <a:spLocks noGrp="1"/>
          </p:cNvSpPr>
          <p:nvPr>
            <p:ph idx="1"/>
          </p:nvPr>
        </p:nvSpPr>
        <p:spPr>
          <a:xfrm>
            <a:off x="5051393" y="2059619"/>
            <a:ext cx="7004483" cy="5051394"/>
          </a:xfrm>
        </p:spPr>
        <p:txBody>
          <a:bodyPr>
            <a:normAutofit/>
          </a:bodyPr>
          <a:lstStyle/>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Waarom kon het </a:t>
            </a:r>
            <a:r>
              <a:rPr lang="nl-NL" sz="2800" b="1" dirty="0">
                <a:solidFill>
                  <a:srgbClr val="FFFF00"/>
                </a:solidFill>
                <a:highlight>
                  <a:srgbClr val="800000"/>
                </a:highlight>
                <a:latin typeface="Arial" panose="020B0604020202020204" pitchFamily="34" charset="0"/>
                <a:cs typeface="Arial" panose="020B0604020202020204" pitchFamily="34" charset="0"/>
              </a:rPr>
              <a:t>christendom</a:t>
            </a:r>
            <a:r>
              <a:rPr lang="nl-NL" sz="2800" dirty="0">
                <a:highlight>
                  <a:srgbClr val="800000"/>
                </a:highlight>
                <a:latin typeface="Arial" panose="020B0604020202020204" pitchFamily="34" charset="0"/>
                <a:cs typeface="Arial" panose="020B0604020202020204" pitchFamily="34" charset="0"/>
              </a:rPr>
              <a:t> zo gemakkelijk worden verspreid in het Romeinse Rijk?</a:t>
            </a:r>
          </a:p>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Waarom was het </a:t>
            </a:r>
            <a:r>
              <a:rPr lang="nl-NL" sz="2800" b="1" dirty="0">
                <a:solidFill>
                  <a:srgbClr val="FFFF00"/>
                </a:solidFill>
                <a:highlight>
                  <a:srgbClr val="800000"/>
                </a:highlight>
                <a:latin typeface="Arial" panose="020B0604020202020204" pitchFamily="34" charset="0"/>
                <a:cs typeface="Arial" panose="020B0604020202020204" pitchFamily="34" charset="0"/>
              </a:rPr>
              <a:t>christendom</a:t>
            </a:r>
            <a:r>
              <a:rPr lang="nl-NL" sz="2800" dirty="0">
                <a:highlight>
                  <a:srgbClr val="800000"/>
                </a:highlight>
                <a:latin typeface="Arial" panose="020B0604020202020204" pitchFamily="34" charset="0"/>
                <a:cs typeface="Arial" panose="020B0604020202020204" pitchFamily="34" charset="0"/>
              </a:rPr>
              <a:t> zo aantrekkelijk?</a:t>
            </a:r>
          </a:p>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Waarom botste het Romeinse geloof met het </a:t>
            </a:r>
            <a:r>
              <a:rPr lang="nl-NL" sz="2800" b="1" dirty="0">
                <a:solidFill>
                  <a:srgbClr val="FFFF00"/>
                </a:solidFill>
                <a:highlight>
                  <a:srgbClr val="800000"/>
                </a:highlight>
                <a:latin typeface="Arial" panose="020B0604020202020204" pitchFamily="34" charset="0"/>
                <a:cs typeface="Arial" panose="020B0604020202020204" pitchFamily="34" charset="0"/>
              </a:rPr>
              <a:t>christendom</a:t>
            </a:r>
            <a:r>
              <a:rPr lang="nl-NL" sz="2800" dirty="0">
                <a:highlight>
                  <a:srgbClr val="800000"/>
                </a:highlight>
                <a:latin typeface="Arial" panose="020B0604020202020204" pitchFamily="34" charset="0"/>
                <a:cs typeface="Arial" panose="020B0604020202020204" pitchFamily="34" charset="0"/>
              </a:rPr>
              <a:t> (en ook het jodendom en later de islam)?</a:t>
            </a:r>
          </a:p>
          <a:p>
            <a:endParaRPr lang="nl-NL" dirty="0"/>
          </a:p>
        </p:txBody>
      </p:sp>
      <p:sp>
        <p:nvSpPr>
          <p:cNvPr id="4" name="Tekstvak 3">
            <a:extLst>
              <a:ext uri="{FF2B5EF4-FFF2-40B4-BE49-F238E27FC236}">
                <a16:creationId xmlns:a16="http://schemas.microsoft.com/office/drawing/2014/main" id="{72E06C8D-A53C-4897-97AE-D1D39D25271E}"/>
              </a:ext>
            </a:extLst>
          </p:cNvPr>
          <p:cNvSpPr txBox="1"/>
          <p:nvPr/>
        </p:nvSpPr>
        <p:spPr>
          <a:xfrm>
            <a:off x="328474" y="6042517"/>
            <a:ext cx="3861787" cy="523220"/>
          </a:xfrm>
          <a:prstGeom prst="rect">
            <a:avLst/>
          </a:prstGeom>
          <a:noFill/>
        </p:spPr>
        <p:txBody>
          <a:bodyPr wrap="square" rtlCol="0">
            <a:spAutoFit/>
          </a:bodyPr>
          <a:lstStyle/>
          <a:p>
            <a:r>
              <a:rPr lang="nl-NL" sz="2800" dirty="0">
                <a:highlight>
                  <a:srgbClr val="800000"/>
                </a:highlight>
              </a:rPr>
              <a:t>Jezus christus</a:t>
            </a:r>
          </a:p>
        </p:txBody>
      </p:sp>
      <p:pic>
        <p:nvPicPr>
          <p:cNvPr id="6" name="Afbeelding 5">
            <a:extLst>
              <a:ext uri="{FF2B5EF4-FFF2-40B4-BE49-F238E27FC236}">
                <a16:creationId xmlns:a16="http://schemas.microsoft.com/office/drawing/2014/main" id="{06C9F70E-5B03-46B3-A233-11CA3F673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187" y="1243850"/>
            <a:ext cx="4248428" cy="4508879"/>
          </a:xfrm>
          <a:prstGeom prst="rect">
            <a:avLst/>
          </a:prstGeom>
        </p:spPr>
      </p:pic>
    </p:spTree>
    <p:extLst>
      <p:ext uri="{BB962C8B-B14F-4D97-AF65-F5344CB8AC3E}">
        <p14:creationId xmlns:p14="http://schemas.microsoft.com/office/powerpoint/2010/main" val="25889356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057803-DE52-4E3F-B1D2-FDAA0BF5A585}"/>
              </a:ext>
            </a:extLst>
          </p:cNvPr>
          <p:cNvSpPr>
            <a:spLocks noGrp="1"/>
          </p:cNvSpPr>
          <p:nvPr>
            <p:ph type="title"/>
          </p:nvPr>
        </p:nvSpPr>
        <p:spPr>
          <a:xfrm>
            <a:off x="913795" y="147961"/>
            <a:ext cx="10353761" cy="1326321"/>
          </a:xfrm>
        </p:spPr>
        <p:txBody>
          <a:bodyPr/>
          <a:lstStyle/>
          <a:p>
            <a:r>
              <a:rPr lang="nl-NL" dirty="0">
                <a:highlight>
                  <a:srgbClr val="800000"/>
                </a:highlight>
              </a:rPr>
              <a:t>Het Christendom wordt </a:t>
            </a:r>
            <a:r>
              <a:rPr lang="nl-NL" dirty="0">
                <a:solidFill>
                  <a:srgbClr val="FFFF00"/>
                </a:solidFill>
                <a:highlight>
                  <a:srgbClr val="800000"/>
                </a:highlight>
              </a:rPr>
              <a:t>staatsgodsdienst</a:t>
            </a:r>
            <a:r>
              <a:rPr lang="nl-NL" dirty="0">
                <a:highlight>
                  <a:srgbClr val="800000"/>
                </a:highlight>
              </a:rPr>
              <a:t> (blz. 53)</a:t>
            </a:r>
          </a:p>
        </p:txBody>
      </p:sp>
      <p:sp>
        <p:nvSpPr>
          <p:cNvPr id="3" name="Tijdelijke aanduiding voor inhoud 2">
            <a:extLst>
              <a:ext uri="{FF2B5EF4-FFF2-40B4-BE49-F238E27FC236}">
                <a16:creationId xmlns:a16="http://schemas.microsoft.com/office/drawing/2014/main" id="{2CC022C7-347D-4442-91D0-278B5154F86C}"/>
              </a:ext>
            </a:extLst>
          </p:cNvPr>
          <p:cNvSpPr>
            <a:spLocks noGrp="1"/>
          </p:cNvSpPr>
          <p:nvPr>
            <p:ph idx="1"/>
          </p:nvPr>
        </p:nvSpPr>
        <p:spPr>
          <a:xfrm>
            <a:off x="6096000" y="1762218"/>
            <a:ext cx="5959876" cy="5095782"/>
          </a:xfrm>
        </p:spPr>
        <p:txBody>
          <a:bodyPr>
            <a:normAutofit/>
          </a:bodyPr>
          <a:lstStyle/>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Wat was de taak van een </a:t>
            </a:r>
            <a:r>
              <a:rPr lang="nl-NL" sz="2800" b="1" dirty="0">
                <a:solidFill>
                  <a:srgbClr val="FFFF00"/>
                </a:solidFill>
                <a:highlight>
                  <a:srgbClr val="800000"/>
                </a:highlight>
                <a:latin typeface="Arial" panose="020B0604020202020204" pitchFamily="34" charset="0"/>
                <a:cs typeface="Arial" panose="020B0604020202020204" pitchFamily="34" charset="0"/>
              </a:rPr>
              <a:t>bisschop</a:t>
            </a:r>
            <a:r>
              <a:rPr lang="nl-NL" sz="2800" dirty="0">
                <a:highlight>
                  <a:srgbClr val="800000"/>
                </a:highlight>
                <a:latin typeface="Arial" panose="020B0604020202020204" pitchFamily="34" charset="0"/>
                <a:cs typeface="Arial" panose="020B0604020202020204" pitchFamily="34" charset="0"/>
              </a:rPr>
              <a:t>?</a:t>
            </a:r>
          </a:p>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Noem twee redenen waarom keizer Constantijn het </a:t>
            </a:r>
            <a:r>
              <a:rPr lang="nl-NL" sz="2800" b="1" dirty="0">
                <a:solidFill>
                  <a:srgbClr val="FFFF00"/>
                </a:solidFill>
                <a:highlight>
                  <a:srgbClr val="800000"/>
                </a:highlight>
                <a:latin typeface="Arial" panose="020B0604020202020204" pitchFamily="34" charset="0"/>
                <a:cs typeface="Arial" panose="020B0604020202020204" pitchFamily="34" charset="0"/>
              </a:rPr>
              <a:t>christendom</a:t>
            </a:r>
            <a:r>
              <a:rPr lang="nl-NL" sz="2800" dirty="0">
                <a:highlight>
                  <a:srgbClr val="800000"/>
                </a:highlight>
                <a:latin typeface="Arial" panose="020B0604020202020204" pitchFamily="34" charset="0"/>
                <a:cs typeface="Arial" panose="020B0604020202020204" pitchFamily="34" charset="0"/>
              </a:rPr>
              <a:t> toeliet in het Romeinse Rijk.</a:t>
            </a:r>
          </a:p>
          <a:p>
            <a:pPr marL="457200" indent="-457200">
              <a:buFont typeface="+mj-lt"/>
              <a:buAutoNum type="arabicPeriod"/>
            </a:pPr>
            <a:r>
              <a:rPr lang="nl-NL" sz="2800" dirty="0">
                <a:highlight>
                  <a:srgbClr val="800000"/>
                </a:highlight>
                <a:latin typeface="Arial" panose="020B0604020202020204" pitchFamily="34" charset="0"/>
                <a:cs typeface="Arial" panose="020B0604020202020204" pitchFamily="34" charset="0"/>
              </a:rPr>
              <a:t>Wat houdt een </a:t>
            </a:r>
            <a:r>
              <a:rPr lang="nl-NL" sz="2800" b="1" dirty="0">
                <a:solidFill>
                  <a:srgbClr val="FFFF00"/>
                </a:solidFill>
                <a:highlight>
                  <a:srgbClr val="800000"/>
                </a:highlight>
                <a:latin typeface="Arial" panose="020B0604020202020204" pitchFamily="34" charset="0"/>
                <a:cs typeface="Arial" panose="020B0604020202020204" pitchFamily="34" charset="0"/>
              </a:rPr>
              <a:t>staatsgodsdienst</a:t>
            </a:r>
            <a:r>
              <a:rPr lang="nl-NL" sz="2800" dirty="0">
                <a:highlight>
                  <a:srgbClr val="800000"/>
                </a:highlight>
                <a:latin typeface="Arial" panose="020B0604020202020204" pitchFamily="34" charset="0"/>
                <a:cs typeface="Arial" panose="020B0604020202020204" pitchFamily="34" charset="0"/>
              </a:rPr>
              <a:t> in?</a:t>
            </a:r>
            <a:endParaRPr lang="nl-NL" dirty="0"/>
          </a:p>
        </p:txBody>
      </p:sp>
      <p:sp>
        <p:nvSpPr>
          <p:cNvPr id="4" name="Tekstvak 3">
            <a:extLst>
              <a:ext uri="{FF2B5EF4-FFF2-40B4-BE49-F238E27FC236}">
                <a16:creationId xmlns:a16="http://schemas.microsoft.com/office/drawing/2014/main" id="{AD36BB54-E0E5-481B-A0FB-5EC54C8F1D39}"/>
              </a:ext>
            </a:extLst>
          </p:cNvPr>
          <p:cNvSpPr txBox="1"/>
          <p:nvPr/>
        </p:nvSpPr>
        <p:spPr>
          <a:xfrm>
            <a:off x="136124" y="6063708"/>
            <a:ext cx="5015883" cy="646331"/>
          </a:xfrm>
          <a:prstGeom prst="rect">
            <a:avLst/>
          </a:prstGeom>
          <a:noFill/>
        </p:spPr>
        <p:txBody>
          <a:bodyPr wrap="square" rtlCol="0">
            <a:spAutoFit/>
          </a:bodyPr>
          <a:lstStyle/>
          <a:p>
            <a:r>
              <a:rPr lang="nl-NL" dirty="0">
                <a:highlight>
                  <a:srgbClr val="800000"/>
                </a:highlight>
              </a:rPr>
              <a:t>Keizer Constantijn droomt over het kruis van Christus, net voor de strijd).</a:t>
            </a:r>
          </a:p>
        </p:txBody>
      </p:sp>
      <p:pic>
        <p:nvPicPr>
          <p:cNvPr id="5" name="Picture 2" descr="Constantine&amp;#39;s Conversion to Christianity: Opportunism or a Sincere Gesture?  - History">
            <a:extLst>
              <a:ext uri="{FF2B5EF4-FFF2-40B4-BE49-F238E27FC236}">
                <a16:creationId xmlns:a16="http://schemas.microsoft.com/office/drawing/2014/main" id="{6F3CDEDC-6645-490F-BD93-9F1838C4EA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66" y="1554438"/>
            <a:ext cx="5619673" cy="4295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87839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1408110" cy="4411268"/>
          </a:xfrm>
        </p:spPr>
        <p:txBody>
          <a:bodyPr>
            <a:normAutofit fontScale="70000" lnSpcReduction="20000"/>
          </a:bodyPr>
          <a:lstStyle/>
          <a:p>
            <a:pPr marL="742950" indent="-742950" algn="l">
              <a:buFont typeface="+mj-lt"/>
              <a:buAutoNum type="arabicPeriod"/>
            </a:pPr>
            <a:r>
              <a:rPr lang="nl-NL" sz="4400" b="0" i="0" dirty="0">
                <a:effectLst/>
                <a:highlight>
                  <a:srgbClr val="800000"/>
                </a:highlight>
                <a:latin typeface="Arial" panose="020B0604020202020204" pitchFamily="34" charset="0"/>
              </a:rPr>
              <a:t>De betekenis van de volgende begrippen kunnen geven: </a:t>
            </a:r>
            <a:r>
              <a:rPr lang="nl-NL" sz="4400" b="1" i="0" dirty="0">
                <a:solidFill>
                  <a:srgbClr val="FFFF00"/>
                </a:solidFill>
                <a:effectLst/>
                <a:highlight>
                  <a:srgbClr val="800000"/>
                </a:highlight>
                <a:latin typeface="Arial" panose="020B0604020202020204" pitchFamily="34" charset="0"/>
              </a:rPr>
              <a:t>christenen, paus, staatsgodsdienst, bisschop</a:t>
            </a:r>
          </a:p>
          <a:p>
            <a:pPr marL="742950" indent="-742950" algn="l">
              <a:buFont typeface="+mj-lt"/>
              <a:buAutoNum type="arabicPeriod"/>
            </a:pPr>
            <a:r>
              <a:rPr lang="nl-NL" sz="4400" dirty="0">
                <a:effectLst/>
                <a:highlight>
                  <a:srgbClr val="800000"/>
                </a:highlight>
                <a:latin typeface="Arial" panose="020B0604020202020204" pitchFamily="34" charset="0"/>
              </a:rPr>
              <a:t>Hoe werd het </a:t>
            </a:r>
            <a:r>
              <a:rPr lang="nl-NL" sz="4400" b="1" dirty="0">
                <a:solidFill>
                  <a:srgbClr val="FFFF00"/>
                </a:solidFill>
                <a:effectLst/>
                <a:highlight>
                  <a:srgbClr val="800000"/>
                </a:highlight>
                <a:latin typeface="Arial" panose="020B0604020202020204" pitchFamily="34" charset="0"/>
              </a:rPr>
              <a:t>christendom </a:t>
            </a:r>
            <a:r>
              <a:rPr lang="nl-NL" sz="4400" dirty="0">
                <a:effectLst/>
                <a:highlight>
                  <a:srgbClr val="800000"/>
                </a:highlight>
                <a:latin typeface="Arial" panose="020B0604020202020204" pitchFamily="34" charset="0"/>
              </a:rPr>
              <a:t>verspreid na de dood van Jezus Christus?</a:t>
            </a:r>
            <a:endParaRPr lang="nl-NL" sz="4400" i="1" dirty="0">
              <a:effectLst/>
              <a:highlight>
                <a:srgbClr val="800000"/>
              </a:highlight>
              <a:latin typeface="Arial" panose="020B0604020202020204" pitchFamily="34" charset="0"/>
            </a:endParaRPr>
          </a:p>
          <a:p>
            <a:pPr marL="742950" indent="-742950" algn="l">
              <a:buFont typeface="+mj-lt"/>
              <a:buAutoNum type="arabicPeriod"/>
            </a:pPr>
            <a:r>
              <a:rPr lang="nl-NL" sz="4400" dirty="0">
                <a:highlight>
                  <a:srgbClr val="800000"/>
                </a:highlight>
                <a:latin typeface="Arial" panose="020B0604020202020204" pitchFamily="34" charset="0"/>
                <a:cs typeface="Arial" panose="020B0604020202020204" pitchFamily="34" charset="0"/>
              </a:rPr>
              <a:t>Waarom is het </a:t>
            </a:r>
            <a:r>
              <a:rPr lang="nl-NL" sz="4400" b="1" dirty="0">
                <a:solidFill>
                  <a:srgbClr val="FFFF00"/>
                </a:solidFill>
                <a:highlight>
                  <a:srgbClr val="800000"/>
                </a:highlight>
                <a:latin typeface="Arial" panose="020B0604020202020204" pitchFamily="34" charset="0"/>
                <a:cs typeface="Arial" panose="020B0604020202020204" pitchFamily="34" charset="0"/>
              </a:rPr>
              <a:t>christendom</a:t>
            </a:r>
            <a:r>
              <a:rPr lang="nl-NL" sz="4400" dirty="0">
                <a:highlight>
                  <a:srgbClr val="800000"/>
                </a:highlight>
                <a:latin typeface="Arial" panose="020B0604020202020204" pitchFamily="34" charset="0"/>
                <a:cs typeface="Arial" panose="020B0604020202020204" pitchFamily="34" charset="0"/>
              </a:rPr>
              <a:t> aantrekkelijker?</a:t>
            </a:r>
          </a:p>
          <a:p>
            <a:pPr marL="742950" indent="-742950" algn="l">
              <a:buFont typeface="+mj-lt"/>
              <a:buAutoNum type="arabicPeriod"/>
            </a:pPr>
            <a:r>
              <a:rPr lang="nl-NL" sz="4400">
                <a:highlight>
                  <a:srgbClr val="800000"/>
                </a:highlight>
                <a:latin typeface="Arial" panose="020B0604020202020204" pitchFamily="34" charset="0"/>
                <a:cs typeface="Arial" panose="020B0604020202020204" pitchFamily="34" charset="0"/>
              </a:rPr>
              <a:t>Hoe </a:t>
            </a:r>
            <a:r>
              <a:rPr lang="nl-NL" sz="4400" dirty="0">
                <a:highlight>
                  <a:srgbClr val="800000"/>
                </a:highlight>
                <a:latin typeface="Arial" panose="020B0604020202020204" pitchFamily="34" charset="0"/>
                <a:cs typeface="Arial" panose="020B0604020202020204" pitchFamily="34" charset="0"/>
              </a:rPr>
              <a:t>werd het christendom de </a:t>
            </a:r>
            <a:r>
              <a:rPr lang="nl-NL" sz="4400" b="1" dirty="0">
                <a:solidFill>
                  <a:srgbClr val="FFFF00"/>
                </a:solidFill>
                <a:highlight>
                  <a:srgbClr val="800000"/>
                </a:highlight>
                <a:latin typeface="Arial" panose="020B0604020202020204" pitchFamily="34" charset="0"/>
                <a:cs typeface="Arial" panose="020B0604020202020204" pitchFamily="34" charset="0"/>
              </a:rPr>
              <a:t>staatsgodsdienst</a:t>
            </a:r>
            <a:r>
              <a:rPr lang="nl-NL" sz="4400" dirty="0">
                <a:highlight>
                  <a:srgbClr val="800000"/>
                </a:highlight>
                <a:latin typeface="Arial" panose="020B0604020202020204" pitchFamily="34" charset="0"/>
                <a:cs typeface="Arial" panose="020B0604020202020204" pitchFamily="34" charset="0"/>
              </a:rPr>
              <a:t> in het Romeinse </a:t>
            </a:r>
            <a:r>
              <a:rPr lang="nl-NL" sz="4400">
                <a:highlight>
                  <a:srgbClr val="800000"/>
                </a:highlight>
                <a:latin typeface="Arial" panose="020B0604020202020204" pitchFamily="34" charset="0"/>
                <a:cs typeface="Arial" panose="020B0604020202020204" pitchFamily="34" charset="0"/>
              </a:rPr>
              <a:t>Rijk?</a:t>
            </a:r>
          </a:p>
          <a:p>
            <a:pPr marL="742950" indent="-742950" algn="l">
              <a:buFont typeface="+mj-lt"/>
              <a:buAutoNum type="arabicPeriod"/>
            </a:pPr>
            <a:r>
              <a:rPr lang="nl-NL" sz="4400">
                <a:highlight>
                  <a:srgbClr val="800000"/>
                </a:highlight>
                <a:latin typeface="Arial" panose="020B0604020202020204" pitchFamily="34" charset="0"/>
                <a:cs typeface="Arial" panose="020B0604020202020204" pitchFamily="34" charset="0"/>
              </a:rPr>
              <a:t>Wat </a:t>
            </a:r>
            <a:r>
              <a:rPr lang="nl-NL" sz="4400" dirty="0">
                <a:highlight>
                  <a:srgbClr val="800000"/>
                </a:highlight>
                <a:latin typeface="Arial" panose="020B0604020202020204" pitchFamily="34" charset="0"/>
                <a:cs typeface="Arial" panose="020B0604020202020204" pitchFamily="34" charset="0"/>
              </a:rPr>
              <a:t>is het verschil tussen een </a:t>
            </a:r>
            <a:r>
              <a:rPr lang="nl-NL" sz="4400" b="1" dirty="0">
                <a:solidFill>
                  <a:srgbClr val="FFFF00"/>
                </a:solidFill>
                <a:highlight>
                  <a:srgbClr val="800000"/>
                </a:highlight>
                <a:latin typeface="Arial" panose="020B0604020202020204" pitchFamily="34" charset="0"/>
                <a:cs typeface="Arial" panose="020B0604020202020204" pitchFamily="34" charset="0"/>
              </a:rPr>
              <a:t>feit</a:t>
            </a:r>
            <a:r>
              <a:rPr lang="nl-NL" sz="4400" dirty="0">
                <a:highlight>
                  <a:srgbClr val="800000"/>
                </a:highlight>
                <a:latin typeface="Arial" panose="020B0604020202020204" pitchFamily="34" charset="0"/>
                <a:cs typeface="Arial" panose="020B0604020202020204" pitchFamily="34" charset="0"/>
              </a:rPr>
              <a:t> en een </a:t>
            </a:r>
            <a:r>
              <a:rPr lang="nl-NL" sz="4400" b="1" dirty="0">
                <a:solidFill>
                  <a:srgbClr val="FFFF00"/>
                </a:solidFill>
                <a:highlight>
                  <a:srgbClr val="800000"/>
                </a:highlight>
                <a:latin typeface="Arial" panose="020B0604020202020204" pitchFamily="34" charset="0"/>
                <a:cs typeface="Arial" panose="020B0604020202020204" pitchFamily="34" charset="0"/>
              </a:rPr>
              <a:t>mening</a:t>
            </a:r>
            <a:r>
              <a:rPr lang="nl-NL" sz="4400" dirty="0">
                <a:highlight>
                  <a:srgbClr val="800000"/>
                </a:highlight>
                <a:latin typeface="Arial" panose="020B0604020202020204" pitchFamily="34" charset="0"/>
                <a:cs typeface="Arial" panose="020B0604020202020204" pitchFamily="34" charset="0"/>
              </a:rPr>
              <a:t>?</a:t>
            </a:r>
          </a:p>
          <a:p>
            <a:pPr marL="0" indent="0">
              <a:buNone/>
            </a:pPr>
            <a:endParaRPr lang="nl-NL" sz="4400" dirty="0">
              <a:effectLst/>
              <a:highlight>
                <a:srgbClr val="800000"/>
              </a:highlight>
              <a:latin typeface="Arial" panose="020B0604020202020204" pitchFamily="34" charset="0"/>
            </a:endParaRPr>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2D19F24F-0D3E-4E36-81EA-0C1D8D544EC2}"/>
              </a:ext>
            </a:extLst>
          </p:cNvPr>
          <p:cNvSpPr>
            <a:spLocks noGrp="1"/>
          </p:cNvSpPr>
          <p:nvPr>
            <p:ph type="title"/>
          </p:nvPr>
        </p:nvSpPr>
        <p:spPr>
          <a:xfrm>
            <a:off x="914400" y="358775"/>
            <a:ext cx="10353675" cy="1327150"/>
          </a:xfrm>
        </p:spPr>
        <p:txBody>
          <a:bodyPr>
            <a:normAutofit/>
          </a:bodyPr>
          <a:lstStyle/>
          <a:p>
            <a:r>
              <a:rPr lang="nl-NL" sz="5400" dirty="0">
                <a:highlight>
                  <a:srgbClr val="800000"/>
                </a:highlight>
              </a:rPr>
              <a:t>Controlevragen</a:t>
            </a:r>
          </a:p>
        </p:txBody>
      </p:sp>
    </p:spTree>
    <p:extLst>
      <p:ext uri="{BB962C8B-B14F-4D97-AF65-F5344CB8AC3E}">
        <p14:creationId xmlns:p14="http://schemas.microsoft.com/office/powerpoint/2010/main" val="1732243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BE66A7-432F-4B81-B1A3-D2CD4217D4E6}"/>
              </a:ext>
            </a:extLst>
          </p:cNvPr>
          <p:cNvSpPr>
            <a:spLocks noGrp="1"/>
          </p:cNvSpPr>
          <p:nvPr>
            <p:ph type="title"/>
          </p:nvPr>
        </p:nvSpPr>
        <p:spPr>
          <a:xfrm>
            <a:off x="128588" y="-98611"/>
            <a:ext cx="11934823" cy="1792484"/>
          </a:xfrm>
        </p:spPr>
        <p:txBody>
          <a:bodyPr>
            <a:normAutofit/>
          </a:bodyPr>
          <a:lstStyle/>
          <a:p>
            <a:r>
              <a:rPr lang="nl-NL" sz="4000" dirty="0">
                <a:highlight>
                  <a:srgbClr val="800000"/>
                </a:highlight>
                <a:latin typeface="Arial" panose="020B0604020202020204" pitchFamily="34" charset="0"/>
                <a:cs typeface="Arial" panose="020B0604020202020204" pitchFamily="34" charset="0"/>
              </a:rPr>
              <a:t>Leg uit waarom het in de bron gaat om </a:t>
            </a:r>
            <a:r>
              <a:rPr lang="nl-NL" sz="4000" dirty="0">
                <a:solidFill>
                  <a:srgbClr val="FFFF00"/>
                </a:solidFill>
                <a:highlight>
                  <a:srgbClr val="800000"/>
                </a:highlight>
                <a:latin typeface="Arial" panose="020B0604020202020204" pitchFamily="34" charset="0"/>
                <a:cs typeface="Arial" panose="020B0604020202020204" pitchFamily="34" charset="0"/>
              </a:rPr>
              <a:t>continuïteit</a:t>
            </a:r>
            <a:r>
              <a:rPr lang="nl-NL" sz="4000" dirty="0">
                <a:highlight>
                  <a:srgbClr val="800000"/>
                </a:highlight>
                <a:latin typeface="Arial" panose="020B0604020202020204" pitchFamily="34" charset="0"/>
                <a:cs typeface="Arial" panose="020B0604020202020204" pitchFamily="34" charset="0"/>
              </a:rPr>
              <a:t>. </a:t>
            </a:r>
          </a:p>
        </p:txBody>
      </p:sp>
      <p:sp>
        <p:nvSpPr>
          <p:cNvPr id="3" name="Tijdelijke aanduiding voor inhoud 2">
            <a:extLst>
              <a:ext uri="{FF2B5EF4-FFF2-40B4-BE49-F238E27FC236}">
                <a16:creationId xmlns:a16="http://schemas.microsoft.com/office/drawing/2014/main" id="{9E81E990-8E74-4D7E-A86E-45C2E6CBBA4C}"/>
              </a:ext>
            </a:extLst>
          </p:cNvPr>
          <p:cNvSpPr>
            <a:spLocks noGrp="1"/>
          </p:cNvSpPr>
          <p:nvPr>
            <p:ph idx="1"/>
          </p:nvPr>
        </p:nvSpPr>
        <p:spPr>
          <a:xfrm>
            <a:off x="128589" y="1497105"/>
            <a:ext cx="11934822" cy="5172635"/>
          </a:xfrm>
        </p:spPr>
        <p:txBody>
          <a:bodyPr>
            <a:normAutofit lnSpcReduction="10000"/>
          </a:bodyPr>
          <a:lstStyle/>
          <a:p>
            <a:r>
              <a:rPr lang="nl-NL" sz="3200" dirty="0">
                <a:highlight>
                  <a:srgbClr val="800000"/>
                </a:highlight>
              </a:rPr>
              <a:t>Bron:</a:t>
            </a:r>
          </a:p>
          <a:p>
            <a:r>
              <a:rPr lang="nl-NL" sz="3600" dirty="0">
                <a:latin typeface="Arial" panose="020B0604020202020204" pitchFamily="34" charset="0"/>
                <a:cs typeface="Arial" panose="020B0604020202020204" pitchFamily="34" charset="0"/>
              </a:rPr>
              <a:t>Vandaag de dag zijn er nog steeds jager-verzamelaars te vinden in het wild. Een voorbeeld is de inheemse Canadezen, ook wel bekend als de Eskimo's. Deze inheemse volken leven van de jacht op zeehonden, vissen en rendieren. Hiernaast leven zij in iglo’s, kleine huizen van ijs die in een korte tijd worden gebouwd en afgebroken.</a:t>
            </a:r>
          </a:p>
        </p:txBody>
      </p:sp>
    </p:spTree>
    <p:extLst>
      <p:ext uri="{BB962C8B-B14F-4D97-AF65-F5344CB8AC3E}">
        <p14:creationId xmlns:p14="http://schemas.microsoft.com/office/powerpoint/2010/main" val="2619730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AB7D5F-5B77-43D0-BB09-50D483994B40}"/>
              </a:ext>
            </a:extLst>
          </p:cNvPr>
          <p:cNvSpPr>
            <a:spLocks noGrp="1"/>
          </p:cNvSpPr>
          <p:nvPr>
            <p:ph type="title"/>
          </p:nvPr>
        </p:nvSpPr>
        <p:spPr/>
        <p:txBody>
          <a:bodyPr/>
          <a:lstStyle/>
          <a:p>
            <a:r>
              <a:rPr lang="nl-NL" dirty="0">
                <a:highlight>
                  <a:srgbClr val="800000"/>
                </a:highlight>
              </a:rPr>
              <a:t>Klaar met de toets?</a:t>
            </a:r>
          </a:p>
        </p:txBody>
      </p:sp>
      <p:sp>
        <p:nvSpPr>
          <p:cNvPr id="3" name="Tijdelijke aanduiding voor inhoud 2">
            <a:extLst>
              <a:ext uri="{FF2B5EF4-FFF2-40B4-BE49-F238E27FC236}">
                <a16:creationId xmlns:a16="http://schemas.microsoft.com/office/drawing/2014/main" id="{54D23411-A3DC-4B9E-99A9-01ED5D3218E6}"/>
              </a:ext>
            </a:extLst>
          </p:cNvPr>
          <p:cNvSpPr>
            <a:spLocks noGrp="1"/>
          </p:cNvSpPr>
          <p:nvPr>
            <p:ph idx="1"/>
          </p:nvPr>
        </p:nvSpPr>
        <p:spPr/>
        <p:txBody>
          <a:bodyPr>
            <a:normAutofit/>
          </a:bodyPr>
          <a:lstStyle/>
          <a:p>
            <a:r>
              <a:rPr lang="nl-NL" sz="4000" dirty="0">
                <a:highlight>
                  <a:srgbClr val="800000"/>
                </a:highlight>
              </a:rPr>
              <a:t>Leesboek</a:t>
            </a:r>
          </a:p>
          <a:p>
            <a:r>
              <a:rPr lang="nl-NL" sz="4000" dirty="0">
                <a:highlight>
                  <a:srgbClr val="800000"/>
                </a:highlight>
              </a:rPr>
              <a:t>Ander huiswerk</a:t>
            </a:r>
          </a:p>
          <a:p>
            <a:r>
              <a:rPr lang="nl-NL" sz="4000" dirty="0">
                <a:highlight>
                  <a:srgbClr val="800000"/>
                </a:highlight>
              </a:rPr>
              <a:t>Iets dat je in stilte kan doen (geen telefoons, tablets of andere elektronica). </a:t>
            </a:r>
          </a:p>
        </p:txBody>
      </p:sp>
    </p:spTree>
    <p:extLst>
      <p:ext uri="{BB962C8B-B14F-4D97-AF65-F5344CB8AC3E}">
        <p14:creationId xmlns:p14="http://schemas.microsoft.com/office/powerpoint/2010/main" val="1635870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B6AAA-817B-4660-A59D-55B9870C4C8A}"/>
              </a:ext>
            </a:extLst>
          </p:cNvPr>
          <p:cNvSpPr>
            <a:spLocks noGrp="1"/>
          </p:cNvSpPr>
          <p:nvPr>
            <p:ph type="title"/>
          </p:nvPr>
        </p:nvSpPr>
        <p:spPr>
          <a:xfrm>
            <a:off x="913795" y="359546"/>
            <a:ext cx="10353761" cy="1326321"/>
          </a:xfrm>
        </p:spPr>
        <p:txBody>
          <a:bodyPr>
            <a:normAutofit/>
          </a:bodyPr>
          <a:lstStyle/>
          <a:p>
            <a:r>
              <a:rPr lang="nl-NL" sz="5400" dirty="0">
                <a:highlight>
                  <a:srgbClr val="800000"/>
                </a:highlight>
              </a:rPr>
              <a:t>Lesdoelen</a:t>
            </a:r>
          </a:p>
        </p:txBody>
      </p:sp>
      <p:sp>
        <p:nvSpPr>
          <p:cNvPr id="3" name="Tijdelijke aanduiding voor inhoud 2">
            <a:extLst>
              <a:ext uri="{FF2B5EF4-FFF2-40B4-BE49-F238E27FC236}">
                <a16:creationId xmlns:a16="http://schemas.microsoft.com/office/drawing/2014/main" id="{365AD323-8CA6-408C-929E-C5E3BA07A804}"/>
              </a:ext>
            </a:extLst>
          </p:cNvPr>
          <p:cNvSpPr>
            <a:spLocks noGrp="1"/>
          </p:cNvSpPr>
          <p:nvPr>
            <p:ph idx="1"/>
          </p:nvPr>
        </p:nvSpPr>
        <p:spPr>
          <a:xfrm>
            <a:off x="292659" y="2087186"/>
            <a:ext cx="10797040" cy="4411268"/>
          </a:xfrm>
        </p:spPr>
        <p:txBody>
          <a:bodyPr>
            <a:normAutofit fontScale="85000" lnSpcReduction="10000"/>
          </a:bodyPr>
          <a:lstStyle/>
          <a:p>
            <a:r>
              <a:rPr lang="nl-NL" sz="4000" dirty="0">
                <a:highlight>
                  <a:srgbClr val="800000"/>
                </a:highlight>
              </a:rPr>
              <a:t>Bronelementen uit de video herkennen.</a:t>
            </a:r>
          </a:p>
          <a:p>
            <a:r>
              <a:rPr lang="nl-NL" sz="4000" dirty="0">
                <a:highlight>
                  <a:srgbClr val="800000"/>
                </a:highlight>
              </a:rPr>
              <a:t>Uitleggen wat het Romeinse rijk zo machtig maakte.</a:t>
            </a:r>
          </a:p>
          <a:p>
            <a:r>
              <a:rPr lang="nl-NL" sz="4000" dirty="0">
                <a:highlight>
                  <a:srgbClr val="800000"/>
                </a:highlight>
              </a:rPr>
              <a:t>Uitleggen hoe de Romeinse Republiek is ontstaan.</a:t>
            </a:r>
          </a:p>
          <a:p>
            <a:r>
              <a:rPr lang="nl-NL" sz="4000" dirty="0">
                <a:highlight>
                  <a:srgbClr val="800000"/>
                </a:highlight>
              </a:rPr>
              <a:t>Uitleggen hoe de republiek een keizerrijk werd.</a:t>
            </a:r>
          </a:p>
          <a:p>
            <a:r>
              <a:rPr lang="nl-NL" sz="4000" dirty="0">
                <a:highlight>
                  <a:srgbClr val="800000"/>
                </a:highlight>
              </a:rPr>
              <a:t>Voorbeelden geven van wat de Romeinen van de Grieken hebben overgenomen.</a:t>
            </a:r>
          </a:p>
          <a:p>
            <a:endParaRPr lang="nl-NL" sz="4000" dirty="0">
              <a:highlight>
                <a:srgbClr val="800000"/>
              </a:highlight>
            </a:endParaRPr>
          </a:p>
          <a:p>
            <a:endParaRPr lang="nl-NL" dirty="0"/>
          </a:p>
        </p:txBody>
      </p:sp>
      <p:pic>
        <p:nvPicPr>
          <p:cNvPr id="4" name="Picture 4" descr="Tijdvak 2 - hv123 - Lesmateriaal - Wikiwijs">
            <a:extLst>
              <a:ext uri="{FF2B5EF4-FFF2-40B4-BE49-F238E27FC236}">
                <a16:creationId xmlns:a16="http://schemas.microsoft.com/office/drawing/2014/main" id="{F67CAD88-B4B4-4172-9CE4-9F1F9ED52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02" y="152964"/>
            <a:ext cx="1580586" cy="1580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6969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742332"/>
      </a:dk2>
      <a:lt2>
        <a:srgbClr val="EE91A0"/>
      </a:lt2>
      <a:accent1>
        <a:srgbClr val="E03754"/>
      </a:accent1>
      <a:accent2>
        <a:srgbClr val="E86C2E"/>
      </a:accent2>
      <a:accent3>
        <a:srgbClr val="DAB250"/>
      </a:accent3>
      <a:accent4>
        <a:srgbClr val="60C4AA"/>
      </a:accent4>
      <a:accent5>
        <a:srgbClr val="51A9DB"/>
      </a:accent5>
      <a:accent6>
        <a:srgbClr val="976AC9"/>
      </a:accent6>
      <a:hlink>
        <a:srgbClr val="D5445E"/>
      </a:hlink>
      <a:folHlink>
        <a:srgbClr val="E17C8E"/>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6B2E858E-683F-40D9-B4CB-284D097F3AC0}"/>
    </a:ext>
  </a:extLst>
</a:theme>
</file>

<file path=docProps/app.xml><?xml version="1.0" encoding="utf-8"?>
<Properties xmlns="http://schemas.openxmlformats.org/officeDocument/2006/extended-properties" xmlns:vt="http://schemas.openxmlformats.org/officeDocument/2006/docPropsVTypes">
  <Template>Damast</Template>
  <TotalTime>4638</TotalTime>
  <Words>2481</Words>
  <Application>Microsoft Office PowerPoint</Application>
  <PresentationFormat>Breedbeeld</PresentationFormat>
  <Paragraphs>262</Paragraphs>
  <Slides>67</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67</vt:i4>
      </vt:variant>
    </vt:vector>
  </HeadingPairs>
  <TitlesOfParts>
    <vt:vector size="73" baseType="lpstr">
      <vt:lpstr>Arial</vt:lpstr>
      <vt:lpstr>Bookman Old Style</vt:lpstr>
      <vt:lpstr>Calibri</vt:lpstr>
      <vt:lpstr>Rockwell</vt:lpstr>
      <vt:lpstr>Wingdings</vt:lpstr>
      <vt:lpstr>Damask</vt:lpstr>
      <vt:lpstr>Hoofdstuk 3 De romeinen   Mavo 1</vt:lpstr>
      <vt:lpstr>De planning</vt:lpstr>
      <vt:lpstr>Wat moet je weten voor de toets?</vt:lpstr>
      <vt:lpstr>Bronvragen beantwoorden in  drie stappen:</vt:lpstr>
      <vt:lpstr>Om wat voor samenleving gaat het hier?</vt:lpstr>
      <vt:lpstr>Leg uit of je in de bron een geschreven of een ongeschreven bron ziet.</vt:lpstr>
      <vt:lpstr>Leg uit waarom het in de bron gaat om continuïteit. </vt:lpstr>
      <vt:lpstr>Klaar met de toets?</vt:lpstr>
      <vt:lpstr>Lesdoelen</vt:lpstr>
      <vt:lpstr>Hoofdstuk 3: De romeinen</vt:lpstr>
      <vt:lpstr>3 gekke en grappige feitjes over leven in de Romeinse stad</vt:lpstr>
      <vt:lpstr>1. De bekende marmeren beelden waren vroeger fel geschilderd.  </vt:lpstr>
      <vt:lpstr>2. Prostituees en dokters hadden ongeveer dezelfde rang, aangezien werken met menselijke lichamen als minderwaardig werden gezien. </vt:lpstr>
      <vt:lpstr>3. Badhuizen waren vaak heel vies, omdat er in het water ook geplast en gepoept werd. Wel hadden zij (en sommige woonhuizen) vloerverwarming via ondergrondse vuren. </vt:lpstr>
      <vt:lpstr>Paragraaf 3.1 Van stadstaat tot wereldrijk</vt:lpstr>
      <vt:lpstr>Lees de tekst  Rome wordt machtig (blz. 46)  en maak een woordweb  van die tekst. </vt:lpstr>
      <vt:lpstr>Belangrijk binnen het Romeinse Rijk</vt:lpstr>
      <vt:lpstr>Lees Van koninkrijk naar republiek (blz. 46) en beantwoord de volgende vragen via de drie stappen.</vt:lpstr>
      <vt:lpstr>Julius Caesar</vt:lpstr>
      <vt:lpstr>PowerPoint-presentatie</vt:lpstr>
      <vt:lpstr>Even herhalen</vt:lpstr>
      <vt:lpstr>De grieken als voorbeeld  (blz. 47)</vt:lpstr>
      <vt:lpstr>Lesdoelen</vt:lpstr>
      <vt:lpstr>Controlevragen</vt:lpstr>
      <vt:lpstr>Hoofdstuk 3 De romeinen   Paragraaf 3.2</vt:lpstr>
      <vt:lpstr>De planning</vt:lpstr>
      <vt:lpstr>Even herhalen</vt:lpstr>
      <vt:lpstr>Lesdoelen</vt:lpstr>
      <vt:lpstr>“Ook waren de romeinen goed in organiseren, bijvoorbeeld van hun leger…”</vt:lpstr>
      <vt:lpstr>Een groot rijk (blz. 48)</vt:lpstr>
      <vt:lpstr>Extra: Hannibal vs Rome</vt:lpstr>
      <vt:lpstr>PowerPoint-presentatie</vt:lpstr>
      <vt:lpstr>Romanisering (blz. 48)</vt:lpstr>
      <vt:lpstr>Extra: het leven van een Romeinse soldaat</vt:lpstr>
      <vt:lpstr>Lesdoelen</vt:lpstr>
      <vt:lpstr>Controlevragen</vt:lpstr>
      <vt:lpstr>Hoofdstuk 3 De romeinen   Mavo 1</vt:lpstr>
      <vt:lpstr>Hoofdstuk 3 De romeinen   Paragraaf 3.3</vt:lpstr>
      <vt:lpstr>De planning</vt:lpstr>
      <vt:lpstr>Huiswerkvragen</vt:lpstr>
      <vt:lpstr>Huiswerkvragen</vt:lpstr>
      <vt:lpstr>Lesdoelen</vt:lpstr>
      <vt:lpstr>3 bizarre feitjes over leven in de Romeinse stad</vt:lpstr>
      <vt:lpstr>1. Vroeger had je al sporthooligans. Tijdens een gladiatorenwedstrijd waren er in Pompeii rellen uitgebroken, waarbij de keizer uiteindelijk in moest grijpen.  </vt:lpstr>
      <vt:lpstr>2. Sommige grote theaters deden volledige zeeslagen na. Ze lieten dan het toneel vollopen met water en levensgrote schepen tegen elkaar strijden in de arena.   </vt:lpstr>
      <vt:lpstr>3. In vergelijking met de 17e en 18e-eeuwse slavendrijvers, werden slaven in de Oudheid vaak goed behandeld en soms zelfs vrijgelaten.  </vt:lpstr>
      <vt:lpstr>Blz. 50-51 Brood en spelen   </vt:lpstr>
      <vt:lpstr>Rijke groot-grondbezitters (blz. 50)</vt:lpstr>
      <vt:lpstr>Rijke groot-grondbezitters (blz. 50)</vt:lpstr>
      <vt:lpstr>Armen en proletariërs (blz. 50)</vt:lpstr>
      <vt:lpstr>Gladiatoren, slaven en vrijgelatenen</vt:lpstr>
      <vt:lpstr>Ontspanning voor rijk en armen  (blz. 51)</vt:lpstr>
      <vt:lpstr>Beantwoord de bronvraag  via de drie stappen:</vt:lpstr>
      <vt:lpstr>Controlevragen</vt:lpstr>
      <vt:lpstr>Paragraaf 3.4:  Het Christendom</vt:lpstr>
      <vt:lpstr>De planning</vt:lpstr>
      <vt:lpstr>Even herhalen</vt:lpstr>
      <vt:lpstr>Lesdoelen</vt:lpstr>
      <vt:lpstr>2 bizarre feitjes over leven in de Romeinse stad</vt:lpstr>
      <vt:lpstr>Het christendom werd eerst gehaat binnen het Romeinse Rijk. Hierom werden zij vaak vermoord in arena’s.</vt:lpstr>
      <vt:lpstr>2. Meerdere maanden zijn vernoemd naar Romeinse keizers. Zo is augustus natuurlijk vernoemd naar de eerste keizer en Juli vernoemd naar Julius Caesar.  Germaanse goden kregen ook namen. Zo is “Thursday” eigenlijk Thorsday</vt:lpstr>
      <vt:lpstr>Jezus van Nazareth (blz. 52)</vt:lpstr>
      <vt:lpstr>Het conflict tussen Palestina en Israël</vt:lpstr>
      <vt:lpstr>Feiten en meningen (blz. 52)</vt:lpstr>
      <vt:lpstr>Het Christendom wordt verspreid (blz. 53)</vt:lpstr>
      <vt:lpstr>Het Christendom wordt staatsgodsdienst (blz. 53)</vt:lpstr>
      <vt:lpstr>Controlevragen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Huiswerk voor donderdag 18 oktober  1 t/m 5 (blz. 86 &amp; 91)</dc:title>
  <dc:creator>Ferry van der Horst</dc:creator>
  <cp:lastModifiedBy>Ferry van der Horst</cp:lastModifiedBy>
  <cp:revision>53</cp:revision>
  <dcterms:created xsi:type="dcterms:W3CDTF">2021-11-17T09:12:02Z</dcterms:created>
  <dcterms:modified xsi:type="dcterms:W3CDTF">2022-10-26T08:32:26Z</dcterms:modified>
</cp:coreProperties>
</file>