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0" r:id="rId6"/>
    <p:sldId id="262" r:id="rId7"/>
    <p:sldId id="263" r:id="rId8"/>
    <p:sldId id="264" r:id="rId9"/>
    <p:sldId id="265" r:id="rId10"/>
    <p:sldId id="266" r:id="rId11"/>
    <p:sldId id="261" r:id="rId12"/>
    <p:sldId id="267" r:id="rId13"/>
    <p:sldId id="272" r:id="rId14"/>
    <p:sldId id="268" r:id="rId15"/>
    <p:sldId id="271" r:id="rId16"/>
    <p:sldId id="269" r:id="rId17"/>
    <p:sldId id="270"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79978" autoAdjust="0"/>
  </p:normalViewPr>
  <p:slideViewPr>
    <p:cSldViewPr snapToGrid="0">
      <p:cViewPr varScale="1">
        <p:scale>
          <a:sx n="53" d="100"/>
          <a:sy n="53" d="100"/>
        </p:scale>
        <p:origin x="1176"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F603B0-5B6A-4297-BAAE-A89706184B63}" type="datetimeFigureOut">
              <a:rPr lang="nl-NL" smtClean="0"/>
              <a:t>2-11-2022</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F8CC5B5-4E0B-4A58-B06E-863D31470795}" type="slidenum">
              <a:rPr lang="nl-NL" smtClean="0"/>
              <a:t>‹nr.›</a:t>
            </a:fld>
            <a:endParaRPr lang="nl-NL"/>
          </a:p>
        </p:txBody>
      </p:sp>
    </p:spTree>
    <p:extLst>
      <p:ext uri="{BB962C8B-B14F-4D97-AF65-F5344CB8AC3E}">
        <p14:creationId xmlns:p14="http://schemas.microsoft.com/office/powerpoint/2010/main" val="20029777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Bron:  </a:t>
            </a:r>
          </a:p>
          <a:p>
            <a:r>
              <a:rPr lang="nl-NL" dirty="0"/>
              <a:t>https://www.zelfdoeninerfgoedengroen.nl/media/1525/factsheet_cursus_rondleiden_.pdf</a:t>
            </a:r>
          </a:p>
          <a:p>
            <a:endParaRPr lang="nl-NL" dirty="0"/>
          </a:p>
        </p:txBody>
      </p:sp>
      <p:sp>
        <p:nvSpPr>
          <p:cNvPr id="4" name="Tijdelijke aanduiding voor dianummer 3"/>
          <p:cNvSpPr>
            <a:spLocks noGrp="1"/>
          </p:cNvSpPr>
          <p:nvPr>
            <p:ph type="sldNum" sz="quarter" idx="10"/>
          </p:nvPr>
        </p:nvSpPr>
        <p:spPr/>
        <p:txBody>
          <a:bodyPr/>
          <a:lstStyle/>
          <a:p>
            <a:fld id="{6F8CC5B5-4E0B-4A58-B06E-863D31470795}" type="slidenum">
              <a:rPr lang="nl-NL" smtClean="0"/>
              <a:t>2</a:t>
            </a:fld>
            <a:endParaRPr lang="nl-NL"/>
          </a:p>
        </p:txBody>
      </p:sp>
    </p:spTree>
    <p:extLst>
      <p:ext uri="{BB962C8B-B14F-4D97-AF65-F5344CB8AC3E}">
        <p14:creationId xmlns:p14="http://schemas.microsoft.com/office/powerpoint/2010/main" val="6867622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nl-NL"/>
              <a:t>Klik om de stijl te bewerken</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en-US" dirty="0"/>
          </a:p>
        </p:txBody>
      </p:sp>
      <p:sp>
        <p:nvSpPr>
          <p:cNvPr id="4" name="Date Placeholder 3"/>
          <p:cNvSpPr>
            <a:spLocks noGrp="1"/>
          </p:cNvSpPr>
          <p:nvPr>
            <p:ph type="dt" sz="half" idx="10"/>
          </p:nvPr>
        </p:nvSpPr>
        <p:spPr/>
        <p:txBody>
          <a:bodyPr/>
          <a:lstStyle/>
          <a:p>
            <a:fld id="{7BFCE8A1-4412-4AF6-A465-F0E45B21B224}" type="datetimeFigureOut">
              <a:rPr lang="nl-NL" smtClean="0"/>
              <a:t>2-11-2022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5F986EC-1A7B-4E60-A079-9068AFE2DF32}" type="slidenum">
              <a:rPr lang="nl-NL" smtClean="0"/>
              <a:t>‹nr.›</a:t>
            </a:fld>
            <a:endParaRPr lang="nl-NL"/>
          </a:p>
        </p:txBody>
      </p:sp>
    </p:spTree>
    <p:extLst>
      <p:ext uri="{BB962C8B-B14F-4D97-AF65-F5344CB8AC3E}">
        <p14:creationId xmlns:p14="http://schemas.microsoft.com/office/powerpoint/2010/main" val="3880099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sche 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nl-NL"/>
              <a:t>Klik om de stijl te bewerken</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7BFCE8A1-4412-4AF6-A465-F0E45B21B224}" type="datetimeFigureOut">
              <a:rPr lang="nl-NL" smtClean="0"/>
              <a:t>2-11-2022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5F986EC-1A7B-4E60-A079-9068AFE2DF32}" type="slidenum">
              <a:rPr lang="nl-NL" smtClean="0"/>
              <a:t>‹nr.›</a:t>
            </a:fld>
            <a:endParaRPr lang="nl-NL"/>
          </a:p>
        </p:txBody>
      </p:sp>
    </p:spTree>
    <p:extLst>
      <p:ext uri="{BB962C8B-B14F-4D97-AF65-F5344CB8AC3E}">
        <p14:creationId xmlns:p14="http://schemas.microsoft.com/office/powerpoint/2010/main" val="908674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nl-NL"/>
              <a:t>Klik om de stijl te bewerken</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7BFCE8A1-4412-4AF6-A465-F0E45B21B224}" type="datetimeFigureOut">
              <a:rPr lang="nl-NL" smtClean="0"/>
              <a:t>2-11-2022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5F986EC-1A7B-4E60-A079-9068AFE2DF32}" type="slidenum">
              <a:rPr lang="nl-NL" smtClean="0"/>
              <a:t>‹nr.›</a:t>
            </a:fld>
            <a:endParaRPr lang="nl-NL"/>
          </a:p>
        </p:txBody>
      </p:sp>
    </p:spTree>
    <p:extLst>
      <p:ext uri="{BB962C8B-B14F-4D97-AF65-F5344CB8AC3E}">
        <p14:creationId xmlns:p14="http://schemas.microsoft.com/office/powerpoint/2010/main" val="586397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nl-NL"/>
              <a:t>Klik om de stijl te bewerken</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nl-NL"/>
              <a:t>Tekststijl van het model bewerken</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4" name="Date Placeholder 3"/>
          <p:cNvSpPr>
            <a:spLocks noGrp="1"/>
          </p:cNvSpPr>
          <p:nvPr>
            <p:ph type="dt" sz="half" idx="10"/>
          </p:nvPr>
        </p:nvSpPr>
        <p:spPr/>
        <p:txBody>
          <a:bodyPr/>
          <a:lstStyle/>
          <a:p>
            <a:fld id="{7BFCE8A1-4412-4AF6-A465-F0E45B21B224}" type="datetimeFigureOut">
              <a:rPr lang="nl-NL" smtClean="0"/>
              <a:t>2-11-2022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5F986EC-1A7B-4E60-A079-9068AFE2DF32}" type="slidenum">
              <a:rPr lang="nl-NL" smtClean="0"/>
              <a:t>‹nr.›</a:t>
            </a:fld>
            <a:endParaRPr lang="nl-NL"/>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8397791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7BFCE8A1-4412-4AF6-A465-F0E45B21B224}" type="datetimeFigureOut">
              <a:rPr lang="nl-NL" smtClean="0"/>
              <a:t>2-11-2022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5F986EC-1A7B-4E60-A079-9068AFE2DF32}" type="slidenum">
              <a:rPr lang="nl-NL" smtClean="0"/>
              <a:t>‹nr.›</a:t>
            </a:fld>
            <a:endParaRPr lang="nl-NL"/>
          </a:p>
        </p:txBody>
      </p:sp>
    </p:spTree>
    <p:extLst>
      <p:ext uri="{BB962C8B-B14F-4D97-AF65-F5344CB8AC3E}">
        <p14:creationId xmlns:p14="http://schemas.microsoft.com/office/powerpoint/2010/main" val="2987456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kolomme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de stijl te bewerken</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7BFCE8A1-4412-4AF6-A465-F0E45B21B224}" type="datetimeFigureOut">
              <a:rPr lang="nl-NL" smtClean="0"/>
              <a:t>2-11-2022</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5F986EC-1A7B-4E60-A079-9068AFE2DF32}" type="slidenum">
              <a:rPr lang="nl-NL" smtClean="0"/>
              <a:t>‹nr.›</a:t>
            </a:fld>
            <a:endParaRPr lang="nl-NL"/>
          </a:p>
        </p:txBody>
      </p:sp>
    </p:spTree>
    <p:extLst>
      <p:ext uri="{BB962C8B-B14F-4D97-AF65-F5344CB8AC3E}">
        <p14:creationId xmlns:p14="http://schemas.microsoft.com/office/powerpoint/2010/main" val="12768233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Afbeelding-kol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nl-NL"/>
              <a:t>Klik om de stijl te bewerken</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7BFCE8A1-4412-4AF6-A465-F0E45B21B224}" type="datetimeFigureOut">
              <a:rPr lang="nl-NL" smtClean="0"/>
              <a:t>2-11-2022</a:t>
            </a:fld>
            <a:endParaRPr lang="nl-NL"/>
          </a:p>
        </p:txBody>
      </p:sp>
      <p:sp>
        <p:nvSpPr>
          <p:cNvPr id="4"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5F986EC-1A7B-4E60-A079-9068AFE2DF32}" type="slidenum">
              <a:rPr lang="nl-NL" smtClean="0"/>
              <a:t>‹nr.›</a:t>
            </a:fld>
            <a:endParaRPr lang="nl-NL"/>
          </a:p>
        </p:txBody>
      </p:sp>
    </p:spTree>
    <p:extLst>
      <p:ext uri="{BB962C8B-B14F-4D97-AF65-F5344CB8AC3E}">
        <p14:creationId xmlns:p14="http://schemas.microsoft.com/office/powerpoint/2010/main" val="2267460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nchor="t" anchorCtr="0"/>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BFCE8A1-4412-4AF6-A465-F0E45B21B224}" type="datetimeFigureOut">
              <a:rPr lang="nl-NL" smtClean="0"/>
              <a:t>2-11-2022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5F986EC-1A7B-4E60-A079-9068AFE2DF32}" type="slidenum">
              <a:rPr lang="nl-NL" smtClean="0"/>
              <a:t>‹nr.›</a:t>
            </a:fld>
            <a:endParaRPr lang="nl-NL"/>
          </a:p>
        </p:txBody>
      </p:sp>
    </p:spTree>
    <p:extLst>
      <p:ext uri="{BB962C8B-B14F-4D97-AF65-F5344CB8AC3E}">
        <p14:creationId xmlns:p14="http://schemas.microsoft.com/office/powerpoint/2010/main" val="21987700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nl-NL"/>
              <a:t>Klik om de stijl te bewerken</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7BFCE8A1-4412-4AF6-A465-F0E45B21B224}" type="datetimeFigureOut">
              <a:rPr lang="nl-NL" smtClean="0"/>
              <a:t>2-11-2022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5F986EC-1A7B-4E60-A079-9068AFE2DF32}" type="slidenum">
              <a:rPr lang="nl-NL" smtClean="0"/>
              <a:t>‹nr.›</a:t>
            </a:fld>
            <a:endParaRPr lang="nl-NL"/>
          </a:p>
        </p:txBody>
      </p:sp>
    </p:spTree>
    <p:extLst>
      <p:ext uri="{BB962C8B-B14F-4D97-AF65-F5344CB8AC3E}">
        <p14:creationId xmlns:p14="http://schemas.microsoft.com/office/powerpoint/2010/main" val="16320915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3"/>
          <p:cNvSpPr>
            <a:spLocks noGrp="1"/>
          </p:cNvSpPr>
          <p:nvPr>
            <p:ph type="dt" sz="half" idx="10"/>
          </p:nvPr>
        </p:nvSpPr>
        <p:spPr/>
        <p:txBody>
          <a:bodyPr/>
          <a:lstStyle/>
          <a:p>
            <a:fld id="{7BFCE8A1-4412-4AF6-A465-F0E45B21B224}" type="datetimeFigureOut">
              <a:rPr lang="nl-NL" smtClean="0"/>
              <a:t>2-11-2022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5F986EC-1A7B-4E60-A079-9068AFE2DF32}" type="slidenum">
              <a:rPr lang="nl-NL" smtClean="0"/>
              <a:t>‹nr.›</a:t>
            </a:fld>
            <a:endParaRPr lang="nl-NL"/>
          </a:p>
        </p:txBody>
      </p:sp>
    </p:spTree>
    <p:extLst>
      <p:ext uri="{BB962C8B-B14F-4D97-AF65-F5344CB8AC3E}">
        <p14:creationId xmlns:p14="http://schemas.microsoft.com/office/powerpoint/2010/main" val="180728748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nl-NL"/>
              <a:t>Klik om de stijl te bewerken</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p:txBody>
          <a:bodyPr/>
          <a:lstStyle/>
          <a:p>
            <a:fld id="{7BFCE8A1-4412-4AF6-A465-F0E45B21B224}" type="datetimeFigureOut">
              <a:rPr lang="nl-NL" smtClean="0"/>
              <a:t>2-11-2022</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F5F986EC-1A7B-4E60-A079-9068AFE2DF32}" type="slidenum">
              <a:rPr lang="nl-NL" smtClean="0"/>
              <a:t>‹nr.›</a:t>
            </a:fld>
            <a:endParaRPr lang="nl-NL"/>
          </a:p>
        </p:txBody>
      </p:sp>
    </p:spTree>
    <p:extLst>
      <p:ext uri="{BB962C8B-B14F-4D97-AF65-F5344CB8AC3E}">
        <p14:creationId xmlns:p14="http://schemas.microsoft.com/office/powerpoint/2010/main" val="12012569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7BFCE8A1-4412-4AF6-A465-F0E45B21B224}" type="datetimeFigureOut">
              <a:rPr lang="nl-NL" smtClean="0"/>
              <a:t>2-11-2022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5F986EC-1A7B-4E60-A079-9068AFE2DF32}" type="slidenum">
              <a:rPr lang="nl-NL" smtClean="0"/>
              <a:t>‹nr.›</a:t>
            </a:fld>
            <a:endParaRPr lang="nl-NL"/>
          </a:p>
        </p:txBody>
      </p:sp>
    </p:spTree>
    <p:extLst>
      <p:ext uri="{BB962C8B-B14F-4D97-AF65-F5344CB8AC3E}">
        <p14:creationId xmlns:p14="http://schemas.microsoft.com/office/powerpoint/2010/main" val="4307053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a:t>Klik om de stijl te bewerken</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7BFCE8A1-4412-4AF6-A465-F0E45B21B224}" type="datetimeFigureOut">
              <a:rPr lang="nl-NL" smtClean="0"/>
              <a:t>2-11-2022</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F5F986EC-1A7B-4E60-A079-9068AFE2DF32}" type="slidenum">
              <a:rPr lang="nl-NL" smtClean="0"/>
              <a:t>‹nr.›</a:t>
            </a:fld>
            <a:endParaRPr lang="nl-NL"/>
          </a:p>
        </p:txBody>
      </p:sp>
    </p:spTree>
    <p:extLst>
      <p:ext uri="{BB962C8B-B14F-4D97-AF65-F5344CB8AC3E}">
        <p14:creationId xmlns:p14="http://schemas.microsoft.com/office/powerpoint/2010/main" val="14373980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7" name="Date Placeholder 2"/>
          <p:cNvSpPr>
            <a:spLocks noGrp="1"/>
          </p:cNvSpPr>
          <p:nvPr>
            <p:ph type="dt" sz="half" idx="10"/>
          </p:nvPr>
        </p:nvSpPr>
        <p:spPr/>
        <p:txBody>
          <a:bodyPr/>
          <a:lstStyle/>
          <a:p>
            <a:fld id="{7BFCE8A1-4412-4AF6-A465-F0E45B21B224}" type="datetimeFigureOut">
              <a:rPr lang="nl-NL" smtClean="0"/>
              <a:t>2-11-2022</a:t>
            </a:fld>
            <a:endParaRPr lang="nl-NL"/>
          </a:p>
        </p:txBody>
      </p:sp>
      <p:sp>
        <p:nvSpPr>
          <p:cNvPr id="5" name="Footer Placeholder 3"/>
          <p:cNvSpPr>
            <a:spLocks noGrp="1"/>
          </p:cNvSpPr>
          <p:nvPr>
            <p:ph type="ftr" sz="quarter" idx="11"/>
          </p:nvPr>
        </p:nvSpPr>
        <p:spPr/>
        <p:txBody>
          <a:bodyPr/>
          <a:lstStyle/>
          <a:p>
            <a:endParaRPr lang="nl-NL"/>
          </a:p>
        </p:txBody>
      </p:sp>
      <p:sp>
        <p:nvSpPr>
          <p:cNvPr id="6" name="Slide Number Placeholder 4"/>
          <p:cNvSpPr>
            <a:spLocks noGrp="1"/>
          </p:cNvSpPr>
          <p:nvPr>
            <p:ph type="sldNum" sz="quarter" idx="12"/>
          </p:nvPr>
        </p:nvSpPr>
        <p:spPr/>
        <p:txBody>
          <a:bodyPr/>
          <a:lstStyle/>
          <a:p>
            <a:fld id="{F5F986EC-1A7B-4E60-A079-9068AFE2DF32}" type="slidenum">
              <a:rPr lang="nl-NL" smtClean="0"/>
              <a:t>‹nr.›</a:t>
            </a:fld>
            <a:endParaRPr lang="nl-NL"/>
          </a:p>
        </p:txBody>
      </p:sp>
    </p:spTree>
    <p:extLst>
      <p:ext uri="{BB962C8B-B14F-4D97-AF65-F5344CB8AC3E}">
        <p14:creationId xmlns:p14="http://schemas.microsoft.com/office/powerpoint/2010/main" val="29632550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7BFCE8A1-4412-4AF6-A465-F0E45B21B224}" type="datetimeFigureOut">
              <a:rPr lang="nl-NL" smtClean="0"/>
              <a:t>2-11-2022</a:t>
            </a:fld>
            <a:endParaRPr lang="nl-NL"/>
          </a:p>
        </p:txBody>
      </p:sp>
      <p:sp>
        <p:nvSpPr>
          <p:cNvPr id="5" name="Footer Placeholder 2"/>
          <p:cNvSpPr>
            <a:spLocks noGrp="1"/>
          </p:cNvSpPr>
          <p:nvPr>
            <p:ph type="ftr" sz="quarter" idx="11"/>
          </p:nvPr>
        </p:nvSpPr>
        <p:spPr/>
        <p:txBody>
          <a:bodyPr/>
          <a:lstStyle/>
          <a:p>
            <a:endParaRPr lang="nl-NL"/>
          </a:p>
        </p:txBody>
      </p:sp>
      <p:sp>
        <p:nvSpPr>
          <p:cNvPr id="6" name="Slide Number Placeholder 3"/>
          <p:cNvSpPr>
            <a:spLocks noGrp="1"/>
          </p:cNvSpPr>
          <p:nvPr>
            <p:ph type="sldNum" sz="quarter" idx="12"/>
          </p:nvPr>
        </p:nvSpPr>
        <p:spPr/>
        <p:txBody>
          <a:bodyPr/>
          <a:lstStyle/>
          <a:p>
            <a:fld id="{F5F986EC-1A7B-4E60-A079-9068AFE2DF32}" type="slidenum">
              <a:rPr lang="nl-NL" smtClean="0"/>
              <a:t>‹nr.›</a:t>
            </a:fld>
            <a:endParaRPr lang="nl-NL"/>
          </a:p>
        </p:txBody>
      </p:sp>
    </p:spTree>
    <p:extLst>
      <p:ext uri="{BB962C8B-B14F-4D97-AF65-F5344CB8AC3E}">
        <p14:creationId xmlns:p14="http://schemas.microsoft.com/office/powerpoint/2010/main" val="2879737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nl-NL"/>
              <a:t>Klik om de stijl te bewerken</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7" name="Date Placeholder 4"/>
          <p:cNvSpPr>
            <a:spLocks noGrp="1"/>
          </p:cNvSpPr>
          <p:nvPr>
            <p:ph type="dt" sz="half" idx="10"/>
          </p:nvPr>
        </p:nvSpPr>
        <p:spPr/>
        <p:txBody>
          <a:bodyPr/>
          <a:lstStyle/>
          <a:p>
            <a:fld id="{7BFCE8A1-4412-4AF6-A465-F0E45B21B224}" type="datetimeFigureOut">
              <a:rPr lang="nl-NL" smtClean="0"/>
              <a:t>2-11-2022</a:t>
            </a:fld>
            <a:endParaRPr lang="nl-NL"/>
          </a:p>
        </p:txBody>
      </p:sp>
      <p:sp>
        <p:nvSpPr>
          <p:cNvPr id="5" name="Footer Placeholder 5"/>
          <p:cNvSpPr>
            <a:spLocks noGrp="1"/>
          </p:cNvSpPr>
          <p:nvPr>
            <p:ph type="ftr" sz="quarter" idx="11"/>
          </p:nvPr>
        </p:nvSpPr>
        <p:spPr/>
        <p:txBody>
          <a:bodyPr/>
          <a:lstStyle/>
          <a:p>
            <a:endParaRPr lang="nl-NL"/>
          </a:p>
        </p:txBody>
      </p:sp>
      <p:sp>
        <p:nvSpPr>
          <p:cNvPr id="6" name="Slide Number Placeholder 6"/>
          <p:cNvSpPr>
            <a:spLocks noGrp="1"/>
          </p:cNvSpPr>
          <p:nvPr>
            <p:ph type="sldNum" sz="quarter" idx="12"/>
          </p:nvPr>
        </p:nvSpPr>
        <p:spPr/>
        <p:txBody>
          <a:bodyPr/>
          <a:lstStyle/>
          <a:p>
            <a:fld id="{F5F986EC-1A7B-4E60-A079-9068AFE2DF32}" type="slidenum">
              <a:rPr lang="nl-NL" smtClean="0"/>
              <a:t>‹nr.›</a:t>
            </a:fld>
            <a:endParaRPr lang="nl-NL"/>
          </a:p>
        </p:txBody>
      </p:sp>
    </p:spTree>
    <p:extLst>
      <p:ext uri="{BB962C8B-B14F-4D97-AF65-F5344CB8AC3E}">
        <p14:creationId xmlns:p14="http://schemas.microsoft.com/office/powerpoint/2010/main" val="42192281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nl-NL"/>
              <a:t>Klik om de stijl te bewerken</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Tekststijl van het model bewerken</a:t>
            </a:r>
          </a:p>
        </p:txBody>
      </p:sp>
      <p:sp>
        <p:nvSpPr>
          <p:cNvPr id="5" name="Date Placeholder 4"/>
          <p:cNvSpPr>
            <a:spLocks noGrp="1"/>
          </p:cNvSpPr>
          <p:nvPr>
            <p:ph type="dt" sz="half" idx="10"/>
          </p:nvPr>
        </p:nvSpPr>
        <p:spPr/>
        <p:txBody>
          <a:bodyPr/>
          <a:lstStyle/>
          <a:p>
            <a:fld id="{7BFCE8A1-4412-4AF6-A465-F0E45B21B224}" type="datetimeFigureOut">
              <a:rPr lang="nl-NL" smtClean="0"/>
              <a:t>2-11-2022</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F5F986EC-1A7B-4E60-A079-9068AFE2DF32}" type="slidenum">
              <a:rPr lang="nl-NL" smtClean="0"/>
              <a:t>‹nr.›</a:t>
            </a:fld>
            <a:endParaRPr lang="nl-NL"/>
          </a:p>
        </p:txBody>
      </p:sp>
    </p:spTree>
    <p:extLst>
      <p:ext uri="{BB962C8B-B14F-4D97-AF65-F5344CB8AC3E}">
        <p14:creationId xmlns:p14="http://schemas.microsoft.com/office/powerpoint/2010/main" val="16980011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6000">
              <a:srgbClr val="FFC000"/>
            </a:gs>
            <a:gs pos="79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nl-NL"/>
              <a:t>Klik om de stijl te bewerken</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7BFCE8A1-4412-4AF6-A465-F0E45B21B224}" type="datetimeFigureOut">
              <a:rPr lang="nl-NL" smtClean="0"/>
              <a:t>2-11-2022</a:t>
            </a:fld>
            <a:endParaRPr lang="nl-NL"/>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nl-NL"/>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F5F986EC-1A7B-4E60-A079-9068AFE2DF32}" type="slidenum">
              <a:rPr lang="nl-NL" smtClean="0"/>
              <a:t>‹nr.›</a:t>
            </a:fld>
            <a:endParaRPr lang="nl-NL"/>
          </a:p>
        </p:txBody>
      </p:sp>
    </p:spTree>
    <p:extLst>
      <p:ext uri="{BB962C8B-B14F-4D97-AF65-F5344CB8AC3E}">
        <p14:creationId xmlns:p14="http://schemas.microsoft.com/office/powerpoint/2010/main" val="345757127"/>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solidFill>
                  <a:schemeClr val="bg1"/>
                </a:solidFill>
              </a:rPr>
              <a:t>Theorie Rondleiding geven</a:t>
            </a:r>
          </a:p>
        </p:txBody>
      </p:sp>
      <p:sp>
        <p:nvSpPr>
          <p:cNvPr id="3" name="Ondertitel 2"/>
          <p:cNvSpPr>
            <a:spLocks noGrp="1"/>
          </p:cNvSpPr>
          <p:nvPr>
            <p:ph type="subTitle" idx="1"/>
          </p:nvPr>
        </p:nvSpPr>
        <p:spPr/>
        <p:txBody>
          <a:bodyPr/>
          <a:lstStyle/>
          <a:p>
            <a:r>
              <a:rPr lang="nl-NL" dirty="0">
                <a:solidFill>
                  <a:schemeClr val="bg1"/>
                </a:solidFill>
              </a:rPr>
              <a:t>4.3 Module Educatie</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407" y="357187"/>
            <a:ext cx="3008120" cy="1240703"/>
          </a:xfrm>
          <a:prstGeom prst="rect">
            <a:avLst/>
          </a:prstGeom>
        </p:spPr>
      </p:pic>
      <p:pic>
        <p:nvPicPr>
          <p:cNvPr id="7" name="Afbeelding 6"/>
          <p:cNvPicPr>
            <a:picLocks noChangeAspect="1"/>
          </p:cNvPicPr>
          <p:nvPr/>
        </p:nvPicPr>
        <p:blipFill>
          <a:blip r:embed="rId3"/>
          <a:stretch>
            <a:fillRect/>
          </a:stretch>
        </p:blipFill>
        <p:spPr>
          <a:xfrm>
            <a:off x="7861300" y="0"/>
            <a:ext cx="2579687" cy="3006997"/>
          </a:xfrm>
          <a:prstGeom prst="rect">
            <a:avLst/>
          </a:prstGeom>
        </p:spPr>
      </p:pic>
    </p:spTree>
    <p:extLst>
      <p:ext uri="{BB962C8B-B14F-4D97-AF65-F5344CB8AC3E}">
        <p14:creationId xmlns:p14="http://schemas.microsoft.com/office/powerpoint/2010/main" val="3240714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bg1"/>
                </a:solidFill>
              </a:rPr>
              <a:t>Kwaliteiten van een rondleider</a:t>
            </a:r>
            <a:br>
              <a:rPr lang="nl-NL" dirty="0"/>
            </a:br>
            <a:endParaRPr lang="nl-NL" dirty="0"/>
          </a:p>
        </p:txBody>
      </p:sp>
      <p:sp>
        <p:nvSpPr>
          <p:cNvPr id="3" name="Tijdelijke aanduiding voor inhoud 2"/>
          <p:cNvSpPr>
            <a:spLocks noGrp="1"/>
          </p:cNvSpPr>
          <p:nvPr>
            <p:ph idx="1"/>
          </p:nvPr>
        </p:nvSpPr>
        <p:spPr>
          <a:xfrm>
            <a:off x="875201" y="1506818"/>
            <a:ext cx="8946541" cy="4195481"/>
          </a:xfrm>
        </p:spPr>
        <p:txBody>
          <a:bodyPr>
            <a:normAutofit/>
          </a:bodyPr>
          <a:lstStyle/>
          <a:p>
            <a:r>
              <a:rPr lang="nl-NL" sz="2400" dirty="0">
                <a:solidFill>
                  <a:schemeClr val="bg1"/>
                </a:solidFill>
              </a:rPr>
              <a:t>Enthousiast</a:t>
            </a:r>
          </a:p>
          <a:p>
            <a:r>
              <a:rPr lang="nl-NL" sz="2400" dirty="0">
                <a:solidFill>
                  <a:schemeClr val="bg1"/>
                </a:solidFill>
              </a:rPr>
              <a:t>Ondernemend</a:t>
            </a:r>
          </a:p>
          <a:p>
            <a:r>
              <a:rPr lang="nl-NL" sz="2400" dirty="0">
                <a:solidFill>
                  <a:schemeClr val="bg1"/>
                </a:solidFill>
              </a:rPr>
              <a:t>Houdt zich aan de afgesproken tijdsduur</a:t>
            </a:r>
          </a:p>
          <a:p>
            <a:r>
              <a:rPr lang="nl-NL" sz="2400" dirty="0">
                <a:solidFill>
                  <a:schemeClr val="bg1"/>
                </a:solidFill>
              </a:rPr>
              <a:t>Een autoriteit/vakman op zijn vakgebied</a:t>
            </a:r>
          </a:p>
          <a:p>
            <a:r>
              <a:rPr lang="nl-NL" sz="2400" dirty="0">
                <a:solidFill>
                  <a:schemeClr val="bg1"/>
                </a:solidFill>
              </a:rPr>
              <a:t>Collegiaal</a:t>
            </a:r>
          </a:p>
          <a:p>
            <a:r>
              <a:rPr lang="nl-NL" sz="2400" dirty="0">
                <a:solidFill>
                  <a:schemeClr val="bg1"/>
                </a:solidFill>
              </a:rPr>
              <a:t>Heeft mensenkennis</a:t>
            </a:r>
          </a:p>
          <a:p>
            <a:r>
              <a:rPr lang="nl-NL" sz="2400" dirty="0">
                <a:solidFill>
                  <a:schemeClr val="bg1"/>
                </a:solidFill>
              </a:rPr>
              <a:t>Heeft improvisatietalent</a:t>
            </a:r>
          </a:p>
        </p:txBody>
      </p:sp>
    </p:spTree>
    <p:extLst>
      <p:ext uri="{BB962C8B-B14F-4D97-AF65-F5344CB8AC3E}">
        <p14:creationId xmlns:p14="http://schemas.microsoft.com/office/powerpoint/2010/main" val="33236159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bg1"/>
                </a:solidFill>
              </a:rPr>
              <a:t>Hoe stel je een verhaal samen?</a:t>
            </a:r>
          </a:p>
        </p:txBody>
      </p:sp>
      <p:sp>
        <p:nvSpPr>
          <p:cNvPr id="3" name="Tijdelijke aanduiding voor inhoud 2"/>
          <p:cNvSpPr>
            <a:spLocks noGrp="1"/>
          </p:cNvSpPr>
          <p:nvPr>
            <p:ph idx="1"/>
          </p:nvPr>
        </p:nvSpPr>
        <p:spPr/>
        <p:txBody>
          <a:bodyPr>
            <a:normAutofit/>
          </a:bodyPr>
          <a:lstStyle/>
          <a:p>
            <a:r>
              <a:rPr lang="nl-NL" sz="2400" dirty="0">
                <a:solidFill>
                  <a:schemeClr val="bg1"/>
                </a:solidFill>
              </a:rPr>
              <a:t>Kies een of meerdere  thema’s/onderwerpen (zorg voor een logische verbinding en opbouw)</a:t>
            </a:r>
          </a:p>
          <a:p>
            <a:r>
              <a:rPr lang="nl-NL" sz="2400" dirty="0">
                <a:solidFill>
                  <a:schemeClr val="bg1"/>
                </a:solidFill>
              </a:rPr>
              <a:t>Bekijk de dieren in de dierentuin en bedenk welke dieren je verhaal kunnen </a:t>
            </a:r>
            <a:r>
              <a:rPr lang="nl-NL" sz="2400" dirty="0" err="1">
                <a:solidFill>
                  <a:schemeClr val="bg1"/>
                </a:solidFill>
              </a:rPr>
              <a:t>ondesteunen</a:t>
            </a:r>
            <a:endParaRPr lang="nl-NL" sz="2400" dirty="0">
              <a:solidFill>
                <a:schemeClr val="bg1"/>
              </a:solidFill>
            </a:endParaRPr>
          </a:p>
          <a:p>
            <a:r>
              <a:rPr lang="nl-NL" sz="2400" dirty="0">
                <a:solidFill>
                  <a:schemeClr val="bg1"/>
                </a:solidFill>
              </a:rPr>
              <a:t>Bepaal welke voorwerpen je bij je rondleiding gaat betrekken en waarom. </a:t>
            </a:r>
          </a:p>
        </p:txBody>
      </p:sp>
    </p:spTree>
    <p:extLst>
      <p:ext uri="{BB962C8B-B14F-4D97-AF65-F5344CB8AC3E}">
        <p14:creationId xmlns:p14="http://schemas.microsoft.com/office/powerpoint/2010/main" val="15478235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bg1"/>
                </a:solidFill>
              </a:rPr>
              <a:t>Hoe bouw je je rondleiding op?</a:t>
            </a:r>
          </a:p>
        </p:txBody>
      </p:sp>
      <p:sp>
        <p:nvSpPr>
          <p:cNvPr id="3" name="Tijdelijke aanduiding voor inhoud 2"/>
          <p:cNvSpPr>
            <a:spLocks noGrp="1"/>
          </p:cNvSpPr>
          <p:nvPr>
            <p:ph idx="1"/>
          </p:nvPr>
        </p:nvSpPr>
        <p:spPr>
          <a:xfrm>
            <a:off x="1103312" y="2052918"/>
            <a:ext cx="9297988" cy="4589182"/>
          </a:xfrm>
        </p:spPr>
        <p:txBody>
          <a:bodyPr>
            <a:noAutofit/>
          </a:bodyPr>
          <a:lstStyle/>
          <a:p>
            <a:r>
              <a:rPr lang="nl-NL" sz="2400" dirty="0">
                <a:solidFill>
                  <a:schemeClr val="bg1"/>
                </a:solidFill>
              </a:rPr>
              <a:t>Inleiding (welkom heten en vertellen wat het plan is)</a:t>
            </a:r>
          </a:p>
          <a:p>
            <a:r>
              <a:rPr lang="nl-NL" sz="2400" dirty="0">
                <a:solidFill>
                  <a:schemeClr val="bg1"/>
                </a:solidFill>
              </a:rPr>
              <a:t>Rondgang </a:t>
            </a:r>
          </a:p>
          <a:p>
            <a:r>
              <a:rPr lang="nl-NL" sz="2400" dirty="0">
                <a:solidFill>
                  <a:schemeClr val="bg1"/>
                </a:solidFill>
              </a:rPr>
              <a:t>Afsluiting (spreek de hoop uit dat je een interessante rondleiding heb gegeven en wijs de op komende activiteiten en neem afscheid)</a:t>
            </a:r>
          </a:p>
          <a:p>
            <a:endParaRPr lang="nl-NL" sz="2400" dirty="0">
              <a:solidFill>
                <a:schemeClr val="bg1"/>
              </a:solidFill>
            </a:endParaRPr>
          </a:p>
          <a:p>
            <a:endParaRPr lang="nl-NL" sz="2400" dirty="0">
              <a:solidFill>
                <a:schemeClr val="bg1"/>
              </a:solidFill>
            </a:endParaRPr>
          </a:p>
          <a:p>
            <a:r>
              <a:rPr lang="nl-NL" sz="2400" dirty="0">
                <a:solidFill>
                  <a:schemeClr val="bg1"/>
                </a:solidFill>
              </a:rPr>
              <a:t>Tip! Sluit je rondleiding duidelijk af. Dat geeft mensen de vrijheid om verder te gaan, maar ook om je te bedanken. Dat is ook leuk voor jezelf. </a:t>
            </a:r>
          </a:p>
        </p:txBody>
      </p:sp>
    </p:spTree>
    <p:extLst>
      <p:ext uri="{BB962C8B-B14F-4D97-AF65-F5344CB8AC3E}">
        <p14:creationId xmlns:p14="http://schemas.microsoft.com/office/powerpoint/2010/main" val="274778275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a:p>
        </p:txBody>
      </p:sp>
      <p:pic>
        <p:nvPicPr>
          <p:cNvPr id="4" name="Afbeelding 3"/>
          <p:cNvPicPr>
            <a:picLocks noChangeAspect="1"/>
          </p:cNvPicPr>
          <p:nvPr/>
        </p:nvPicPr>
        <p:blipFill>
          <a:blip r:embed="rId2"/>
          <a:stretch>
            <a:fillRect/>
          </a:stretch>
        </p:blipFill>
        <p:spPr>
          <a:xfrm>
            <a:off x="804863" y="131763"/>
            <a:ext cx="9244990" cy="6515596"/>
          </a:xfrm>
          <a:prstGeom prst="rect">
            <a:avLst/>
          </a:prstGeom>
          <a:effectLst>
            <a:glow rad="228600">
              <a:schemeClr val="accent2">
                <a:satMod val="175000"/>
                <a:alpha val="40000"/>
              </a:schemeClr>
            </a:glow>
          </a:effectLst>
        </p:spPr>
      </p:pic>
    </p:spTree>
    <p:extLst>
      <p:ext uri="{BB962C8B-B14F-4D97-AF65-F5344CB8AC3E}">
        <p14:creationId xmlns:p14="http://schemas.microsoft.com/office/powerpoint/2010/main" val="896647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solidFill>
                  <a:schemeClr val="bg1"/>
                </a:solidFill>
              </a:rPr>
              <a:t>Soorten </a:t>
            </a:r>
            <a:r>
              <a:rPr lang="nl-NL" dirty="0">
                <a:solidFill>
                  <a:schemeClr val="bg1"/>
                </a:solidFill>
              </a:rPr>
              <a:t>rondleiding</a:t>
            </a:r>
          </a:p>
        </p:txBody>
      </p:sp>
      <p:sp>
        <p:nvSpPr>
          <p:cNvPr id="3" name="Tijdelijke aanduiding voor inhoud 2"/>
          <p:cNvSpPr>
            <a:spLocks noGrp="1"/>
          </p:cNvSpPr>
          <p:nvPr>
            <p:ph idx="1"/>
          </p:nvPr>
        </p:nvSpPr>
        <p:spPr>
          <a:xfrm>
            <a:off x="875201" y="1405218"/>
            <a:ext cx="8946541" cy="4195481"/>
          </a:xfrm>
        </p:spPr>
        <p:txBody>
          <a:bodyPr>
            <a:normAutofit/>
          </a:bodyPr>
          <a:lstStyle/>
          <a:p>
            <a:r>
              <a:rPr lang="nl-NL" sz="2400" dirty="0">
                <a:solidFill>
                  <a:schemeClr val="bg1"/>
                </a:solidFill>
              </a:rPr>
              <a:t>Open rondleiding (groep bepaalt de inhoud)</a:t>
            </a:r>
          </a:p>
          <a:p>
            <a:r>
              <a:rPr lang="nl-NL" sz="2400" dirty="0">
                <a:solidFill>
                  <a:schemeClr val="bg1"/>
                </a:solidFill>
              </a:rPr>
              <a:t>Centraal geleide rondleiding (jij bepaalt de inhoud)</a:t>
            </a:r>
          </a:p>
          <a:p>
            <a:r>
              <a:rPr lang="nl-NL" sz="2400" dirty="0">
                <a:solidFill>
                  <a:schemeClr val="bg1"/>
                </a:solidFill>
              </a:rPr>
              <a:t>Interactieve rondleiding (door vragen te stellen krijg en geef je informatie)</a:t>
            </a:r>
          </a:p>
          <a:p>
            <a:r>
              <a:rPr lang="nl-NL" sz="2400" dirty="0">
                <a:solidFill>
                  <a:schemeClr val="bg1"/>
                </a:solidFill>
              </a:rPr>
              <a:t>Rondleiding met typetje (je speelt een typetje passend bij het onderwerp of je park)</a:t>
            </a:r>
          </a:p>
          <a:p>
            <a:r>
              <a:rPr lang="nl-NL" sz="2400" dirty="0">
                <a:solidFill>
                  <a:schemeClr val="bg1"/>
                </a:solidFill>
              </a:rPr>
              <a:t>Rondleiding met voorwerpen (publiek mag ze vasthouden)</a:t>
            </a:r>
          </a:p>
          <a:p>
            <a:r>
              <a:rPr lang="nl-NL" sz="2400" dirty="0">
                <a:solidFill>
                  <a:schemeClr val="bg1"/>
                </a:solidFill>
              </a:rPr>
              <a:t>Actieve rondleiding (publiek werkt actief mee)</a:t>
            </a:r>
          </a:p>
        </p:txBody>
      </p:sp>
    </p:spTree>
    <p:extLst>
      <p:ext uri="{BB962C8B-B14F-4D97-AF65-F5344CB8AC3E}">
        <p14:creationId xmlns:p14="http://schemas.microsoft.com/office/powerpoint/2010/main" val="11384238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a:blip r:embed="rId2"/>
          <a:stretch>
            <a:fillRect/>
          </a:stretch>
        </p:blipFill>
        <p:spPr>
          <a:xfrm>
            <a:off x="279400" y="184150"/>
            <a:ext cx="5638800" cy="3975354"/>
          </a:xfrm>
          <a:prstGeom prst="rect">
            <a:avLst/>
          </a:prstGeom>
        </p:spPr>
      </p:pic>
    </p:spTree>
    <p:extLst>
      <p:ext uri="{BB962C8B-B14F-4D97-AF65-F5344CB8AC3E}">
        <p14:creationId xmlns:p14="http://schemas.microsoft.com/office/powerpoint/2010/main" val="29178699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bg1"/>
                </a:solidFill>
              </a:rPr>
              <a:t>Tips</a:t>
            </a:r>
          </a:p>
        </p:txBody>
      </p:sp>
      <p:sp>
        <p:nvSpPr>
          <p:cNvPr id="3" name="Tijdelijke aanduiding voor inhoud 2"/>
          <p:cNvSpPr>
            <a:spLocks noGrp="1"/>
          </p:cNvSpPr>
          <p:nvPr>
            <p:ph idx="1"/>
          </p:nvPr>
        </p:nvSpPr>
        <p:spPr>
          <a:xfrm>
            <a:off x="2411412" y="630518"/>
            <a:ext cx="8946541" cy="4195481"/>
          </a:xfrm>
        </p:spPr>
        <p:txBody>
          <a:bodyPr>
            <a:noAutofit/>
          </a:bodyPr>
          <a:lstStyle/>
          <a:p>
            <a:r>
              <a:rPr lang="nl-NL" sz="2400" dirty="0">
                <a:solidFill>
                  <a:schemeClr val="bg1"/>
                </a:solidFill>
              </a:rPr>
              <a:t>Ga niet met je rug naar de groep toe staan.</a:t>
            </a:r>
          </a:p>
          <a:p>
            <a:r>
              <a:rPr lang="nl-NL" sz="2400" dirty="0">
                <a:solidFill>
                  <a:schemeClr val="bg1"/>
                </a:solidFill>
              </a:rPr>
              <a:t>Laat de groep niet tegen de zon in kijken</a:t>
            </a:r>
          </a:p>
          <a:p>
            <a:r>
              <a:rPr lang="nl-NL" sz="2400" dirty="0">
                <a:solidFill>
                  <a:schemeClr val="bg1"/>
                </a:solidFill>
              </a:rPr>
              <a:t>Vermijd vakjargon, als het toch nodig is leg het dan duidelijk uit. </a:t>
            </a:r>
          </a:p>
          <a:p>
            <a:r>
              <a:rPr lang="nl-NL" sz="2400" dirty="0">
                <a:solidFill>
                  <a:schemeClr val="bg1"/>
                </a:solidFill>
              </a:rPr>
              <a:t>Denk aan je mimiek en spreek duidelijk</a:t>
            </a:r>
          </a:p>
          <a:p>
            <a:r>
              <a:rPr lang="nl-NL" sz="2400" dirty="0">
                <a:solidFill>
                  <a:schemeClr val="bg1"/>
                </a:solidFill>
              </a:rPr>
              <a:t>Laat de bezoeker niet alleen kijken , maar laat hem zien. Wijs hem op verborgen dieren, aspecten van een dierverblijf, sporen, etc. </a:t>
            </a:r>
          </a:p>
          <a:p>
            <a:r>
              <a:rPr lang="nl-NL" sz="2400" dirty="0">
                <a:solidFill>
                  <a:schemeClr val="bg1"/>
                </a:solidFill>
              </a:rPr>
              <a:t>Praat nooit te lang achter elkaar. Laat mensen vragen stellen of stel zelf een vraag. </a:t>
            </a:r>
          </a:p>
        </p:txBody>
      </p:sp>
    </p:spTree>
    <p:extLst>
      <p:ext uri="{BB962C8B-B14F-4D97-AF65-F5344CB8AC3E}">
        <p14:creationId xmlns:p14="http://schemas.microsoft.com/office/powerpoint/2010/main" val="17899072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bg1"/>
                </a:solidFill>
              </a:rPr>
              <a:t>Veiligheid</a:t>
            </a:r>
          </a:p>
        </p:txBody>
      </p:sp>
      <p:sp>
        <p:nvSpPr>
          <p:cNvPr id="3" name="Tijdelijke aanduiding voor inhoud 2"/>
          <p:cNvSpPr>
            <a:spLocks noGrp="1"/>
          </p:cNvSpPr>
          <p:nvPr>
            <p:ph idx="1"/>
          </p:nvPr>
        </p:nvSpPr>
        <p:spPr>
          <a:xfrm>
            <a:off x="1103312" y="2052919"/>
            <a:ext cx="8946541" cy="3484282"/>
          </a:xfrm>
        </p:spPr>
        <p:txBody>
          <a:bodyPr>
            <a:normAutofit fontScale="92500" lnSpcReduction="20000"/>
          </a:bodyPr>
          <a:lstStyle/>
          <a:p>
            <a:r>
              <a:rPr lang="nl-NL" sz="2600" dirty="0">
                <a:solidFill>
                  <a:schemeClr val="bg1"/>
                </a:solidFill>
              </a:rPr>
              <a:t>Zorg dat mensen je niet kwijt raken. </a:t>
            </a:r>
          </a:p>
          <a:p>
            <a:r>
              <a:rPr lang="nl-NL" sz="2600" dirty="0">
                <a:solidFill>
                  <a:schemeClr val="bg1"/>
                </a:solidFill>
              </a:rPr>
              <a:t>Ga staan op plekken die veilig zijn</a:t>
            </a:r>
          </a:p>
          <a:p>
            <a:r>
              <a:rPr lang="nl-NL" sz="2600" dirty="0">
                <a:solidFill>
                  <a:schemeClr val="bg1"/>
                </a:solidFill>
              </a:rPr>
              <a:t>Weet wat je moet doen bij een calamiteit</a:t>
            </a:r>
          </a:p>
          <a:p>
            <a:r>
              <a:rPr lang="nl-NL" sz="2600" dirty="0">
                <a:solidFill>
                  <a:schemeClr val="bg1"/>
                </a:solidFill>
              </a:rPr>
              <a:t>Zorg voor een veilig sociaal klimaat</a:t>
            </a:r>
          </a:p>
          <a:p>
            <a:r>
              <a:rPr lang="nl-NL" sz="2600" dirty="0">
                <a:solidFill>
                  <a:schemeClr val="bg1"/>
                </a:solidFill>
              </a:rPr>
              <a:t>Wees telefonisch bereikbaar voor collega’s en zorg dat je de juiste personen kan bereiken in geval van nood. </a:t>
            </a:r>
          </a:p>
          <a:p>
            <a:r>
              <a:rPr lang="nl-NL" sz="2600" dirty="0">
                <a:solidFill>
                  <a:schemeClr val="bg1"/>
                </a:solidFill>
              </a:rPr>
              <a:t>Zorg voor je eigen veiligheid. Neem water mee met warm weer. Bewaak je grenzen, Geef geen antwoord op te persoonlijke vragen. </a:t>
            </a:r>
          </a:p>
          <a:p>
            <a:endParaRPr lang="nl-NL" dirty="0"/>
          </a:p>
        </p:txBody>
      </p:sp>
    </p:spTree>
    <p:extLst>
      <p:ext uri="{BB962C8B-B14F-4D97-AF65-F5344CB8AC3E}">
        <p14:creationId xmlns:p14="http://schemas.microsoft.com/office/powerpoint/2010/main" val="2388437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a:blip r:embed="rId3"/>
          <a:stretch>
            <a:fillRect/>
          </a:stretch>
        </p:blipFill>
        <p:spPr>
          <a:xfrm rot="20674795">
            <a:off x="1425584" y="854973"/>
            <a:ext cx="5506422" cy="2586672"/>
          </a:xfrm>
          <a:prstGeom prst="rect">
            <a:avLst/>
          </a:prstGeom>
        </p:spPr>
      </p:pic>
      <p:pic>
        <p:nvPicPr>
          <p:cNvPr id="5" name="Afbeelding 4"/>
          <p:cNvPicPr>
            <a:picLocks noChangeAspect="1"/>
          </p:cNvPicPr>
          <p:nvPr/>
        </p:nvPicPr>
        <p:blipFill>
          <a:blip r:embed="rId4"/>
          <a:stretch>
            <a:fillRect/>
          </a:stretch>
        </p:blipFill>
        <p:spPr>
          <a:xfrm>
            <a:off x="1364874" y="4101234"/>
            <a:ext cx="4447227" cy="2605087"/>
          </a:xfrm>
          <a:prstGeom prst="rect">
            <a:avLst/>
          </a:prstGeom>
        </p:spPr>
      </p:pic>
      <p:pic>
        <p:nvPicPr>
          <p:cNvPr id="6" name="Afbeelding 5"/>
          <p:cNvPicPr>
            <a:picLocks noChangeAspect="1"/>
          </p:cNvPicPr>
          <p:nvPr/>
        </p:nvPicPr>
        <p:blipFill>
          <a:blip r:embed="rId5"/>
          <a:stretch>
            <a:fillRect/>
          </a:stretch>
        </p:blipFill>
        <p:spPr>
          <a:xfrm>
            <a:off x="5996172" y="3215757"/>
            <a:ext cx="4303528" cy="3032642"/>
          </a:xfrm>
          <a:prstGeom prst="rect">
            <a:avLst/>
          </a:prstGeom>
        </p:spPr>
      </p:pic>
    </p:spTree>
    <p:extLst>
      <p:ext uri="{BB962C8B-B14F-4D97-AF65-F5344CB8AC3E}">
        <p14:creationId xmlns:p14="http://schemas.microsoft.com/office/powerpoint/2010/main" val="5185203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solidFill>
                  <a:schemeClr val="bg1"/>
                </a:solidFill>
              </a:rPr>
              <a:t>Mindmap</a:t>
            </a:r>
            <a:r>
              <a:rPr lang="nl-NL" dirty="0">
                <a:solidFill>
                  <a:schemeClr val="bg1"/>
                </a:solidFill>
              </a:rPr>
              <a:t> op bord</a:t>
            </a:r>
          </a:p>
        </p:txBody>
      </p:sp>
      <p:sp>
        <p:nvSpPr>
          <p:cNvPr id="3" name="Tijdelijke aanduiding voor inhoud 2"/>
          <p:cNvSpPr>
            <a:spLocks noGrp="1"/>
          </p:cNvSpPr>
          <p:nvPr>
            <p:ph idx="1"/>
          </p:nvPr>
        </p:nvSpPr>
        <p:spPr>
          <a:xfrm>
            <a:off x="1103312" y="2052918"/>
            <a:ext cx="10466388" cy="5211482"/>
          </a:xfrm>
        </p:spPr>
        <p:txBody>
          <a:bodyPr>
            <a:normAutofit/>
          </a:bodyPr>
          <a:lstStyle/>
          <a:p>
            <a:r>
              <a:rPr lang="nl-NL" sz="2800" dirty="0">
                <a:solidFill>
                  <a:schemeClr val="bg1"/>
                </a:solidFill>
              </a:rPr>
              <a:t>Wat maakt een goede rondleider? </a:t>
            </a:r>
          </a:p>
          <a:p>
            <a:r>
              <a:rPr lang="nl-NL" sz="2800" dirty="0">
                <a:solidFill>
                  <a:schemeClr val="bg1"/>
                </a:solidFill>
              </a:rPr>
              <a:t>Wat maakt een goede rondleiding? </a:t>
            </a:r>
          </a:p>
          <a:p>
            <a:pPr marL="0" indent="0">
              <a:buNone/>
            </a:pPr>
            <a:endParaRPr lang="nl-NL" sz="2800" dirty="0">
              <a:solidFill>
                <a:schemeClr val="bg1"/>
              </a:solidFill>
            </a:endParaRPr>
          </a:p>
          <a:p>
            <a:pPr marL="0" indent="0">
              <a:buNone/>
            </a:pPr>
            <a:r>
              <a:rPr lang="nl-NL" sz="2800" dirty="0">
                <a:solidFill>
                  <a:schemeClr val="bg1"/>
                </a:solidFill>
              </a:rPr>
              <a:t>Rondleidingen zijn zo oud als dierentuinen en ook in een tijd waarin technische innovaties algemeen zijn, blijft een rondleider het meest interactieve en flexibele medium. </a:t>
            </a:r>
          </a:p>
        </p:txBody>
      </p:sp>
    </p:spTree>
    <p:extLst>
      <p:ext uri="{BB962C8B-B14F-4D97-AF65-F5344CB8AC3E}">
        <p14:creationId xmlns:p14="http://schemas.microsoft.com/office/powerpoint/2010/main" val="17434926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bg1"/>
                </a:solidFill>
              </a:rPr>
              <a:t>De rondleider, gids, begeleider, educatief medewerker, etc.</a:t>
            </a:r>
          </a:p>
        </p:txBody>
      </p:sp>
      <p:sp>
        <p:nvSpPr>
          <p:cNvPr id="3" name="Tijdelijke aanduiding voor inhoud 2"/>
          <p:cNvSpPr>
            <a:spLocks noGrp="1"/>
          </p:cNvSpPr>
          <p:nvPr>
            <p:ph idx="1"/>
          </p:nvPr>
        </p:nvSpPr>
        <p:spPr>
          <a:xfrm>
            <a:off x="1103313" y="2052918"/>
            <a:ext cx="7494588" cy="4195481"/>
          </a:xfrm>
        </p:spPr>
        <p:txBody>
          <a:bodyPr>
            <a:normAutofit/>
          </a:bodyPr>
          <a:lstStyle/>
          <a:p>
            <a:r>
              <a:rPr lang="nl-NL" sz="2400" dirty="0">
                <a:solidFill>
                  <a:schemeClr val="bg1"/>
                </a:solidFill>
              </a:rPr>
              <a:t>Zorgt ervoor dat iedereen geboeid is. </a:t>
            </a:r>
          </a:p>
          <a:p>
            <a:endParaRPr lang="nl-NL" sz="2400" dirty="0">
              <a:solidFill>
                <a:schemeClr val="bg1"/>
              </a:solidFill>
            </a:endParaRPr>
          </a:p>
          <a:p>
            <a:r>
              <a:rPr lang="nl-NL" sz="2400" dirty="0">
                <a:solidFill>
                  <a:schemeClr val="bg1"/>
                </a:solidFill>
              </a:rPr>
              <a:t>Je weet je toon en stijl dan ook aan je doelgroep (kinderen, zakelijk, ouderen, etc.) aan te passen. Tevens zie je er op toe dat iedereen zich aan de op de locatie geldende regels houdt.</a:t>
            </a:r>
          </a:p>
        </p:txBody>
      </p:sp>
      <p:pic>
        <p:nvPicPr>
          <p:cNvPr id="4" name="Afbeelding 3"/>
          <p:cNvPicPr>
            <a:picLocks noChangeAspect="1"/>
          </p:cNvPicPr>
          <p:nvPr/>
        </p:nvPicPr>
        <p:blipFill>
          <a:blip r:embed="rId2"/>
          <a:stretch>
            <a:fillRect/>
          </a:stretch>
        </p:blipFill>
        <p:spPr>
          <a:xfrm>
            <a:off x="8904948" y="3345459"/>
            <a:ext cx="3102610" cy="3102610"/>
          </a:xfrm>
          <a:prstGeom prst="rect">
            <a:avLst/>
          </a:prstGeom>
          <a:effectLst>
            <a:glow rad="139700">
              <a:schemeClr val="accent1">
                <a:satMod val="175000"/>
                <a:alpha val="40000"/>
              </a:schemeClr>
            </a:glow>
          </a:effectLst>
        </p:spPr>
      </p:pic>
    </p:spTree>
    <p:extLst>
      <p:ext uri="{BB962C8B-B14F-4D97-AF65-F5344CB8AC3E}">
        <p14:creationId xmlns:p14="http://schemas.microsoft.com/office/powerpoint/2010/main" val="35376053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bg1"/>
                </a:solidFill>
              </a:rPr>
              <a:t>Rondleiding is een kunst, een kunde!</a:t>
            </a:r>
          </a:p>
        </p:txBody>
      </p:sp>
      <p:sp>
        <p:nvSpPr>
          <p:cNvPr id="3" name="Tijdelijke aanduiding voor inhoud 2"/>
          <p:cNvSpPr>
            <a:spLocks noGrp="1"/>
          </p:cNvSpPr>
          <p:nvPr>
            <p:ph idx="1"/>
          </p:nvPr>
        </p:nvSpPr>
        <p:spPr/>
        <p:txBody>
          <a:bodyPr/>
          <a:lstStyle/>
          <a:p>
            <a:endParaRPr lang="nl-NL" dirty="0"/>
          </a:p>
        </p:txBody>
      </p:sp>
      <p:pic>
        <p:nvPicPr>
          <p:cNvPr id="4" name="Afbeelding 3"/>
          <p:cNvPicPr>
            <a:picLocks noChangeAspect="1"/>
          </p:cNvPicPr>
          <p:nvPr/>
        </p:nvPicPr>
        <p:blipFill>
          <a:blip r:embed="rId2"/>
          <a:stretch>
            <a:fillRect/>
          </a:stretch>
        </p:blipFill>
        <p:spPr>
          <a:xfrm>
            <a:off x="646111" y="1787049"/>
            <a:ext cx="3352800" cy="476250"/>
          </a:xfrm>
          <a:prstGeom prst="rect">
            <a:avLst/>
          </a:prstGeom>
        </p:spPr>
      </p:pic>
      <p:pic>
        <p:nvPicPr>
          <p:cNvPr id="5" name="Afbeelding 4"/>
          <p:cNvPicPr>
            <a:picLocks noChangeAspect="1"/>
          </p:cNvPicPr>
          <p:nvPr/>
        </p:nvPicPr>
        <p:blipFill>
          <a:blip r:embed="rId3"/>
          <a:stretch>
            <a:fillRect/>
          </a:stretch>
        </p:blipFill>
        <p:spPr>
          <a:xfrm>
            <a:off x="2216150" y="2197100"/>
            <a:ext cx="9759752" cy="4559300"/>
          </a:xfrm>
          <a:prstGeom prst="rect">
            <a:avLst/>
          </a:prstGeom>
        </p:spPr>
      </p:pic>
    </p:spTree>
    <p:extLst>
      <p:ext uri="{BB962C8B-B14F-4D97-AF65-F5344CB8AC3E}">
        <p14:creationId xmlns:p14="http://schemas.microsoft.com/office/powerpoint/2010/main" val="321967577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bg1"/>
                </a:solidFill>
              </a:rPr>
              <a:t>Voordelen van rondleidingen</a:t>
            </a:r>
          </a:p>
        </p:txBody>
      </p:sp>
      <p:sp>
        <p:nvSpPr>
          <p:cNvPr id="5" name="Tijdelijke aanduiding voor inhoud 4"/>
          <p:cNvSpPr>
            <a:spLocks noGrp="1"/>
          </p:cNvSpPr>
          <p:nvPr>
            <p:ph idx="1"/>
          </p:nvPr>
        </p:nvSpPr>
        <p:spPr>
          <a:xfrm>
            <a:off x="1103312" y="2052919"/>
            <a:ext cx="8946541" cy="1553882"/>
          </a:xfrm>
        </p:spPr>
        <p:txBody>
          <a:bodyPr/>
          <a:lstStyle/>
          <a:p>
            <a:r>
              <a:rPr lang="nl-NL" sz="2400" dirty="0">
                <a:solidFill>
                  <a:schemeClr val="bg1"/>
                </a:solidFill>
              </a:rPr>
              <a:t>Effectieve informatie overdracht</a:t>
            </a:r>
          </a:p>
          <a:p>
            <a:pPr lvl="1"/>
            <a:r>
              <a:rPr lang="nl-NL" sz="2400" dirty="0">
                <a:solidFill>
                  <a:schemeClr val="bg1"/>
                </a:solidFill>
              </a:rPr>
              <a:t>Je peilt wat je groep wil en past je keuze van voorwerpen, verblijven, diersoorten, etc. hier op aan.</a:t>
            </a:r>
          </a:p>
          <a:p>
            <a:pPr lvl="1"/>
            <a:endParaRPr lang="nl-NL" dirty="0">
              <a:solidFill>
                <a:schemeClr val="bg1"/>
              </a:solidFill>
            </a:endParaRPr>
          </a:p>
        </p:txBody>
      </p:sp>
    </p:spTree>
    <p:extLst>
      <p:ext uri="{BB962C8B-B14F-4D97-AF65-F5344CB8AC3E}">
        <p14:creationId xmlns:p14="http://schemas.microsoft.com/office/powerpoint/2010/main" val="69135462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bg1"/>
                </a:solidFill>
              </a:rPr>
              <a:t>Andere voordelen;</a:t>
            </a:r>
          </a:p>
        </p:txBody>
      </p:sp>
      <p:sp>
        <p:nvSpPr>
          <p:cNvPr id="3" name="Tijdelijke aanduiding voor inhoud 2"/>
          <p:cNvSpPr>
            <a:spLocks noGrp="1"/>
          </p:cNvSpPr>
          <p:nvPr>
            <p:ph idx="1"/>
          </p:nvPr>
        </p:nvSpPr>
        <p:spPr/>
        <p:txBody>
          <a:bodyPr/>
          <a:lstStyle/>
          <a:p>
            <a:r>
              <a:rPr lang="nl-NL" sz="2400" dirty="0">
                <a:solidFill>
                  <a:schemeClr val="bg1"/>
                </a:solidFill>
              </a:rPr>
              <a:t>Rondleiding op maat (aanpassen aan de voorkennis)</a:t>
            </a:r>
          </a:p>
          <a:p>
            <a:r>
              <a:rPr lang="nl-NL" sz="2400" dirty="0">
                <a:solidFill>
                  <a:schemeClr val="bg1"/>
                </a:solidFill>
              </a:rPr>
              <a:t>Meerdere talen mogelijk</a:t>
            </a:r>
          </a:p>
          <a:p>
            <a:r>
              <a:rPr lang="nl-NL" sz="2400" dirty="0">
                <a:solidFill>
                  <a:schemeClr val="bg1"/>
                </a:solidFill>
              </a:rPr>
              <a:t>Je hebt direct contact en ziet gelijk of de boodschap overkomt</a:t>
            </a:r>
          </a:p>
          <a:p>
            <a:endParaRPr lang="nl-NL" sz="2400" dirty="0">
              <a:solidFill>
                <a:schemeClr val="bg1"/>
              </a:solidFill>
            </a:endParaRPr>
          </a:p>
          <a:p>
            <a:pPr marL="0" indent="0">
              <a:buNone/>
            </a:pPr>
            <a:r>
              <a:rPr lang="nl-NL" sz="2400" dirty="0">
                <a:solidFill>
                  <a:schemeClr val="bg1"/>
                </a:solidFill>
              </a:rPr>
              <a:t>(Tip!  Let op de gezichten van je gasten, zij vertellen je vaak of het interessant is of niet. </a:t>
            </a:r>
          </a:p>
          <a:p>
            <a:pPr marL="0" indent="0">
              <a:buNone/>
            </a:pPr>
            <a:endParaRPr lang="nl-NL" dirty="0"/>
          </a:p>
        </p:txBody>
      </p:sp>
    </p:spTree>
    <p:extLst>
      <p:ext uri="{BB962C8B-B14F-4D97-AF65-F5344CB8AC3E}">
        <p14:creationId xmlns:p14="http://schemas.microsoft.com/office/powerpoint/2010/main" val="3385148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bg1"/>
                </a:solidFill>
              </a:rPr>
              <a:t>Wat moet je zeker doen!</a:t>
            </a:r>
          </a:p>
        </p:txBody>
      </p:sp>
      <p:sp>
        <p:nvSpPr>
          <p:cNvPr id="3" name="Tijdelijke aanduiding voor inhoud 2"/>
          <p:cNvSpPr>
            <a:spLocks noGrp="1"/>
          </p:cNvSpPr>
          <p:nvPr>
            <p:ph idx="1"/>
          </p:nvPr>
        </p:nvSpPr>
        <p:spPr/>
        <p:txBody>
          <a:bodyPr/>
          <a:lstStyle/>
          <a:p>
            <a:r>
              <a:rPr lang="nl-NL" sz="2400" dirty="0">
                <a:solidFill>
                  <a:schemeClr val="bg1"/>
                </a:solidFill>
              </a:rPr>
              <a:t>Probeer je enthousiasme over te brengen op de bezoeker, zowel met je verhaal als je lichaamshouding. </a:t>
            </a:r>
          </a:p>
          <a:p>
            <a:r>
              <a:rPr lang="nl-NL" sz="2400" dirty="0">
                <a:solidFill>
                  <a:schemeClr val="bg1"/>
                </a:solidFill>
              </a:rPr>
              <a:t>Vertel niet teveel</a:t>
            </a:r>
          </a:p>
          <a:p>
            <a:r>
              <a:rPr lang="nl-NL" sz="2400" dirty="0">
                <a:solidFill>
                  <a:schemeClr val="bg1"/>
                </a:solidFill>
              </a:rPr>
              <a:t>Hou je zelf aan de regels van het dierenpark; blijf achter hekjes, tik niet op de ramen, probeer geen dieren te lokken, etc. </a:t>
            </a:r>
          </a:p>
          <a:p>
            <a:endParaRPr lang="nl-NL" dirty="0"/>
          </a:p>
        </p:txBody>
      </p:sp>
    </p:spTree>
    <p:extLst>
      <p:ext uri="{BB962C8B-B14F-4D97-AF65-F5344CB8AC3E}">
        <p14:creationId xmlns:p14="http://schemas.microsoft.com/office/powerpoint/2010/main" val="17836313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chemeClr val="bg1"/>
                </a:solidFill>
              </a:rPr>
              <a:t>Wat is je doel?</a:t>
            </a:r>
          </a:p>
        </p:txBody>
      </p:sp>
      <p:sp>
        <p:nvSpPr>
          <p:cNvPr id="3" name="Tijdelijke aanduiding voor inhoud 2"/>
          <p:cNvSpPr>
            <a:spLocks noGrp="1"/>
          </p:cNvSpPr>
          <p:nvPr>
            <p:ph idx="1"/>
          </p:nvPr>
        </p:nvSpPr>
        <p:spPr/>
        <p:txBody>
          <a:bodyPr>
            <a:normAutofit/>
          </a:bodyPr>
          <a:lstStyle/>
          <a:p>
            <a:r>
              <a:rPr lang="nl-NL" sz="2400" dirty="0">
                <a:solidFill>
                  <a:schemeClr val="bg1"/>
                </a:solidFill>
              </a:rPr>
              <a:t>Mensen een aangenaam bezoek bezorgen en op een pakkende manier meer verdieping (kennis) geven over de aanwezige dieren. </a:t>
            </a:r>
          </a:p>
          <a:p>
            <a:r>
              <a:rPr lang="nl-NL" sz="2400" dirty="0">
                <a:solidFill>
                  <a:schemeClr val="bg1"/>
                </a:solidFill>
              </a:rPr>
              <a:t>Mensen zodanig enthousiast krijgen dat ze nog eens terugkomen, of jouw park aanbevelen bij vrienden en kennissen. </a:t>
            </a:r>
          </a:p>
        </p:txBody>
      </p:sp>
    </p:spTree>
    <p:extLst>
      <p:ext uri="{BB962C8B-B14F-4D97-AF65-F5344CB8AC3E}">
        <p14:creationId xmlns:p14="http://schemas.microsoft.com/office/powerpoint/2010/main" val="83496643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292E63A9-BB86-4E3D-B92A-7223C6510D2E}"/>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Ion</Template>
  <TotalTime>146</TotalTime>
  <Words>689</Words>
  <Application>Microsoft Office PowerPoint</Application>
  <PresentationFormat>Breedbeeld</PresentationFormat>
  <Paragraphs>71</Paragraphs>
  <Slides>17</Slides>
  <Notes>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17</vt:i4>
      </vt:variant>
    </vt:vector>
  </HeadingPairs>
  <TitlesOfParts>
    <vt:vector size="22" baseType="lpstr">
      <vt:lpstr>Arial</vt:lpstr>
      <vt:lpstr>Calibri</vt:lpstr>
      <vt:lpstr>Century Gothic</vt:lpstr>
      <vt:lpstr>Wingdings 3</vt:lpstr>
      <vt:lpstr>Ion</vt:lpstr>
      <vt:lpstr>Theorie Rondleiding geven</vt:lpstr>
      <vt:lpstr>PowerPoint-presentatie</vt:lpstr>
      <vt:lpstr>Mindmap op bord</vt:lpstr>
      <vt:lpstr>De rondleider, gids, begeleider, educatief medewerker, etc.</vt:lpstr>
      <vt:lpstr>Rondleiding is een kunst, een kunde!</vt:lpstr>
      <vt:lpstr>Voordelen van rondleidingen</vt:lpstr>
      <vt:lpstr>Andere voordelen;</vt:lpstr>
      <vt:lpstr>Wat moet je zeker doen!</vt:lpstr>
      <vt:lpstr>Wat is je doel?</vt:lpstr>
      <vt:lpstr>Kwaliteiten van een rondleider </vt:lpstr>
      <vt:lpstr>Hoe stel je een verhaal samen?</vt:lpstr>
      <vt:lpstr>Hoe bouw je je rondleiding op?</vt:lpstr>
      <vt:lpstr>PowerPoint-presentatie</vt:lpstr>
      <vt:lpstr>Soorten rondleiding</vt:lpstr>
      <vt:lpstr>PowerPoint-presentatie</vt:lpstr>
      <vt:lpstr>Tips</vt:lpstr>
      <vt:lpstr>Veiligheid</vt:lpstr>
    </vt:vector>
  </TitlesOfParts>
  <Company>AOC Oost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Theorie Rondleiding geven</dc:title>
  <dc:creator>Bert Hoeve</dc:creator>
  <cp:lastModifiedBy>Emil van der Weijden</cp:lastModifiedBy>
  <cp:revision>16</cp:revision>
  <dcterms:created xsi:type="dcterms:W3CDTF">2019-01-30T17:59:52Z</dcterms:created>
  <dcterms:modified xsi:type="dcterms:W3CDTF">2022-11-02T07:39:13Z</dcterms:modified>
</cp:coreProperties>
</file>