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Lst>
  <p:notesMasterIdLst>
    <p:notesMasterId r:id="rId30"/>
  </p:notesMasterIdLst>
  <p:handoutMasterIdLst>
    <p:handoutMasterId r:id="rId31"/>
  </p:handoutMasterIdLst>
  <p:sldIdLst>
    <p:sldId id="289" r:id="rId6"/>
    <p:sldId id="290" r:id="rId7"/>
    <p:sldId id="291" r:id="rId8"/>
    <p:sldId id="292" r:id="rId9"/>
    <p:sldId id="293" r:id="rId10"/>
    <p:sldId id="294" r:id="rId11"/>
    <p:sldId id="267" r:id="rId12"/>
    <p:sldId id="298" r:id="rId13"/>
    <p:sldId id="299" r:id="rId14"/>
    <p:sldId id="300" r:id="rId15"/>
    <p:sldId id="295" r:id="rId16"/>
    <p:sldId id="296" r:id="rId17"/>
    <p:sldId id="297" r:id="rId18"/>
    <p:sldId id="277" r:id="rId19"/>
    <p:sldId id="278" r:id="rId20"/>
    <p:sldId id="280" r:id="rId21"/>
    <p:sldId id="281" r:id="rId22"/>
    <p:sldId id="282" r:id="rId23"/>
    <p:sldId id="283" r:id="rId24"/>
    <p:sldId id="284" r:id="rId25"/>
    <p:sldId id="285" r:id="rId26"/>
    <p:sldId id="286" r:id="rId27"/>
    <p:sldId id="287" r:id="rId28"/>
    <p:sldId id="301" r:id="rId29"/>
  </p:sldIdLst>
  <p:sldSz cx="12188825" cy="6858000"/>
  <p:notesSz cx="6858000" cy="9144000"/>
  <p:defaultTextStyle>
    <a:defPPr rtl="0">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0236" autoAdjust="0"/>
  </p:normalViewPr>
  <p:slideViewPr>
    <p:cSldViewPr>
      <p:cViewPr varScale="1">
        <p:scale>
          <a:sx n="53" d="100"/>
          <a:sy n="53" d="100"/>
        </p:scale>
        <p:origin x="1176" y="52"/>
      </p:cViewPr>
      <p:guideLst>
        <p:guide pos="3839"/>
        <p:guide orient="horz" pos="2160"/>
      </p:guideLst>
    </p:cSldViewPr>
  </p:slideViewPr>
  <p:notesTextViewPr>
    <p:cViewPr>
      <p:scale>
        <a:sx n="1" d="1"/>
        <a:sy n="1" d="1"/>
      </p:scale>
      <p:origin x="0" y="0"/>
    </p:cViewPr>
  </p:notesTextViewPr>
  <p:notesViewPr>
    <p:cSldViewPr>
      <p:cViewPr varScale="1">
        <p:scale>
          <a:sx n="85" d="100"/>
          <a:sy n="85" d="100"/>
        </p:scale>
        <p:origin x="316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nl-NL" dirty="0"/>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algn="r" rtl="0"/>
            <a:fld id="{7B30F61D-0286-4559-81F9-35F09C0BC9ED}" type="datetime1">
              <a:rPr lang="nl-NL" smtClean="0"/>
              <a:pPr algn="r" rtl="0"/>
              <a:t>1-11-2022</a:t>
            </a:fld>
            <a:endParaRPr lang="nl-NL" dirty="0"/>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nl-NL" dirty="0"/>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algn="r" rtl="0"/>
            <a:fld id="{9C567D4A-04CB-4EDF-8FB1-342A02FC8EC5}" type="slidenum">
              <a:rPr lang="nl-NL" smtClean="0"/>
              <a:pPr algn="r" rtl="0"/>
              <a:t>‹nr.›</a:t>
            </a:fld>
            <a:endParaRPr lang="nl-NL" dirty="0"/>
          </a:p>
        </p:txBody>
      </p:sp>
    </p:spTree>
    <p:extLst>
      <p:ext uri="{BB962C8B-B14F-4D97-AF65-F5344CB8AC3E}">
        <p14:creationId xmlns:p14="http://schemas.microsoft.com/office/powerpoint/2010/main" val="1580125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nl-NL" dirty="0"/>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algn="r"/>
            <a:fld id="{C3C7FA88-12B4-4801-8068-DD3BE735E3A6}" type="datetime1">
              <a:rPr lang="nl-NL" smtClean="0"/>
              <a:pPr algn="r"/>
              <a:t>1-11-2022</a:t>
            </a:fld>
            <a:endParaRPr lang="nl-NL" dirty="0"/>
          </a:p>
        </p:txBody>
      </p:sp>
      <p:sp>
        <p:nvSpPr>
          <p:cNvPr id="4" name="Tijdelijke aanduiding voor dia-afbeelding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nl-NL" dirty="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nl-NL" dirty="0"/>
              <a:t>Klik om de tekststijlen van het model te bewerken</a:t>
            </a:r>
          </a:p>
          <a:p>
            <a:pPr lvl="1" rtl="0"/>
            <a:r>
              <a:rPr lang="nl-NL" dirty="0"/>
              <a:t>Tweede niveau</a:t>
            </a:r>
          </a:p>
          <a:p>
            <a:pPr lvl="2" rtl="0"/>
            <a:r>
              <a:rPr lang="nl-NL" dirty="0"/>
              <a:t>Derde niveau</a:t>
            </a:r>
          </a:p>
          <a:p>
            <a:pPr lvl="3" rtl="0"/>
            <a:r>
              <a:rPr lang="nl-NL" dirty="0"/>
              <a:t>Vierde niveau</a:t>
            </a:r>
          </a:p>
          <a:p>
            <a:pPr lvl="4" rtl="0"/>
            <a:r>
              <a:rPr lang="nl-NL" dirty="0"/>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nl-NL" dirty="0"/>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algn="r"/>
            <a:fld id="{2E61351F-DBB1-4664-ADA9-83BC7CB8848D}" type="slidenum">
              <a:rPr lang="nl-NL" smtClean="0"/>
              <a:pPr algn="r"/>
              <a:t>‹nr.›</a:t>
            </a:fld>
            <a:endParaRPr lang="nl-NL" dirty="0"/>
          </a:p>
        </p:txBody>
      </p:sp>
    </p:spTree>
    <p:extLst>
      <p:ext uri="{BB962C8B-B14F-4D97-AF65-F5344CB8AC3E}">
        <p14:creationId xmlns:p14="http://schemas.microsoft.com/office/powerpoint/2010/main" val="364236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noProof="0"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41249182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noProof="0" dirty="0"/>
          </a:p>
        </p:txBody>
      </p:sp>
      <p:sp>
        <p:nvSpPr>
          <p:cNvPr id="4" name="Tijdelijke aanduiding voor dianummer 3"/>
          <p:cNvSpPr>
            <a:spLocks noGrp="1"/>
          </p:cNvSpPr>
          <p:nvPr>
            <p:ph type="sldNum" sz="quarter" idx="10"/>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419901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2543851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159549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4147196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3628345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885065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1221593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1359144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3518912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3878233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noProof="0"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600142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2408716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3199CD-3E1B-4AE6-990F-76F925F5EA9F}" type="slidenum">
              <a:rPr kumimoji="0" lang="nl-NL" sz="1200" b="0" i="0" u="none" strike="noStrike" kern="1200" cap="none" spc="0" normalizeH="0" baseline="0" noProof="0" smtClean="0">
                <a:ln>
                  <a:noFill/>
                </a:ln>
                <a:solidFill>
                  <a:srgbClr val="303030"/>
                </a:solidFill>
                <a:effectLst/>
                <a:uLnTx/>
                <a:uFillTx/>
                <a:latin typeface="Cambr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dirty="0">
              <a:ln>
                <a:noFill/>
              </a:ln>
              <a:solidFill>
                <a:srgbClr val="303030"/>
              </a:solidFill>
              <a:effectLst/>
              <a:uLnTx/>
              <a:uFillTx/>
              <a:latin typeface="Cambria"/>
              <a:ea typeface="+mn-ea"/>
              <a:cs typeface="+mn-cs"/>
            </a:endParaRPr>
          </a:p>
        </p:txBody>
      </p:sp>
    </p:spTree>
    <p:extLst>
      <p:ext uri="{BB962C8B-B14F-4D97-AF65-F5344CB8AC3E}">
        <p14:creationId xmlns:p14="http://schemas.microsoft.com/office/powerpoint/2010/main" val="844052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4125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443550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991088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244562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561486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noProof="0" dirty="0"/>
          </a:p>
        </p:txBody>
      </p:sp>
      <p:sp>
        <p:nvSpPr>
          <p:cNvPr id="4" name="Tijdelijke aanduiding voor dianummer 3"/>
          <p:cNvSpPr>
            <a:spLocks noGrp="1"/>
          </p:cNvSpPr>
          <p:nvPr>
            <p:ph type="sldNum" sz="quarter" idx="10"/>
          </p:nvPr>
        </p:nvSpPr>
        <p:spPr/>
        <p:txBody>
          <a:bodyPr rtlCol="0"/>
          <a:lstStyle/>
          <a:p>
            <a:pPr algn="r" rtl="0"/>
            <a:fld id="{2E61351F-DBB1-4664-ADA9-83BC7CB8848D}" type="slidenum">
              <a:rPr lang="nl-NL" smtClean="0"/>
              <a:pPr algn="r" rtl="0"/>
              <a:t>7</a:t>
            </a:fld>
            <a:endParaRPr lang="nl-NL" dirty="0"/>
          </a:p>
        </p:txBody>
      </p:sp>
    </p:spTree>
    <p:extLst>
      <p:ext uri="{BB962C8B-B14F-4D97-AF65-F5344CB8AC3E}">
        <p14:creationId xmlns:p14="http://schemas.microsoft.com/office/powerpoint/2010/main" val="2255883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noProof="0" dirty="0"/>
          </a:p>
        </p:txBody>
      </p:sp>
      <p:sp>
        <p:nvSpPr>
          <p:cNvPr id="4" name="Tijdelijke aanduiding voor dianummer 3"/>
          <p:cNvSpPr>
            <a:spLocks noGrp="1"/>
          </p:cNvSpPr>
          <p:nvPr>
            <p:ph type="sldNum" sz="quarter" idx="10"/>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4030583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noProof="0" dirty="0"/>
          </a:p>
        </p:txBody>
      </p:sp>
      <p:sp>
        <p:nvSpPr>
          <p:cNvPr id="4" name="Tijdelijke aanduiding voor dianummer 3"/>
          <p:cNvSpPr>
            <a:spLocks noGrp="1"/>
          </p:cNvSpPr>
          <p:nvPr>
            <p:ph type="sldNum" sz="quarter" idx="10"/>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927397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6994" y="758952"/>
            <a:ext cx="10055781" cy="3566160"/>
          </a:xfrm>
        </p:spPr>
        <p:txBody>
          <a:bodyPr anchor="b">
            <a:normAutofit/>
          </a:bodyPr>
          <a:lstStyle>
            <a:lvl1pPr algn="l">
              <a:lnSpc>
                <a:spcPct val="85000"/>
              </a:lnSpc>
              <a:defRPr sz="7998" spc="-50" baseline="0">
                <a:solidFill>
                  <a:schemeClr val="tx1">
                    <a:lumMod val="85000"/>
                    <a:lumOff val="15000"/>
                  </a:schemeClr>
                </a:solidFill>
              </a:defRPr>
            </a:lvl1pPr>
          </a:lstStyle>
          <a:p>
            <a:r>
              <a:rPr lang="nl-NL"/>
              <a:t>Klik om de stijl te bewerken</a:t>
            </a:r>
            <a:endParaRPr lang="en-US" dirty="0"/>
          </a:p>
        </p:txBody>
      </p:sp>
      <p:sp>
        <p:nvSpPr>
          <p:cNvPr id="3" name="Subtitle 2"/>
          <p:cNvSpPr>
            <a:spLocks noGrp="1"/>
          </p:cNvSpPr>
          <p:nvPr>
            <p:ph type="subTitle" idx="1"/>
          </p:nvPr>
        </p:nvSpPr>
        <p:spPr>
          <a:xfrm>
            <a:off x="1099764" y="4455620"/>
            <a:ext cx="10055781" cy="1143000"/>
          </a:xfrm>
        </p:spPr>
        <p:txBody>
          <a:bodyPr lIns="91440" rIns="91440">
            <a:normAutofit/>
          </a:bodyPr>
          <a:lstStyle>
            <a:lvl1pPr marL="0" indent="0" algn="l">
              <a:buNone/>
              <a:defRPr sz="2399" cap="all" spc="200" baseline="0">
                <a:solidFill>
                  <a:schemeClr val="tx2"/>
                </a:solidFill>
                <a:latin typeface="+mj-lt"/>
              </a:defRPr>
            </a:lvl1pPr>
            <a:lvl2pPr marL="457063" indent="0" algn="ctr">
              <a:buNone/>
              <a:defRPr sz="2399"/>
            </a:lvl2pPr>
            <a:lvl3pPr marL="914126" indent="0" algn="ctr">
              <a:buNone/>
              <a:defRPr sz="2399"/>
            </a:lvl3pPr>
            <a:lvl4pPr marL="1371189" indent="0" algn="ctr">
              <a:buNone/>
              <a:defRPr sz="1999"/>
            </a:lvl4pPr>
            <a:lvl5pPr marL="1828251" indent="0" algn="ctr">
              <a:buNone/>
              <a:defRPr sz="1999"/>
            </a:lvl5pPr>
            <a:lvl6pPr marL="2285314" indent="0" algn="ctr">
              <a:buNone/>
              <a:defRPr sz="1999"/>
            </a:lvl6pPr>
            <a:lvl7pPr marL="2742377" indent="0" algn="ctr">
              <a:buNone/>
              <a:defRPr sz="1999"/>
            </a:lvl7pPr>
            <a:lvl8pPr marL="3199440" indent="0" algn="ctr">
              <a:buNone/>
              <a:defRPr sz="1999"/>
            </a:lvl8pPr>
            <a:lvl9pPr marL="3656503" indent="0" algn="ctr">
              <a:buNone/>
              <a:defRPr sz="1999"/>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FD1FD99A-F039-435C-8F7F-8B1869105A5D}"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549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A7C8ECB7-682B-4D17-9CD8-EBCDAD14CF82}"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72036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7" name="Rectangle 6"/>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2628" y="414779"/>
            <a:ext cx="2628215" cy="5757421"/>
          </a:xfrm>
        </p:spPr>
        <p:txBody>
          <a:bodyPr vert="eaVert"/>
          <a:lstStyle/>
          <a:p>
            <a:r>
              <a:rPr lang="nl-NL"/>
              <a:t>Klik om de stijl te bewerken</a:t>
            </a:r>
            <a:endParaRPr lang="en-US" dirty="0"/>
          </a:p>
        </p:txBody>
      </p:sp>
      <p:sp>
        <p:nvSpPr>
          <p:cNvPr id="3" name="Vertical Text Placeholder 2"/>
          <p:cNvSpPr>
            <a:spLocks noGrp="1"/>
          </p:cNvSpPr>
          <p:nvPr>
            <p:ph type="body" orient="vert" idx="1"/>
          </p:nvPr>
        </p:nvSpPr>
        <p:spPr>
          <a:xfrm>
            <a:off x="837982" y="414778"/>
            <a:ext cx="7732286" cy="5757422"/>
          </a:xfrm>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9E6D7D1-3FF3-4C86-AC69-B7E3C197B565}"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22533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6994" y="758952"/>
            <a:ext cx="10055781" cy="3566160"/>
          </a:xfrm>
        </p:spPr>
        <p:txBody>
          <a:bodyPr anchor="b">
            <a:normAutofit/>
          </a:bodyPr>
          <a:lstStyle>
            <a:lvl1pPr algn="l">
              <a:lnSpc>
                <a:spcPct val="85000"/>
              </a:lnSpc>
              <a:defRPr sz="7996" spc="-50" baseline="0">
                <a:solidFill>
                  <a:schemeClr val="tx1">
                    <a:lumMod val="85000"/>
                    <a:lumOff val="15000"/>
                  </a:schemeClr>
                </a:solidFill>
              </a:defRPr>
            </a:lvl1pPr>
          </a:lstStyle>
          <a:p>
            <a:r>
              <a:rPr lang="nl-NL"/>
              <a:t>Klik om de stijl te bewerken</a:t>
            </a:r>
            <a:endParaRPr lang="en-US" dirty="0"/>
          </a:p>
        </p:txBody>
      </p:sp>
      <p:sp>
        <p:nvSpPr>
          <p:cNvPr id="3" name="Subtitle 2"/>
          <p:cNvSpPr>
            <a:spLocks noGrp="1"/>
          </p:cNvSpPr>
          <p:nvPr>
            <p:ph type="subTitle" idx="1"/>
          </p:nvPr>
        </p:nvSpPr>
        <p:spPr>
          <a:xfrm>
            <a:off x="1099764" y="4455620"/>
            <a:ext cx="10055781" cy="1143000"/>
          </a:xfrm>
        </p:spPr>
        <p:txBody>
          <a:bodyPr lIns="91440" rIns="91440">
            <a:normAutofit/>
          </a:bodyPr>
          <a:lstStyle>
            <a:lvl1pPr marL="0" indent="0" algn="l">
              <a:buNone/>
              <a:defRPr sz="2398" cap="all" spc="200" baseline="0">
                <a:solidFill>
                  <a:schemeClr val="tx2"/>
                </a:solidFill>
                <a:latin typeface="+mj-lt"/>
              </a:defRPr>
            </a:lvl1pPr>
            <a:lvl2pPr marL="456926" indent="0" algn="ctr">
              <a:buNone/>
              <a:defRPr sz="2398"/>
            </a:lvl2pPr>
            <a:lvl3pPr marL="913852" indent="0" algn="ctr">
              <a:buNone/>
              <a:defRPr sz="2398"/>
            </a:lvl3pPr>
            <a:lvl4pPr marL="1370778" indent="0" algn="ctr">
              <a:buNone/>
              <a:defRPr sz="1998"/>
            </a:lvl4pPr>
            <a:lvl5pPr marL="1827703" indent="0" algn="ctr">
              <a:buNone/>
              <a:defRPr sz="1998"/>
            </a:lvl5pPr>
            <a:lvl6pPr marL="2284628" indent="0" algn="ctr">
              <a:buNone/>
              <a:defRPr sz="1998"/>
            </a:lvl6pPr>
            <a:lvl7pPr marL="2741554" indent="0" algn="ctr">
              <a:buNone/>
              <a:defRPr sz="1998"/>
            </a:lvl7pPr>
            <a:lvl8pPr marL="3198480" indent="0" algn="ctr">
              <a:buNone/>
              <a:defRPr sz="1998"/>
            </a:lvl8pPr>
            <a:lvl9pPr marL="3655406" indent="0" algn="ctr">
              <a:buNone/>
              <a:defRPr sz="1998"/>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FD1FD99A-F039-435C-8F7F-8B1869105A5D}"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1245672"/>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383D3DE-0713-46BD-AFE1-C1D9F8C7BD9F}" type="datetime1">
              <a:rPr lang="nl-NL" smtClean="0"/>
              <a:pPr/>
              <a:t>1-11-2022</a:t>
            </a:fld>
            <a:endParaRPr lang="nl-NL" dirty="0"/>
          </a:p>
        </p:txBody>
      </p:sp>
      <p:sp>
        <p:nvSpPr>
          <p:cNvPr id="5" name="Footer Placeholder 4"/>
          <p:cNvSpPr>
            <a:spLocks noGrp="1"/>
          </p:cNvSpPr>
          <p:nvPr>
            <p:ph type="ftr" sz="quarter" idx="11"/>
          </p:nvPr>
        </p:nvSpPr>
        <p:spPr/>
        <p:txBody>
          <a:bodyPr/>
          <a:lstStyle/>
          <a:p>
            <a:pPr rtl="0"/>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52513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758952"/>
            <a:ext cx="10055781" cy="3566160"/>
          </a:xfrm>
        </p:spPr>
        <p:txBody>
          <a:bodyPr anchor="b" anchorCtr="0">
            <a:normAutofit/>
          </a:bodyPr>
          <a:lstStyle>
            <a:lvl1pPr>
              <a:lnSpc>
                <a:spcPct val="85000"/>
              </a:lnSpc>
              <a:defRPr sz="7996" b="0">
                <a:solidFill>
                  <a:schemeClr val="tx1">
                    <a:lumMod val="85000"/>
                    <a:lumOff val="15000"/>
                  </a:schemeClr>
                </a:solidFill>
              </a:defRPr>
            </a:lvl1pPr>
          </a:lstStyle>
          <a:p>
            <a:r>
              <a:rPr lang="nl-NL"/>
              <a:t>Klik om de stijl te bewerken</a:t>
            </a:r>
            <a:endParaRPr lang="en-US" dirty="0"/>
          </a:p>
        </p:txBody>
      </p:sp>
      <p:sp>
        <p:nvSpPr>
          <p:cNvPr id="3" name="Text Placeholder 2"/>
          <p:cNvSpPr>
            <a:spLocks noGrp="1"/>
          </p:cNvSpPr>
          <p:nvPr>
            <p:ph type="body" idx="1"/>
          </p:nvPr>
        </p:nvSpPr>
        <p:spPr>
          <a:xfrm>
            <a:off x="1096994" y="4453128"/>
            <a:ext cx="10055781" cy="1143000"/>
          </a:xfrm>
        </p:spPr>
        <p:txBody>
          <a:bodyPr lIns="91440" rIns="91440" anchor="t" anchorCtr="0">
            <a:normAutofit/>
          </a:bodyPr>
          <a:lstStyle>
            <a:lvl1pPr marL="0" indent="0">
              <a:buNone/>
              <a:defRPr sz="2398" cap="all" spc="200" baseline="0">
                <a:solidFill>
                  <a:schemeClr val="tx2"/>
                </a:solidFill>
                <a:latin typeface="+mj-lt"/>
              </a:defRPr>
            </a:lvl1pPr>
            <a:lvl2pPr marL="456926" indent="0">
              <a:buNone/>
              <a:defRPr sz="1798">
                <a:solidFill>
                  <a:schemeClr val="tx1">
                    <a:tint val="75000"/>
                  </a:schemeClr>
                </a:solidFill>
              </a:defRPr>
            </a:lvl2pPr>
            <a:lvl3pPr marL="913852" indent="0">
              <a:buNone/>
              <a:defRPr sz="1600">
                <a:solidFill>
                  <a:schemeClr val="tx1">
                    <a:tint val="75000"/>
                  </a:schemeClr>
                </a:solidFill>
              </a:defRPr>
            </a:lvl3pPr>
            <a:lvl4pPr marL="1370778" indent="0">
              <a:buNone/>
              <a:defRPr sz="1400">
                <a:solidFill>
                  <a:schemeClr val="tx1">
                    <a:tint val="75000"/>
                  </a:schemeClr>
                </a:solidFill>
              </a:defRPr>
            </a:lvl4pPr>
            <a:lvl5pPr marL="1827703" indent="0">
              <a:buNone/>
              <a:defRPr sz="1400">
                <a:solidFill>
                  <a:schemeClr val="tx1">
                    <a:tint val="75000"/>
                  </a:schemeClr>
                </a:solidFill>
              </a:defRPr>
            </a:lvl5pPr>
            <a:lvl6pPr marL="2284628" indent="0">
              <a:buNone/>
              <a:defRPr sz="1400">
                <a:solidFill>
                  <a:schemeClr val="tx1">
                    <a:tint val="75000"/>
                  </a:schemeClr>
                </a:solidFill>
              </a:defRPr>
            </a:lvl6pPr>
            <a:lvl7pPr marL="2741554" indent="0">
              <a:buNone/>
              <a:defRPr sz="1400">
                <a:solidFill>
                  <a:schemeClr val="tx1">
                    <a:tint val="75000"/>
                  </a:schemeClr>
                </a:solidFill>
              </a:defRPr>
            </a:lvl7pPr>
            <a:lvl8pPr marL="3198480" indent="0">
              <a:buNone/>
              <a:defRPr sz="1400">
                <a:solidFill>
                  <a:schemeClr val="tx1">
                    <a:tint val="75000"/>
                  </a:schemeClr>
                </a:solidFill>
              </a:defRPr>
            </a:lvl8pPr>
            <a:lvl9pPr marL="3655406"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04D81A40-7122-4E0C-A7D9-3052F38FE787}"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6643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a:xfrm>
            <a:off x="1096994" y="286606"/>
            <a:ext cx="10055781" cy="1450757"/>
          </a:xfrm>
        </p:spPr>
        <p:txBody>
          <a:bodyPr/>
          <a:lstStyle/>
          <a:p>
            <a:r>
              <a:rPr lang="nl-NL"/>
              <a:t>Klik om de stijl te bewerken</a:t>
            </a:r>
            <a:endParaRPr lang="en-US" dirty="0"/>
          </a:p>
        </p:txBody>
      </p:sp>
      <p:sp>
        <p:nvSpPr>
          <p:cNvPr id="3" name="Content Placeholder 2"/>
          <p:cNvSpPr>
            <a:spLocks noGrp="1"/>
          </p:cNvSpPr>
          <p:nvPr>
            <p:ph sz="half" idx="1"/>
          </p:nvPr>
        </p:nvSpPr>
        <p:spPr>
          <a:xfrm>
            <a:off x="1096993" y="1845734"/>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216301" y="1845735"/>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F0D587D-0C1C-4FF1-8DAF-167CA8C229B6}" type="datetime1">
              <a:rPr lang="nl-NL" smtClean="0"/>
              <a:pPr/>
              <a:t>1-11-2022</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98627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a:xfrm>
            <a:off x="1096994" y="286606"/>
            <a:ext cx="10055781" cy="1450757"/>
          </a:xfrm>
        </p:spPr>
        <p:txBody>
          <a:bodyPr/>
          <a:lstStyle/>
          <a:p>
            <a:r>
              <a:rPr lang="nl-NL"/>
              <a:t>Klik om de stijl te bewerken</a:t>
            </a:r>
            <a:endParaRPr lang="en-US" dirty="0"/>
          </a:p>
        </p:txBody>
      </p:sp>
      <p:sp>
        <p:nvSpPr>
          <p:cNvPr id="3" name="Text Placeholder 2"/>
          <p:cNvSpPr>
            <a:spLocks noGrp="1"/>
          </p:cNvSpPr>
          <p:nvPr>
            <p:ph type="body" idx="1"/>
          </p:nvPr>
        </p:nvSpPr>
        <p:spPr>
          <a:xfrm>
            <a:off x="1096994" y="1846052"/>
            <a:ext cx="4936474" cy="736282"/>
          </a:xfrm>
        </p:spPr>
        <p:txBody>
          <a:bodyPr lIns="91440" rIns="91440" anchor="ctr">
            <a:normAutofit/>
          </a:bodyPr>
          <a:lstStyle>
            <a:lvl1pPr marL="0" indent="0">
              <a:buNone/>
              <a:defRPr sz="1998" b="0" cap="all" baseline="0">
                <a:solidFill>
                  <a:schemeClr val="tx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nl-NL"/>
              <a:t>Tekststijl van het model bewerken</a:t>
            </a:r>
          </a:p>
        </p:txBody>
      </p:sp>
      <p:sp>
        <p:nvSpPr>
          <p:cNvPr id="4" name="Content Placeholder 3"/>
          <p:cNvSpPr>
            <a:spLocks noGrp="1"/>
          </p:cNvSpPr>
          <p:nvPr>
            <p:ph sz="half" idx="2"/>
          </p:nvPr>
        </p:nvSpPr>
        <p:spPr>
          <a:xfrm>
            <a:off x="1096994"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216301" y="1846052"/>
            <a:ext cx="4936474" cy="736282"/>
          </a:xfrm>
        </p:spPr>
        <p:txBody>
          <a:bodyPr lIns="91440" rIns="91440" anchor="ctr">
            <a:normAutofit/>
          </a:bodyPr>
          <a:lstStyle>
            <a:lvl1pPr marL="0" indent="0">
              <a:buNone/>
              <a:defRPr sz="1998" b="0" cap="all" baseline="0">
                <a:solidFill>
                  <a:schemeClr val="tx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216301"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293C3E98-98B9-4942-A8E2-1B7B26A8A0E8}" type="datetime1">
              <a:rPr lang="nl-NL" smtClean="0"/>
              <a:pPr/>
              <a:t>1-11-2022</a:t>
            </a:fld>
            <a:endParaRPr lang="nl-NL" dirty="0"/>
          </a:p>
        </p:txBody>
      </p:sp>
      <p:sp>
        <p:nvSpPr>
          <p:cNvPr id="8" name="Footer Placeholder 7"/>
          <p:cNvSpPr>
            <a:spLocks noGrp="1"/>
          </p:cNvSpPr>
          <p:nvPr>
            <p:ph type="ftr" sz="quarter" idx="11"/>
          </p:nvPr>
        </p:nvSpPr>
        <p:spPr/>
        <p:txBody>
          <a:body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7500901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616ABC10-8924-45B4-8437-2802377E9F1C}" type="datetime1">
              <a:rPr lang="nl-NL" smtClean="0"/>
              <a:pPr/>
              <a:t>1-11-2022</a:t>
            </a:fld>
            <a:endParaRPr lang="nl-NL" dirty="0"/>
          </a:p>
        </p:txBody>
      </p:sp>
      <p:sp>
        <p:nvSpPr>
          <p:cNvPr id="4" name="Footer Placeholder 3"/>
          <p:cNvSpPr>
            <a:spLocks noGrp="1"/>
          </p:cNvSpPr>
          <p:nvPr>
            <p:ph type="ftr" sz="quarter" idx="11"/>
          </p:nvPr>
        </p:nvSpPr>
        <p:spPr/>
        <p:txBody>
          <a:bodyPr/>
          <a:lstStyle/>
          <a:p>
            <a:endParaRPr lang="nl-NL" dirty="0"/>
          </a:p>
        </p:txBody>
      </p:sp>
      <p:sp>
        <p:nvSpPr>
          <p:cNvPr id="5" name="Slide Number Placeholder 4"/>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6753279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Rectangle 4"/>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4A50784-4B56-4761-9DDF-F1641546A727}" type="datetime1">
              <a:rPr lang="nl-NL" smtClean="0"/>
              <a:pPr/>
              <a:t>1-11-2022</a:t>
            </a:fld>
            <a:endParaRPr lang="nl-NL"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994258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18" y="0"/>
            <a:ext cx="404973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39019" y="0"/>
            <a:ext cx="6399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082" y="594359"/>
            <a:ext cx="3199567" cy="2286000"/>
          </a:xfrm>
        </p:spPr>
        <p:txBody>
          <a:bodyPr anchor="b">
            <a:normAutofit/>
          </a:bodyPr>
          <a:lstStyle>
            <a:lvl1pPr>
              <a:defRPr sz="3598" b="0">
                <a:solidFill>
                  <a:srgbClr val="FFFFFF"/>
                </a:solidFill>
              </a:defRPr>
            </a:lvl1pPr>
          </a:lstStyle>
          <a:p>
            <a:r>
              <a:rPr lang="nl-NL"/>
              <a:t>Klik om de stijl te bewerken</a:t>
            </a:r>
            <a:endParaRPr lang="en-US" dirty="0"/>
          </a:p>
        </p:txBody>
      </p:sp>
      <p:sp>
        <p:nvSpPr>
          <p:cNvPr id="3" name="Content Placeholder 2"/>
          <p:cNvSpPr>
            <a:spLocks noGrp="1"/>
          </p:cNvSpPr>
          <p:nvPr>
            <p:ph idx="1"/>
          </p:nvPr>
        </p:nvSpPr>
        <p:spPr>
          <a:xfrm>
            <a:off x="4799351" y="731520"/>
            <a:ext cx="6490549" cy="52578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457082" y="2926080"/>
            <a:ext cx="3199567" cy="3379124"/>
          </a:xfrm>
        </p:spPr>
        <p:txBody>
          <a:bodyPr lIns="91440" rIns="91440">
            <a:normAutofit/>
          </a:bodyPr>
          <a:lstStyle>
            <a:lvl1pPr marL="0" indent="0">
              <a:buNone/>
              <a:defRPr sz="1500">
                <a:solidFill>
                  <a:srgbClr val="FFFFFF"/>
                </a:solidFill>
              </a:defRPr>
            </a:lvl1pPr>
            <a:lvl2pPr marL="456926" indent="0">
              <a:buNone/>
              <a:defRPr sz="1200"/>
            </a:lvl2pPr>
            <a:lvl3pPr marL="913852" indent="0">
              <a:buNone/>
              <a:defRPr sz="1000"/>
            </a:lvl3pPr>
            <a:lvl4pPr marL="1370778" indent="0">
              <a:buNone/>
              <a:defRPr sz="900"/>
            </a:lvl4pPr>
            <a:lvl5pPr marL="1827703" indent="0">
              <a:buNone/>
              <a:defRPr sz="900"/>
            </a:lvl5pPr>
            <a:lvl6pPr marL="2284628" indent="0">
              <a:buNone/>
              <a:defRPr sz="900"/>
            </a:lvl6pPr>
            <a:lvl7pPr marL="2741554" indent="0">
              <a:buNone/>
              <a:defRPr sz="900"/>
            </a:lvl7pPr>
            <a:lvl8pPr marL="3198480" indent="0">
              <a:buNone/>
              <a:defRPr sz="900"/>
            </a:lvl8pPr>
            <a:lvl9pPr marL="3655406" indent="0">
              <a:buNone/>
              <a:defRPr sz="900"/>
            </a:lvl9pPr>
          </a:lstStyle>
          <a:p>
            <a:pPr lvl="0"/>
            <a:r>
              <a:rPr lang="nl-NL"/>
              <a:t>Tekststijl van het model bewerken</a:t>
            </a:r>
          </a:p>
        </p:txBody>
      </p:sp>
      <p:sp>
        <p:nvSpPr>
          <p:cNvPr id="5" name="Date Placeholder 4"/>
          <p:cNvSpPr>
            <a:spLocks noGrp="1"/>
          </p:cNvSpPr>
          <p:nvPr>
            <p:ph type="dt" sz="half" idx="10"/>
          </p:nvPr>
        </p:nvSpPr>
        <p:spPr>
          <a:xfrm>
            <a:off x="465391" y="6459788"/>
            <a:ext cx="2617828" cy="365125"/>
          </a:xfrm>
        </p:spPr>
        <p:txBody>
          <a:bodyPr/>
          <a:lstStyle>
            <a:lvl1pPr algn="l">
              <a:defRPr/>
            </a:lvl1pPr>
          </a:lstStyle>
          <a:p>
            <a:fld id="{839F2F22-1061-4398-84EF-E8EA65881A79}" type="datetime1">
              <a:rPr lang="nl-NL" smtClean="0"/>
              <a:pPr/>
              <a:t>1-11-2022</a:t>
            </a:fld>
            <a:endParaRPr lang="nl-NL" dirty="0"/>
          </a:p>
        </p:txBody>
      </p:sp>
      <p:sp>
        <p:nvSpPr>
          <p:cNvPr id="6" name="Footer Placeholder 5"/>
          <p:cNvSpPr>
            <a:spLocks noGrp="1"/>
          </p:cNvSpPr>
          <p:nvPr>
            <p:ph type="ftr" sz="quarter" idx="11"/>
          </p:nvPr>
        </p:nvSpPr>
        <p:spPr>
          <a:xfrm>
            <a:off x="4799350" y="6459788"/>
            <a:ext cx="4646990" cy="365125"/>
          </a:xfrm>
        </p:spPr>
        <p:txBody>
          <a:bodyPr/>
          <a:lstStyle>
            <a:lvl1pPr algn="l">
              <a:defRPr>
                <a:solidFill>
                  <a:schemeClr val="tx2"/>
                </a:solidFill>
              </a:defRPr>
            </a:lvl1pPr>
          </a:lstStyle>
          <a:p>
            <a:endParaRPr lang="nl-NL"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911437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383D3DE-0713-46BD-AFE1-C1D9F8C7BD9F}" type="datetime1">
              <a:rPr lang="nl-NL" smtClean="0"/>
              <a:pPr/>
              <a:t>1-11-2022</a:t>
            </a:fld>
            <a:endParaRPr lang="nl-NL" dirty="0"/>
          </a:p>
        </p:txBody>
      </p:sp>
      <p:sp>
        <p:nvSpPr>
          <p:cNvPr id="5" name="Footer Placeholder 4"/>
          <p:cNvSpPr>
            <a:spLocks noGrp="1"/>
          </p:cNvSpPr>
          <p:nvPr>
            <p:ph type="ftr" sz="quarter" idx="11"/>
          </p:nvPr>
        </p:nvSpPr>
        <p:spPr/>
        <p:txBody>
          <a:bodyPr/>
          <a:lstStyle/>
          <a:p>
            <a:pPr rtl="0"/>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5076057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p:cNvSpPr/>
          <p:nvPr/>
        </p:nvSpPr>
        <p:spPr>
          <a:xfrm>
            <a:off x="1" y="4953000"/>
            <a:ext cx="12185651"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5074920"/>
            <a:ext cx="10110630" cy="822960"/>
          </a:xfrm>
        </p:spPr>
        <p:txBody>
          <a:bodyPr lIns="91440" tIns="0" rIns="91440" bIns="0" anchor="b">
            <a:noAutofit/>
          </a:bodyPr>
          <a:lstStyle>
            <a:lvl1pPr>
              <a:defRPr sz="3598" b="0">
                <a:solidFill>
                  <a:srgbClr val="FFFFFF"/>
                </a:solidFill>
              </a:defRPr>
            </a:lvl1pPr>
          </a:lstStyle>
          <a:p>
            <a:r>
              <a:rPr lang="nl-NL"/>
              <a:t>Klik om de stijl te bewerken</a:t>
            </a:r>
            <a:endParaRPr lang="en-US" dirty="0"/>
          </a:p>
        </p:txBody>
      </p:sp>
      <p:sp>
        <p:nvSpPr>
          <p:cNvPr id="3" name="Picture Placeholder 2"/>
          <p:cNvSpPr>
            <a:spLocks noGrp="1" noChangeAspect="1"/>
          </p:cNvSpPr>
          <p:nvPr>
            <p:ph type="pic" idx="1"/>
          </p:nvPr>
        </p:nvSpPr>
        <p:spPr>
          <a:xfrm>
            <a:off x="15" y="0"/>
            <a:ext cx="12188810" cy="4915076"/>
          </a:xfrm>
          <a:blipFill>
            <a:blip r:embed="rId2"/>
            <a:stretch>
              <a:fillRect/>
            </a:stretch>
          </a:blipFill>
        </p:spPr>
        <p:txBody>
          <a:bodyPr lIns="457200" tIns="457200" anchor="t"/>
          <a:lstStyle>
            <a:lvl1pPr marL="0" indent="0">
              <a:buNone/>
              <a:defRPr sz="3198">
                <a:solidFill>
                  <a:schemeClr val="bg1"/>
                </a:solidFill>
              </a:defRPr>
            </a:lvl1pPr>
            <a:lvl2pPr marL="456926" indent="0">
              <a:buNone/>
              <a:defRPr sz="2798"/>
            </a:lvl2pPr>
            <a:lvl3pPr marL="913852" indent="0">
              <a:buNone/>
              <a:defRPr sz="2398"/>
            </a:lvl3pPr>
            <a:lvl4pPr marL="1370778" indent="0">
              <a:buNone/>
              <a:defRPr sz="1998"/>
            </a:lvl4pPr>
            <a:lvl5pPr marL="1827703" indent="0">
              <a:buNone/>
              <a:defRPr sz="1998"/>
            </a:lvl5pPr>
            <a:lvl6pPr marL="2284628" indent="0">
              <a:buNone/>
              <a:defRPr sz="1998"/>
            </a:lvl6pPr>
            <a:lvl7pPr marL="2741554" indent="0">
              <a:buNone/>
              <a:defRPr sz="1998"/>
            </a:lvl7pPr>
            <a:lvl8pPr marL="3198480" indent="0">
              <a:buNone/>
              <a:defRPr sz="1998"/>
            </a:lvl8pPr>
            <a:lvl9pPr marL="3655406" indent="0">
              <a:buNone/>
              <a:defRPr sz="1998"/>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096994" y="5907023"/>
            <a:ext cx="1011063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6926" indent="0">
              <a:buNone/>
              <a:defRPr sz="1200"/>
            </a:lvl2pPr>
            <a:lvl3pPr marL="913852" indent="0">
              <a:buNone/>
              <a:defRPr sz="1000"/>
            </a:lvl3pPr>
            <a:lvl4pPr marL="1370778" indent="0">
              <a:buNone/>
              <a:defRPr sz="900"/>
            </a:lvl4pPr>
            <a:lvl5pPr marL="1827703" indent="0">
              <a:buNone/>
              <a:defRPr sz="900"/>
            </a:lvl5pPr>
            <a:lvl6pPr marL="2284628" indent="0">
              <a:buNone/>
              <a:defRPr sz="900"/>
            </a:lvl6pPr>
            <a:lvl7pPr marL="2741554" indent="0">
              <a:buNone/>
              <a:defRPr sz="900"/>
            </a:lvl7pPr>
            <a:lvl8pPr marL="3198480" indent="0">
              <a:buNone/>
              <a:defRPr sz="900"/>
            </a:lvl8pPr>
            <a:lvl9pPr marL="3655406"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C9CAD897-D46E-4AD2-BD9B-49DD3E640873}" type="datetimeFigureOut">
              <a:rPr lang="en-US" dirty="0"/>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extLst>
      <p:ext uri="{BB962C8B-B14F-4D97-AF65-F5344CB8AC3E}">
        <p14:creationId xmlns:p14="http://schemas.microsoft.com/office/powerpoint/2010/main" val="3050363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A7C8ECB7-682B-4D17-9CD8-EBCDAD14CF82}"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809205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7" name="Rectangle 6"/>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2628" y="414781"/>
            <a:ext cx="2628215" cy="5757421"/>
          </a:xfrm>
        </p:spPr>
        <p:txBody>
          <a:bodyPr vert="eaVert"/>
          <a:lstStyle/>
          <a:p>
            <a:r>
              <a:rPr lang="nl-NL"/>
              <a:t>Klik om de stijl te bewerken</a:t>
            </a:r>
            <a:endParaRPr lang="en-US" dirty="0"/>
          </a:p>
        </p:txBody>
      </p:sp>
      <p:sp>
        <p:nvSpPr>
          <p:cNvPr id="3" name="Vertical Text Placeholder 2"/>
          <p:cNvSpPr>
            <a:spLocks noGrp="1"/>
          </p:cNvSpPr>
          <p:nvPr>
            <p:ph type="body" orient="vert" idx="1"/>
          </p:nvPr>
        </p:nvSpPr>
        <p:spPr>
          <a:xfrm>
            <a:off x="837982" y="414778"/>
            <a:ext cx="7732286" cy="5757422"/>
          </a:xfrm>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9E6D7D1-3FF3-4C86-AC69-B7E3C197B565}"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3438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758952"/>
            <a:ext cx="10055781" cy="3566160"/>
          </a:xfrm>
        </p:spPr>
        <p:txBody>
          <a:bodyPr anchor="b" anchorCtr="0">
            <a:normAutofit/>
          </a:bodyPr>
          <a:lstStyle>
            <a:lvl1pPr>
              <a:lnSpc>
                <a:spcPct val="85000"/>
              </a:lnSpc>
              <a:defRPr sz="7998" b="0">
                <a:solidFill>
                  <a:schemeClr val="tx1">
                    <a:lumMod val="85000"/>
                    <a:lumOff val="15000"/>
                  </a:schemeClr>
                </a:solidFill>
              </a:defRPr>
            </a:lvl1pPr>
          </a:lstStyle>
          <a:p>
            <a:r>
              <a:rPr lang="nl-NL"/>
              <a:t>Klik om de stijl te bewerken</a:t>
            </a:r>
            <a:endParaRPr lang="en-US" dirty="0"/>
          </a:p>
        </p:txBody>
      </p:sp>
      <p:sp>
        <p:nvSpPr>
          <p:cNvPr id="3" name="Text Placeholder 2"/>
          <p:cNvSpPr>
            <a:spLocks noGrp="1"/>
          </p:cNvSpPr>
          <p:nvPr>
            <p:ph type="body" idx="1"/>
          </p:nvPr>
        </p:nvSpPr>
        <p:spPr>
          <a:xfrm>
            <a:off x="1096994" y="4453128"/>
            <a:ext cx="10055781" cy="1143000"/>
          </a:xfrm>
        </p:spPr>
        <p:txBody>
          <a:bodyPr lIns="91440" rIns="91440" anchor="t" anchorCtr="0">
            <a:normAutofit/>
          </a:bodyPr>
          <a:lstStyle>
            <a:lvl1pPr marL="0" indent="0">
              <a:buNone/>
              <a:defRPr sz="2399" cap="all" spc="200" baseline="0">
                <a:solidFill>
                  <a:schemeClr val="tx2"/>
                </a:solidFill>
                <a:latin typeface="+mj-lt"/>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04D81A40-7122-4E0C-A7D9-3052F38FE787}"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494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a:xfrm>
            <a:off x="1096994" y="286604"/>
            <a:ext cx="10055781" cy="1450757"/>
          </a:xfrm>
        </p:spPr>
        <p:txBody>
          <a:bodyPr/>
          <a:lstStyle/>
          <a:p>
            <a:r>
              <a:rPr lang="nl-NL"/>
              <a:t>Klik om de stijl te bewerken</a:t>
            </a:r>
            <a:endParaRPr lang="en-US" dirty="0"/>
          </a:p>
        </p:txBody>
      </p:sp>
      <p:sp>
        <p:nvSpPr>
          <p:cNvPr id="3" name="Content Placeholder 2"/>
          <p:cNvSpPr>
            <a:spLocks noGrp="1"/>
          </p:cNvSpPr>
          <p:nvPr>
            <p:ph sz="half" idx="1"/>
          </p:nvPr>
        </p:nvSpPr>
        <p:spPr>
          <a:xfrm>
            <a:off x="1096993" y="1845734"/>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216301" y="1845735"/>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F0D587D-0C1C-4FF1-8DAF-167CA8C229B6}" type="datetime1">
              <a:rPr lang="nl-NL" smtClean="0"/>
              <a:pPr/>
              <a:t>1-11-2022</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276223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a:xfrm>
            <a:off x="1096994" y="286604"/>
            <a:ext cx="10055781" cy="1450757"/>
          </a:xfrm>
        </p:spPr>
        <p:txBody>
          <a:bodyPr/>
          <a:lstStyle/>
          <a:p>
            <a:r>
              <a:rPr lang="nl-NL"/>
              <a:t>Klik om de stijl te bewerken</a:t>
            </a:r>
            <a:endParaRPr lang="en-US" dirty="0"/>
          </a:p>
        </p:txBody>
      </p:sp>
      <p:sp>
        <p:nvSpPr>
          <p:cNvPr id="3" name="Text Placeholder 2"/>
          <p:cNvSpPr>
            <a:spLocks noGrp="1"/>
          </p:cNvSpPr>
          <p:nvPr>
            <p:ph type="body" idx="1"/>
          </p:nvPr>
        </p:nvSpPr>
        <p:spPr>
          <a:xfrm>
            <a:off x="1096994" y="1846052"/>
            <a:ext cx="4936474" cy="736282"/>
          </a:xfrm>
        </p:spPr>
        <p:txBody>
          <a:bodyPr lIns="91440" rIns="91440" anchor="ctr">
            <a:normAutofit/>
          </a:bodyPr>
          <a:lstStyle>
            <a:lvl1pPr marL="0" indent="0">
              <a:buNone/>
              <a:defRPr sz="1999" b="0" cap="all" baseline="0">
                <a:solidFill>
                  <a:schemeClr val="tx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nl-NL"/>
              <a:t>Tekststijl van het model bewerken</a:t>
            </a:r>
          </a:p>
        </p:txBody>
      </p:sp>
      <p:sp>
        <p:nvSpPr>
          <p:cNvPr id="4" name="Content Placeholder 3"/>
          <p:cNvSpPr>
            <a:spLocks noGrp="1"/>
          </p:cNvSpPr>
          <p:nvPr>
            <p:ph sz="half" idx="2"/>
          </p:nvPr>
        </p:nvSpPr>
        <p:spPr>
          <a:xfrm>
            <a:off x="1096994"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216301" y="1846052"/>
            <a:ext cx="4936474" cy="736282"/>
          </a:xfrm>
        </p:spPr>
        <p:txBody>
          <a:bodyPr lIns="91440" rIns="91440" anchor="ctr">
            <a:normAutofit/>
          </a:bodyPr>
          <a:lstStyle>
            <a:lvl1pPr marL="0" indent="0">
              <a:buNone/>
              <a:defRPr sz="1999" b="0" cap="all" baseline="0">
                <a:solidFill>
                  <a:schemeClr val="tx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216301"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293C3E98-98B9-4942-A8E2-1B7B26A8A0E8}" type="datetime1">
              <a:rPr lang="nl-NL" smtClean="0"/>
              <a:pPr/>
              <a:t>1-11-2022</a:t>
            </a:fld>
            <a:endParaRPr lang="nl-NL" dirty="0"/>
          </a:p>
        </p:txBody>
      </p:sp>
      <p:sp>
        <p:nvSpPr>
          <p:cNvPr id="8" name="Footer Placeholder 7"/>
          <p:cNvSpPr>
            <a:spLocks noGrp="1"/>
          </p:cNvSpPr>
          <p:nvPr>
            <p:ph type="ftr" sz="quarter" idx="11"/>
          </p:nvPr>
        </p:nvSpPr>
        <p:spPr/>
        <p:txBody>
          <a:body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65630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616ABC10-8924-45B4-8437-2802377E9F1C}" type="datetime1">
              <a:rPr lang="nl-NL" smtClean="0"/>
              <a:pPr/>
              <a:t>1-11-2022</a:t>
            </a:fld>
            <a:endParaRPr lang="nl-NL" dirty="0"/>
          </a:p>
        </p:txBody>
      </p:sp>
      <p:sp>
        <p:nvSpPr>
          <p:cNvPr id="4" name="Footer Placeholder 3"/>
          <p:cNvSpPr>
            <a:spLocks noGrp="1"/>
          </p:cNvSpPr>
          <p:nvPr>
            <p:ph type="ftr" sz="quarter" idx="11"/>
          </p:nvPr>
        </p:nvSpPr>
        <p:spPr/>
        <p:txBody>
          <a:bodyPr/>
          <a:lstStyle/>
          <a:p>
            <a:endParaRPr lang="nl-NL" dirty="0"/>
          </a:p>
        </p:txBody>
      </p:sp>
      <p:sp>
        <p:nvSpPr>
          <p:cNvPr id="5" name="Slide Number Placeholder 4"/>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485198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Rectangle 4"/>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4A50784-4B56-4761-9DDF-F1641546A727}" type="datetime1">
              <a:rPr lang="nl-NL" smtClean="0"/>
              <a:pPr/>
              <a:t>1-11-2022</a:t>
            </a:fld>
            <a:endParaRPr lang="nl-NL"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057272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17" y="0"/>
            <a:ext cx="404973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39019" y="0"/>
            <a:ext cx="6399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081" y="594359"/>
            <a:ext cx="3199567" cy="2286000"/>
          </a:xfrm>
        </p:spPr>
        <p:txBody>
          <a:bodyPr anchor="b">
            <a:normAutofit/>
          </a:bodyPr>
          <a:lstStyle>
            <a:lvl1pPr>
              <a:defRPr sz="3599" b="0">
                <a:solidFill>
                  <a:srgbClr val="FFFFFF"/>
                </a:solidFill>
              </a:defRPr>
            </a:lvl1pPr>
          </a:lstStyle>
          <a:p>
            <a:r>
              <a:rPr lang="nl-NL"/>
              <a:t>Klik om de stijl te bewerken</a:t>
            </a:r>
            <a:endParaRPr lang="en-US" dirty="0"/>
          </a:p>
        </p:txBody>
      </p:sp>
      <p:sp>
        <p:nvSpPr>
          <p:cNvPr id="3" name="Content Placeholder 2"/>
          <p:cNvSpPr>
            <a:spLocks noGrp="1"/>
          </p:cNvSpPr>
          <p:nvPr>
            <p:ph idx="1"/>
          </p:nvPr>
        </p:nvSpPr>
        <p:spPr>
          <a:xfrm>
            <a:off x="4799350" y="731520"/>
            <a:ext cx="6490549" cy="52578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457081" y="2926080"/>
            <a:ext cx="3199567" cy="3379124"/>
          </a:xfrm>
        </p:spPr>
        <p:txBody>
          <a:bodyPr lIns="91440" rIns="91440">
            <a:normAutofit/>
          </a:bodyPr>
          <a:lstStyle>
            <a:lvl1pPr marL="0" indent="0">
              <a:buNone/>
              <a:defRPr sz="1500">
                <a:solidFill>
                  <a:srgbClr val="FFFFFF"/>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nl-NL"/>
              <a:t>Tekststijl van het model bewerken</a:t>
            </a:r>
          </a:p>
        </p:txBody>
      </p:sp>
      <p:sp>
        <p:nvSpPr>
          <p:cNvPr id="5" name="Date Placeholder 4"/>
          <p:cNvSpPr>
            <a:spLocks noGrp="1"/>
          </p:cNvSpPr>
          <p:nvPr>
            <p:ph type="dt" sz="half" idx="10"/>
          </p:nvPr>
        </p:nvSpPr>
        <p:spPr>
          <a:xfrm>
            <a:off x="465391" y="6459786"/>
            <a:ext cx="2617828" cy="365125"/>
          </a:xfrm>
        </p:spPr>
        <p:txBody>
          <a:bodyPr/>
          <a:lstStyle>
            <a:lvl1pPr algn="l">
              <a:defRPr/>
            </a:lvl1pPr>
          </a:lstStyle>
          <a:p>
            <a:fld id="{839F2F22-1061-4398-84EF-E8EA65881A79}" type="datetime1">
              <a:rPr lang="nl-NL" smtClean="0"/>
              <a:pPr/>
              <a:t>1-11-2022</a:t>
            </a:fld>
            <a:endParaRPr lang="nl-NL" dirty="0"/>
          </a:p>
        </p:txBody>
      </p:sp>
      <p:sp>
        <p:nvSpPr>
          <p:cNvPr id="6" name="Footer Placeholder 5"/>
          <p:cNvSpPr>
            <a:spLocks noGrp="1"/>
          </p:cNvSpPr>
          <p:nvPr>
            <p:ph type="ftr" sz="quarter" idx="11"/>
          </p:nvPr>
        </p:nvSpPr>
        <p:spPr>
          <a:xfrm>
            <a:off x="4799350" y="6459786"/>
            <a:ext cx="4646990" cy="365125"/>
          </a:xfrm>
        </p:spPr>
        <p:txBody>
          <a:bodyPr/>
          <a:lstStyle>
            <a:lvl1pPr algn="l">
              <a:defRPr>
                <a:solidFill>
                  <a:schemeClr val="tx2"/>
                </a:solidFill>
              </a:defRPr>
            </a:lvl1pPr>
          </a:lstStyle>
          <a:p>
            <a:endParaRPr lang="nl-NL"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367739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p:cNvSpPr/>
          <p:nvPr/>
        </p:nvSpPr>
        <p:spPr>
          <a:xfrm>
            <a:off x="0" y="4953000"/>
            <a:ext cx="12185651"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5074920"/>
            <a:ext cx="10110630" cy="822960"/>
          </a:xfrm>
        </p:spPr>
        <p:txBody>
          <a:bodyPr lIns="91440" tIns="0" rIns="91440" bIns="0" anchor="b">
            <a:noAutofit/>
          </a:bodyPr>
          <a:lstStyle>
            <a:lvl1pPr>
              <a:defRPr sz="3599" b="0">
                <a:solidFill>
                  <a:srgbClr val="FFFFFF"/>
                </a:solidFill>
              </a:defRPr>
            </a:lvl1pPr>
          </a:lstStyle>
          <a:p>
            <a:r>
              <a:rPr lang="nl-NL"/>
              <a:t>Klik om de stijl te bewerken</a:t>
            </a:r>
            <a:endParaRPr lang="en-US" dirty="0"/>
          </a:p>
        </p:txBody>
      </p:sp>
      <p:sp>
        <p:nvSpPr>
          <p:cNvPr id="3" name="Picture Placeholder 2"/>
          <p:cNvSpPr>
            <a:spLocks noGrp="1" noChangeAspect="1"/>
          </p:cNvSpPr>
          <p:nvPr>
            <p:ph type="pic" idx="1"/>
          </p:nvPr>
        </p:nvSpPr>
        <p:spPr>
          <a:xfrm>
            <a:off x="15" y="0"/>
            <a:ext cx="12188810" cy="4915076"/>
          </a:xfrm>
          <a:blipFill>
            <a:blip r:embed="rId2"/>
            <a:stretch>
              <a:fillRect/>
            </a:stretch>
          </a:blipFill>
        </p:spPr>
        <p:txBody>
          <a:bodyPr lIns="457200" tIns="457200" anchor="t"/>
          <a:lstStyle>
            <a:lvl1pPr marL="0" indent="0">
              <a:buNone/>
              <a:defRPr sz="3199">
                <a:solidFill>
                  <a:schemeClr val="bg1"/>
                </a:solidFill>
              </a:defRPr>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096994" y="5907023"/>
            <a:ext cx="1011063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C9CAD897-D46E-4AD2-BD9B-49DD3E640873}" type="datetimeFigureOut">
              <a:rPr lang="en-US" dirty="0"/>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extLst>
      <p:ext uri="{BB962C8B-B14F-4D97-AF65-F5344CB8AC3E}">
        <p14:creationId xmlns:p14="http://schemas.microsoft.com/office/powerpoint/2010/main" val="363702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88826"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994" y="286604"/>
            <a:ext cx="10055781" cy="1450757"/>
          </a:xfrm>
          <a:prstGeom prst="rect">
            <a:avLst/>
          </a:prstGeom>
        </p:spPr>
        <p:txBody>
          <a:bodyPr vert="horz" lIns="91440" tIns="45720" rIns="91440" bIns="45720" rtlCol="0" anchor="b">
            <a:normAutofit/>
          </a:bodyPr>
          <a:lstStyle/>
          <a:p>
            <a:r>
              <a:rPr lang="nl-NL"/>
              <a:t>Klik om de stijl te bewerken</a:t>
            </a:r>
            <a:endParaRPr lang="en-US" dirty="0"/>
          </a:p>
        </p:txBody>
      </p:sp>
      <p:sp>
        <p:nvSpPr>
          <p:cNvPr id="3" name="Text Placeholder 2"/>
          <p:cNvSpPr>
            <a:spLocks noGrp="1"/>
          </p:cNvSpPr>
          <p:nvPr>
            <p:ph type="body" idx="1"/>
          </p:nvPr>
        </p:nvSpPr>
        <p:spPr>
          <a:xfrm>
            <a:off x="1096994" y="1845734"/>
            <a:ext cx="10055781" cy="4023360"/>
          </a:xfrm>
          <a:prstGeom prst="rect">
            <a:avLst/>
          </a:prstGeom>
        </p:spPr>
        <p:txBody>
          <a:bodyPr vert="horz" lIns="0" tIns="45720" rIns="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96995" y="6459786"/>
            <a:ext cx="2471627" cy="365125"/>
          </a:xfrm>
          <a:prstGeom prst="rect">
            <a:avLst/>
          </a:prstGeom>
        </p:spPr>
        <p:txBody>
          <a:bodyPr vert="horz" lIns="91440" tIns="45720" rIns="91440" bIns="45720" rtlCol="0" anchor="ctr"/>
          <a:lstStyle>
            <a:lvl1pPr algn="l">
              <a:defRPr sz="900">
                <a:solidFill>
                  <a:srgbClr val="FFFFFF"/>
                </a:solidFill>
              </a:defRPr>
            </a:lvl1pPr>
          </a:lstStyle>
          <a:p>
            <a:fld id="{2383D3DE-0713-46BD-AFE1-C1D9F8C7BD9F}" type="datetime1">
              <a:rPr lang="nl-NL" smtClean="0"/>
              <a:pPr/>
              <a:t>1-11-2022</a:t>
            </a:fld>
            <a:endParaRPr lang="nl-NL" dirty="0"/>
          </a:p>
        </p:txBody>
      </p:sp>
      <p:sp>
        <p:nvSpPr>
          <p:cNvPr id="5" name="Footer Placeholder 4"/>
          <p:cNvSpPr>
            <a:spLocks noGrp="1"/>
          </p:cNvSpPr>
          <p:nvPr>
            <p:ph type="ftr" sz="quarter" idx="3"/>
          </p:nvPr>
        </p:nvSpPr>
        <p:spPr>
          <a:xfrm>
            <a:off x="3685225" y="6459786"/>
            <a:ext cx="4821548" cy="365125"/>
          </a:xfrm>
          <a:prstGeom prst="rect">
            <a:avLst/>
          </a:prstGeom>
        </p:spPr>
        <p:txBody>
          <a:bodyPr vert="horz" lIns="91440" tIns="45720" rIns="91440" bIns="45720" rtlCol="0" anchor="ctr"/>
          <a:lstStyle>
            <a:lvl1pPr algn="ctr">
              <a:defRPr sz="900" cap="all" baseline="0">
                <a:solidFill>
                  <a:srgbClr val="FFFFFF"/>
                </a:solidFill>
              </a:defRPr>
            </a:lvl1pPr>
          </a:lstStyle>
          <a:p>
            <a:pPr rtl="0"/>
            <a:endParaRPr lang="nl-NL" dirty="0"/>
          </a:p>
        </p:txBody>
      </p:sp>
      <p:sp>
        <p:nvSpPr>
          <p:cNvPr id="6" name="Slide Number Placeholder 5"/>
          <p:cNvSpPr>
            <a:spLocks noGrp="1"/>
          </p:cNvSpPr>
          <p:nvPr>
            <p:ph type="sldNum" sz="quarter" idx="4"/>
          </p:nvPr>
        </p:nvSpPr>
        <p:spPr>
          <a:xfrm>
            <a:off x="9897880" y="6459786"/>
            <a:ext cx="1311683" cy="365125"/>
          </a:xfrm>
          <a:prstGeom prst="rect">
            <a:avLst/>
          </a:prstGeom>
        </p:spPr>
        <p:txBody>
          <a:bodyPr vert="horz" lIns="91440" tIns="45720" rIns="91440" bIns="45720" rtlCol="0" anchor="ctr"/>
          <a:lstStyle>
            <a:lvl1pPr algn="r">
              <a:defRPr sz="1050">
                <a:solidFill>
                  <a:srgbClr val="FFFFFF"/>
                </a:solidFill>
              </a:defRPr>
            </a:lvl1pPr>
          </a:lstStyle>
          <a:p>
            <a:pPr algn="r"/>
            <a:fld id="{81FEFA0A-2F20-4B60-98C6-5FFDA469AA1C}" type="slidenum">
              <a:rPr lang="nl-NL" smtClean="0"/>
              <a:pPr algn="r"/>
              <a:t>‹nr.›</a:t>
            </a:fld>
            <a:endParaRPr lang="nl-NL" dirty="0"/>
          </a:p>
        </p:txBody>
      </p:sp>
      <p:cxnSp>
        <p:nvCxnSpPr>
          <p:cNvPr id="10" name="Straight Connector 9"/>
          <p:cNvCxnSpPr/>
          <p:nvPr/>
        </p:nvCxnSpPr>
        <p:spPr>
          <a:xfrm>
            <a:off x="1193221" y="1737845"/>
            <a:ext cx="996436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2755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p:titleStyle>
    <p:bodyStyle>
      <a:lvl1pPr marL="91413" indent="-91413" algn="l" defTabSz="914126"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1999" kern="1200">
          <a:solidFill>
            <a:schemeClr val="tx1">
              <a:lumMod val="75000"/>
              <a:lumOff val="25000"/>
            </a:schemeClr>
          </a:solidFill>
          <a:latin typeface="+mn-lt"/>
          <a:ea typeface="+mn-ea"/>
          <a:cs typeface="+mn-cs"/>
        </a:defRPr>
      </a:lvl1pPr>
      <a:lvl2pPr marL="383933" indent="-182825" algn="l" defTabSz="914126" rtl="0" eaLnBrk="1" latinLnBrk="0" hangingPunct="1">
        <a:lnSpc>
          <a:spcPct val="90000"/>
        </a:lnSpc>
        <a:spcBef>
          <a:spcPts val="200"/>
        </a:spcBef>
        <a:spcAft>
          <a:spcPts val="400"/>
        </a:spcAft>
        <a:buClr>
          <a:schemeClr val="accent1"/>
        </a:buClr>
        <a:buFont typeface="Calibri" pitchFamily="34" charset="0"/>
        <a:buChar char="◦"/>
        <a:defRPr sz="1799" kern="1200">
          <a:solidFill>
            <a:schemeClr val="tx1">
              <a:lumMod val="75000"/>
              <a:lumOff val="25000"/>
            </a:schemeClr>
          </a:solidFill>
          <a:latin typeface="+mn-lt"/>
          <a:ea typeface="+mn-ea"/>
          <a:cs typeface="+mn-cs"/>
        </a:defRPr>
      </a:lvl2pPr>
      <a:lvl3pPr marL="566758"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583"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408"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67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61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55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49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88826"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994" y="286606"/>
            <a:ext cx="10055781" cy="1450757"/>
          </a:xfrm>
          <a:prstGeom prst="rect">
            <a:avLst/>
          </a:prstGeom>
        </p:spPr>
        <p:txBody>
          <a:bodyPr vert="horz" lIns="91440" tIns="45720" rIns="91440" bIns="45720" rtlCol="0" anchor="b">
            <a:normAutofit/>
          </a:bodyPr>
          <a:lstStyle/>
          <a:p>
            <a:r>
              <a:rPr lang="nl-NL"/>
              <a:t>Klik om de stijl te bewerken</a:t>
            </a:r>
            <a:endParaRPr lang="en-US" dirty="0"/>
          </a:p>
        </p:txBody>
      </p:sp>
      <p:sp>
        <p:nvSpPr>
          <p:cNvPr id="3" name="Text Placeholder 2"/>
          <p:cNvSpPr>
            <a:spLocks noGrp="1"/>
          </p:cNvSpPr>
          <p:nvPr>
            <p:ph type="body" idx="1"/>
          </p:nvPr>
        </p:nvSpPr>
        <p:spPr>
          <a:xfrm>
            <a:off x="1096994" y="1845734"/>
            <a:ext cx="10055781" cy="4023360"/>
          </a:xfrm>
          <a:prstGeom prst="rect">
            <a:avLst/>
          </a:prstGeom>
        </p:spPr>
        <p:txBody>
          <a:bodyPr vert="horz" lIns="0" tIns="45720" rIns="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96996" y="6459788"/>
            <a:ext cx="2471627" cy="365125"/>
          </a:xfrm>
          <a:prstGeom prst="rect">
            <a:avLst/>
          </a:prstGeom>
        </p:spPr>
        <p:txBody>
          <a:bodyPr vert="horz" lIns="91440" tIns="45720" rIns="91440" bIns="45720" rtlCol="0" anchor="ctr"/>
          <a:lstStyle>
            <a:lvl1pPr algn="l">
              <a:defRPr sz="900">
                <a:solidFill>
                  <a:srgbClr val="FFFFFF"/>
                </a:solidFill>
              </a:defRPr>
            </a:lvl1pPr>
          </a:lstStyle>
          <a:p>
            <a:fld id="{2383D3DE-0713-46BD-AFE1-C1D9F8C7BD9F}" type="datetime1">
              <a:rPr lang="nl-NL" smtClean="0"/>
              <a:pPr/>
              <a:t>1-11-2022</a:t>
            </a:fld>
            <a:endParaRPr lang="nl-NL" dirty="0"/>
          </a:p>
        </p:txBody>
      </p:sp>
      <p:sp>
        <p:nvSpPr>
          <p:cNvPr id="5" name="Footer Placeholder 4"/>
          <p:cNvSpPr>
            <a:spLocks noGrp="1"/>
          </p:cNvSpPr>
          <p:nvPr>
            <p:ph type="ftr" sz="quarter" idx="3"/>
          </p:nvPr>
        </p:nvSpPr>
        <p:spPr>
          <a:xfrm>
            <a:off x="3685225" y="6459788"/>
            <a:ext cx="4821548" cy="365125"/>
          </a:xfrm>
          <a:prstGeom prst="rect">
            <a:avLst/>
          </a:prstGeom>
        </p:spPr>
        <p:txBody>
          <a:bodyPr vert="horz" lIns="91440" tIns="45720" rIns="91440" bIns="45720" rtlCol="0" anchor="ctr"/>
          <a:lstStyle>
            <a:lvl1pPr algn="ctr">
              <a:defRPr sz="900" cap="all" baseline="0">
                <a:solidFill>
                  <a:srgbClr val="FFFFFF"/>
                </a:solidFill>
              </a:defRPr>
            </a:lvl1pPr>
          </a:lstStyle>
          <a:p>
            <a:pPr rtl="0"/>
            <a:endParaRPr lang="nl-NL" dirty="0"/>
          </a:p>
        </p:txBody>
      </p:sp>
      <p:sp>
        <p:nvSpPr>
          <p:cNvPr id="6" name="Slide Number Placeholder 5"/>
          <p:cNvSpPr>
            <a:spLocks noGrp="1"/>
          </p:cNvSpPr>
          <p:nvPr>
            <p:ph type="sldNum" sz="quarter" idx="4"/>
          </p:nvPr>
        </p:nvSpPr>
        <p:spPr>
          <a:xfrm>
            <a:off x="9897881" y="6459788"/>
            <a:ext cx="1311683" cy="365125"/>
          </a:xfrm>
          <a:prstGeom prst="rect">
            <a:avLst/>
          </a:prstGeom>
        </p:spPr>
        <p:txBody>
          <a:bodyPr vert="horz" lIns="91440" tIns="45720" rIns="91440" bIns="45720" rtlCol="0" anchor="ctr"/>
          <a:lstStyle>
            <a:lvl1pPr algn="r">
              <a:defRPr sz="1050">
                <a:solidFill>
                  <a:srgbClr val="FFFFFF"/>
                </a:solidFill>
              </a:defRPr>
            </a:lvl1pPr>
          </a:lstStyle>
          <a:p>
            <a:pPr algn="r"/>
            <a:fld id="{81FEFA0A-2F20-4B60-98C6-5FFDA469AA1C}" type="slidenum">
              <a:rPr lang="nl-NL" smtClean="0"/>
              <a:pPr algn="r"/>
              <a:t>‹nr.›</a:t>
            </a:fld>
            <a:endParaRPr lang="nl-NL" dirty="0"/>
          </a:p>
        </p:txBody>
      </p:sp>
      <p:cxnSp>
        <p:nvCxnSpPr>
          <p:cNvPr id="10" name="Straight Connector 9"/>
          <p:cNvCxnSpPr/>
          <p:nvPr/>
        </p:nvCxnSpPr>
        <p:spPr>
          <a:xfrm>
            <a:off x="1193221" y="1737845"/>
            <a:ext cx="996436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3755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3852" rtl="0" eaLnBrk="1" latinLnBrk="0" hangingPunct="1">
        <a:lnSpc>
          <a:spcPct val="85000"/>
        </a:lnSpc>
        <a:spcBef>
          <a:spcPct val="0"/>
        </a:spcBef>
        <a:buNone/>
        <a:defRPr sz="4798" kern="1200" spc="-50" baseline="0">
          <a:solidFill>
            <a:schemeClr val="tx1">
              <a:lumMod val="75000"/>
              <a:lumOff val="25000"/>
            </a:schemeClr>
          </a:solidFill>
          <a:latin typeface="+mj-lt"/>
          <a:ea typeface="+mj-ea"/>
          <a:cs typeface="+mj-cs"/>
        </a:defRPr>
      </a:lvl1pPr>
    </p:titleStyle>
    <p:bodyStyle>
      <a:lvl1pPr marL="91386" indent="-91386" algn="l" defTabSz="913852"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1998" kern="1200">
          <a:solidFill>
            <a:schemeClr val="tx1">
              <a:lumMod val="75000"/>
              <a:lumOff val="25000"/>
            </a:schemeClr>
          </a:solidFill>
          <a:latin typeface="+mn-lt"/>
          <a:ea typeface="+mn-ea"/>
          <a:cs typeface="+mn-cs"/>
        </a:defRPr>
      </a:lvl1pPr>
      <a:lvl2pPr marL="383818" indent="-182770" algn="l" defTabSz="913852" rtl="0" eaLnBrk="1" latinLnBrk="0" hangingPunct="1">
        <a:lnSpc>
          <a:spcPct val="90000"/>
        </a:lnSpc>
        <a:spcBef>
          <a:spcPts val="200"/>
        </a:spcBef>
        <a:spcAft>
          <a:spcPts val="400"/>
        </a:spcAft>
        <a:buClr>
          <a:schemeClr val="accent1"/>
        </a:buClr>
        <a:buFont typeface="Calibri" pitchFamily="34" charset="0"/>
        <a:buChar char="◦"/>
        <a:defRPr sz="1798" kern="1200">
          <a:solidFill>
            <a:schemeClr val="tx1">
              <a:lumMod val="75000"/>
              <a:lumOff val="25000"/>
            </a:schemeClr>
          </a:solidFill>
          <a:latin typeface="+mn-lt"/>
          <a:ea typeface="+mn-ea"/>
          <a:cs typeface="+mn-cs"/>
        </a:defRPr>
      </a:lvl2pPr>
      <a:lvl3pPr marL="566588" indent="-182770"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358" indent="-182770"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128" indent="-182770"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34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22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10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898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3852" rtl="0" eaLnBrk="1" latinLnBrk="0" hangingPunct="1">
        <a:defRPr sz="1798" kern="1200">
          <a:solidFill>
            <a:schemeClr val="tx1"/>
          </a:solidFill>
          <a:latin typeface="+mn-lt"/>
          <a:ea typeface="+mn-ea"/>
          <a:cs typeface="+mn-cs"/>
        </a:defRPr>
      </a:lvl1pPr>
      <a:lvl2pPr marL="456926" algn="l" defTabSz="913852" rtl="0" eaLnBrk="1" latinLnBrk="0" hangingPunct="1">
        <a:defRPr sz="1798" kern="1200">
          <a:solidFill>
            <a:schemeClr val="tx1"/>
          </a:solidFill>
          <a:latin typeface="+mn-lt"/>
          <a:ea typeface="+mn-ea"/>
          <a:cs typeface="+mn-cs"/>
        </a:defRPr>
      </a:lvl2pPr>
      <a:lvl3pPr marL="913852" algn="l" defTabSz="913852" rtl="0" eaLnBrk="1" latinLnBrk="0" hangingPunct="1">
        <a:defRPr sz="1798" kern="1200">
          <a:solidFill>
            <a:schemeClr val="tx1"/>
          </a:solidFill>
          <a:latin typeface="+mn-lt"/>
          <a:ea typeface="+mn-ea"/>
          <a:cs typeface="+mn-cs"/>
        </a:defRPr>
      </a:lvl3pPr>
      <a:lvl4pPr marL="1370778" algn="l" defTabSz="913852" rtl="0" eaLnBrk="1" latinLnBrk="0" hangingPunct="1">
        <a:defRPr sz="1798" kern="1200">
          <a:solidFill>
            <a:schemeClr val="tx1"/>
          </a:solidFill>
          <a:latin typeface="+mn-lt"/>
          <a:ea typeface="+mn-ea"/>
          <a:cs typeface="+mn-cs"/>
        </a:defRPr>
      </a:lvl4pPr>
      <a:lvl5pPr marL="1827703" algn="l" defTabSz="913852" rtl="0" eaLnBrk="1" latinLnBrk="0" hangingPunct="1">
        <a:defRPr sz="1798" kern="1200">
          <a:solidFill>
            <a:schemeClr val="tx1"/>
          </a:solidFill>
          <a:latin typeface="+mn-lt"/>
          <a:ea typeface="+mn-ea"/>
          <a:cs typeface="+mn-cs"/>
        </a:defRPr>
      </a:lvl5pPr>
      <a:lvl6pPr marL="2284628" algn="l" defTabSz="913852" rtl="0" eaLnBrk="1" latinLnBrk="0" hangingPunct="1">
        <a:defRPr sz="1798" kern="1200">
          <a:solidFill>
            <a:schemeClr val="tx1"/>
          </a:solidFill>
          <a:latin typeface="+mn-lt"/>
          <a:ea typeface="+mn-ea"/>
          <a:cs typeface="+mn-cs"/>
        </a:defRPr>
      </a:lvl6pPr>
      <a:lvl7pPr marL="2741554" algn="l" defTabSz="913852" rtl="0" eaLnBrk="1" latinLnBrk="0" hangingPunct="1">
        <a:defRPr sz="1798" kern="1200">
          <a:solidFill>
            <a:schemeClr val="tx1"/>
          </a:solidFill>
          <a:latin typeface="+mn-lt"/>
          <a:ea typeface="+mn-ea"/>
          <a:cs typeface="+mn-cs"/>
        </a:defRPr>
      </a:lvl7pPr>
      <a:lvl8pPr marL="3198480" algn="l" defTabSz="913852" rtl="0" eaLnBrk="1" latinLnBrk="0" hangingPunct="1">
        <a:defRPr sz="1798" kern="1200">
          <a:solidFill>
            <a:schemeClr val="tx1"/>
          </a:solidFill>
          <a:latin typeface="+mn-lt"/>
          <a:ea typeface="+mn-ea"/>
          <a:cs typeface="+mn-cs"/>
        </a:defRPr>
      </a:lvl8pPr>
      <a:lvl9pPr marL="3655406" algn="l" defTabSz="913852" rtl="0" eaLnBrk="1" latinLnBrk="0" hangingPunct="1">
        <a:defRPr sz="17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S1lEb5vGaRE"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hyperlink" Target="https://www.youtube.com/watch?v=jpckcVYlcK8" TargetMode="Externa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1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1500628"/>
            <a:ext cx="12188825" cy="5366721"/>
          </a:xfrm>
          <a:prstGeom prst="rect">
            <a:avLst/>
          </a:prstGeom>
        </p:spPr>
      </p:pic>
      <p:sp>
        <p:nvSpPr>
          <p:cNvPr id="2" name="Titel 1"/>
          <p:cNvSpPr>
            <a:spLocks noGrp="1"/>
          </p:cNvSpPr>
          <p:nvPr>
            <p:ph type="ctrTitle"/>
          </p:nvPr>
        </p:nvSpPr>
        <p:spPr>
          <a:xfrm>
            <a:off x="911186" y="-2226"/>
            <a:ext cx="10366452" cy="3199567"/>
          </a:xfrm>
        </p:spPr>
        <p:txBody>
          <a:bodyPr rtlCol="0">
            <a:normAutofit fontScale="90000"/>
          </a:bodyPr>
          <a:lstStyle/>
          <a:p>
            <a:pPr algn="ctr"/>
            <a:br>
              <a:rPr lang="nl-NL" dirty="0"/>
            </a:br>
            <a:r>
              <a:rPr lang="nl-NL" dirty="0">
                <a:latin typeface="Arial" panose="020B0604020202020204" pitchFamily="34" charset="0"/>
                <a:cs typeface="Arial" panose="020B0604020202020204" pitchFamily="34" charset="0"/>
              </a:rPr>
              <a:t>Duurzaamheid</a:t>
            </a:r>
            <a:br>
              <a:rPr lang="nl-NL" dirty="0">
                <a:latin typeface="Arial" panose="020B0604020202020204" pitchFamily="34" charset="0"/>
                <a:cs typeface="Arial" panose="020B0604020202020204" pitchFamily="34" charset="0"/>
              </a:rPr>
            </a:br>
            <a:r>
              <a:rPr lang="nl-NL" sz="4399" dirty="0">
                <a:latin typeface="Arial" panose="020B0604020202020204" pitchFamily="34" charset="0"/>
                <a:cs typeface="Arial" panose="020B0604020202020204" pitchFamily="34" charset="0"/>
              </a:rPr>
              <a:t>Les 4</a:t>
            </a:r>
            <a:br>
              <a:rPr lang="nl-NL" sz="4399" dirty="0">
                <a:latin typeface="Arial" panose="020B0604020202020204" pitchFamily="34" charset="0"/>
                <a:cs typeface="Arial" panose="020B0604020202020204" pitchFamily="34" charset="0"/>
              </a:rPr>
            </a:br>
            <a:r>
              <a:rPr lang="nl-NL" sz="4399" dirty="0">
                <a:latin typeface="Arial" panose="020B0604020202020204" pitchFamily="34" charset="0"/>
                <a:cs typeface="Arial" panose="020B0604020202020204" pitchFamily="34" charset="0"/>
              </a:rPr>
              <a:t>Profit, Duurzame ondernemingen, SWOT-analyse en Kosten- en batenanalyse</a:t>
            </a:r>
            <a:endParaRPr lang="nl-N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4645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81844" y="-243408"/>
            <a:ext cx="9601200" cy="1143000"/>
          </a:xfrm>
        </p:spPr>
        <p:txBody>
          <a:bodyPr rtlCol="0"/>
          <a:lstStyle/>
          <a:p>
            <a:r>
              <a:rPr lang="nl-NL" dirty="0"/>
              <a:t>Praktijkvoorbeeld</a:t>
            </a:r>
          </a:p>
        </p:txBody>
      </p:sp>
      <p:sp>
        <p:nvSpPr>
          <p:cNvPr id="7" name="Tijdelijke aanduiding voor inhoud 6"/>
          <p:cNvSpPr>
            <a:spLocks noGrp="1"/>
          </p:cNvSpPr>
          <p:nvPr>
            <p:ph idx="1"/>
          </p:nvPr>
        </p:nvSpPr>
        <p:spPr>
          <a:xfrm>
            <a:off x="969380" y="1268760"/>
            <a:ext cx="9601200" cy="4495800"/>
          </a:xfrm>
        </p:spPr>
        <p:txBody>
          <a:bodyPr>
            <a:normAutofit/>
          </a:bodyPr>
          <a:lstStyle/>
          <a:p>
            <a:r>
              <a:rPr lang="nl-NL" dirty="0" err="1">
                <a:latin typeface="Arial" panose="020B0604020202020204" pitchFamily="34" charset="0"/>
                <a:cs typeface="Arial" panose="020B0604020202020204" pitchFamily="34" charset="0"/>
              </a:rPr>
              <a:t>Dishman</a:t>
            </a:r>
            <a:r>
              <a:rPr lang="nl-NL" dirty="0">
                <a:latin typeface="Arial" panose="020B0604020202020204" pitchFamily="34" charset="0"/>
                <a:cs typeface="Arial" panose="020B0604020202020204" pitchFamily="34" charset="0"/>
              </a:rPr>
              <a:t> Netherlands - op zoek naar reststromen cholesterolproductie</a:t>
            </a:r>
          </a:p>
          <a:p>
            <a:pPr lvl="1"/>
            <a:endParaRPr lang="nl-NL" dirty="0">
              <a:latin typeface="Arial" panose="020B0604020202020204" pitchFamily="34" charset="0"/>
              <a:cs typeface="Arial" panose="020B0604020202020204" pitchFamily="34" charset="0"/>
            </a:endParaRPr>
          </a:p>
          <a:p>
            <a:pPr lvl="1"/>
            <a:r>
              <a:rPr lang="nl-NL" dirty="0">
                <a:latin typeface="Arial" panose="020B0604020202020204" pitchFamily="34" charset="0"/>
                <a:cs typeface="Arial" panose="020B0604020202020204" pitchFamily="34" charset="0"/>
              </a:rPr>
              <a:t>Cholesterol kent vier toepassingen: grondstof voor vitamine D, additief voor visvoer, toepassing in cosmetica en geneesmiddelen. </a:t>
            </a:r>
          </a:p>
          <a:p>
            <a:pPr lvl="1"/>
            <a:endParaRPr lang="nl-NL" dirty="0">
              <a:latin typeface="Arial" panose="020B0604020202020204" pitchFamily="34" charset="0"/>
              <a:cs typeface="Arial" panose="020B0604020202020204" pitchFamily="34" charset="0"/>
            </a:endParaRPr>
          </a:p>
          <a:p>
            <a:pPr marL="274320" lvl="1" indent="0">
              <a:buNone/>
            </a:pPr>
            <a:r>
              <a:rPr lang="nl-NL" dirty="0">
                <a:latin typeface="Arial" panose="020B0604020202020204" pitchFamily="34" charset="0"/>
                <a:cs typeface="Arial" panose="020B0604020202020204" pitchFamily="34" charset="0"/>
              </a:rPr>
              <a:t>"Kweekvis is een efficiënte eiwitbron en het eten van vis zal steeds belangrijker worden", stelt hij. "Kweekvis gaat een steeds belangrijker bijdrage leveren aan het voeden van de groeiende wereldbevolking. En het kan duurzaam: het is een koudbloedig dier, de feed-food verhouding is hoog, de CO2-uitstoot klein en de teelt kan diervriendelijk.“</a:t>
            </a:r>
          </a:p>
          <a:p>
            <a:pPr marL="274320" lvl="1" indent="0">
              <a:buNone/>
            </a:pPr>
            <a:endParaRPr lang="nl-NL" dirty="0">
              <a:latin typeface="Arial" panose="020B0604020202020204" pitchFamily="34" charset="0"/>
              <a:cs typeface="Arial" panose="020B0604020202020204" pitchFamily="34" charset="0"/>
            </a:endParaRPr>
          </a:p>
          <a:p>
            <a:pPr marL="274320" lvl="1" indent="0">
              <a:buNone/>
            </a:pPr>
            <a:r>
              <a:rPr lang="nl-NL" dirty="0">
                <a:latin typeface="Arial" panose="020B0604020202020204" pitchFamily="34" charset="0"/>
                <a:cs typeface="Arial" panose="020B0604020202020204" pitchFamily="34" charset="0"/>
              </a:rPr>
              <a:t>Met een productie van 500.000 kilo cholesterol op jaarbasis is het bedrijf de grootste producent in de wereld.</a:t>
            </a:r>
          </a:p>
          <a:p>
            <a:pPr lvl="1"/>
            <a:endParaRPr lang="nl-NL" dirty="0">
              <a:latin typeface="Arial" panose="020B0604020202020204" pitchFamily="34" charset="0"/>
              <a:cs typeface="Arial" panose="020B0604020202020204" pitchFamily="34" charset="0"/>
            </a:endParaRPr>
          </a:p>
        </p:txBody>
      </p:sp>
      <p:pic>
        <p:nvPicPr>
          <p:cNvPr id="5" name="Afbeelding 4"/>
          <p:cNvPicPr>
            <a:picLocks noChangeAspect="1"/>
          </p:cNvPicPr>
          <p:nvPr/>
        </p:nvPicPr>
        <p:blipFill>
          <a:blip r:embed="rId3"/>
          <a:stretch>
            <a:fillRect/>
          </a:stretch>
        </p:blipFill>
        <p:spPr>
          <a:xfrm>
            <a:off x="8329489" y="4940944"/>
            <a:ext cx="3859336" cy="1917056"/>
          </a:xfrm>
          <a:prstGeom prst="rect">
            <a:avLst/>
          </a:prstGeom>
        </p:spPr>
      </p:pic>
    </p:spTree>
    <p:extLst>
      <p:ext uri="{BB962C8B-B14F-4D97-AF65-F5344CB8AC3E}">
        <p14:creationId xmlns:p14="http://schemas.microsoft.com/office/powerpoint/2010/main" val="1234000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panose="020B0604020202020204" pitchFamily="34" charset="0"/>
                <a:cs typeface="Arial" panose="020B0604020202020204" pitchFamily="34" charset="0"/>
              </a:rPr>
              <a:t>Keurmerk en certificering</a:t>
            </a:r>
          </a:p>
        </p:txBody>
      </p:sp>
      <p:sp>
        <p:nvSpPr>
          <p:cNvPr id="10" name="Tijdelijke aanduiding voor inhoud 9"/>
          <p:cNvSpPr>
            <a:spLocks noGrp="1"/>
          </p:cNvSpPr>
          <p:nvPr>
            <p:ph idx="1"/>
          </p:nvPr>
        </p:nvSpPr>
        <p:spPr/>
        <p:txBody>
          <a:bodyPr/>
          <a:lstStyle/>
          <a:p>
            <a:r>
              <a:rPr lang="nl-NL" dirty="0">
                <a:latin typeface="Arial" panose="020B0604020202020204" pitchFamily="34" charset="0"/>
                <a:cs typeface="Arial" panose="020B0604020202020204" pitchFamily="34" charset="0"/>
              </a:rPr>
              <a:t>Al bijna 90 duurzaamheidskeurmerken voor voeding</a:t>
            </a:r>
          </a:p>
          <a:p>
            <a:r>
              <a:rPr lang="nl-NL" dirty="0">
                <a:latin typeface="Arial" panose="020B0604020202020204" pitchFamily="34" charset="0"/>
                <a:cs typeface="Arial" panose="020B0604020202020204" pitchFamily="34" charset="0"/>
              </a:rPr>
              <a:t>Indeling keurmerken</a:t>
            </a:r>
          </a:p>
          <a:p>
            <a:pPr lvl="1"/>
            <a:r>
              <a:rPr lang="nl-NL" dirty="0">
                <a:latin typeface="Arial" panose="020B0604020202020204" pitchFamily="34" charset="0"/>
                <a:cs typeface="Arial" panose="020B0604020202020204" pitchFamily="34" charset="0"/>
              </a:rPr>
              <a:t>Duurzaamheidskenmerken</a:t>
            </a:r>
          </a:p>
          <a:p>
            <a:pPr lvl="1"/>
            <a:r>
              <a:rPr lang="nl-NL" dirty="0">
                <a:latin typeface="Arial" panose="020B0604020202020204" pitchFamily="34" charset="0"/>
                <a:cs typeface="Arial" panose="020B0604020202020204" pitchFamily="34" charset="0"/>
              </a:rPr>
              <a:t>Keurmerken op basis van herkomst en kwaliteit</a:t>
            </a:r>
          </a:p>
          <a:p>
            <a:pPr lvl="1"/>
            <a:r>
              <a:rPr lang="nl-NL" dirty="0">
                <a:latin typeface="Arial" panose="020B0604020202020204" pitchFamily="34" charset="0"/>
                <a:cs typeface="Arial" panose="020B0604020202020204" pitchFamily="34" charset="0"/>
              </a:rPr>
              <a:t>Gezondheidskenmerken</a:t>
            </a:r>
          </a:p>
          <a:p>
            <a:pPr lvl="0"/>
            <a:r>
              <a:rPr lang="nl-NL" dirty="0">
                <a:solidFill>
                  <a:prstClr val="black"/>
                </a:solidFill>
                <a:latin typeface="Arial" panose="020B0604020202020204" pitchFamily="34" charset="0"/>
                <a:cs typeface="Arial" panose="020B0604020202020204" pitchFamily="34" charset="0"/>
              </a:rPr>
              <a:t>De keuring</a:t>
            </a:r>
          </a:p>
          <a:p>
            <a:pPr lvl="1"/>
            <a:r>
              <a:rPr lang="nl-NL" dirty="0">
                <a:solidFill>
                  <a:prstClr val="black"/>
                </a:solidFill>
                <a:latin typeface="Arial" panose="020B0604020202020204" pitchFamily="34" charset="0"/>
                <a:cs typeface="Arial" panose="020B0604020202020204" pitchFamily="34" charset="0"/>
              </a:rPr>
              <a:t>Voorschriften</a:t>
            </a:r>
          </a:p>
          <a:p>
            <a:pPr lvl="1"/>
            <a:r>
              <a:rPr lang="nl-NL" dirty="0">
                <a:solidFill>
                  <a:prstClr val="black"/>
                </a:solidFill>
                <a:latin typeface="Arial" panose="020B0604020202020204" pitchFamily="34" charset="0"/>
                <a:cs typeface="Arial" panose="020B0604020202020204" pitchFamily="34" charset="0"/>
              </a:rPr>
              <a:t>Wanneer boetes of verliezen ze het keurmerk?</a:t>
            </a:r>
          </a:p>
          <a:p>
            <a:pPr lvl="1"/>
            <a:r>
              <a:rPr lang="nl-NL" dirty="0">
                <a:solidFill>
                  <a:prstClr val="black"/>
                </a:solidFill>
                <a:latin typeface="Arial" panose="020B0604020202020204" pitchFamily="34" charset="0"/>
                <a:cs typeface="Arial" panose="020B0604020202020204" pitchFamily="34" charset="0"/>
              </a:rPr>
              <a:t>Voldoen aan de eisen? Certificering en keurmerk gelinkt aan het bedrijf!</a:t>
            </a:r>
          </a:p>
          <a:p>
            <a:pPr marL="274238" lvl="1" indent="0">
              <a:buNone/>
            </a:pPr>
            <a:endParaRPr lang="nl-NL" dirty="0">
              <a:latin typeface="Arial" panose="020B0604020202020204" pitchFamily="34" charset="0"/>
              <a:cs typeface="Arial" panose="020B0604020202020204" pitchFamily="34" charset="0"/>
            </a:endParaRPr>
          </a:p>
        </p:txBody>
      </p:sp>
      <p:pic>
        <p:nvPicPr>
          <p:cNvPr id="1026" name="Picture 2" descr="https://oikoslab.files.wordpress.com/2014/09/plaatje.png?w=9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8875" y="5297275"/>
            <a:ext cx="6113919" cy="1501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399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panose="020B0604020202020204" pitchFamily="34" charset="0"/>
                <a:cs typeface="Arial" panose="020B0604020202020204" pitchFamily="34" charset="0"/>
              </a:rPr>
              <a:t>Green key</a:t>
            </a:r>
          </a:p>
        </p:txBody>
      </p:sp>
      <p:sp>
        <p:nvSpPr>
          <p:cNvPr id="4" name="Tijdelijke aanduiding voor inhoud 3"/>
          <p:cNvSpPr>
            <a:spLocks noGrp="1"/>
          </p:cNvSpPr>
          <p:nvPr>
            <p:ph idx="1"/>
          </p:nvPr>
        </p:nvSpPr>
        <p:spPr/>
        <p:txBody>
          <a:bodyPr>
            <a:normAutofit lnSpcReduction="10000"/>
          </a:bodyPr>
          <a:lstStyle/>
          <a:p>
            <a:r>
              <a:rPr lang="nl-NL" dirty="0">
                <a:latin typeface="Arial" panose="020B0604020202020204" pitchFamily="34" charset="0"/>
                <a:cs typeface="Arial" panose="020B0604020202020204" pitchFamily="34" charset="0"/>
              </a:rPr>
              <a:t>Internationaal keurmerk voor duurzame bedrijven in de recreatie- en vrijetijdsbranche en zakelijke markt. </a:t>
            </a:r>
          </a:p>
          <a:p>
            <a:r>
              <a:rPr lang="nl-NL" dirty="0">
                <a:latin typeface="Arial" panose="020B0604020202020204" pitchFamily="34" charset="0"/>
                <a:cs typeface="Arial" panose="020B0604020202020204" pitchFamily="34" charset="0"/>
              </a:rPr>
              <a:t>Gaat altijd zuinig om met water en energie</a:t>
            </a:r>
          </a:p>
          <a:p>
            <a:r>
              <a:rPr lang="nl-NL" dirty="0">
                <a:latin typeface="Arial" panose="020B0604020202020204" pitchFamily="34" charset="0"/>
                <a:cs typeface="Arial" panose="020B0604020202020204" pitchFamily="34" charset="0"/>
              </a:rPr>
              <a:t>Stichting Keurmerk, Milieu, Veiligheid en Kwaliteit</a:t>
            </a:r>
          </a:p>
          <a:p>
            <a:r>
              <a:rPr lang="nl-NL" dirty="0">
                <a:latin typeface="Arial" panose="020B0604020202020204" pitchFamily="34" charset="0"/>
                <a:cs typeface="Arial" panose="020B0604020202020204" pitchFamily="34" charset="0"/>
              </a:rPr>
              <a:t>Niveaus van certificering: Goud, Zilver en Brons</a:t>
            </a:r>
          </a:p>
          <a:p>
            <a:r>
              <a:rPr lang="nl-NL" dirty="0">
                <a:latin typeface="Arial" panose="020B0604020202020204" pitchFamily="34" charset="0"/>
                <a:cs typeface="Arial" panose="020B0604020202020204" pitchFamily="34" charset="0"/>
              </a:rPr>
              <a:t>Voorbeelden van bedrijven;</a:t>
            </a:r>
          </a:p>
          <a:p>
            <a:pPr lvl="1"/>
            <a:r>
              <a:rPr lang="nl-NL" dirty="0">
                <a:latin typeface="Arial" panose="020B0604020202020204" pitchFamily="34" charset="0"/>
                <a:cs typeface="Arial" panose="020B0604020202020204" pitchFamily="34" charset="0"/>
              </a:rPr>
              <a:t>Dierenpark Amersfoort</a:t>
            </a:r>
          </a:p>
          <a:p>
            <a:pPr lvl="1"/>
            <a:r>
              <a:rPr lang="nl-NL" dirty="0">
                <a:latin typeface="Arial" panose="020B0604020202020204" pitchFamily="34" charset="0"/>
                <a:cs typeface="Arial" panose="020B0604020202020204" pitchFamily="34" charset="0"/>
              </a:rPr>
              <a:t>Biesboschcentrum Dordrecht</a:t>
            </a:r>
          </a:p>
          <a:p>
            <a:pPr lvl="1"/>
            <a:r>
              <a:rPr lang="nl-NL" dirty="0">
                <a:latin typeface="Arial" panose="020B0604020202020204" pitchFamily="34" charset="0"/>
                <a:cs typeface="Arial" panose="020B0604020202020204" pitchFamily="34" charset="0"/>
              </a:rPr>
              <a:t>Outdoor Challenge Park</a:t>
            </a:r>
          </a:p>
          <a:p>
            <a:pPr lvl="1"/>
            <a:r>
              <a:rPr lang="nl-NL" dirty="0" err="1">
                <a:latin typeface="Arial" panose="020B0604020202020204" pitchFamily="34" charset="0"/>
                <a:cs typeface="Arial" panose="020B0604020202020204" pitchFamily="34" charset="0"/>
              </a:rPr>
              <a:t>Fitt</a:t>
            </a:r>
            <a:r>
              <a:rPr lang="nl-NL" dirty="0">
                <a:latin typeface="Arial" panose="020B0604020202020204" pitchFamily="34" charset="0"/>
                <a:cs typeface="Arial" panose="020B0604020202020204" pitchFamily="34" charset="0"/>
              </a:rPr>
              <a:t>-Outdoor</a:t>
            </a:r>
          </a:p>
          <a:p>
            <a:pPr lvl="1"/>
            <a:r>
              <a:rPr lang="nl-NL" dirty="0">
                <a:latin typeface="Arial" panose="020B0604020202020204" pitchFamily="34" charset="0"/>
                <a:cs typeface="Arial" panose="020B0604020202020204" pitchFamily="34" charset="0"/>
              </a:rPr>
              <a:t>Thermen de Waterlelie</a:t>
            </a:r>
          </a:p>
          <a:p>
            <a:endParaRPr lang="nl-NL" dirty="0">
              <a:latin typeface="Arial" panose="020B0604020202020204" pitchFamily="34" charset="0"/>
              <a:cs typeface="Arial" panose="020B0604020202020204" pitchFamily="34" charset="0"/>
            </a:endParaRPr>
          </a:p>
        </p:txBody>
      </p:sp>
      <p:pic>
        <p:nvPicPr>
          <p:cNvPr id="7" name="Afbeelding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32610" y="4329384"/>
            <a:ext cx="1433607" cy="2119245"/>
          </a:xfrm>
          <a:prstGeom prst="rect">
            <a:avLst/>
          </a:prstGeom>
        </p:spPr>
      </p:pic>
      <p:pic>
        <p:nvPicPr>
          <p:cNvPr id="8" name="Afbeelding 7"/>
          <p:cNvPicPr>
            <a:picLocks noChangeAspect="1"/>
          </p:cNvPicPr>
          <p:nvPr/>
        </p:nvPicPr>
        <p:blipFill>
          <a:blip r:embed="rId4">
            <a:clrChange>
              <a:clrFrom>
                <a:srgbClr val="000000"/>
              </a:clrFrom>
              <a:clrTo>
                <a:srgbClr val="000000">
                  <a:alpha val="0"/>
                </a:srgbClr>
              </a:clrTo>
            </a:clrChange>
          </a:blip>
          <a:stretch>
            <a:fillRect/>
          </a:stretch>
        </p:blipFill>
        <p:spPr>
          <a:xfrm rot="21326007">
            <a:off x="8790887" y="2865822"/>
            <a:ext cx="2094582" cy="2443679"/>
          </a:xfrm>
          <a:prstGeom prst="rect">
            <a:avLst/>
          </a:prstGeom>
        </p:spPr>
      </p:pic>
    </p:spTree>
    <p:extLst>
      <p:ext uri="{BB962C8B-B14F-4D97-AF65-F5344CB8AC3E}">
        <p14:creationId xmlns:p14="http://schemas.microsoft.com/office/powerpoint/2010/main" val="87882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289126" y="407311"/>
            <a:ext cx="9598700" cy="1142702"/>
          </a:xfrm>
        </p:spPr>
        <p:txBody>
          <a:bodyPr/>
          <a:lstStyle/>
          <a:p>
            <a:r>
              <a:rPr lang="nl-NL" dirty="0">
                <a:latin typeface="Arial" panose="020B0604020202020204" pitchFamily="34" charset="0"/>
                <a:cs typeface="Arial" panose="020B0604020202020204" pitchFamily="34" charset="0"/>
              </a:rPr>
              <a:t>Normen Green key</a:t>
            </a:r>
          </a:p>
        </p:txBody>
      </p:sp>
      <p:sp>
        <p:nvSpPr>
          <p:cNvPr id="12" name="Tijdelijke aanduiding voor inhoud 11"/>
          <p:cNvSpPr>
            <a:spLocks noGrp="1"/>
          </p:cNvSpPr>
          <p:nvPr>
            <p:ph idx="1"/>
          </p:nvPr>
        </p:nvSpPr>
        <p:spPr/>
        <p:txBody>
          <a:bodyPr/>
          <a:lstStyle/>
          <a:p>
            <a:r>
              <a:rPr lang="nl-NL" dirty="0"/>
              <a:t>12 normen</a:t>
            </a:r>
          </a:p>
          <a:p>
            <a:r>
              <a:rPr lang="nl-NL" dirty="0"/>
              <a:t>Dierentuin en Buitensport</a:t>
            </a:r>
          </a:p>
          <a:p>
            <a:r>
              <a:rPr lang="nl-NL" dirty="0"/>
              <a:t>Leerlingstencil opdrachten</a:t>
            </a:r>
          </a:p>
        </p:txBody>
      </p:sp>
      <p:pic>
        <p:nvPicPr>
          <p:cNvPr id="14" name="Afbeelding 13" descr="Afbeelding met schermafbeelding&#10;&#10;Beschrijving is gegenereerd met zeer hoge betrouwbaarheid"/>
          <p:cNvPicPr>
            <a:picLocks noChangeAspect="1"/>
          </p:cNvPicPr>
          <p:nvPr/>
        </p:nvPicPr>
        <p:blipFill rotWithShape="1">
          <a:blip r:embed="rId3">
            <a:extLst>
              <a:ext uri="{28A0092B-C50C-407E-A947-70E740481C1C}">
                <a14:useLocalDpi xmlns:a14="http://schemas.microsoft.com/office/drawing/2010/main" val="0"/>
              </a:ext>
            </a:extLst>
          </a:blip>
          <a:srcRect t="16196"/>
          <a:stretch/>
        </p:blipFill>
        <p:spPr>
          <a:xfrm>
            <a:off x="1107215" y="2594280"/>
            <a:ext cx="9522520" cy="3926303"/>
          </a:xfrm>
          <a:prstGeom prst="rect">
            <a:avLst/>
          </a:prstGeom>
        </p:spPr>
      </p:pic>
    </p:spTree>
    <p:extLst>
      <p:ext uri="{BB962C8B-B14F-4D97-AF65-F5344CB8AC3E}">
        <p14:creationId xmlns:p14="http://schemas.microsoft.com/office/powerpoint/2010/main" val="1416906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80568"/>
            <a:ext cx="5289054" cy="4404816"/>
          </a:xfrm>
          <a:prstGeom prst="rect">
            <a:avLst/>
          </a:prstGeom>
        </p:spPr>
      </p:pic>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717" y="-188594"/>
            <a:ext cx="3810000" cy="2143125"/>
          </a:xfrm>
          <a:prstGeom prst="rect">
            <a:avLst/>
          </a:prstGeom>
        </p:spPr>
      </p:pic>
      <p:pic>
        <p:nvPicPr>
          <p:cNvPr id="7" name="Afbeelding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3718148" cy="2478766"/>
          </a:xfrm>
          <a:prstGeom prst="rect">
            <a:avLst/>
          </a:prstGeom>
        </p:spPr>
      </p:pic>
      <p:pic>
        <p:nvPicPr>
          <p:cNvPr id="8" name="Afbeelding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9053" y="3938606"/>
            <a:ext cx="6899771" cy="2946778"/>
          </a:xfrm>
          <a:prstGeom prst="rect">
            <a:avLst/>
          </a:prstGeom>
        </p:spPr>
      </p:pic>
      <p:pic>
        <p:nvPicPr>
          <p:cNvPr id="9" name="Afbeelding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94611" y="1523660"/>
            <a:ext cx="4294213" cy="2414946"/>
          </a:xfrm>
          <a:prstGeom prst="rect">
            <a:avLst/>
          </a:prstGeom>
        </p:spPr>
      </p:pic>
      <p:pic>
        <p:nvPicPr>
          <p:cNvPr id="10" name="Afbeelding 9"/>
          <p:cNvPicPr>
            <a:picLocks noChangeAspect="1"/>
          </p:cNvPicPr>
          <p:nvPr/>
        </p:nvPicPr>
        <p:blipFill rotWithShape="1">
          <a:blip r:embed="rId7">
            <a:extLst>
              <a:ext uri="{28A0092B-C50C-407E-A947-70E740481C1C}">
                <a14:useLocalDpi xmlns:a14="http://schemas.microsoft.com/office/drawing/2010/main" val="0"/>
              </a:ext>
            </a:extLst>
          </a:blip>
          <a:srcRect l="18326" t="8619" r="16283" b="5555"/>
          <a:stretch/>
        </p:blipFill>
        <p:spPr>
          <a:xfrm>
            <a:off x="5281406" y="1652052"/>
            <a:ext cx="2613204" cy="2286554"/>
          </a:xfrm>
          <a:prstGeom prst="rect">
            <a:avLst/>
          </a:prstGeom>
        </p:spPr>
      </p:pic>
      <p:pic>
        <p:nvPicPr>
          <p:cNvPr id="11" name="Afbeelding 10"/>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74132" y="335731"/>
            <a:ext cx="2304256" cy="2304256"/>
          </a:xfrm>
          <a:prstGeom prst="rect">
            <a:avLst/>
          </a:prstGeom>
        </p:spPr>
      </p:pic>
    </p:spTree>
    <p:extLst>
      <p:ext uri="{BB962C8B-B14F-4D97-AF65-F5344CB8AC3E}">
        <p14:creationId xmlns:p14="http://schemas.microsoft.com/office/powerpoint/2010/main" val="1699573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570068" y="3568886"/>
            <a:ext cx="4618756" cy="3289114"/>
          </a:xfrm>
          <a:prstGeom prst="rect">
            <a:avLst/>
          </a:prstGeom>
        </p:spPr>
      </p:pic>
      <p:pic>
        <p:nvPicPr>
          <p:cNvPr id="5" name="Afbeelding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0118" y="3753039"/>
            <a:ext cx="4139950" cy="3104962"/>
          </a:xfrm>
          <a:prstGeom prst="rect">
            <a:avLst/>
          </a:prstGeom>
        </p:spPr>
      </p:pic>
      <p:pic>
        <p:nvPicPr>
          <p:cNvPr id="6" name="Afbeelding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70066" y="289526"/>
            <a:ext cx="4618757" cy="3464068"/>
          </a:xfrm>
          <a:prstGeom prst="rect">
            <a:avLst/>
          </a:prstGeom>
        </p:spPr>
      </p:pic>
      <p:pic>
        <p:nvPicPr>
          <p:cNvPr id="7" name="Afbeelding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571684" y="2856199"/>
            <a:ext cx="4573486" cy="3430115"/>
          </a:xfrm>
          <a:prstGeom prst="rect">
            <a:avLst/>
          </a:prstGeom>
        </p:spPr>
      </p:pic>
      <p:pic>
        <p:nvPicPr>
          <p:cNvPr id="8" name="Afbeelding 7"/>
          <p:cNvPicPr>
            <a:picLocks noChangeAspect="1"/>
          </p:cNvPicPr>
          <p:nvPr/>
        </p:nvPicPr>
        <p:blipFill rotWithShape="1">
          <a:blip r:embed="rId6"/>
          <a:srcRect l="5874" t="36119" r="8169" b="18037"/>
          <a:stretch/>
        </p:blipFill>
        <p:spPr>
          <a:xfrm>
            <a:off x="0" y="-7767"/>
            <a:ext cx="7570067" cy="2271020"/>
          </a:xfrm>
          <a:prstGeom prst="rect">
            <a:avLst/>
          </a:prstGeom>
        </p:spPr>
      </p:pic>
      <p:pic>
        <p:nvPicPr>
          <p:cNvPr id="9" name="Afbeelding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78189" y="2311891"/>
            <a:ext cx="2843805" cy="1421903"/>
          </a:xfrm>
          <a:prstGeom prst="rect">
            <a:avLst/>
          </a:prstGeom>
        </p:spPr>
      </p:pic>
    </p:spTree>
    <p:extLst>
      <p:ext uri="{BB962C8B-B14F-4D97-AF65-F5344CB8AC3E}">
        <p14:creationId xmlns:p14="http://schemas.microsoft.com/office/powerpoint/2010/main" val="1200809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Innovatie</a:t>
            </a:r>
          </a:p>
        </p:txBody>
      </p:sp>
      <p:sp>
        <p:nvSpPr>
          <p:cNvPr id="14" name="Tijdelijke aanduiding voor inhoud 13"/>
          <p:cNvSpPr>
            <a:spLocks noGrp="1"/>
          </p:cNvSpPr>
          <p:nvPr>
            <p:ph idx="1"/>
          </p:nvPr>
        </p:nvSpPr>
        <p:spPr/>
        <p:txBody>
          <a:bodyPr rtlCol="0"/>
          <a:lstStyle/>
          <a:p>
            <a:r>
              <a:rPr lang="nl-NL" dirty="0">
                <a:latin typeface="Arial" panose="020B0604020202020204" pitchFamily="34" charset="0"/>
                <a:cs typeface="Arial" panose="020B0604020202020204" pitchFamily="34" charset="0"/>
              </a:rPr>
              <a:t>Innovatie betekent letterlijk vernieuwing. Innovatie is de ontwikkeling en succesvolle invoering van nieuwe of verbeterde producten en diensten, productie- en distributieprocessen.</a:t>
            </a:r>
          </a:p>
        </p:txBody>
      </p:sp>
      <p:pic>
        <p:nvPicPr>
          <p:cNvPr id="2" name="Afbeelding 1"/>
          <p:cNvPicPr>
            <a:picLocks noChangeAspect="1"/>
          </p:cNvPicPr>
          <p:nvPr/>
        </p:nvPicPr>
        <p:blipFill rotWithShape="1">
          <a:blip r:embed="rId3">
            <a:extLst>
              <a:ext uri="{28A0092B-C50C-407E-A947-70E740481C1C}">
                <a14:useLocalDpi xmlns:a14="http://schemas.microsoft.com/office/drawing/2010/main" val="0"/>
              </a:ext>
            </a:extLst>
          </a:blip>
          <a:srcRect b="12032"/>
          <a:stretch/>
        </p:blipFill>
        <p:spPr>
          <a:xfrm>
            <a:off x="8038628" y="3083988"/>
            <a:ext cx="3456384" cy="3466038"/>
          </a:xfrm>
          <a:prstGeom prst="rect">
            <a:avLst/>
          </a:prstGeom>
        </p:spPr>
      </p:pic>
      <p:pic>
        <p:nvPicPr>
          <p:cNvPr id="4" name="Afbeelding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81844" y="2966941"/>
            <a:ext cx="6225705" cy="3486395"/>
          </a:xfrm>
          <a:prstGeom prst="rect">
            <a:avLst/>
          </a:prstGeom>
        </p:spPr>
      </p:pic>
    </p:spTree>
    <p:extLst>
      <p:ext uri="{BB962C8B-B14F-4D97-AF65-F5344CB8AC3E}">
        <p14:creationId xmlns:p14="http://schemas.microsoft.com/office/powerpoint/2010/main" val="2046290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SWOT-analyse</a:t>
            </a:r>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924" y="1844824"/>
            <a:ext cx="9073008" cy="4880306"/>
          </a:xfrm>
          <a:prstGeom prst="rect">
            <a:avLst/>
          </a:prstGeom>
        </p:spPr>
      </p:pic>
    </p:spTree>
    <p:extLst>
      <p:ext uri="{BB962C8B-B14F-4D97-AF65-F5344CB8AC3E}">
        <p14:creationId xmlns:p14="http://schemas.microsoft.com/office/powerpoint/2010/main" val="1701279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Innovatieve ideeën</a:t>
            </a:r>
          </a:p>
        </p:txBody>
      </p:sp>
      <p:sp>
        <p:nvSpPr>
          <p:cNvPr id="14" name="Tijdelijke aanduiding voor inhoud 13"/>
          <p:cNvSpPr>
            <a:spLocks noGrp="1"/>
          </p:cNvSpPr>
          <p:nvPr>
            <p:ph idx="1"/>
          </p:nvPr>
        </p:nvSpPr>
        <p:spPr/>
        <p:txBody>
          <a:bodyPr rtlCol="0"/>
          <a:lstStyle/>
          <a:p>
            <a:r>
              <a:rPr lang="nl-NL" dirty="0">
                <a:latin typeface="Arial" panose="020B0604020202020204" pitchFamily="34" charset="0"/>
                <a:cs typeface="Arial" panose="020B0604020202020204" pitchFamily="34" charset="0"/>
              </a:rPr>
              <a:t>Bluetooth</a:t>
            </a:r>
          </a:p>
          <a:p>
            <a:r>
              <a:rPr lang="nl-NL" dirty="0">
                <a:latin typeface="Arial" panose="020B0604020202020204" pitchFamily="34" charset="0"/>
                <a:cs typeface="Arial" panose="020B0604020202020204" pitchFamily="34" charset="0"/>
              </a:rPr>
              <a:t>Senseo</a:t>
            </a:r>
          </a:p>
          <a:p>
            <a:r>
              <a:rPr lang="nl-NL" dirty="0" err="1">
                <a:latin typeface="Arial" panose="020B0604020202020204" pitchFamily="34" charset="0"/>
                <a:cs typeface="Arial" panose="020B0604020202020204" pitchFamily="34" charset="0"/>
              </a:rPr>
              <a:t>LED-verlichting</a:t>
            </a:r>
            <a:endParaRPr lang="nl-NL" dirty="0">
              <a:latin typeface="Arial" panose="020B0604020202020204" pitchFamily="34" charset="0"/>
              <a:cs typeface="Arial" panose="020B0604020202020204" pitchFamily="34" charset="0"/>
            </a:endParaRPr>
          </a:p>
          <a:p>
            <a:r>
              <a:rPr lang="nl-NL" dirty="0">
                <a:latin typeface="Arial" panose="020B0604020202020204" pitchFamily="34" charset="0"/>
                <a:cs typeface="Arial" panose="020B0604020202020204" pitchFamily="34" charset="0"/>
              </a:rPr>
              <a:t>Duurzame energie</a:t>
            </a:r>
          </a:p>
          <a:p>
            <a:r>
              <a:rPr lang="nl-NL" dirty="0">
                <a:latin typeface="Arial" panose="020B0604020202020204" pitchFamily="34" charset="0"/>
                <a:cs typeface="Arial" panose="020B0604020202020204" pitchFamily="34" charset="0"/>
              </a:rPr>
              <a:t>Dolfijnenstaart</a:t>
            </a:r>
          </a:p>
          <a:p>
            <a:r>
              <a:rPr lang="nl-NL" dirty="0">
                <a:latin typeface="Arial" panose="020B0604020202020204" pitchFamily="34" charset="0"/>
                <a:cs typeface="Arial" panose="020B0604020202020204" pitchFamily="34" charset="0"/>
              </a:rPr>
              <a:t>Tandwielen</a:t>
            </a:r>
          </a:p>
          <a:p>
            <a:r>
              <a:rPr lang="nl-NL" dirty="0">
                <a:latin typeface="Arial" panose="020B0604020202020204" pitchFamily="34" charset="0"/>
                <a:cs typeface="Arial" panose="020B0604020202020204" pitchFamily="34" charset="0"/>
              </a:rPr>
              <a:t>Dennenappels</a:t>
            </a:r>
          </a:p>
        </p:txBody>
      </p:sp>
      <p:pic>
        <p:nvPicPr>
          <p:cNvPr id="3" name="Afbeelding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2825" y="4186616"/>
            <a:ext cx="6096000" cy="2695575"/>
          </a:xfrm>
          <a:prstGeom prst="rect">
            <a:avLst/>
          </a:prstGeom>
        </p:spPr>
      </p:pic>
    </p:spTree>
    <p:extLst>
      <p:ext uri="{BB962C8B-B14F-4D97-AF65-F5344CB8AC3E}">
        <p14:creationId xmlns:p14="http://schemas.microsoft.com/office/powerpoint/2010/main" val="1777076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Kosten- en batenanalyse</a:t>
            </a:r>
          </a:p>
        </p:txBody>
      </p:sp>
      <p:sp>
        <p:nvSpPr>
          <p:cNvPr id="14" name="Tijdelijke aanduiding voor inhoud 13"/>
          <p:cNvSpPr>
            <a:spLocks noGrp="1"/>
          </p:cNvSpPr>
          <p:nvPr>
            <p:ph idx="1"/>
          </p:nvPr>
        </p:nvSpPr>
        <p:spPr/>
        <p:txBody>
          <a:bodyPr rtlCol="0"/>
          <a:lstStyle/>
          <a:p>
            <a:r>
              <a:rPr lang="nl-NL" dirty="0">
                <a:latin typeface="Arial" panose="020B0604020202020204" pitchFamily="34" charset="0"/>
                <a:cs typeface="Arial" panose="020B0604020202020204" pitchFamily="34" charset="0"/>
              </a:rPr>
              <a:t>Kosten (uitgaven) = wat je moet betalen </a:t>
            </a:r>
          </a:p>
          <a:p>
            <a:r>
              <a:rPr lang="nl-NL" dirty="0">
                <a:latin typeface="Arial" panose="020B0604020202020204" pitchFamily="34" charset="0"/>
                <a:cs typeface="Arial" panose="020B0604020202020204" pitchFamily="34" charset="0"/>
              </a:rPr>
              <a:t>Baten (inkomsten) = opbrengsten, wat je verdient </a:t>
            </a:r>
          </a:p>
          <a:p>
            <a:r>
              <a:rPr lang="nl-NL" dirty="0">
                <a:latin typeface="Arial" panose="020B0604020202020204" pitchFamily="34" charset="0"/>
                <a:cs typeface="Arial" panose="020B0604020202020204" pitchFamily="34" charset="0"/>
              </a:rPr>
              <a:t>Omzet = totaal bedrag van de inkomsten</a:t>
            </a:r>
          </a:p>
          <a:p>
            <a:r>
              <a:rPr lang="nl-NL" dirty="0">
                <a:latin typeface="Arial" panose="020B0604020202020204" pitchFamily="34" charset="0"/>
                <a:cs typeface="Arial" panose="020B0604020202020204" pitchFamily="34" charset="0"/>
              </a:rPr>
              <a:t>Rentepercentage = een vergoeding voor het geleende bedrag (5%)</a:t>
            </a:r>
          </a:p>
          <a:p>
            <a:r>
              <a:rPr lang="nl-NL" dirty="0">
                <a:latin typeface="Arial" panose="020B0604020202020204" pitchFamily="34" charset="0"/>
                <a:cs typeface="Arial" panose="020B0604020202020204" pitchFamily="34" charset="0"/>
              </a:rPr>
              <a:t>Investering = iets wat je aanschaft – hoelang gaat dit mee (levensduur 20 jaar bv) – de kosten van de investering is de afschrijving per jaar</a:t>
            </a:r>
          </a:p>
          <a:p>
            <a:r>
              <a:rPr lang="nl-NL" dirty="0">
                <a:latin typeface="Arial" panose="020B0604020202020204" pitchFamily="34" charset="0"/>
                <a:cs typeface="Arial" panose="020B0604020202020204" pitchFamily="34" charset="0"/>
              </a:rPr>
              <a:t>Positief resultaat – Negatief resultaat – Break even resultaat (gelijk)</a:t>
            </a:r>
          </a:p>
          <a:p>
            <a:endParaRPr lang="nl-N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1221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ep 8"/>
          <p:cNvGrpSpPr/>
          <p:nvPr/>
        </p:nvGrpSpPr>
        <p:grpSpPr>
          <a:xfrm>
            <a:off x="10125811" y="621421"/>
            <a:ext cx="1698549" cy="5497731"/>
            <a:chOff x="10558908" y="287524"/>
            <a:chExt cx="1468232" cy="4846812"/>
          </a:xfrm>
        </p:grpSpPr>
        <p:sp>
          <p:nvSpPr>
            <p:cNvPr id="4" name="Pijl: omlaag 3"/>
            <p:cNvSpPr/>
            <p:nvPr/>
          </p:nvSpPr>
          <p:spPr>
            <a:xfrm>
              <a:off x="10558908" y="287524"/>
              <a:ext cx="1448851" cy="1512168"/>
            </a:xfrm>
            <a:prstGeom prst="downArrow">
              <a:avLst/>
            </a:prstGeom>
            <a:blipFill dpi="0"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nl-NL" sz="2399" dirty="0">
                <a:solidFill>
                  <a:prstClr val="white"/>
                </a:solidFill>
                <a:latin typeface="Calibri" panose="020F0502020204030204"/>
              </a:endParaRPr>
            </a:p>
          </p:txBody>
        </p:sp>
        <p:sp>
          <p:nvSpPr>
            <p:cNvPr id="11" name="Pijl: omlaag 10"/>
            <p:cNvSpPr/>
            <p:nvPr/>
          </p:nvSpPr>
          <p:spPr>
            <a:xfrm>
              <a:off x="10558908" y="1959006"/>
              <a:ext cx="1448851" cy="1512168"/>
            </a:xfrm>
            <a:prstGeom prst="downArrow">
              <a:avLst/>
            </a:prstGeom>
            <a:blipFill dpi="0" rotWithShape="1">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nl-NL" sz="2399" dirty="0">
                <a:solidFill>
                  <a:prstClr val="white"/>
                </a:solidFill>
                <a:latin typeface="Calibri" panose="020F0502020204030204"/>
              </a:endParaRPr>
            </a:p>
          </p:txBody>
        </p:sp>
        <p:sp>
          <p:nvSpPr>
            <p:cNvPr id="12" name="Pijl: omlaag 11"/>
            <p:cNvSpPr/>
            <p:nvPr/>
          </p:nvSpPr>
          <p:spPr>
            <a:xfrm>
              <a:off x="10578289" y="3622168"/>
              <a:ext cx="1448851" cy="1512168"/>
            </a:xfrm>
            <a:prstGeom prst="downArrow">
              <a:avLst/>
            </a:prstGeom>
            <a:blipFill dpi="0"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nl-NL" sz="2399" dirty="0">
                <a:solidFill>
                  <a:prstClr val="white"/>
                </a:solidFill>
                <a:latin typeface="Calibri" panose="020F0502020204030204"/>
              </a:endParaRPr>
            </a:p>
          </p:txBody>
        </p:sp>
      </p:grpSp>
      <p:sp>
        <p:nvSpPr>
          <p:cNvPr id="13" name="Titel 12"/>
          <p:cNvSpPr>
            <a:spLocks noGrp="1"/>
          </p:cNvSpPr>
          <p:nvPr>
            <p:ph type="title"/>
          </p:nvPr>
        </p:nvSpPr>
        <p:spPr>
          <a:xfrm>
            <a:off x="1007205" y="440711"/>
            <a:ext cx="9598700" cy="1142702"/>
          </a:xfrm>
        </p:spPr>
        <p:txBody>
          <a:bodyPr rtlCol="0"/>
          <a:lstStyle/>
          <a:p>
            <a:pPr rtl="0"/>
            <a:r>
              <a:rPr lang="nl-NL" dirty="0">
                <a:latin typeface="Arial" panose="020B0604020202020204" pitchFamily="34" charset="0"/>
                <a:cs typeface="Arial" panose="020B0604020202020204" pitchFamily="34" charset="0"/>
              </a:rPr>
              <a:t>Programma</a:t>
            </a:r>
          </a:p>
        </p:txBody>
      </p:sp>
      <p:sp>
        <p:nvSpPr>
          <p:cNvPr id="14" name="Tijdelijke aanduiding voor inhoud 13"/>
          <p:cNvSpPr>
            <a:spLocks noGrp="1"/>
          </p:cNvSpPr>
          <p:nvPr>
            <p:ph idx="1"/>
          </p:nvPr>
        </p:nvSpPr>
        <p:spPr>
          <a:xfrm>
            <a:off x="959247" y="1199215"/>
            <a:ext cx="9694618" cy="5325323"/>
          </a:xfrm>
        </p:spPr>
        <p:txBody>
          <a:bodyPr rtlCol="0">
            <a:normAutofit/>
          </a:bodyPr>
          <a:lstStyle/>
          <a:p>
            <a:pPr marL="0" indent="0">
              <a:buNone/>
            </a:pPr>
            <a:endParaRPr lang="nl-NL" dirty="0">
              <a:solidFill>
                <a:prstClr val="black"/>
              </a:solidFill>
              <a:latin typeface="Arial" panose="020B0604020202020204" pitchFamily="34" charset="0"/>
              <a:cs typeface="Arial" panose="020B0604020202020204" pitchFamily="34" charset="0"/>
            </a:endParaRPr>
          </a:p>
          <a:p>
            <a:pPr marL="0" indent="0">
              <a:buNone/>
            </a:pPr>
            <a:endParaRPr lang="nl-NL" dirty="0">
              <a:solidFill>
                <a:prstClr val="black"/>
              </a:solidFill>
            </a:endParaRPr>
          </a:p>
          <a:p>
            <a:pPr rtl="0"/>
            <a:r>
              <a:rPr lang="nl-NL" dirty="0"/>
              <a:t>Circulaire economie</a:t>
            </a:r>
          </a:p>
          <a:p>
            <a:pPr rtl="0"/>
            <a:r>
              <a:rPr lang="nl-NL" dirty="0"/>
              <a:t>Duurzame banken</a:t>
            </a:r>
          </a:p>
          <a:p>
            <a:pPr rtl="0"/>
            <a:r>
              <a:rPr lang="nl-NL" dirty="0"/>
              <a:t>MVO</a:t>
            </a:r>
          </a:p>
          <a:p>
            <a:r>
              <a:rPr lang="nl-NL" dirty="0"/>
              <a:t>Keurmerk en certificering</a:t>
            </a:r>
          </a:p>
          <a:p>
            <a:r>
              <a:rPr lang="nl-NL" dirty="0"/>
              <a:t>Duurzame ondernemingen</a:t>
            </a:r>
          </a:p>
          <a:p>
            <a:r>
              <a:rPr lang="nl-NL" dirty="0"/>
              <a:t>Innovatie</a:t>
            </a:r>
          </a:p>
          <a:p>
            <a:r>
              <a:rPr lang="nl-NL" dirty="0"/>
              <a:t>SWOT</a:t>
            </a:r>
          </a:p>
          <a:p>
            <a:r>
              <a:rPr lang="nl-NL" dirty="0"/>
              <a:t>Kosten- en batenanalyse</a:t>
            </a:r>
          </a:p>
          <a:p>
            <a:endParaRPr lang="nl-NL" dirty="0"/>
          </a:p>
          <a:p>
            <a:pPr rtl="0"/>
            <a:endParaRPr lang="nl-NL" dirty="0"/>
          </a:p>
          <a:p>
            <a:pPr rtl="0"/>
            <a:endParaRPr lang="nl-NL" dirty="0"/>
          </a:p>
        </p:txBody>
      </p:sp>
    </p:spTree>
    <p:extLst>
      <p:ext uri="{BB962C8B-B14F-4D97-AF65-F5344CB8AC3E}">
        <p14:creationId xmlns:p14="http://schemas.microsoft.com/office/powerpoint/2010/main" val="3376885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Kosten- en batenanalyse</a:t>
            </a:r>
          </a:p>
        </p:txBody>
      </p:sp>
      <p:sp>
        <p:nvSpPr>
          <p:cNvPr id="14" name="Tijdelijke aanduiding voor inhoud 13"/>
          <p:cNvSpPr>
            <a:spLocks noGrp="1"/>
          </p:cNvSpPr>
          <p:nvPr>
            <p:ph idx="1"/>
          </p:nvPr>
        </p:nvSpPr>
        <p:spPr>
          <a:xfrm>
            <a:off x="981844" y="1844824"/>
            <a:ext cx="9829799" cy="4187825"/>
          </a:xfrm>
        </p:spPr>
        <p:txBody>
          <a:bodyPr rtlCol="0">
            <a:normAutofit/>
          </a:bodyPr>
          <a:lstStyle/>
          <a:p>
            <a:r>
              <a:rPr lang="nl-NL" dirty="0">
                <a:latin typeface="Arial" panose="020B0604020202020204" pitchFamily="34" charset="0"/>
                <a:cs typeface="Arial" panose="020B0604020202020204" pitchFamily="34" charset="0"/>
              </a:rPr>
              <a:t>Stap 1</a:t>
            </a:r>
          </a:p>
          <a:p>
            <a:pPr lvl="1"/>
            <a:r>
              <a:rPr lang="nl-NL" dirty="0">
                <a:latin typeface="Arial" panose="020B0604020202020204" pitchFamily="34" charset="0"/>
                <a:cs typeface="Arial" panose="020B0604020202020204" pitchFamily="34" charset="0"/>
              </a:rPr>
              <a:t>Huidige situatie in kaart brengen</a:t>
            </a:r>
          </a:p>
          <a:p>
            <a:pPr lvl="2"/>
            <a:r>
              <a:rPr lang="nl-NL" dirty="0">
                <a:latin typeface="Arial" panose="020B0604020202020204" pitchFamily="34" charset="0"/>
                <a:cs typeface="Arial" panose="020B0604020202020204" pitchFamily="34" charset="0"/>
              </a:rPr>
              <a:t>Investeringsbedrag</a:t>
            </a:r>
          </a:p>
          <a:p>
            <a:pPr lvl="2"/>
            <a:r>
              <a:rPr lang="nl-NL" dirty="0">
                <a:latin typeface="Arial" panose="020B0604020202020204" pitchFamily="34" charset="0"/>
                <a:cs typeface="Arial" panose="020B0604020202020204" pitchFamily="34" charset="0"/>
              </a:rPr>
              <a:t>Levensduur bepalen</a:t>
            </a:r>
          </a:p>
          <a:p>
            <a:pPr lvl="2"/>
            <a:r>
              <a:rPr lang="nl-NL" dirty="0">
                <a:latin typeface="Arial" panose="020B0604020202020204" pitchFamily="34" charset="0"/>
                <a:cs typeface="Arial" panose="020B0604020202020204" pitchFamily="34" charset="0"/>
              </a:rPr>
              <a:t>Afschrijvingskosten (hoeveel € per jaar)</a:t>
            </a:r>
          </a:p>
          <a:p>
            <a:pPr lvl="2"/>
            <a:r>
              <a:rPr lang="nl-NL" dirty="0">
                <a:latin typeface="Arial" panose="020B0604020202020204" pitchFamily="34" charset="0"/>
                <a:cs typeface="Arial" panose="020B0604020202020204" pitchFamily="34" charset="0"/>
              </a:rPr>
              <a:t>Financiering (rentekosten, lening met rentekosten)</a:t>
            </a:r>
          </a:p>
          <a:p>
            <a:pPr lvl="1"/>
            <a:r>
              <a:rPr lang="nl-NL" dirty="0">
                <a:latin typeface="Arial" panose="020B0604020202020204" pitchFamily="34" charset="0"/>
                <a:cs typeface="Arial" panose="020B0604020202020204" pitchFamily="34" charset="0"/>
              </a:rPr>
              <a:t>Welke kosten en baten zijn er?</a:t>
            </a:r>
          </a:p>
          <a:p>
            <a:pPr lvl="1"/>
            <a:r>
              <a:rPr lang="nl-NL" dirty="0">
                <a:latin typeface="Arial" panose="020B0604020202020204" pitchFamily="34" charset="0"/>
                <a:cs typeface="Arial" panose="020B0604020202020204" pitchFamily="34" charset="0"/>
              </a:rPr>
              <a:t>Hoelang gaan de investeringen mee?</a:t>
            </a:r>
          </a:p>
          <a:p>
            <a:pPr lvl="1"/>
            <a:r>
              <a:rPr lang="nl-NL" dirty="0">
                <a:latin typeface="Arial" panose="020B0604020202020204" pitchFamily="34" charset="0"/>
                <a:cs typeface="Arial" panose="020B0604020202020204" pitchFamily="34" charset="0"/>
              </a:rPr>
              <a:t>Rentepercentage 5%</a:t>
            </a:r>
          </a:p>
          <a:p>
            <a:pPr lvl="1"/>
            <a:r>
              <a:rPr lang="nl-NL" dirty="0">
                <a:latin typeface="Arial" panose="020B0604020202020204" pitchFamily="34" charset="0"/>
                <a:cs typeface="Arial" panose="020B0604020202020204" pitchFamily="34" charset="0"/>
              </a:rPr>
              <a:t>Eventueel lenen </a:t>
            </a:r>
          </a:p>
          <a:p>
            <a:pPr lvl="2"/>
            <a:r>
              <a:rPr lang="nl-NL" dirty="0">
                <a:latin typeface="Arial" panose="020B0604020202020204" pitchFamily="34" charset="0"/>
                <a:cs typeface="Arial" panose="020B0604020202020204" pitchFamily="34" charset="0"/>
              </a:rPr>
              <a:t>(jaarlijkse rentekosten berekenen over het leenbedrag)</a:t>
            </a:r>
          </a:p>
          <a:p>
            <a:pPr marL="282575" lvl="1" indent="0">
              <a:buNone/>
            </a:pPr>
            <a:endParaRPr lang="nl-NL" dirty="0">
              <a:latin typeface="Arial" panose="020B0604020202020204" pitchFamily="34" charset="0"/>
              <a:cs typeface="Arial" panose="020B0604020202020204" pitchFamily="34" charset="0"/>
            </a:endParaRPr>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0676" y="1923210"/>
            <a:ext cx="3301355" cy="4592660"/>
          </a:xfrm>
          <a:prstGeom prst="rect">
            <a:avLst/>
          </a:prstGeom>
        </p:spPr>
      </p:pic>
    </p:spTree>
    <p:extLst>
      <p:ext uri="{BB962C8B-B14F-4D97-AF65-F5344CB8AC3E}">
        <p14:creationId xmlns:p14="http://schemas.microsoft.com/office/powerpoint/2010/main" val="3047359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Kosten- en batenanalyse</a:t>
            </a:r>
          </a:p>
        </p:txBody>
      </p:sp>
      <p:sp>
        <p:nvSpPr>
          <p:cNvPr id="14" name="Tijdelijke aanduiding voor inhoud 13"/>
          <p:cNvSpPr>
            <a:spLocks noGrp="1"/>
          </p:cNvSpPr>
          <p:nvPr>
            <p:ph idx="1"/>
          </p:nvPr>
        </p:nvSpPr>
        <p:spPr>
          <a:xfrm>
            <a:off x="981845" y="1844824"/>
            <a:ext cx="7488832" cy="4187825"/>
          </a:xfrm>
        </p:spPr>
        <p:txBody>
          <a:bodyPr rtlCol="0">
            <a:normAutofit/>
          </a:bodyPr>
          <a:lstStyle/>
          <a:p>
            <a:r>
              <a:rPr lang="nl-NL" dirty="0">
                <a:latin typeface="Arial" panose="020B0604020202020204" pitchFamily="34" charset="0"/>
                <a:cs typeface="Arial" panose="020B0604020202020204" pitchFamily="34" charset="0"/>
              </a:rPr>
              <a:t>Stap 2/3</a:t>
            </a:r>
          </a:p>
          <a:p>
            <a:pPr lvl="1"/>
            <a:r>
              <a:rPr lang="nl-NL" dirty="0">
                <a:latin typeface="Arial" panose="020B0604020202020204" pitchFamily="34" charset="0"/>
                <a:cs typeface="Arial" panose="020B0604020202020204" pitchFamily="34" charset="0"/>
              </a:rPr>
              <a:t>Wat is er nodig voor de innovatie - investering?</a:t>
            </a:r>
          </a:p>
          <a:p>
            <a:pPr lvl="2"/>
            <a:r>
              <a:rPr lang="nl-NL" dirty="0">
                <a:latin typeface="Arial" panose="020B0604020202020204" pitchFamily="34" charset="0"/>
                <a:cs typeface="Arial" panose="020B0604020202020204" pitchFamily="34" charset="0"/>
              </a:rPr>
              <a:t>Materiaal</a:t>
            </a:r>
          </a:p>
          <a:p>
            <a:pPr lvl="2"/>
            <a:r>
              <a:rPr lang="nl-NL" dirty="0">
                <a:latin typeface="Arial" panose="020B0604020202020204" pitchFamily="34" charset="0"/>
                <a:cs typeface="Arial" panose="020B0604020202020204" pitchFamily="34" charset="0"/>
              </a:rPr>
              <a:t>Onderhoud</a:t>
            </a:r>
          </a:p>
          <a:p>
            <a:pPr lvl="2"/>
            <a:r>
              <a:rPr lang="nl-NL" dirty="0">
                <a:latin typeface="Arial" panose="020B0604020202020204" pitchFamily="34" charset="0"/>
                <a:cs typeface="Arial" panose="020B0604020202020204" pitchFamily="34" charset="0"/>
              </a:rPr>
              <a:t>Personeel (meer uren/bijscholing)</a:t>
            </a:r>
          </a:p>
          <a:p>
            <a:pPr lvl="2"/>
            <a:r>
              <a:rPr lang="nl-NL" dirty="0">
                <a:latin typeface="Arial" panose="020B0604020202020204" pitchFamily="34" charset="0"/>
                <a:cs typeface="Arial" panose="020B0604020202020204" pitchFamily="34" charset="0"/>
              </a:rPr>
              <a:t>Huisvesting</a:t>
            </a:r>
          </a:p>
          <a:p>
            <a:pPr lvl="2"/>
            <a:r>
              <a:rPr lang="nl-NL" dirty="0">
                <a:latin typeface="Arial" panose="020B0604020202020204" pitchFamily="34" charset="0"/>
                <a:cs typeface="Arial" panose="020B0604020202020204" pitchFamily="34" charset="0"/>
              </a:rPr>
              <a:t>Etc.</a:t>
            </a:r>
          </a:p>
          <a:p>
            <a:pPr lvl="2"/>
            <a:endParaRPr lang="nl-NL" dirty="0">
              <a:latin typeface="Arial" panose="020B0604020202020204" pitchFamily="34" charset="0"/>
              <a:cs typeface="Arial" panose="020B0604020202020204" pitchFamily="34" charset="0"/>
            </a:endParaRPr>
          </a:p>
          <a:p>
            <a:pPr lvl="1">
              <a:buClr>
                <a:srgbClr val="303030">
                  <a:lumMod val="90000"/>
                  <a:lumOff val="10000"/>
                </a:srgbClr>
              </a:buClr>
            </a:pPr>
            <a:r>
              <a:rPr lang="nl-NL" dirty="0">
                <a:solidFill>
                  <a:srgbClr val="303030"/>
                </a:solidFill>
                <a:latin typeface="Arial" panose="020B0604020202020204" pitchFamily="34" charset="0"/>
                <a:cs typeface="Arial" panose="020B0604020202020204" pitchFamily="34" charset="0"/>
              </a:rPr>
              <a:t>Nieuwe kosten – nieuwe levensjaren – nieuwe financiering</a:t>
            </a:r>
          </a:p>
          <a:p>
            <a:pPr lvl="1">
              <a:buClr>
                <a:srgbClr val="303030">
                  <a:lumMod val="90000"/>
                  <a:lumOff val="10000"/>
                </a:srgbClr>
              </a:buClr>
            </a:pPr>
            <a:endParaRPr lang="nl-NL" dirty="0">
              <a:solidFill>
                <a:srgbClr val="303030"/>
              </a:solidFill>
              <a:latin typeface="Arial" panose="020B0604020202020204" pitchFamily="34" charset="0"/>
              <a:cs typeface="Arial" panose="020B0604020202020204" pitchFamily="34" charset="0"/>
            </a:endParaRPr>
          </a:p>
          <a:p>
            <a:pPr lvl="1">
              <a:buClr>
                <a:srgbClr val="303030">
                  <a:lumMod val="90000"/>
                  <a:lumOff val="10000"/>
                </a:srgbClr>
              </a:buClr>
            </a:pPr>
            <a:r>
              <a:rPr lang="nl-NL" dirty="0">
                <a:solidFill>
                  <a:srgbClr val="303030"/>
                </a:solidFill>
                <a:latin typeface="Arial" panose="020B0604020202020204" pitchFamily="34" charset="0"/>
                <a:cs typeface="Arial" panose="020B0604020202020204" pitchFamily="34" charset="0"/>
              </a:rPr>
              <a:t>Wat betekent de innovatie voor de kosten en voor de toekomst baten?</a:t>
            </a:r>
          </a:p>
          <a:p>
            <a:pPr lvl="2">
              <a:buClr>
                <a:srgbClr val="303030">
                  <a:lumMod val="90000"/>
                  <a:lumOff val="10000"/>
                </a:srgbClr>
              </a:buClr>
            </a:pPr>
            <a:r>
              <a:rPr lang="nl-NL" dirty="0">
                <a:solidFill>
                  <a:srgbClr val="303030"/>
                </a:solidFill>
                <a:latin typeface="Arial" panose="020B0604020202020204" pitchFamily="34" charset="0"/>
                <a:cs typeface="Arial" panose="020B0604020202020204" pitchFamily="34" charset="0"/>
              </a:rPr>
              <a:t>Eenmalige kosten – opstartkosten (reclame bijv.)</a:t>
            </a:r>
          </a:p>
          <a:p>
            <a:pPr lvl="2">
              <a:buClr>
                <a:srgbClr val="303030">
                  <a:lumMod val="90000"/>
                  <a:lumOff val="10000"/>
                </a:srgbClr>
              </a:buClr>
            </a:pPr>
            <a:r>
              <a:rPr lang="nl-NL" dirty="0">
                <a:solidFill>
                  <a:srgbClr val="303030"/>
                </a:solidFill>
                <a:latin typeface="Arial" panose="020B0604020202020204" pitchFamily="34" charset="0"/>
                <a:cs typeface="Arial" panose="020B0604020202020204" pitchFamily="34" charset="0"/>
              </a:rPr>
              <a:t>Structurele kosten – kosten die ieder jaar terugkomen</a:t>
            </a:r>
          </a:p>
          <a:p>
            <a:pPr lvl="2"/>
            <a:endParaRPr lang="nl-NL" dirty="0">
              <a:latin typeface="Arial" panose="020B0604020202020204" pitchFamily="34" charset="0"/>
              <a:cs typeface="Arial" panose="020B0604020202020204" pitchFamily="34" charset="0"/>
            </a:endParaRPr>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0676" y="1923210"/>
            <a:ext cx="3301355" cy="4592660"/>
          </a:xfrm>
          <a:prstGeom prst="rect">
            <a:avLst/>
          </a:prstGeom>
        </p:spPr>
      </p:pic>
    </p:spTree>
    <p:extLst>
      <p:ext uri="{BB962C8B-B14F-4D97-AF65-F5344CB8AC3E}">
        <p14:creationId xmlns:p14="http://schemas.microsoft.com/office/powerpoint/2010/main" val="41534362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Kosten- en batenanalyse</a:t>
            </a:r>
          </a:p>
        </p:txBody>
      </p:sp>
      <p:sp>
        <p:nvSpPr>
          <p:cNvPr id="14" name="Tijdelijke aanduiding voor inhoud 13"/>
          <p:cNvSpPr>
            <a:spLocks noGrp="1"/>
          </p:cNvSpPr>
          <p:nvPr>
            <p:ph idx="1"/>
          </p:nvPr>
        </p:nvSpPr>
        <p:spPr>
          <a:xfrm>
            <a:off x="981844" y="1844824"/>
            <a:ext cx="9829799" cy="4187825"/>
          </a:xfrm>
        </p:spPr>
        <p:txBody>
          <a:bodyPr rtlCol="0">
            <a:normAutofit/>
          </a:bodyPr>
          <a:lstStyle/>
          <a:p>
            <a:r>
              <a:rPr lang="nl-NL" dirty="0">
                <a:latin typeface="Arial" panose="020B0604020202020204" pitchFamily="34" charset="0"/>
                <a:cs typeface="Arial" panose="020B0604020202020204" pitchFamily="34" charset="0"/>
              </a:rPr>
              <a:t>Stap 4</a:t>
            </a:r>
          </a:p>
          <a:p>
            <a:pPr lvl="1"/>
            <a:r>
              <a:rPr lang="nl-NL" dirty="0">
                <a:latin typeface="Arial" panose="020B0604020202020204" pitchFamily="34" charset="0"/>
                <a:cs typeface="Arial" panose="020B0604020202020204" pitchFamily="34" charset="0"/>
              </a:rPr>
              <a:t>Huidige situatie en de nieuwe situatie vergelijken</a:t>
            </a:r>
          </a:p>
          <a:p>
            <a:pPr lvl="2"/>
            <a:r>
              <a:rPr lang="nl-NL" dirty="0">
                <a:latin typeface="Arial" panose="020B0604020202020204" pitchFamily="34" charset="0"/>
                <a:cs typeface="Arial" panose="020B0604020202020204" pitchFamily="34" charset="0"/>
              </a:rPr>
              <a:t>Uitkomsten van de kosten- en baten</a:t>
            </a:r>
          </a:p>
          <a:p>
            <a:pPr lvl="2"/>
            <a:endParaRPr lang="nl-NL" dirty="0">
              <a:latin typeface="Arial" panose="020B0604020202020204" pitchFamily="34" charset="0"/>
              <a:cs typeface="Arial" panose="020B0604020202020204" pitchFamily="34" charset="0"/>
            </a:endParaRPr>
          </a:p>
          <a:p>
            <a:pPr lvl="2"/>
            <a:r>
              <a:rPr lang="nl-NL" dirty="0">
                <a:latin typeface="Arial" panose="020B0604020202020204" pitchFamily="34" charset="0"/>
                <a:cs typeface="Arial" panose="020B0604020202020204" pitchFamily="34" charset="0"/>
              </a:rPr>
              <a:t>Positief resultaat – winst (kosten minder dan baten)</a:t>
            </a:r>
          </a:p>
          <a:p>
            <a:pPr lvl="2"/>
            <a:r>
              <a:rPr lang="nl-NL" dirty="0">
                <a:latin typeface="Arial" panose="020B0604020202020204" pitchFamily="34" charset="0"/>
                <a:cs typeface="Arial" panose="020B0604020202020204" pitchFamily="34" charset="0"/>
              </a:rPr>
              <a:t>Negatief resultaat – verlies (kosten hoger dan baten)</a:t>
            </a:r>
          </a:p>
          <a:p>
            <a:pPr lvl="2"/>
            <a:r>
              <a:rPr lang="nl-NL" dirty="0">
                <a:latin typeface="Arial" panose="020B0604020202020204" pitchFamily="34" charset="0"/>
                <a:cs typeface="Arial" panose="020B0604020202020204" pitchFamily="34" charset="0"/>
              </a:rPr>
              <a:t>Break even – precies gelijk – geen winst en geen verlies</a:t>
            </a:r>
          </a:p>
          <a:p>
            <a:pPr lvl="2"/>
            <a:endParaRPr lang="nl-NL" dirty="0">
              <a:latin typeface="Arial" panose="020B0604020202020204" pitchFamily="34" charset="0"/>
              <a:cs typeface="Arial" panose="020B0604020202020204" pitchFamily="34" charset="0"/>
            </a:endParaRPr>
          </a:p>
          <a:p>
            <a:pPr lvl="2"/>
            <a:r>
              <a:rPr lang="nl-NL" dirty="0">
                <a:latin typeface="Arial" panose="020B0604020202020204" pitchFamily="34" charset="0"/>
                <a:cs typeface="Arial" panose="020B0604020202020204" pitchFamily="34" charset="0"/>
              </a:rPr>
              <a:t>Opstartjaar is vaak negatief</a:t>
            </a:r>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0676" y="1923210"/>
            <a:ext cx="3301355" cy="4592660"/>
          </a:xfrm>
          <a:prstGeom prst="rect">
            <a:avLst/>
          </a:prstGeom>
        </p:spPr>
      </p:pic>
    </p:spTree>
    <p:extLst>
      <p:ext uri="{BB962C8B-B14F-4D97-AF65-F5344CB8AC3E}">
        <p14:creationId xmlns:p14="http://schemas.microsoft.com/office/powerpoint/2010/main" val="21359078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normAutofit/>
          </a:bodyPr>
          <a:lstStyle/>
          <a:p>
            <a:pPr rtl="0"/>
            <a:r>
              <a:rPr lang="nl-NL" dirty="0">
                <a:latin typeface="Arial" panose="020B0604020202020204" pitchFamily="34" charset="0"/>
                <a:cs typeface="Arial" panose="020B0604020202020204" pitchFamily="34" charset="0"/>
              </a:rPr>
              <a:t>Excel</a:t>
            </a: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932" y="2132856"/>
            <a:ext cx="7363853" cy="4296375"/>
          </a:xfrm>
          <a:prstGeom prst="rect">
            <a:avLst/>
          </a:prstGeom>
        </p:spPr>
      </p:pic>
    </p:spTree>
    <p:extLst>
      <p:ext uri="{BB962C8B-B14F-4D97-AF65-F5344CB8AC3E}">
        <p14:creationId xmlns:p14="http://schemas.microsoft.com/office/powerpoint/2010/main" val="2846654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dirty="0">
                <a:latin typeface="Arial" panose="020B0604020202020204" pitchFamily="34" charset="0"/>
                <a:cs typeface="Arial" panose="020B0604020202020204" pitchFamily="34" charset="0"/>
              </a:rPr>
              <a:t>Aan de slag!</a:t>
            </a:r>
          </a:p>
        </p:txBody>
      </p:sp>
      <p:sp>
        <p:nvSpPr>
          <p:cNvPr id="3" name="Tijdelijke aanduiding voor inhoud 2"/>
          <p:cNvSpPr>
            <a:spLocks noGrp="1"/>
          </p:cNvSpPr>
          <p:nvPr>
            <p:ph sz="half" idx="1"/>
          </p:nvPr>
        </p:nvSpPr>
        <p:spPr>
          <a:xfrm>
            <a:off x="1066522" y="2057757"/>
            <a:ext cx="10522095" cy="4342270"/>
          </a:xfrm>
        </p:spPr>
        <p:txBody>
          <a:bodyPr rtlCol="0"/>
          <a:lstStyle/>
          <a:p>
            <a:pPr marL="0" indent="0">
              <a:buNone/>
            </a:pPr>
            <a:r>
              <a:rPr lang="nl-NL" dirty="0">
                <a:latin typeface="Arial" panose="020B0604020202020204" pitchFamily="34" charset="0"/>
                <a:cs typeface="Arial" panose="020B0604020202020204" pitchFamily="34" charset="0"/>
              </a:rPr>
              <a:t>Opdracht Duurzame Innovatie</a:t>
            </a:r>
          </a:p>
          <a:p>
            <a:pPr marL="0" indent="0">
              <a:buNone/>
            </a:pPr>
            <a:endParaRPr lang="nl-NL" dirty="0">
              <a:latin typeface="Arial" panose="020B0604020202020204" pitchFamily="34" charset="0"/>
              <a:cs typeface="Arial" panose="020B0604020202020204" pitchFamily="34" charset="0"/>
            </a:endParaRPr>
          </a:p>
          <a:p>
            <a:pPr marL="0" indent="0">
              <a:buNone/>
            </a:pPr>
            <a:endParaRPr lang="nl-NL" dirty="0">
              <a:latin typeface="Arial" panose="020B0604020202020204" pitchFamily="34" charset="0"/>
              <a:cs typeface="Arial" panose="020B0604020202020204" pitchFamily="34" charset="0"/>
            </a:endParaRPr>
          </a:p>
          <a:p>
            <a:pPr marL="0" indent="0">
              <a:buNone/>
            </a:pPr>
            <a:r>
              <a:rPr lang="nl-NL" b="1" dirty="0">
                <a:latin typeface="Arial" panose="020B0604020202020204" pitchFamily="34" charset="0"/>
                <a:cs typeface="Arial" panose="020B0604020202020204" pitchFamily="34" charset="0"/>
              </a:rPr>
              <a:t>Volgende week:</a:t>
            </a:r>
          </a:p>
          <a:p>
            <a:pPr marL="0" indent="0">
              <a:buNone/>
            </a:pPr>
            <a:r>
              <a:rPr lang="nl-NL" dirty="0">
                <a:latin typeface="Arial" panose="020B0604020202020204" pitchFamily="34" charset="0"/>
                <a:cs typeface="Arial" panose="020B0604020202020204" pitchFamily="34" charset="0"/>
              </a:rPr>
              <a:t>Zelfstandig werken aan het verslag</a:t>
            </a:r>
          </a:p>
        </p:txBody>
      </p:sp>
    </p:spTree>
    <p:extLst>
      <p:ext uri="{BB962C8B-B14F-4D97-AF65-F5344CB8AC3E}">
        <p14:creationId xmlns:p14="http://schemas.microsoft.com/office/powerpoint/2010/main" val="349381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panose="020B0604020202020204" pitchFamily="34" charset="0"/>
                <a:cs typeface="Arial" panose="020B0604020202020204" pitchFamily="34" charset="0"/>
              </a:rPr>
              <a:t>Circulaire economie</a:t>
            </a:r>
          </a:p>
        </p:txBody>
      </p:sp>
      <p:sp>
        <p:nvSpPr>
          <p:cNvPr id="3" name="Tijdelijke aanduiding voor inhoud 2"/>
          <p:cNvSpPr>
            <a:spLocks noGrp="1"/>
          </p:cNvSpPr>
          <p:nvPr>
            <p:ph idx="1"/>
          </p:nvPr>
        </p:nvSpPr>
        <p:spPr/>
        <p:txBody>
          <a:bodyPr>
            <a:normAutofit lnSpcReduction="10000"/>
          </a:bodyPr>
          <a:lstStyle/>
          <a:p>
            <a:pPr marL="278998" lvl="1" indent="0">
              <a:buNone/>
            </a:pPr>
            <a:r>
              <a:rPr lang="nl-NL" dirty="0">
                <a:solidFill>
                  <a:prstClr val="black"/>
                </a:solidFill>
                <a:latin typeface="Arial" panose="020B0604020202020204" pitchFamily="34" charset="0"/>
                <a:cs typeface="Arial" panose="020B0604020202020204" pitchFamily="34" charset="0"/>
              </a:rPr>
              <a:t>De circulaire economie is een economisch systeem dat bedoeld is om herbruikbaarheid van producten en grondstoffen te maximaliseren en waarde vernietiging te minimaliseren.</a:t>
            </a:r>
          </a:p>
          <a:p>
            <a:pPr marL="278998" lvl="1" indent="0">
              <a:buNone/>
            </a:pPr>
            <a:endParaRPr lang="nl-NL" dirty="0">
              <a:solidFill>
                <a:prstClr val="black"/>
              </a:solidFill>
              <a:latin typeface="Arial" panose="020B0604020202020204" pitchFamily="34" charset="0"/>
              <a:cs typeface="Arial" panose="020B0604020202020204" pitchFamily="34" charset="0"/>
            </a:endParaRPr>
          </a:p>
          <a:p>
            <a:pPr marL="621795" lvl="1" indent="-342797"/>
            <a:r>
              <a:rPr lang="nl-NL" dirty="0">
                <a:solidFill>
                  <a:prstClr val="black"/>
                </a:solidFill>
                <a:latin typeface="Arial" panose="020B0604020202020204" pitchFamily="34" charset="0"/>
                <a:cs typeface="Arial" panose="020B0604020202020204" pitchFamily="34" charset="0"/>
              </a:rPr>
              <a:t>Denken in cirkels</a:t>
            </a:r>
          </a:p>
          <a:p>
            <a:pPr marL="621795" lvl="1" indent="-342797"/>
            <a:r>
              <a:rPr lang="nl-NL" dirty="0">
                <a:solidFill>
                  <a:prstClr val="black"/>
                </a:solidFill>
                <a:latin typeface="Arial" panose="020B0604020202020204" pitchFamily="34" charset="0"/>
                <a:cs typeface="Arial" panose="020B0604020202020204" pitchFamily="34" charset="0"/>
              </a:rPr>
              <a:t>2 kringlopen</a:t>
            </a:r>
          </a:p>
          <a:p>
            <a:pPr marL="621795" lvl="1" indent="-342797"/>
            <a:r>
              <a:rPr lang="nl-NL" dirty="0">
                <a:solidFill>
                  <a:prstClr val="black"/>
                </a:solidFill>
                <a:latin typeface="Arial" panose="020B0604020202020204" pitchFamily="34" charset="0"/>
                <a:cs typeface="Arial" panose="020B0604020202020204" pitchFamily="34" charset="0"/>
              </a:rPr>
              <a:t>8 belangrijke principes</a:t>
            </a:r>
          </a:p>
          <a:p>
            <a:pPr marL="896033" lvl="2" indent="-342797"/>
            <a:r>
              <a:rPr lang="nl-NL" dirty="0">
                <a:solidFill>
                  <a:prstClr val="black"/>
                </a:solidFill>
                <a:latin typeface="Arial" panose="020B0604020202020204" pitchFamily="34" charset="0"/>
                <a:cs typeface="Arial" panose="020B0604020202020204" pitchFamily="34" charset="0"/>
              </a:rPr>
              <a:t>Waardebehoud</a:t>
            </a:r>
          </a:p>
          <a:p>
            <a:pPr marL="896033" lvl="2" indent="-342797"/>
            <a:r>
              <a:rPr lang="nl-NL" dirty="0">
                <a:solidFill>
                  <a:prstClr val="black"/>
                </a:solidFill>
                <a:latin typeface="Arial" panose="020B0604020202020204" pitchFamily="34" charset="0"/>
                <a:cs typeface="Arial" panose="020B0604020202020204" pitchFamily="34" charset="0"/>
              </a:rPr>
              <a:t>Speciaal ontworpen en gemaakt</a:t>
            </a:r>
          </a:p>
          <a:p>
            <a:pPr marL="896033" lvl="2" indent="-342797"/>
            <a:r>
              <a:rPr lang="nl-NL" dirty="0">
                <a:solidFill>
                  <a:prstClr val="black"/>
                </a:solidFill>
                <a:latin typeface="Arial" panose="020B0604020202020204" pitchFamily="34" charset="0"/>
                <a:cs typeface="Arial" panose="020B0604020202020204" pitchFamily="34" charset="0"/>
              </a:rPr>
              <a:t>Geen schadelijke stoffen</a:t>
            </a:r>
          </a:p>
          <a:p>
            <a:pPr marL="896033" lvl="2" indent="-342797"/>
            <a:r>
              <a:rPr lang="nl-NL" dirty="0">
                <a:solidFill>
                  <a:prstClr val="black"/>
                </a:solidFill>
                <a:latin typeface="Arial" panose="020B0604020202020204" pitchFamily="34" charset="0"/>
                <a:cs typeface="Arial" panose="020B0604020202020204" pitchFamily="34" charset="0"/>
              </a:rPr>
              <a:t>‘gebruiksproducten’</a:t>
            </a:r>
          </a:p>
          <a:p>
            <a:pPr marL="896033" lvl="2" indent="-342797"/>
            <a:r>
              <a:rPr lang="nl-NL" dirty="0">
                <a:solidFill>
                  <a:prstClr val="black"/>
                </a:solidFill>
                <a:latin typeface="Arial" panose="020B0604020202020204" pitchFamily="34" charset="0"/>
                <a:cs typeface="Arial" panose="020B0604020202020204" pitchFamily="34" charset="0"/>
              </a:rPr>
              <a:t>‘verbruiksproducten’</a:t>
            </a:r>
          </a:p>
          <a:p>
            <a:pPr marL="896033" lvl="2" indent="-342797"/>
            <a:r>
              <a:rPr lang="nl-NL" dirty="0">
                <a:solidFill>
                  <a:prstClr val="black"/>
                </a:solidFill>
                <a:latin typeface="Arial" panose="020B0604020202020204" pitchFamily="34" charset="0"/>
                <a:cs typeface="Arial" panose="020B0604020202020204" pitchFamily="34" charset="0"/>
              </a:rPr>
              <a:t>Betalen voor gebruik, niet voor bezit</a:t>
            </a:r>
          </a:p>
          <a:p>
            <a:pPr marL="896033" lvl="2" indent="-342797"/>
            <a:r>
              <a:rPr lang="nl-NL" dirty="0">
                <a:solidFill>
                  <a:prstClr val="black"/>
                </a:solidFill>
                <a:latin typeface="Arial" panose="020B0604020202020204" pitchFamily="34" charset="0"/>
                <a:cs typeface="Arial" panose="020B0604020202020204" pitchFamily="34" charset="0"/>
              </a:rPr>
              <a:t>Leveren van de juiste kwaliteit</a:t>
            </a:r>
          </a:p>
          <a:p>
            <a:pPr marL="896033" lvl="2" indent="-342797"/>
            <a:r>
              <a:rPr lang="nl-NL" dirty="0">
                <a:solidFill>
                  <a:prstClr val="black"/>
                </a:solidFill>
                <a:latin typeface="Arial" panose="020B0604020202020204" pitchFamily="34" charset="0"/>
                <a:cs typeface="Arial" panose="020B0604020202020204" pitchFamily="34" charset="0"/>
              </a:rPr>
              <a:t>Ketensamenwerking</a:t>
            </a:r>
          </a:p>
          <a:p>
            <a:pPr marL="621795" lvl="1" indent="-342797"/>
            <a:endParaRPr lang="nl-NL" dirty="0">
              <a:solidFill>
                <a:prstClr val="black"/>
              </a:solidFill>
              <a:latin typeface="Arial" panose="020B0604020202020204" pitchFamily="34" charset="0"/>
              <a:cs typeface="Arial" panose="020B0604020202020204" pitchFamily="34" charset="0"/>
            </a:endParaRPr>
          </a:p>
          <a:p>
            <a:pPr marL="278998" lvl="1" indent="0">
              <a:buNone/>
            </a:pPr>
            <a:endParaRPr lang="nl-NL" dirty="0">
              <a:solidFill>
                <a:prstClr val="black"/>
              </a:solidFill>
              <a:latin typeface="Arial" panose="020B0604020202020204" pitchFamily="34" charset="0"/>
              <a:cs typeface="Arial" panose="020B0604020202020204" pitchFamily="34" charset="0"/>
            </a:endParaRPr>
          </a:p>
        </p:txBody>
      </p:sp>
      <p:sp>
        <p:nvSpPr>
          <p:cNvPr id="4" name="Rechthoek 3"/>
          <p:cNvSpPr/>
          <p:nvPr/>
        </p:nvSpPr>
        <p:spPr>
          <a:xfrm>
            <a:off x="1919036" y="6197502"/>
            <a:ext cx="5280904" cy="646163"/>
          </a:xfrm>
          <a:prstGeom prst="rect">
            <a:avLst/>
          </a:prstGeom>
        </p:spPr>
        <p:txBody>
          <a:bodyPr wrap="none">
            <a:spAutoFit/>
          </a:bodyPr>
          <a:lstStyle/>
          <a:p>
            <a:pPr defTabSz="914126">
              <a:defRPr/>
            </a:pPr>
            <a:r>
              <a:rPr lang="nl-NL" sz="1799" dirty="0">
                <a:solidFill>
                  <a:prstClr val="black"/>
                </a:solidFill>
                <a:latin typeface="Euphemia"/>
                <a:hlinkClick r:id="rId3"/>
              </a:rPr>
              <a:t>https://www.youtube.com/watch?v=S1lEb5vGaRE</a:t>
            </a:r>
            <a:endParaRPr lang="nl-NL" sz="1799" dirty="0">
              <a:solidFill>
                <a:prstClr val="black"/>
              </a:solidFill>
              <a:latin typeface="Euphemia"/>
            </a:endParaRPr>
          </a:p>
          <a:p>
            <a:pPr defTabSz="914126">
              <a:defRPr/>
            </a:pPr>
            <a:endParaRPr lang="nl-NL" sz="1799" dirty="0">
              <a:solidFill>
                <a:prstClr val="black"/>
              </a:solidFill>
              <a:latin typeface="Euphemia"/>
            </a:endParaRPr>
          </a:p>
        </p:txBody>
      </p:sp>
      <p:pic>
        <p:nvPicPr>
          <p:cNvPr id="7" name="Afbeelding 6"/>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94413" y="2421151"/>
            <a:ext cx="4678705" cy="3308472"/>
          </a:xfrm>
          <a:prstGeom prst="rect">
            <a:avLst/>
          </a:prstGeom>
        </p:spPr>
      </p:pic>
    </p:spTree>
    <p:extLst>
      <p:ext uri="{BB962C8B-B14F-4D97-AF65-F5344CB8AC3E}">
        <p14:creationId xmlns:p14="http://schemas.microsoft.com/office/powerpoint/2010/main" val="3702729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tekst, kaart&#10;&#10;Beschrijving is gegenereerd met zeer hoge betrouwbaarhei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94" y="893"/>
            <a:ext cx="8925763" cy="6856214"/>
          </a:xfrm>
          <a:prstGeom prst="rect">
            <a:avLst/>
          </a:prstGeom>
        </p:spPr>
      </p:pic>
      <p:pic>
        <p:nvPicPr>
          <p:cNvPr id="2" name="Afbeelding 1"/>
          <p:cNvPicPr>
            <a:picLocks noChangeAspect="1"/>
          </p:cNvPicPr>
          <p:nvPr/>
        </p:nvPicPr>
        <p:blipFill>
          <a:blip r:embed="rId4"/>
          <a:stretch>
            <a:fillRect/>
          </a:stretch>
        </p:blipFill>
        <p:spPr>
          <a:xfrm>
            <a:off x="9371375" y="3610007"/>
            <a:ext cx="2815863" cy="2486736"/>
          </a:xfrm>
          <a:prstGeom prst="rect">
            <a:avLst/>
          </a:prstGeom>
        </p:spPr>
      </p:pic>
      <p:sp>
        <p:nvSpPr>
          <p:cNvPr id="4" name="Rechthoek 3"/>
          <p:cNvSpPr/>
          <p:nvPr/>
        </p:nvSpPr>
        <p:spPr>
          <a:xfrm>
            <a:off x="9127099" y="6105373"/>
            <a:ext cx="2798444" cy="923090"/>
          </a:xfrm>
          <a:prstGeom prst="rect">
            <a:avLst/>
          </a:prstGeom>
        </p:spPr>
        <p:txBody>
          <a:bodyPr wrap="square">
            <a:spAutoFit/>
          </a:bodyPr>
          <a:lstStyle/>
          <a:p>
            <a:pPr defTabSz="914126">
              <a:defRPr/>
            </a:pPr>
            <a:r>
              <a:rPr lang="nl-NL" sz="1799" dirty="0">
                <a:solidFill>
                  <a:prstClr val="black"/>
                </a:solidFill>
                <a:latin typeface="Euphemia"/>
                <a:hlinkClick r:id="rId5"/>
              </a:rPr>
              <a:t>https://www.youtube.com/watch?v=jpckcVYlcK8</a:t>
            </a:r>
            <a:endParaRPr lang="nl-NL" sz="1799" dirty="0">
              <a:solidFill>
                <a:prstClr val="black"/>
              </a:solidFill>
              <a:latin typeface="Euphemia"/>
            </a:endParaRPr>
          </a:p>
          <a:p>
            <a:pPr defTabSz="914126">
              <a:defRPr/>
            </a:pPr>
            <a:endParaRPr lang="nl-NL" sz="1799" dirty="0">
              <a:solidFill>
                <a:prstClr val="black"/>
              </a:solidFill>
              <a:latin typeface="Euphemia"/>
            </a:endParaRPr>
          </a:p>
        </p:txBody>
      </p:sp>
    </p:spTree>
    <p:extLst>
      <p:ext uri="{BB962C8B-B14F-4D97-AF65-F5344CB8AC3E}">
        <p14:creationId xmlns:p14="http://schemas.microsoft.com/office/powerpoint/2010/main" val="401815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panose="020B0604020202020204" pitchFamily="34" charset="0"/>
                <a:cs typeface="Arial" panose="020B0604020202020204" pitchFamily="34" charset="0"/>
              </a:rPr>
              <a:t>Duurzame banken</a:t>
            </a:r>
          </a:p>
        </p:txBody>
      </p:sp>
      <p:sp>
        <p:nvSpPr>
          <p:cNvPr id="6" name="Tijdelijke aanduiding voor inhoud 5"/>
          <p:cNvSpPr>
            <a:spLocks noGrp="1"/>
          </p:cNvSpPr>
          <p:nvPr>
            <p:ph idx="1"/>
          </p:nvPr>
        </p:nvSpPr>
        <p:spPr/>
        <p:txBody>
          <a:bodyPr/>
          <a:lstStyle/>
          <a:p>
            <a:r>
              <a:rPr lang="nl-NL" dirty="0">
                <a:latin typeface="Arial" panose="020B0604020202020204" pitchFamily="34" charset="0"/>
                <a:cs typeface="Arial" panose="020B0604020202020204" pitchFamily="34" charset="0"/>
              </a:rPr>
              <a:t>Banken met oog voor mens, dier en natuur</a:t>
            </a:r>
          </a:p>
          <a:p>
            <a:r>
              <a:rPr lang="nl-NL" dirty="0">
                <a:latin typeface="Arial" panose="020B0604020202020204" pitchFamily="34" charset="0"/>
                <a:cs typeface="Arial" panose="020B0604020202020204" pitchFamily="34" charset="0"/>
              </a:rPr>
              <a:t>Top 5</a:t>
            </a:r>
          </a:p>
          <a:p>
            <a:pPr marL="731301" lvl="1" indent="-457063">
              <a:buFont typeface="+mj-lt"/>
              <a:buAutoNum type="arabicPeriod"/>
            </a:pPr>
            <a:r>
              <a:rPr lang="nl-NL" dirty="0">
                <a:latin typeface="Arial" panose="020B0604020202020204" pitchFamily="34" charset="0"/>
                <a:cs typeface="Arial" panose="020B0604020202020204" pitchFamily="34" charset="0"/>
              </a:rPr>
              <a:t>ASN bank</a:t>
            </a:r>
          </a:p>
          <a:p>
            <a:pPr marL="731301" lvl="1" indent="-457063">
              <a:buFont typeface="+mj-lt"/>
              <a:buAutoNum type="arabicPeriod"/>
            </a:pPr>
            <a:r>
              <a:rPr lang="nl-NL" dirty="0">
                <a:latin typeface="Arial" panose="020B0604020202020204" pitchFamily="34" charset="0"/>
                <a:cs typeface="Arial" panose="020B0604020202020204" pitchFamily="34" charset="0"/>
              </a:rPr>
              <a:t>Triodos Bank</a:t>
            </a:r>
          </a:p>
          <a:p>
            <a:pPr marL="731301" lvl="1" indent="-457063">
              <a:buFont typeface="+mj-lt"/>
              <a:buAutoNum type="arabicPeriod"/>
            </a:pPr>
            <a:r>
              <a:rPr lang="nl-NL" dirty="0">
                <a:latin typeface="Arial" panose="020B0604020202020204" pitchFamily="34" charset="0"/>
                <a:cs typeface="Arial" panose="020B0604020202020204" pitchFamily="34" charset="0"/>
              </a:rPr>
              <a:t>ABN AMRO</a:t>
            </a:r>
          </a:p>
          <a:p>
            <a:pPr marL="731301" lvl="1" indent="-457063">
              <a:buFont typeface="+mj-lt"/>
              <a:buAutoNum type="arabicPeriod"/>
            </a:pPr>
            <a:r>
              <a:rPr lang="nl-NL" dirty="0">
                <a:latin typeface="Arial" panose="020B0604020202020204" pitchFamily="34" charset="0"/>
                <a:cs typeface="Arial" panose="020B0604020202020204" pitchFamily="34" charset="0"/>
              </a:rPr>
              <a:t>Rabobank</a:t>
            </a:r>
          </a:p>
          <a:p>
            <a:pPr marL="731301" lvl="1" indent="-457063">
              <a:buFont typeface="+mj-lt"/>
              <a:buAutoNum type="arabicPeriod"/>
            </a:pPr>
            <a:r>
              <a:rPr lang="nl-NL" dirty="0">
                <a:latin typeface="Arial" panose="020B0604020202020204" pitchFamily="34" charset="0"/>
                <a:cs typeface="Arial" panose="020B0604020202020204" pitchFamily="34" charset="0"/>
              </a:rPr>
              <a:t>ING Bank</a:t>
            </a:r>
          </a:p>
        </p:txBody>
      </p:sp>
      <p:pic>
        <p:nvPicPr>
          <p:cNvPr id="8" name="Afbeelding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8468" y="1845734"/>
            <a:ext cx="5064408" cy="4789831"/>
          </a:xfrm>
          <a:prstGeom prst="rect">
            <a:avLst/>
          </a:prstGeom>
        </p:spPr>
      </p:pic>
    </p:spTree>
    <p:extLst>
      <p:ext uri="{BB962C8B-B14F-4D97-AF65-F5344CB8AC3E}">
        <p14:creationId xmlns:p14="http://schemas.microsoft.com/office/powerpoint/2010/main" val="164283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latin typeface="Arial" panose="020B0604020202020204" pitchFamily="34" charset="0"/>
                <a:cs typeface="Arial" panose="020B0604020202020204" pitchFamily="34" charset="0"/>
              </a:rPr>
              <a:t>M</a:t>
            </a:r>
            <a:r>
              <a:rPr lang="nl-NL" dirty="0">
                <a:latin typeface="Arial" panose="020B0604020202020204" pitchFamily="34" charset="0"/>
                <a:cs typeface="Arial" panose="020B0604020202020204" pitchFamily="34" charset="0"/>
              </a:rPr>
              <a:t>aatschappelijk </a:t>
            </a:r>
            <a:r>
              <a:rPr lang="nl-NL" b="1" dirty="0">
                <a:latin typeface="Arial" panose="020B0604020202020204" pitchFamily="34" charset="0"/>
                <a:cs typeface="Arial" panose="020B0604020202020204" pitchFamily="34" charset="0"/>
              </a:rPr>
              <a:t>V</a:t>
            </a:r>
            <a:r>
              <a:rPr lang="nl-NL" dirty="0">
                <a:latin typeface="Arial" panose="020B0604020202020204" pitchFamily="34" charset="0"/>
                <a:cs typeface="Arial" panose="020B0604020202020204" pitchFamily="34" charset="0"/>
              </a:rPr>
              <a:t>erantwoord </a:t>
            </a:r>
            <a:r>
              <a:rPr lang="nl-NL" b="1" dirty="0">
                <a:latin typeface="Arial" panose="020B0604020202020204" pitchFamily="34" charset="0"/>
                <a:cs typeface="Arial" panose="020B0604020202020204" pitchFamily="34" charset="0"/>
              </a:rPr>
              <a:t>O</a:t>
            </a:r>
            <a:r>
              <a:rPr lang="nl-NL" dirty="0">
                <a:latin typeface="Arial" panose="020B0604020202020204" pitchFamily="34" charset="0"/>
                <a:cs typeface="Arial" panose="020B0604020202020204" pitchFamily="34" charset="0"/>
              </a:rPr>
              <a:t>ndernemen</a:t>
            </a:r>
          </a:p>
        </p:txBody>
      </p:sp>
      <p:sp>
        <p:nvSpPr>
          <p:cNvPr id="3" name="Tijdelijke aanduiding voor inhoud 2"/>
          <p:cNvSpPr>
            <a:spLocks noGrp="1"/>
          </p:cNvSpPr>
          <p:nvPr>
            <p:ph idx="1"/>
          </p:nvPr>
        </p:nvSpPr>
        <p:spPr>
          <a:xfrm>
            <a:off x="1242190" y="2078833"/>
            <a:ext cx="9910585" cy="4494629"/>
          </a:xfrm>
        </p:spPr>
        <p:txBody>
          <a:bodyPr>
            <a:normAutofit/>
          </a:bodyPr>
          <a:lstStyle/>
          <a:p>
            <a:pPr marL="342797" indent="-342797">
              <a:buFontTx/>
              <a:buChar char="-"/>
            </a:pPr>
            <a:r>
              <a:rPr lang="nl-NL" dirty="0">
                <a:latin typeface="Arial" panose="020B0604020202020204" pitchFamily="34" charset="0"/>
                <a:cs typeface="Arial" panose="020B0604020202020204" pitchFamily="34" charset="0"/>
              </a:rPr>
              <a:t>Bedrijven (willen) verantwoordelijkheid dragen aan maatschappelijke problemen zoals luchtvervuiling, klimaatverandering, arbeidsomstandigheden of vergrijzing. </a:t>
            </a:r>
          </a:p>
          <a:p>
            <a:pPr marL="342797" indent="-342797">
              <a:buFontTx/>
              <a:buChar char="-"/>
            </a:pPr>
            <a:r>
              <a:rPr lang="nl-NL" dirty="0">
                <a:latin typeface="Arial" panose="020B0604020202020204" pitchFamily="34" charset="0"/>
                <a:cs typeface="Arial" panose="020B0604020202020204" pitchFamily="34" charset="0"/>
              </a:rPr>
              <a:t>Visie </a:t>
            </a:r>
          </a:p>
          <a:p>
            <a:pPr marL="342797" indent="-342797">
              <a:buFontTx/>
              <a:buChar char="-"/>
            </a:pPr>
            <a:r>
              <a:rPr lang="nl-NL" dirty="0">
                <a:latin typeface="Arial" panose="020B0604020202020204" pitchFamily="34" charset="0"/>
                <a:cs typeface="Arial" panose="020B0604020202020204" pitchFamily="34" charset="0"/>
              </a:rPr>
              <a:t>Belangen voor de samenleving</a:t>
            </a:r>
          </a:p>
          <a:p>
            <a:pPr marL="342797" indent="-342797">
              <a:buFontTx/>
              <a:buChar char="-"/>
            </a:pPr>
            <a:r>
              <a:rPr lang="nl-NL" dirty="0">
                <a:latin typeface="Arial" panose="020B0604020202020204" pitchFamily="34" charset="0"/>
                <a:cs typeface="Arial" panose="020B0604020202020204" pitchFamily="34" charset="0"/>
              </a:rPr>
              <a:t>Waarom MVO?</a:t>
            </a:r>
          </a:p>
          <a:p>
            <a:pPr marL="621795" lvl="1" indent="-342797">
              <a:buFontTx/>
              <a:buChar char="-"/>
            </a:pPr>
            <a:r>
              <a:rPr lang="nl-NL" dirty="0">
                <a:latin typeface="Arial" panose="020B0604020202020204" pitchFamily="34" charset="0"/>
                <a:cs typeface="Arial" panose="020B0604020202020204" pitchFamily="34" charset="0"/>
              </a:rPr>
              <a:t>Het loont; </a:t>
            </a:r>
          </a:p>
          <a:p>
            <a:pPr marL="621795" lvl="1" indent="-342797">
              <a:buFontTx/>
              <a:buChar char="-"/>
            </a:pPr>
            <a:r>
              <a:rPr lang="nl-NL" dirty="0">
                <a:latin typeface="Arial" panose="020B0604020202020204" pitchFamily="34" charset="0"/>
                <a:cs typeface="Arial" panose="020B0604020202020204" pitchFamily="34" charset="0"/>
              </a:rPr>
              <a:t>Het moet; </a:t>
            </a:r>
          </a:p>
          <a:p>
            <a:pPr marL="621795" lvl="1" indent="-342797">
              <a:buFontTx/>
              <a:buChar char="-"/>
            </a:pPr>
            <a:r>
              <a:rPr lang="nl-NL" dirty="0">
                <a:latin typeface="Arial" panose="020B0604020202020204" pitchFamily="34" charset="0"/>
                <a:cs typeface="Arial" panose="020B0604020202020204" pitchFamily="34" charset="0"/>
              </a:rPr>
              <a:t>Het hoort.</a:t>
            </a:r>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2478" y="4326148"/>
            <a:ext cx="4437073" cy="1774830"/>
          </a:xfrm>
          <a:prstGeom prst="rect">
            <a:avLst/>
          </a:prstGeom>
        </p:spPr>
      </p:pic>
    </p:spTree>
    <p:extLst>
      <p:ext uri="{BB962C8B-B14F-4D97-AF65-F5344CB8AC3E}">
        <p14:creationId xmlns:p14="http://schemas.microsoft.com/office/powerpoint/2010/main" val="3746445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r>
              <a:rPr lang="nl-NL" dirty="0"/>
              <a:t>Wat is MVO?</a:t>
            </a:r>
          </a:p>
        </p:txBody>
      </p:sp>
      <p:sp>
        <p:nvSpPr>
          <p:cNvPr id="7" name="Tijdelijke aanduiding voor inhoud 6"/>
          <p:cNvSpPr>
            <a:spLocks noGrp="1"/>
          </p:cNvSpPr>
          <p:nvPr>
            <p:ph idx="1"/>
          </p:nvPr>
        </p:nvSpPr>
        <p:spPr/>
        <p:txBody>
          <a:bodyPr/>
          <a:lstStyle/>
          <a:p>
            <a:r>
              <a:rPr lang="nl-NL" dirty="0">
                <a:latin typeface="Arial" panose="020B0604020202020204" pitchFamily="34" charset="0"/>
                <a:cs typeface="Arial" panose="020B0604020202020204" pitchFamily="34" charset="0"/>
              </a:rPr>
              <a:t>Het gaat in eerste instantie over ondernemers en bedrijven, niet over burgers, consumenten of de overheid.</a:t>
            </a:r>
          </a:p>
          <a:p>
            <a:r>
              <a:rPr lang="nl-NL" dirty="0">
                <a:latin typeface="Arial" panose="020B0604020202020204" pitchFamily="34" charset="0"/>
                <a:cs typeface="Arial" panose="020B0604020202020204" pitchFamily="34" charset="0"/>
              </a:rPr>
              <a:t>Maatschappelijk verantwoord ondernemen betekent dat bedrijven verantwoordelijkheid (willen) dragen voor maatschappelijke problemen zoals luchtvervuiling, klimaatverandering, arbeidsomstandigheden of vergrijzing. </a:t>
            </a:r>
          </a:p>
          <a:p>
            <a:pPr lvl="1"/>
            <a:r>
              <a:rPr lang="nl-NL" dirty="0">
                <a:latin typeface="Arial" panose="020B0604020202020204" pitchFamily="34" charset="0"/>
                <a:cs typeface="Arial" panose="020B0604020202020204" pitchFamily="34" charset="0"/>
              </a:rPr>
              <a:t>Willen deze problemen niet groter maken dan dat ze nu zijn</a:t>
            </a:r>
          </a:p>
          <a:p>
            <a:pPr lvl="1"/>
            <a:r>
              <a:rPr lang="nl-NL" dirty="0">
                <a:latin typeface="Arial" panose="020B0604020202020204" pitchFamily="34" charset="0"/>
                <a:cs typeface="Arial" panose="020B0604020202020204" pitchFamily="34" charset="0"/>
              </a:rPr>
              <a:t>Een bijdrage te leveren aan het oplossen van deze problemen</a:t>
            </a:r>
          </a:p>
        </p:txBody>
      </p:sp>
      <p:pic>
        <p:nvPicPr>
          <p:cNvPr id="8" name="Afbeelding 7"/>
          <p:cNvPicPr>
            <a:picLocks noChangeAspect="1"/>
          </p:cNvPicPr>
          <p:nvPr/>
        </p:nvPicPr>
        <p:blipFill rotWithShape="1">
          <a:blip r:embed="rId3">
            <a:extLst>
              <a:ext uri="{28A0092B-C50C-407E-A947-70E740481C1C}">
                <a14:useLocalDpi xmlns:a14="http://schemas.microsoft.com/office/drawing/2010/main" val="0"/>
              </a:ext>
            </a:extLst>
          </a:blip>
          <a:srcRect b="34263"/>
          <a:stretch/>
        </p:blipFill>
        <p:spPr>
          <a:xfrm>
            <a:off x="2566020" y="4941168"/>
            <a:ext cx="5788546" cy="1800200"/>
          </a:xfrm>
          <a:prstGeom prst="rect">
            <a:avLst/>
          </a:prstGeom>
        </p:spPr>
      </p:pic>
    </p:spTree>
    <p:extLst>
      <p:ext uri="{BB962C8B-B14F-4D97-AF65-F5344CB8AC3E}">
        <p14:creationId xmlns:p14="http://schemas.microsoft.com/office/powerpoint/2010/main" val="942682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r>
              <a:rPr lang="nl-NL" dirty="0"/>
              <a:t>Visie</a:t>
            </a:r>
          </a:p>
        </p:txBody>
      </p:sp>
      <p:sp>
        <p:nvSpPr>
          <p:cNvPr id="7" name="Tijdelijke aanduiding voor inhoud 6"/>
          <p:cNvSpPr>
            <a:spLocks noGrp="1"/>
          </p:cNvSpPr>
          <p:nvPr>
            <p:ph idx="1"/>
          </p:nvPr>
        </p:nvSpPr>
        <p:spPr/>
        <p:txBody>
          <a:bodyPr/>
          <a:lstStyle/>
          <a:p>
            <a:r>
              <a:rPr lang="nl-NL" dirty="0">
                <a:latin typeface="Arial" panose="020B0604020202020204" pitchFamily="34" charset="0"/>
                <a:cs typeface="Arial" panose="020B0604020202020204" pitchFamily="34" charset="0"/>
              </a:rPr>
              <a:t>Bedrijven die maatschappelijk verantwoord ondernemen, houden dus rekening met de maatschappelijke effecten van hun activiteiten.</a:t>
            </a:r>
          </a:p>
          <a:p>
            <a:pPr lvl="1"/>
            <a:r>
              <a:rPr lang="nl-NL" dirty="0">
                <a:latin typeface="Arial" panose="020B0604020202020204" pitchFamily="34" charset="0"/>
                <a:cs typeface="Arial" panose="020B0604020202020204" pitchFamily="34" charset="0"/>
              </a:rPr>
              <a:t>Dat geldt voor alle bedrijfsprocessen: zowel voor inkoop, productie, verkoop en onderhoud als voor HRM en marketingcommunicatie. </a:t>
            </a:r>
          </a:p>
          <a:p>
            <a:pPr lvl="1"/>
            <a:r>
              <a:rPr lang="nl-NL" dirty="0">
                <a:latin typeface="Arial" panose="020B0604020202020204" pitchFamily="34" charset="0"/>
                <a:cs typeface="Arial" panose="020B0604020202020204" pitchFamily="34" charset="0"/>
              </a:rPr>
              <a:t>MVO is geen project, maar een integrale visie op de kernactiviteiten van een bedrijf.</a:t>
            </a:r>
          </a:p>
          <a:p>
            <a:pPr lvl="1"/>
            <a:endParaRPr lang="nl-NL" dirty="0">
              <a:latin typeface="Arial" panose="020B0604020202020204" pitchFamily="34" charset="0"/>
              <a:cs typeface="Arial" panose="020B0604020202020204" pitchFamily="34" charset="0"/>
            </a:endParaRPr>
          </a:p>
          <a:p>
            <a:pPr lvl="0"/>
            <a:r>
              <a:rPr lang="nl-NL" dirty="0">
                <a:solidFill>
                  <a:srgbClr val="164B4F"/>
                </a:solidFill>
                <a:latin typeface="Arial" panose="020B0604020202020204" pitchFamily="34" charset="0"/>
                <a:cs typeface="Arial" panose="020B0604020202020204" pitchFamily="34" charset="0"/>
              </a:rPr>
              <a:t>Waarom een MVO?</a:t>
            </a:r>
          </a:p>
          <a:p>
            <a:pPr lvl="1"/>
            <a:r>
              <a:rPr lang="nl-NL" dirty="0">
                <a:solidFill>
                  <a:srgbClr val="164B4F"/>
                </a:solidFill>
                <a:latin typeface="Arial" panose="020B0604020202020204" pitchFamily="34" charset="0"/>
                <a:cs typeface="Arial" panose="020B0604020202020204" pitchFamily="34" charset="0"/>
              </a:rPr>
              <a:t>Het loont. </a:t>
            </a:r>
          </a:p>
          <a:p>
            <a:pPr lvl="1"/>
            <a:r>
              <a:rPr lang="nl-NL" dirty="0">
                <a:solidFill>
                  <a:srgbClr val="164B4F"/>
                </a:solidFill>
                <a:latin typeface="Arial" panose="020B0604020202020204" pitchFamily="34" charset="0"/>
                <a:cs typeface="Arial" panose="020B0604020202020204" pitchFamily="34" charset="0"/>
              </a:rPr>
              <a:t>Het moet.</a:t>
            </a:r>
          </a:p>
          <a:p>
            <a:pPr lvl="1"/>
            <a:r>
              <a:rPr lang="nl-NL" dirty="0">
                <a:solidFill>
                  <a:srgbClr val="164B4F"/>
                </a:solidFill>
                <a:latin typeface="Arial" panose="020B0604020202020204" pitchFamily="34" charset="0"/>
                <a:cs typeface="Arial" panose="020B0604020202020204" pitchFamily="34" charset="0"/>
              </a:rPr>
              <a:t>Het hoort.</a:t>
            </a:r>
          </a:p>
          <a:p>
            <a:pPr lvl="1"/>
            <a:endParaRPr lang="nl-N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1796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r>
              <a:rPr lang="nl-NL" dirty="0"/>
              <a:t>De belangrijkste onderwerpen rond MVO</a:t>
            </a:r>
          </a:p>
        </p:txBody>
      </p:sp>
      <p:sp>
        <p:nvSpPr>
          <p:cNvPr id="7" name="Tijdelijke aanduiding voor inhoud 6"/>
          <p:cNvSpPr>
            <a:spLocks noGrp="1"/>
          </p:cNvSpPr>
          <p:nvPr>
            <p:ph idx="1"/>
          </p:nvPr>
        </p:nvSpPr>
        <p:spPr/>
        <p:txBody>
          <a:bodyPr/>
          <a:lstStyle/>
          <a:p>
            <a:r>
              <a:rPr lang="nl-NL" dirty="0">
                <a:latin typeface="Arial" panose="020B0604020202020204" pitchFamily="34" charset="0"/>
                <a:cs typeface="Arial" panose="020B0604020202020204" pitchFamily="34" charset="0"/>
              </a:rPr>
              <a:t>Duurzaam of maatschappelijk verantwoord</a:t>
            </a:r>
          </a:p>
          <a:p>
            <a:r>
              <a:rPr lang="nl-NL" dirty="0">
                <a:latin typeface="Arial" panose="020B0604020202020204" pitchFamily="34" charset="0"/>
                <a:cs typeface="Arial" panose="020B0604020202020204" pitchFamily="34" charset="0"/>
              </a:rPr>
              <a:t>People-</a:t>
            </a:r>
            <a:r>
              <a:rPr lang="nl-NL" dirty="0" err="1">
                <a:latin typeface="Arial" panose="020B0604020202020204" pitchFamily="34" charset="0"/>
                <a:cs typeface="Arial" panose="020B0604020202020204" pitchFamily="34" charset="0"/>
              </a:rPr>
              <a:t>Planet</a:t>
            </a:r>
            <a:r>
              <a:rPr lang="nl-NL" dirty="0">
                <a:latin typeface="Arial" panose="020B0604020202020204" pitchFamily="34" charset="0"/>
                <a:cs typeface="Arial" panose="020B0604020202020204" pitchFamily="34" charset="0"/>
              </a:rPr>
              <a:t>-Profit</a:t>
            </a:r>
          </a:p>
          <a:p>
            <a:r>
              <a:rPr lang="nl-NL" dirty="0">
                <a:latin typeface="Arial" panose="020B0604020202020204" pitchFamily="34" charset="0"/>
                <a:cs typeface="Arial" panose="020B0604020202020204" pitchFamily="34" charset="0"/>
              </a:rPr>
              <a:t>Circulaire Economie</a:t>
            </a:r>
          </a:p>
          <a:p>
            <a:r>
              <a:rPr lang="nl-NL" dirty="0">
                <a:latin typeface="Arial" panose="020B0604020202020204" pitchFamily="34" charset="0"/>
                <a:cs typeface="Arial" panose="020B0604020202020204" pitchFamily="34" charset="0"/>
              </a:rPr>
              <a:t>Klimaatneutraal</a:t>
            </a:r>
          </a:p>
          <a:p>
            <a:r>
              <a:rPr lang="nl-NL" dirty="0">
                <a:latin typeface="Arial" panose="020B0604020202020204" pitchFamily="34" charset="0"/>
                <a:cs typeface="Arial" panose="020B0604020202020204" pitchFamily="34" charset="0"/>
              </a:rPr>
              <a:t>Sociale Innovatie</a:t>
            </a:r>
          </a:p>
        </p:txBody>
      </p:sp>
      <p:pic>
        <p:nvPicPr>
          <p:cNvPr id="3" name="Afbeelding 2"/>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13892" y="4228579"/>
            <a:ext cx="7272808" cy="1949113"/>
          </a:xfrm>
          <a:prstGeom prst="rect">
            <a:avLst/>
          </a:prstGeom>
        </p:spPr>
      </p:pic>
      <p:pic>
        <p:nvPicPr>
          <p:cNvPr id="4" name="Afbeelding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1956" y="5421144"/>
            <a:ext cx="1433736" cy="1433736"/>
          </a:xfrm>
          <a:prstGeom prst="rect">
            <a:avLst/>
          </a:prstGeom>
        </p:spPr>
      </p:pic>
    </p:spTree>
    <p:extLst>
      <p:ext uri="{BB962C8B-B14F-4D97-AF65-F5344CB8AC3E}">
        <p14:creationId xmlns:p14="http://schemas.microsoft.com/office/powerpoint/2010/main" val="3072165569"/>
      </p:ext>
    </p:extLst>
  </p:cSld>
  <p:clrMapOvr>
    <a:masterClrMapping/>
  </p:clrMapOvr>
</p:sld>
</file>

<file path=ppt/theme/theme1.xml><?xml version="1.0" encoding="utf-8"?>
<a:theme xmlns:a="http://schemas.openxmlformats.org/drawingml/2006/main" name="Terugblik">
  <a:themeElements>
    <a:clrScheme name="Terugblik">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Terugbli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rugbli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1_Terugblik">
  <a:themeElements>
    <a:clrScheme name="Terugblik">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Terugbli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rugbli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thema">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thema">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1360506</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2011-12-12T13:37:00+00:00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TP102801108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706526</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REDMOND\v-soujap</DisplayName>
        <AccountId>1954</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Props1.xml><?xml version="1.0" encoding="utf-8"?>
<ds:datastoreItem xmlns:ds="http://schemas.openxmlformats.org/officeDocument/2006/customXml" ds:itemID="{211E33DF-2340-4F4E-B874-B73FEFEBFC8D}">
  <ds:schemaRefs>
    <ds:schemaRef ds:uri="http://schemas.microsoft.com/sharepoint/v3/contenttype/forms"/>
  </ds:schemaRefs>
</ds:datastoreItem>
</file>

<file path=customXml/itemProps2.xml><?xml version="1.0" encoding="utf-8"?>
<ds:datastoreItem xmlns:ds="http://schemas.openxmlformats.org/officeDocument/2006/customXml" ds:itemID="{4683C129-7B42-490A-AD74-E9303BC76D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F249165-F638-412C-8E0A-DFB7045CA2E0}">
  <ds:schemaRefs>
    <ds:schemaRef ds:uri="http://schemas.microsoft.com/office/2006/metadata/properties"/>
    <ds:schemaRef ds:uri="4873beb7-5857-4685-be1f-d57550cc96cc"/>
    <ds:schemaRef ds:uri="http://schemas.openxmlformats.org/package/2006/metadata/core-properties"/>
    <ds:schemaRef ds:uri="http://schemas.microsoft.com/office/infopath/2007/PartnerControls"/>
    <ds:schemaRef ds:uri="http://schemas.microsoft.com/office/2006/documentManagement/types"/>
    <ds:schemaRef ds:uri="http://purl.org/dc/term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Rustige natuurpresentatie vier seizoenen (breedbeeld)</Template>
  <TotalTime>132</TotalTime>
  <Words>873</Words>
  <Application>Microsoft Office PowerPoint</Application>
  <PresentationFormat>Aangepast</PresentationFormat>
  <Paragraphs>181</Paragraphs>
  <Slides>24</Slides>
  <Notes>22</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24</vt:i4>
      </vt:variant>
    </vt:vector>
  </HeadingPairs>
  <TitlesOfParts>
    <vt:vector size="31" baseType="lpstr">
      <vt:lpstr>Arial</vt:lpstr>
      <vt:lpstr>Calibri</vt:lpstr>
      <vt:lpstr>Calibri Light</vt:lpstr>
      <vt:lpstr>Cambria</vt:lpstr>
      <vt:lpstr>Euphemia</vt:lpstr>
      <vt:lpstr>Terugblik</vt:lpstr>
      <vt:lpstr>1_Terugblik</vt:lpstr>
      <vt:lpstr> Duurzaamheid Les 4 Profit, Duurzame ondernemingen, SWOT-analyse en Kosten- en batenanalyse</vt:lpstr>
      <vt:lpstr>Programma</vt:lpstr>
      <vt:lpstr>Circulaire economie</vt:lpstr>
      <vt:lpstr>PowerPoint-presentatie</vt:lpstr>
      <vt:lpstr>Duurzame banken</vt:lpstr>
      <vt:lpstr>Maatschappelijk Verantwoord Ondernemen</vt:lpstr>
      <vt:lpstr>Wat is MVO?</vt:lpstr>
      <vt:lpstr>Visie</vt:lpstr>
      <vt:lpstr>De belangrijkste onderwerpen rond MVO</vt:lpstr>
      <vt:lpstr>Praktijkvoorbeeld</vt:lpstr>
      <vt:lpstr>Keurmerk en certificering</vt:lpstr>
      <vt:lpstr>Green key</vt:lpstr>
      <vt:lpstr>Normen Green key</vt:lpstr>
      <vt:lpstr>PowerPoint-presentatie</vt:lpstr>
      <vt:lpstr>PowerPoint-presentatie</vt:lpstr>
      <vt:lpstr>Innovatie</vt:lpstr>
      <vt:lpstr>SWOT-analyse</vt:lpstr>
      <vt:lpstr>Innovatieve ideeën</vt:lpstr>
      <vt:lpstr>Kosten- en batenanalyse</vt:lpstr>
      <vt:lpstr>Kosten- en batenanalyse</vt:lpstr>
      <vt:lpstr>Kosten- en batenanalyse</vt:lpstr>
      <vt:lpstr>Kosten- en batenanalyse</vt:lpstr>
      <vt:lpstr>Excel</vt:lpstr>
      <vt:lpstr>Aan de slag!</vt:lpstr>
    </vt:vector>
  </TitlesOfParts>
  <Company>AOC Oost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Hoe duurzaam is jouw omgeving op de werkvloer?</dc:title>
  <dc:creator>Lotte van Geel</dc:creator>
  <cp:lastModifiedBy>Emil van der Weijden</cp:lastModifiedBy>
  <cp:revision>19</cp:revision>
  <dcterms:created xsi:type="dcterms:W3CDTF">2019-02-24T11:42:50Z</dcterms:created>
  <dcterms:modified xsi:type="dcterms:W3CDTF">2022-11-01T14:41:39Z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