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353" r:id="rId3"/>
    <p:sldId id="352" r:id="rId4"/>
    <p:sldId id="357" r:id="rId5"/>
    <p:sldId id="331" r:id="rId6"/>
    <p:sldId id="332" r:id="rId7"/>
    <p:sldId id="344" r:id="rId8"/>
    <p:sldId id="354" r:id="rId9"/>
    <p:sldId id="345" r:id="rId10"/>
    <p:sldId id="356" r:id="rId11"/>
    <p:sldId id="355" r:id="rId12"/>
    <p:sldId id="346" r:id="rId13"/>
    <p:sldId id="358" r:id="rId14"/>
    <p:sldId id="349" r:id="rId15"/>
    <p:sldId id="341"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 van der Weijden" userId="d5a97714-595f-41f7-a457-b8fe7f3b0d31" providerId="ADAL" clId="{050E0D51-C570-4A4A-916E-9833856371CD}"/>
    <pc:docChg chg="undo custSel delSld modSld">
      <pc:chgData name="Emil van der Weijden" userId="d5a97714-595f-41f7-a457-b8fe7f3b0d31" providerId="ADAL" clId="{050E0D51-C570-4A4A-916E-9833856371CD}" dt="2022-12-08T06:54:11.245" v="53" actId="5793"/>
      <pc:docMkLst>
        <pc:docMk/>
      </pc:docMkLst>
      <pc:sldChg chg="del">
        <pc:chgData name="Emil van der Weijden" userId="d5a97714-595f-41f7-a457-b8fe7f3b0d31" providerId="ADAL" clId="{050E0D51-C570-4A4A-916E-9833856371CD}" dt="2022-12-08T06:52:52.759" v="0" actId="2696"/>
        <pc:sldMkLst>
          <pc:docMk/>
          <pc:sldMk cId="2594935871" sldId="328"/>
        </pc:sldMkLst>
      </pc:sldChg>
      <pc:sldChg chg="modSp mod">
        <pc:chgData name="Emil van der Weijden" userId="d5a97714-595f-41f7-a457-b8fe7f3b0d31" providerId="ADAL" clId="{050E0D51-C570-4A4A-916E-9833856371CD}" dt="2022-12-08T06:54:11.245" v="53" actId="5793"/>
        <pc:sldMkLst>
          <pc:docMk/>
          <pc:sldMk cId="4016515907" sldId="331"/>
        </pc:sldMkLst>
        <pc:spChg chg="mod">
          <ac:chgData name="Emil van der Weijden" userId="d5a97714-595f-41f7-a457-b8fe7f3b0d31" providerId="ADAL" clId="{050E0D51-C570-4A4A-916E-9833856371CD}" dt="2022-12-08T06:54:11.245" v="53" actId="5793"/>
          <ac:spMkLst>
            <pc:docMk/>
            <pc:sldMk cId="4016515907" sldId="331"/>
            <ac:spMk id="5" creationId="{77567FB9-F9B9-4AA5-8F96-284ABCDE6371}"/>
          </ac:spMkLst>
        </pc:spChg>
      </pc:sldChg>
      <pc:sldChg chg="del">
        <pc:chgData name="Emil van der Weijden" userId="d5a97714-595f-41f7-a457-b8fe7f3b0d31" providerId="ADAL" clId="{050E0D51-C570-4A4A-916E-9833856371CD}" dt="2022-12-08T06:53:41.786" v="37" actId="2696"/>
        <pc:sldMkLst>
          <pc:docMk/>
          <pc:sldMk cId="1689349797" sldId="347"/>
        </pc:sldMkLst>
      </pc:sldChg>
      <pc:sldChg chg="modSp mod">
        <pc:chgData name="Emil van der Weijden" userId="d5a97714-595f-41f7-a457-b8fe7f3b0d31" providerId="ADAL" clId="{050E0D51-C570-4A4A-916E-9833856371CD}" dt="2022-12-08T06:52:57.309" v="2" actId="20577"/>
        <pc:sldMkLst>
          <pc:docMk/>
          <pc:sldMk cId="333325551" sldId="353"/>
        </pc:sldMkLst>
        <pc:spChg chg="mod">
          <ac:chgData name="Emil van der Weijden" userId="d5a97714-595f-41f7-a457-b8fe7f3b0d31" providerId="ADAL" clId="{050E0D51-C570-4A4A-916E-9833856371CD}" dt="2022-12-08T06:52:57.309" v="2" actId="20577"/>
          <ac:spMkLst>
            <pc:docMk/>
            <pc:sldMk cId="333325551" sldId="353"/>
            <ac:spMk id="12" creationId="{9EAB9E95-3949-4030-86EA-5DD9185842FF}"/>
          </ac:spMkLst>
        </pc:spChg>
      </pc:sldChg>
      <pc:sldChg chg="del">
        <pc:chgData name="Emil van der Weijden" userId="d5a97714-595f-41f7-a457-b8fe7f3b0d31" providerId="ADAL" clId="{050E0D51-C570-4A4A-916E-9833856371CD}" dt="2022-12-08T06:54:02.513" v="38" actId="2696"/>
        <pc:sldMkLst>
          <pc:docMk/>
          <pc:sldMk cId="185717234" sldId="360"/>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peningsdia">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7" name="Afbeelding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2714504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B250BF-A9DD-497E-9A73-ACEBE659F19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EA7DD04-C9C6-47ED-B52E-CED310644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1B457068-8E6B-4FC5-BDC3-CD1570DC4032}"/>
              </a:ext>
            </a:extLst>
          </p:cNvPr>
          <p:cNvSpPr>
            <a:spLocks noGrp="1"/>
          </p:cNvSpPr>
          <p:nvPr>
            <p:ph type="dt" sz="half" idx="10"/>
          </p:nvPr>
        </p:nvSpPr>
        <p:spPr/>
        <p:txBody>
          <a:bodyPr/>
          <a:lstStyle/>
          <a:p>
            <a:fld id="{90638624-A8C0-4DF9-A95F-8A4C0D536B8C}" type="datetimeFigureOut">
              <a:rPr lang="nl-NL" smtClean="0"/>
              <a:t>8-12-2022</a:t>
            </a:fld>
            <a:endParaRPr lang="nl-NL"/>
          </a:p>
        </p:txBody>
      </p:sp>
      <p:sp>
        <p:nvSpPr>
          <p:cNvPr id="5" name="Tijdelijke aanduiding voor voettekst 4">
            <a:extLst>
              <a:ext uri="{FF2B5EF4-FFF2-40B4-BE49-F238E27FC236}">
                <a16:creationId xmlns:a16="http://schemas.microsoft.com/office/drawing/2014/main" id="{A43FC375-C2BB-4EB7-9F29-73780AB684F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9C895F9-2579-4295-8F71-44A10EF1ADF1}"/>
              </a:ext>
            </a:extLst>
          </p:cNvPr>
          <p:cNvSpPr>
            <a:spLocks noGrp="1"/>
          </p:cNvSpPr>
          <p:nvPr>
            <p:ph type="sldNum" sz="quarter" idx="12"/>
          </p:nvPr>
        </p:nvSpPr>
        <p:spPr/>
        <p:txBody>
          <a:bodyPr/>
          <a:lstStyle/>
          <a:p>
            <a:fld id="{7FE5C51D-5354-4365-9E1C-77EF75F9A70B}" type="slidenum">
              <a:rPr lang="nl-NL" smtClean="0"/>
              <a:t>‹nr.›</a:t>
            </a:fld>
            <a:endParaRPr lang="nl-NL"/>
          </a:p>
        </p:txBody>
      </p:sp>
    </p:spTree>
    <p:extLst>
      <p:ext uri="{BB962C8B-B14F-4D97-AF65-F5344CB8AC3E}">
        <p14:creationId xmlns:p14="http://schemas.microsoft.com/office/powerpoint/2010/main" val="461361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3422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1022009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665238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7288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2937227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110809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2877123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otdia">
    <p:spTree>
      <p:nvGrpSpPr>
        <p:cNvPr id="1" name=""/>
        <p:cNvGrpSpPr/>
        <p:nvPr/>
      </p:nvGrpSpPr>
      <p:grpSpPr>
        <a:xfrm>
          <a:off x="0" y="0"/>
          <a:ext cx="0" cy="0"/>
          <a:chOff x="0" y="0"/>
          <a:chExt cx="0" cy="0"/>
        </a:xfrm>
      </p:grpSpPr>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kstvak 2"/>
          <p:cNvSpPr txBox="1"/>
          <p:nvPr/>
        </p:nvSpPr>
        <p:spPr>
          <a:xfrm>
            <a:off x="1130533" y="6142150"/>
            <a:ext cx="4680065" cy="369332"/>
          </a:xfrm>
          <a:prstGeom prst="rect">
            <a:avLst/>
          </a:prstGeom>
          <a:solidFill>
            <a:schemeClr val="bg1"/>
          </a:solidFill>
        </p:spPr>
        <p:txBody>
          <a:bodyPr wrap="square" rtlCol="0">
            <a:spAutoFit/>
          </a:bodyPr>
          <a:lstStyle/>
          <a:p>
            <a:endParaRPr lang="nl-NL" dirty="0"/>
          </a:p>
        </p:txBody>
      </p:sp>
      <p:pic>
        <p:nvPicPr>
          <p:cNvPr id="4" name="Afbeelding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463" y="5787319"/>
            <a:ext cx="6553213" cy="1078994"/>
          </a:xfrm>
          <a:prstGeom prst="rect">
            <a:avLst/>
          </a:prstGeom>
        </p:spPr>
      </p:pic>
    </p:spTree>
    <p:extLst>
      <p:ext uri="{BB962C8B-B14F-4D97-AF65-F5344CB8AC3E}">
        <p14:creationId xmlns:p14="http://schemas.microsoft.com/office/powerpoint/2010/main" val="2058400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82645954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www.globalgoals.org/" TargetMode="External"/><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video" Target="https://www.youtube.com/embed/0Puv0Pss33M"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B4AC6944-6984-48E7-AF7E-9C9D2A21D17B}"/>
              </a:ext>
            </a:extLst>
          </p:cNvPr>
          <p:cNvPicPr>
            <a:picLocks noChangeAspect="1"/>
          </p:cNvPicPr>
          <p:nvPr/>
        </p:nvPicPr>
        <p:blipFill>
          <a:blip r:embed="rId2"/>
          <a:stretch>
            <a:fillRect/>
          </a:stretch>
        </p:blipFill>
        <p:spPr>
          <a:xfrm>
            <a:off x="1881052" y="644435"/>
            <a:ext cx="8429896" cy="3161211"/>
          </a:xfrm>
          <a:prstGeom prst="rect">
            <a:avLst/>
          </a:prstGeom>
        </p:spPr>
      </p:pic>
      <p:sp>
        <p:nvSpPr>
          <p:cNvPr id="2" name="Titel 1">
            <a:extLst>
              <a:ext uri="{FF2B5EF4-FFF2-40B4-BE49-F238E27FC236}">
                <a16:creationId xmlns:a16="http://schemas.microsoft.com/office/drawing/2014/main" id="{536033D0-F06C-472A-AB93-2D0A2C2F155A}"/>
              </a:ext>
            </a:extLst>
          </p:cNvPr>
          <p:cNvSpPr>
            <a:spLocks noGrp="1"/>
          </p:cNvSpPr>
          <p:nvPr>
            <p:ph type="ctrTitle"/>
          </p:nvPr>
        </p:nvSpPr>
        <p:spPr>
          <a:xfrm>
            <a:off x="1524000" y="2446073"/>
            <a:ext cx="9144000" cy="2387600"/>
          </a:xfrm>
        </p:spPr>
        <p:txBody>
          <a:bodyPr>
            <a:normAutofit/>
          </a:bodyPr>
          <a:lstStyle/>
          <a:p>
            <a:r>
              <a:rPr lang="en-US" sz="5400" dirty="0" err="1"/>
              <a:t>Innovatie</a:t>
            </a:r>
            <a:r>
              <a:rPr lang="en-US" sz="5400" dirty="0"/>
              <a:t> &amp; </a:t>
            </a:r>
            <a:r>
              <a:rPr lang="en-US" sz="5400" dirty="0" err="1"/>
              <a:t>duurzaamheid</a:t>
            </a:r>
            <a:endParaRPr lang="nl-NL" sz="5400" dirty="0"/>
          </a:p>
        </p:txBody>
      </p:sp>
      <p:sp>
        <p:nvSpPr>
          <p:cNvPr id="3" name="Ondertitel 2">
            <a:extLst>
              <a:ext uri="{FF2B5EF4-FFF2-40B4-BE49-F238E27FC236}">
                <a16:creationId xmlns:a16="http://schemas.microsoft.com/office/drawing/2014/main" id="{14231C8C-B66E-4EB7-9928-F6E96DC50AF2}"/>
              </a:ext>
            </a:extLst>
          </p:cNvPr>
          <p:cNvSpPr>
            <a:spLocks noGrp="1"/>
          </p:cNvSpPr>
          <p:nvPr>
            <p:ph type="subTitle" idx="1"/>
          </p:nvPr>
        </p:nvSpPr>
        <p:spPr>
          <a:xfrm>
            <a:off x="1524000" y="4925748"/>
            <a:ext cx="9144000" cy="1655762"/>
          </a:xfrm>
        </p:spPr>
        <p:txBody>
          <a:bodyPr/>
          <a:lstStyle/>
          <a:p>
            <a:r>
              <a:rPr lang="en-US" dirty="0"/>
              <a:t>Les 5 – </a:t>
            </a:r>
            <a:r>
              <a:rPr lang="en-US" dirty="0" err="1"/>
              <a:t>Duurzaamheid</a:t>
            </a:r>
            <a:r>
              <a:rPr lang="en-US" dirty="0"/>
              <a:t> in het </a:t>
            </a:r>
            <a:r>
              <a:rPr lang="en-US" dirty="0" err="1"/>
              <a:t>dierbedrijf</a:t>
            </a:r>
            <a:endParaRPr lang="nl-NL" dirty="0"/>
          </a:p>
        </p:txBody>
      </p:sp>
    </p:spTree>
    <p:extLst>
      <p:ext uri="{BB962C8B-B14F-4D97-AF65-F5344CB8AC3E}">
        <p14:creationId xmlns:p14="http://schemas.microsoft.com/office/powerpoint/2010/main" val="117496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02D8D9-7449-4457-A043-16507D116447}"/>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6366D1C7-1D72-444F-8B8F-31D208E22416}"/>
              </a:ext>
            </a:extLst>
          </p:cNvPr>
          <p:cNvSpPr>
            <a:spLocks noGrp="1"/>
          </p:cNvSpPr>
          <p:nvPr>
            <p:ph idx="1"/>
          </p:nvPr>
        </p:nvSpPr>
        <p:spPr/>
        <p:txBody>
          <a:bodyPr/>
          <a:lstStyle/>
          <a:p>
            <a:endParaRPr lang="nl-NL"/>
          </a:p>
        </p:txBody>
      </p:sp>
      <p:pic>
        <p:nvPicPr>
          <p:cNvPr id="4098" name="Picture 2">
            <a:extLst>
              <a:ext uri="{FF2B5EF4-FFF2-40B4-BE49-F238E27FC236}">
                <a16:creationId xmlns:a16="http://schemas.microsoft.com/office/drawing/2014/main" id="{13569C8A-9A85-468E-8B5E-802288316A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6456"/>
            <a:ext cx="12192000" cy="71021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1AE032E8-3B4F-4421-AD14-8D7BD16B01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8850"/>
          <a:stretch/>
        </p:blipFill>
        <p:spPr bwMode="auto">
          <a:xfrm>
            <a:off x="0" y="-166456"/>
            <a:ext cx="2578608" cy="7102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342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8250C5-7369-435F-ACC7-2EEF2B7D9A3A}"/>
              </a:ext>
            </a:extLst>
          </p:cNvPr>
          <p:cNvSpPr>
            <a:spLocks noGrp="1"/>
          </p:cNvSpPr>
          <p:nvPr>
            <p:ph type="title"/>
          </p:nvPr>
        </p:nvSpPr>
        <p:spPr/>
        <p:txBody>
          <a:bodyPr/>
          <a:lstStyle/>
          <a:p>
            <a:r>
              <a:rPr lang="nl-NL" dirty="0"/>
              <a:t>Manieren van verduurzamen</a:t>
            </a:r>
          </a:p>
        </p:txBody>
      </p:sp>
      <p:pic>
        <p:nvPicPr>
          <p:cNvPr id="3074" name="Picture 2" descr="What Is Sustainable Development?">
            <a:extLst>
              <a:ext uri="{FF2B5EF4-FFF2-40B4-BE49-F238E27FC236}">
                <a16:creationId xmlns:a16="http://schemas.microsoft.com/office/drawing/2014/main" id="{B2D7BFBD-AB55-4C11-B5F0-59901FACF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2318" y="1374325"/>
            <a:ext cx="6311784" cy="5055982"/>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AFE8829E-786D-453D-86C7-941A680BAA35}"/>
              </a:ext>
            </a:extLst>
          </p:cNvPr>
          <p:cNvSpPr txBox="1"/>
          <p:nvPr/>
        </p:nvSpPr>
        <p:spPr>
          <a:xfrm>
            <a:off x="4586711" y="6430307"/>
            <a:ext cx="6096000" cy="369332"/>
          </a:xfrm>
          <a:prstGeom prst="rect">
            <a:avLst/>
          </a:prstGeom>
          <a:noFill/>
        </p:spPr>
        <p:txBody>
          <a:bodyPr wrap="square">
            <a:spAutoFit/>
          </a:bodyPr>
          <a:lstStyle/>
          <a:p>
            <a:r>
              <a:rPr lang="nl-NL" dirty="0">
                <a:hlinkClick r:id="rId3"/>
              </a:rPr>
              <a:t>http://www.globalgoals.org/</a:t>
            </a:r>
            <a:endParaRPr lang="nl-NL" dirty="0"/>
          </a:p>
        </p:txBody>
      </p:sp>
    </p:spTree>
    <p:extLst>
      <p:ext uri="{BB962C8B-B14F-4D97-AF65-F5344CB8AC3E}">
        <p14:creationId xmlns:p14="http://schemas.microsoft.com/office/powerpoint/2010/main" val="2122057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601D55-CCCC-471D-9C35-039DF60F264F}"/>
              </a:ext>
            </a:extLst>
          </p:cNvPr>
          <p:cNvSpPr>
            <a:spLocks noGrp="1"/>
          </p:cNvSpPr>
          <p:nvPr>
            <p:ph type="title"/>
          </p:nvPr>
        </p:nvSpPr>
        <p:spPr/>
        <p:txBody>
          <a:bodyPr/>
          <a:lstStyle/>
          <a:p>
            <a:r>
              <a:rPr lang="nl-NL" dirty="0"/>
              <a:t>Manieren van verduurzamen</a:t>
            </a:r>
          </a:p>
        </p:txBody>
      </p:sp>
      <p:sp>
        <p:nvSpPr>
          <p:cNvPr id="3" name="Tijdelijke aanduiding voor inhoud 2">
            <a:extLst>
              <a:ext uri="{FF2B5EF4-FFF2-40B4-BE49-F238E27FC236}">
                <a16:creationId xmlns:a16="http://schemas.microsoft.com/office/drawing/2014/main" id="{8E130946-FB01-4089-8D74-1F65152EB0A8}"/>
              </a:ext>
            </a:extLst>
          </p:cNvPr>
          <p:cNvSpPr>
            <a:spLocks noGrp="1"/>
          </p:cNvSpPr>
          <p:nvPr>
            <p:ph idx="1"/>
          </p:nvPr>
        </p:nvSpPr>
        <p:spPr>
          <a:xfrm>
            <a:off x="2041912" y="1752294"/>
            <a:ext cx="7740000" cy="662111"/>
          </a:xfrm>
        </p:spPr>
        <p:txBody>
          <a:bodyPr/>
          <a:lstStyle/>
          <a:p>
            <a:pPr indent="0" algn="ctr">
              <a:buNone/>
            </a:pPr>
            <a:r>
              <a:rPr lang="nl-NL" dirty="0"/>
              <a:t> </a:t>
            </a:r>
            <a:r>
              <a:rPr lang="nl-NL" sz="3600" dirty="0"/>
              <a:t>In &amp; Out principe</a:t>
            </a:r>
            <a:endParaRPr lang="nl-NL" dirty="0"/>
          </a:p>
        </p:txBody>
      </p:sp>
      <p:sp>
        <p:nvSpPr>
          <p:cNvPr id="4" name="Rechthoek 3">
            <a:extLst>
              <a:ext uri="{FF2B5EF4-FFF2-40B4-BE49-F238E27FC236}">
                <a16:creationId xmlns:a16="http://schemas.microsoft.com/office/drawing/2014/main" id="{6FACB3B8-729F-465D-975C-5907793A1B1D}"/>
              </a:ext>
            </a:extLst>
          </p:cNvPr>
          <p:cNvSpPr/>
          <p:nvPr/>
        </p:nvSpPr>
        <p:spPr>
          <a:xfrm>
            <a:off x="4227968" y="2679826"/>
            <a:ext cx="3367889" cy="2381061"/>
          </a:xfrm>
          <a:prstGeom prst="rect">
            <a:avLst/>
          </a:prstGeom>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nl-NL" sz="4800" dirty="0"/>
              <a:t>Het bedrijf</a:t>
            </a:r>
          </a:p>
        </p:txBody>
      </p:sp>
      <p:cxnSp>
        <p:nvCxnSpPr>
          <p:cNvPr id="6" name="Rechte verbindingslijn met pijl 5">
            <a:extLst>
              <a:ext uri="{FF2B5EF4-FFF2-40B4-BE49-F238E27FC236}">
                <a16:creationId xmlns:a16="http://schemas.microsoft.com/office/drawing/2014/main" id="{43CB6347-C7FD-4A2A-9DAB-97FF3F798823}"/>
              </a:ext>
            </a:extLst>
          </p:cNvPr>
          <p:cNvCxnSpPr>
            <a:cxnSpLocks/>
            <a:endCxn id="4" idx="1"/>
          </p:cNvCxnSpPr>
          <p:nvPr/>
        </p:nvCxnSpPr>
        <p:spPr>
          <a:xfrm>
            <a:off x="2942376" y="3870357"/>
            <a:ext cx="1285592"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9" name="Rechte verbindingslijn met pijl 8">
            <a:extLst>
              <a:ext uri="{FF2B5EF4-FFF2-40B4-BE49-F238E27FC236}">
                <a16:creationId xmlns:a16="http://schemas.microsoft.com/office/drawing/2014/main" id="{B1C0C209-0EDA-4352-B47E-EC7B9FE69952}"/>
              </a:ext>
            </a:extLst>
          </p:cNvPr>
          <p:cNvCxnSpPr>
            <a:cxnSpLocks/>
          </p:cNvCxnSpPr>
          <p:nvPr/>
        </p:nvCxnSpPr>
        <p:spPr>
          <a:xfrm>
            <a:off x="7595857" y="3870356"/>
            <a:ext cx="1285592"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2" name="Tijdelijke aanduiding voor inhoud 2">
            <a:extLst>
              <a:ext uri="{FF2B5EF4-FFF2-40B4-BE49-F238E27FC236}">
                <a16:creationId xmlns:a16="http://schemas.microsoft.com/office/drawing/2014/main" id="{6F3213AE-DF7B-4B87-ACE7-24C42440F4C6}"/>
              </a:ext>
            </a:extLst>
          </p:cNvPr>
          <p:cNvSpPr txBox="1">
            <a:spLocks/>
          </p:cNvSpPr>
          <p:nvPr/>
        </p:nvSpPr>
        <p:spPr>
          <a:xfrm>
            <a:off x="1470034" y="3539299"/>
            <a:ext cx="1472342" cy="662111"/>
          </a:xfrm>
          <a:prstGeom prst="rect">
            <a:avLst/>
          </a:prstGeom>
        </p:spPr>
        <p:txBody>
          <a:bodyPr vert="horz" lIns="0" tIns="0" rIns="0" bIns="0" rtlCol="0">
            <a:normAutofit/>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Font typeface="Arial" panose="020B0604020202020204" pitchFamily="34" charset="0"/>
              <a:buNone/>
            </a:pPr>
            <a:r>
              <a:rPr lang="nl-NL" dirty="0"/>
              <a:t> </a:t>
            </a:r>
            <a:r>
              <a:rPr lang="nl-NL" sz="3600" dirty="0"/>
              <a:t>Input</a:t>
            </a:r>
            <a:endParaRPr lang="nl-NL" dirty="0"/>
          </a:p>
        </p:txBody>
      </p:sp>
      <p:sp>
        <p:nvSpPr>
          <p:cNvPr id="13" name="Tijdelijke aanduiding voor inhoud 2">
            <a:extLst>
              <a:ext uri="{FF2B5EF4-FFF2-40B4-BE49-F238E27FC236}">
                <a16:creationId xmlns:a16="http://schemas.microsoft.com/office/drawing/2014/main" id="{B49222C0-DEED-49A2-ACF1-1E96CCC2E532}"/>
              </a:ext>
            </a:extLst>
          </p:cNvPr>
          <p:cNvSpPr txBox="1">
            <a:spLocks/>
          </p:cNvSpPr>
          <p:nvPr/>
        </p:nvSpPr>
        <p:spPr>
          <a:xfrm>
            <a:off x="8881449" y="3539300"/>
            <a:ext cx="1566070" cy="662111"/>
          </a:xfrm>
          <a:prstGeom prst="rect">
            <a:avLst/>
          </a:prstGeom>
        </p:spPr>
        <p:txBody>
          <a:bodyPr vert="horz" lIns="0" tIns="0" rIns="0" bIns="0" rtlCol="0">
            <a:normAutofit/>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Font typeface="Arial" panose="020B0604020202020204" pitchFamily="34" charset="0"/>
              <a:buNone/>
            </a:pPr>
            <a:r>
              <a:rPr lang="nl-NL" sz="3600" dirty="0"/>
              <a:t>Output</a:t>
            </a:r>
            <a:endParaRPr lang="nl-NL" dirty="0"/>
          </a:p>
        </p:txBody>
      </p:sp>
      <p:sp>
        <p:nvSpPr>
          <p:cNvPr id="14" name="Tijdelijke aanduiding voor inhoud 2">
            <a:extLst>
              <a:ext uri="{FF2B5EF4-FFF2-40B4-BE49-F238E27FC236}">
                <a16:creationId xmlns:a16="http://schemas.microsoft.com/office/drawing/2014/main" id="{E543998B-3225-46C1-9702-587D0C713F73}"/>
              </a:ext>
            </a:extLst>
          </p:cNvPr>
          <p:cNvSpPr txBox="1">
            <a:spLocks/>
          </p:cNvSpPr>
          <p:nvPr/>
        </p:nvSpPr>
        <p:spPr>
          <a:xfrm>
            <a:off x="1924484" y="5753653"/>
            <a:ext cx="7740000" cy="662111"/>
          </a:xfrm>
          <a:prstGeom prst="rect">
            <a:avLst/>
          </a:prstGeom>
        </p:spPr>
        <p:txBody>
          <a:bodyPr vert="horz" lIns="0" tIns="0" rIns="0" bIns="0" rtlCol="0">
            <a:normAutofit fontScale="77500" lnSpcReduction="20000"/>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Font typeface="Arial" panose="020B0604020202020204" pitchFamily="34" charset="0"/>
              <a:buNone/>
            </a:pPr>
            <a:r>
              <a:rPr lang="nl-NL" dirty="0"/>
              <a:t> </a:t>
            </a:r>
            <a:r>
              <a:rPr lang="nl-NL" sz="3600" dirty="0"/>
              <a:t>4R model: </a:t>
            </a:r>
            <a:r>
              <a:rPr lang="nl-NL" sz="3600" dirty="0" err="1"/>
              <a:t>Refuse</a:t>
            </a:r>
            <a:r>
              <a:rPr lang="nl-NL" sz="3600" dirty="0"/>
              <a:t>, </a:t>
            </a:r>
            <a:r>
              <a:rPr lang="nl-NL" sz="3600" dirty="0" err="1"/>
              <a:t>Reduce</a:t>
            </a:r>
            <a:r>
              <a:rPr lang="nl-NL" sz="3600" dirty="0"/>
              <a:t>, </a:t>
            </a:r>
            <a:r>
              <a:rPr lang="nl-NL" sz="3600" dirty="0" err="1"/>
              <a:t>Reuse</a:t>
            </a:r>
            <a:r>
              <a:rPr lang="nl-NL" sz="3600" dirty="0"/>
              <a:t>, Recycle</a:t>
            </a:r>
          </a:p>
          <a:p>
            <a:pPr indent="0" algn="ctr">
              <a:buFont typeface="Arial" panose="020B0604020202020204" pitchFamily="34" charset="0"/>
              <a:buNone/>
            </a:pPr>
            <a:r>
              <a:rPr lang="nl-NL" dirty="0"/>
              <a:t>(weigeren, reduceren, hergebruiken, recyclen)</a:t>
            </a:r>
            <a:endParaRPr lang="nl-NL" sz="1600" dirty="0"/>
          </a:p>
        </p:txBody>
      </p:sp>
    </p:spTree>
    <p:extLst>
      <p:ext uri="{BB962C8B-B14F-4D97-AF65-F5344CB8AC3E}">
        <p14:creationId xmlns:p14="http://schemas.microsoft.com/office/powerpoint/2010/main" val="12231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06B542-5BD8-4884-852D-76AAD4B9708B}"/>
              </a:ext>
            </a:extLst>
          </p:cNvPr>
          <p:cNvSpPr>
            <a:spLocks noGrp="1"/>
          </p:cNvSpPr>
          <p:nvPr>
            <p:ph type="title"/>
          </p:nvPr>
        </p:nvSpPr>
        <p:spPr/>
        <p:txBody>
          <a:bodyPr/>
          <a:lstStyle/>
          <a:p>
            <a:r>
              <a:rPr lang="nl-NL" dirty="0"/>
              <a:t>Manieren van verduurzamen</a:t>
            </a:r>
          </a:p>
        </p:txBody>
      </p:sp>
      <p:sp>
        <p:nvSpPr>
          <p:cNvPr id="3" name="Tijdelijke aanduiding voor inhoud 2">
            <a:extLst>
              <a:ext uri="{FF2B5EF4-FFF2-40B4-BE49-F238E27FC236}">
                <a16:creationId xmlns:a16="http://schemas.microsoft.com/office/drawing/2014/main" id="{A194403C-5ECF-40FE-89F4-317ACEB13FB8}"/>
              </a:ext>
            </a:extLst>
          </p:cNvPr>
          <p:cNvSpPr>
            <a:spLocks noGrp="1"/>
          </p:cNvSpPr>
          <p:nvPr>
            <p:ph idx="1"/>
          </p:nvPr>
        </p:nvSpPr>
        <p:spPr>
          <a:xfrm>
            <a:off x="756000" y="1316736"/>
            <a:ext cx="10079640" cy="4762602"/>
          </a:xfrm>
        </p:spPr>
        <p:txBody>
          <a:bodyPr>
            <a:normAutofit/>
          </a:bodyPr>
          <a:lstStyle/>
          <a:p>
            <a:pPr indent="0">
              <a:buNone/>
            </a:pPr>
            <a:r>
              <a:rPr lang="nl-NL" sz="1600" b="0" i="0" dirty="0">
                <a:solidFill>
                  <a:schemeClr val="tx1"/>
                </a:solidFill>
                <a:effectLst/>
                <a:latin typeface="Montserrat" panose="00000500000000000000" pitchFamily="2" charset="0"/>
              </a:rPr>
              <a:t>“Hoewel er tijdens de bouw geprobeerd wordt om afvalstromen te beperken is er altijd wel wat zaagafval dat overblijft. Antoon, één van de eerste vrijwilligers, bedacht ook daar een goede oplossing voor. Hij heeft de afgelopen tijd flink wat afvalhout weten te verzamelen en heeft daar zijn creativiteit op losgelaten. Het resultaat: ruim 100 prachtige nestkastjes, in allerlei soorten en maten voor diverse vogelsoorten. Mooi hout, mooi gerecycled en een mooi resultaat.”</a:t>
            </a:r>
            <a:endParaRPr lang="nl-NL" sz="1600" dirty="0">
              <a:solidFill>
                <a:schemeClr val="tx1"/>
              </a:solidFill>
            </a:endParaRPr>
          </a:p>
        </p:txBody>
      </p:sp>
      <p:pic>
        <p:nvPicPr>
          <p:cNvPr id="4" name="Afbeelding 3">
            <a:extLst>
              <a:ext uri="{FF2B5EF4-FFF2-40B4-BE49-F238E27FC236}">
                <a16:creationId xmlns:a16="http://schemas.microsoft.com/office/drawing/2014/main" id="{421218FF-0389-4C17-B779-48947F42420D}"/>
              </a:ext>
            </a:extLst>
          </p:cNvPr>
          <p:cNvPicPr>
            <a:picLocks noChangeAspect="1"/>
          </p:cNvPicPr>
          <p:nvPr/>
        </p:nvPicPr>
        <p:blipFill>
          <a:blip r:embed="rId2"/>
          <a:stretch>
            <a:fillRect/>
          </a:stretch>
        </p:blipFill>
        <p:spPr>
          <a:xfrm>
            <a:off x="2564859" y="2776031"/>
            <a:ext cx="7062281" cy="3725353"/>
          </a:xfrm>
          <a:prstGeom prst="rect">
            <a:avLst/>
          </a:prstGeom>
        </p:spPr>
      </p:pic>
      <p:pic>
        <p:nvPicPr>
          <p:cNvPr id="5" name="Afbeelding 4">
            <a:extLst>
              <a:ext uri="{FF2B5EF4-FFF2-40B4-BE49-F238E27FC236}">
                <a16:creationId xmlns:a16="http://schemas.microsoft.com/office/drawing/2014/main" id="{7E47920B-DCFA-4008-B726-04C79E002420}"/>
              </a:ext>
            </a:extLst>
          </p:cNvPr>
          <p:cNvPicPr>
            <a:picLocks noChangeAspect="1"/>
          </p:cNvPicPr>
          <p:nvPr/>
        </p:nvPicPr>
        <p:blipFill>
          <a:blip r:embed="rId3"/>
          <a:stretch>
            <a:fillRect/>
          </a:stretch>
        </p:blipFill>
        <p:spPr>
          <a:xfrm>
            <a:off x="8680720" y="2596807"/>
            <a:ext cx="1550670" cy="1664386"/>
          </a:xfrm>
          <a:prstGeom prst="rect">
            <a:avLst/>
          </a:prstGeom>
        </p:spPr>
      </p:pic>
    </p:spTree>
    <p:extLst>
      <p:ext uri="{BB962C8B-B14F-4D97-AF65-F5344CB8AC3E}">
        <p14:creationId xmlns:p14="http://schemas.microsoft.com/office/powerpoint/2010/main" val="2492576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06AC84-D80D-402A-AD13-14D75E7C13B7}"/>
              </a:ext>
            </a:extLst>
          </p:cNvPr>
          <p:cNvSpPr>
            <a:spLocks noGrp="1"/>
          </p:cNvSpPr>
          <p:nvPr>
            <p:ph type="title"/>
          </p:nvPr>
        </p:nvSpPr>
        <p:spPr/>
        <p:txBody>
          <a:bodyPr>
            <a:normAutofit/>
          </a:bodyPr>
          <a:lstStyle/>
          <a:p>
            <a:r>
              <a:rPr lang="nl-NL" dirty="0"/>
              <a:t>4R Model in de dierverzorging</a:t>
            </a:r>
          </a:p>
        </p:txBody>
      </p:sp>
      <p:sp>
        <p:nvSpPr>
          <p:cNvPr id="3" name="Tijdelijke aanduiding voor inhoud 2">
            <a:extLst>
              <a:ext uri="{FF2B5EF4-FFF2-40B4-BE49-F238E27FC236}">
                <a16:creationId xmlns:a16="http://schemas.microsoft.com/office/drawing/2014/main" id="{6C829E3B-BCC3-4D00-BDF4-D5785C35A51F}"/>
              </a:ext>
            </a:extLst>
          </p:cNvPr>
          <p:cNvSpPr>
            <a:spLocks noGrp="1"/>
          </p:cNvSpPr>
          <p:nvPr>
            <p:ph idx="1"/>
          </p:nvPr>
        </p:nvSpPr>
        <p:spPr/>
        <p:txBody>
          <a:bodyPr/>
          <a:lstStyle/>
          <a:p>
            <a:pPr indent="0">
              <a:buNone/>
            </a:pPr>
            <a:r>
              <a:rPr lang="nl-NL" dirty="0"/>
              <a:t>Hoe kan je het 4R model (</a:t>
            </a:r>
            <a:r>
              <a:rPr lang="nl-NL" dirty="0" err="1"/>
              <a:t>refuse</a:t>
            </a:r>
            <a:r>
              <a:rPr lang="nl-NL" dirty="0"/>
              <a:t>, </a:t>
            </a:r>
            <a:r>
              <a:rPr lang="nl-NL" dirty="0" err="1"/>
              <a:t>reduce</a:t>
            </a:r>
            <a:r>
              <a:rPr lang="nl-NL" dirty="0"/>
              <a:t>, </a:t>
            </a:r>
            <a:r>
              <a:rPr lang="nl-NL" dirty="0" err="1"/>
              <a:t>reuse</a:t>
            </a:r>
            <a:r>
              <a:rPr lang="nl-NL" dirty="0"/>
              <a:t> &amp; recycle) toepassen in het werkveld dierverzorging. </a:t>
            </a:r>
          </a:p>
          <a:p>
            <a:pPr indent="0">
              <a:buNone/>
            </a:pPr>
            <a:endParaRPr lang="nl-NL" dirty="0"/>
          </a:p>
          <a:p>
            <a:pPr indent="0">
              <a:buNone/>
            </a:pPr>
            <a:endParaRPr lang="nl-NL" dirty="0"/>
          </a:p>
          <a:p>
            <a:pPr marL="342900" indent="-342900"/>
            <a:r>
              <a:rPr lang="nl-NL" dirty="0"/>
              <a:t>Schrijf 10 concrete voorbeelden hoe je kan verduurzamen binnen het werkveld dierverzorging.</a:t>
            </a:r>
          </a:p>
          <a:p>
            <a:pPr marL="342900" indent="-342900"/>
            <a:endParaRPr lang="nl-NL" dirty="0"/>
          </a:p>
          <a:p>
            <a:pPr marL="342900" indent="-342900"/>
            <a:endParaRPr lang="nl-NL" dirty="0"/>
          </a:p>
          <a:p>
            <a:pPr marL="342900" indent="-342900"/>
            <a:r>
              <a:rPr lang="nl-NL" dirty="0"/>
              <a:t>Schrijf bij elk voorbeeld of dit </a:t>
            </a:r>
            <a:r>
              <a:rPr lang="nl-NL" dirty="0" err="1"/>
              <a:t>refuse</a:t>
            </a:r>
            <a:r>
              <a:rPr lang="nl-NL" dirty="0"/>
              <a:t>, </a:t>
            </a:r>
            <a:r>
              <a:rPr lang="nl-NL" dirty="0" err="1"/>
              <a:t>reduce</a:t>
            </a:r>
            <a:r>
              <a:rPr lang="nl-NL" dirty="0"/>
              <a:t>, </a:t>
            </a:r>
            <a:r>
              <a:rPr lang="nl-NL" dirty="0" err="1"/>
              <a:t>reuse</a:t>
            </a:r>
            <a:r>
              <a:rPr lang="nl-NL" dirty="0"/>
              <a:t> of recycling is. </a:t>
            </a:r>
          </a:p>
          <a:p>
            <a:pPr indent="0">
              <a:buNone/>
            </a:pPr>
            <a:endParaRPr lang="nl-NL" dirty="0"/>
          </a:p>
          <a:p>
            <a:pPr indent="0">
              <a:buNone/>
            </a:pPr>
            <a:endParaRPr lang="nl-NL" dirty="0"/>
          </a:p>
        </p:txBody>
      </p:sp>
      <p:sp>
        <p:nvSpPr>
          <p:cNvPr id="4" name="Tijdelijke aanduiding voor inhoud 2">
            <a:extLst>
              <a:ext uri="{FF2B5EF4-FFF2-40B4-BE49-F238E27FC236}">
                <a16:creationId xmlns:a16="http://schemas.microsoft.com/office/drawing/2014/main" id="{C89FA787-6844-4D82-835D-43B2C8A955A0}"/>
              </a:ext>
            </a:extLst>
          </p:cNvPr>
          <p:cNvSpPr txBox="1">
            <a:spLocks/>
          </p:cNvSpPr>
          <p:nvPr/>
        </p:nvSpPr>
        <p:spPr>
          <a:xfrm>
            <a:off x="85970" y="5584235"/>
            <a:ext cx="1885950" cy="990206"/>
          </a:xfrm>
          <a:prstGeom prst="rect">
            <a:avLst/>
          </a:prstGeom>
          <a:solidFill>
            <a:schemeClr val="bg1"/>
          </a:solidFill>
          <a:ln>
            <a:solidFill>
              <a:schemeClr val="bg1"/>
            </a:solidFill>
          </a:ln>
          <a:effectLst/>
        </p:spPr>
        <p:txBody>
          <a:bodyPr vert="horz" lIns="180000" tIns="180000" rIns="180000" bIns="180000" rtlCol="0">
            <a:normAutofit/>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Font typeface="Arial" panose="020B0604020202020204" pitchFamily="34" charset="0"/>
              <a:buNone/>
            </a:pPr>
            <a:r>
              <a:rPr lang="nl-NL" sz="3200" dirty="0"/>
              <a:t>10 min</a:t>
            </a:r>
          </a:p>
          <a:p>
            <a:pPr indent="0">
              <a:buFont typeface="Arial" panose="020B0604020202020204" pitchFamily="34" charset="0"/>
              <a:buNone/>
            </a:pPr>
            <a:endParaRPr lang="nl-NL" sz="3200" dirty="0"/>
          </a:p>
        </p:txBody>
      </p:sp>
      <p:sp>
        <p:nvSpPr>
          <p:cNvPr id="5" name="Tijdelijke aanduiding voor inhoud 2">
            <a:extLst>
              <a:ext uri="{FF2B5EF4-FFF2-40B4-BE49-F238E27FC236}">
                <a16:creationId xmlns:a16="http://schemas.microsoft.com/office/drawing/2014/main" id="{9923CF01-0573-4B27-BD86-392561287AC9}"/>
              </a:ext>
            </a:extLst>
          </p:cNvPr>
          <p:cNvSpPr txBox="1">
            <a:spLocks/>
          </p:cNvSpPr>
          <p:nvPr/>
        </p:nvSpPr>
        <p:spPr>
          <a:xfrm>
            <a:off x="85970" y="2766618"/>
            <a:ext cx="1885950" cy="1495425"/>
          </a:xfrm>
          <a:prstGeom prst="rect">
            <a:avLst/>
          </a:prstGeom>
          <a:solidFill>
            <a:schemeClr val="bg1"/>
          </a:solidFill>
          <a:ln>
            <a:solidFill>
              <a:schemeClr val="bg1"/>
            </a:solidFill>
          </a:ln>
          <a:effectLst/>
        </p:spPr>
        <p:txBody>
          <a:bodyPr vert="horz" lIns="180000" tIns="180000" rIns="180000" bIns="180000" rtlCol="0">
            <a:normAutofit/>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Font typeface="Arial" panose="020B0604020202020204" pitchFamily="34" charset="0"/>
              <a:buNone/>
            </a:pPr>
            <a:r>
              <a:rPr lang="nl-NL" sz="4000" dirty="0"/>
              <a:t>1</a:t>
            </a:r>
          </a:p>
          <a:p>
            <a:pPr indent="0">
              <a:buFont typeface="Arial" panose="020B0604020202020204" pitchFamily="34" charset="0"/>
              <a:buNone/>
            </a:pPr>
            <a:endParaRPr lang="nl-NL" sz="4000" dirty="0"/>
          </a:p>
        </p:txBody>
      </p:sp>
      <p:pic>
        <p:nvPicPr>
          <p:cNvPr id="6" name="Afbeelding 5">
            <a:extLst>
              <a:ext uri="{FF2B5EF4-FFF2-40B4-BE49-F238E27FC236}">
                <a16:creationId xmlns:a16="http://schemas.microsoft.com/office/drawing/2014/main" id="{A9AB8066-CA03-4234-8478-A18B4F0B9C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606" y="1504651"/>
            <a:ext cx="1272679" cy="1272679"/>
          </a:xfrm>
          <a:prstGeom prst="rect">
            <a:avLst/>
          </a:prstGeom>
        </p:spPr>
      </p:pic>
      <p:pic>
        <p:nvPicPr>
          <p:cNvPr id="7" name="Afbeelding 6">
            <a:extLst>
              <a:ext uri="{FF2B5EF4-FFF2-40B4-BE49-F238E27FC236}">
                <a16:creationId xmlns:a16="http://schemas.microsoft.com/office/drawing/2014/main" id="{F46CB86B-691A-4543-9B59-5232781DE9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469" y="4425962"/>
            <a:ext cx="1300951" cy="1300951"/>
          </a:xfrm>
          <a:prstGeom prst="rect">
            <a:avLst/>
          </a:prstGeom>
        </p:spPr>
      </p:pic>
      <p:sp>
        <p:nvSpPr>
          <p:cNvPr id="8" name="Rechthoek 7">
            <a:extLst>
              <a:ext uri="{FF2B5EF4-FFF2-40B4-BE49-F238E27FC236}">
                <a16:creationId xmlns:a16="http://schemas.microsoft.com/office/drawing/2014/main" id="{840C3072-B3C2-4AA1-A47D-A37645D274FD}"/>
              </a:ext>
            </a:extLst>
          </p:cNvPr>
          <p:cNvSpPr/>
          <p:nvPr/>
        </p:nvSpPr>
        <p:spPr>
          <a:xfrm>
            <a:off x="0" y="0"/>
            <a:ext cx="226142" cy="6858000"/>
          </a:xfrm>
          <a:prstGeom prst="rect">
            <a:avLst/>
          </a:prstGeom>
          <a:solidFill>
            <a:srgbClr val="F499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305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600000" fill="hold"/>
                                        <p:tgtEl>
                                          <p:spTgt spid="8"/>
                                        </p:tgtEl>
                                        <p:attrNameLst>
                                          <p:attrName>ppt_x</p:attrName>
                                        </p:attrNameLst>
                                      </p:cBhvr>
                                      <p:tavLst>
                                        <p:tav tm="0">
                                          <p:val>
                                            <p:strVal val="#ppt_x"/>
                                          </p:val>
                                        </p:tav>
                                        <p:tav tm="100000">
                                          <p:val>
                                            <p:strVal val="#ppt_x"/>
                                          </p:val>
                                        </p:tav>
                                      </p:tavLst>
                                    </p:anim>
                                    <p:anim calcmode="lin" valueType="num">
                                      <p:cBhvr additive="base">
                                        <p:cTn id="8" dur="600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600000"/>
                            </p:stCondLst>
                            <p:childTnLst>
                              <p:par>
                                <p:cTn id="10" presetID="1" presetClass="emph" presetSubtype="1" nodeType="afterEffect">
                                  <p:stCondLst>
                                    <p:cond delay="0"/>
                                  </p:stCondLst>
                                  <p:childTnLst>
                                    <p:set>
                                      <p:cBhvr>
                                        <p:cTn id="11" dur="indefinite"/>
                                        <p:tgtEl>
                                          <p:spTgt spid="8"/>
                                        </p:tgtEl>
                                        <p:attrNameLst>
                                          <p:attrName>fillcolor</p:attrName>
                                        </p:attrNameLst>
                                      </p:cBhvr>
                                      <p:to>
                                        <p:clrVal>
                                          <a:srgbClr val="70AD47"/>
                                        </p:clrVal>
                                      </p:to>
                                    </p:set>
                                    <p:set>
                                      <p:cBhvr>
                                        <p:cTn id="12" dur="indefinite"/>
                                        <p:tgtEl>
                                          <p:spTgt spid="8"/>
                                        </p:tgtEl>
                                        <p:attrNameLst>
                                          <p:attrName>fill.type</p:attrName>
                                        </p:attrNameLst>
                                      </p:cBhvr>
                                      <p:to>
                                        <p:strVal val="solid"/>
                                      </p:to>
                                    </p:set>
                                    <p:set>
                                      <p:cBhvr>
                                        <p:cTn id="13" dur="indefinite"/>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5C673E-98FF-4183-9621-98EDCD3C36B0}"/>
              </a:ext>
            </a:extLst>
          </p:cNvPr>
          <p:cNvSpPr>
            <a:spLocks noGrp="1"/>
          </p:cNvSpPr>
          <p:nvPr>
            <p:ph type="title"/>
          </p:nvPr>
        </p:nvSpPr>
        <p:spPr/>
        <p:txBody>
          <a:bodyPr/>
          <a:lstStyle/>
          <a:p>
            <a:r>
              <a:rPr lang="en-US" dirty="0" err="1"/>
              <a:t>Lesdoelen</a:t>
            </a:r>
            <a:r>
              <a:rPr lang="en-US" dirty="0"/>
              <a:t> </a:t>
            </a:r>
            <a:r>
              <a:rPr lang="en-US" dirty="0" err="1"/>
              <a:t>behaald</a:t>
            </a:r>
            <a:r>
              <a:rPr lang="en-US" dirty="0"/>
              <a:t>?</a:t>
            </a:r>
            <a:endParaRPr lang="nl-NL" dirty="0"/>
          </a:p>
        </p:txBody>
      </p:sp>
      <p:sp>
        <p:nvSpPr>
          <p:cNvPr id="3" name="Tijdelijke aanduiding voor inhoud 2">
            <a:extLst>
              <a:ext uri="{FF2B5EF4-FFF2-40B4-BE49-F238E27FC236}">
                <a16:creationId xmlns:a16="http://schemas.microsoft.com/office/drawing/2014/main" id="{F0416B73-0EC6-4340-A9D2-7A4FCCCA2BAE}"/>
              </a:ext>
            </a:extLst>
          </p:cNvPr>
          <p:cNvSpPr>
            <a:spLocks noGrp="1"/>
          </p:cNvSpPr>
          <p:nvPr>
            <p:ph idx="1"/>
          </p:nvPr>
        </p:nvSpPr>
        <p:spPr>
          <a:xfrm>
            <a:off x="2051999" y="1728000"/>
            <a:ext cx="8350529" cy="4351338"/>
          </a:xfrm>
        </p:spPr>
        <p:txBody>
          <a:bodyPr/>
          <a:lstStyle/>
          <a:p>
            <a:pPr indent="0">
              <a:buNone/>
            </a:pPr>
            <a:endParaRPr lang="en-US" dirty="0"/>
          </a:p>
          <a:p>
            <a:pPr indent="0">
              <a:buNone/>
            </a:pPr>
            <a:endParaRPr lang="en-US" dirty="0"/>
          </a:p>
          <a:p>
            <a:pPr marL="342900" indent="-342900"/>
            <a:r>
              <a:rPr lang="en-US" dirty="0" err="1"/>
              <a:t>Jij</a:t>
            </a:r>
            <a:r>
              <a:rPr lang="en-US" dirty="0"/>
              <a:t> </a:t>
            </a:r>
            <a:r>
              <a:rPr lang="en-US" dirty="0" err="1"/>
              <a:t>denkt</a:t>
            </a:r>
            <a:r>
              <a:rPr lang="en-US" dirty="0"/>
              <a:t> nu </a:t>
            </a:r>
            <a:r>
              <a:rPr lang="en-US" dirty="0" err="1"/>
              <a:t>verder</a:t>
            </a:r>
            <a:r>
              <a:rPr lang="en-US" dirty="0"/>
              <a:t> dan </a:t>
            </a:r>
            <a:r>
              <a:rPr lang="en-US" dirty="0" err="1"/>
              <a:t>zuinig</a:t>
            </a:r>
            <a:r>
              <a:rPr lang="en-US" dirty="0"/>
              <a:t> </a:t>
            </a:r>
            <a:r>
              <a:rPr lang="en-US" dirty="0" err="1"/>
              <a:t>zijn</a:t>
            </a:r>
            <a:r>
              <a:rPr lang="en-US" dirty="0"/>
              <a:t> </a:t>
            </a:r>
            <a:r>
              <a:rPr lang="en-US" dirty="0" err="1"/>
              <a:t>en</a:t>
            </a:r>
            <a:r>
              <a:rPr lang="en-US" dirty="0"/>
              <a:t> </a:t>
            </a:r>
            <a:r>
              <a:rPr lang="en-US" dirty="0" err="1"/>
              <a:t>besparen</a:t>
            </a:r>
            <a:r>
              <a:rPr lang="en-US" dirty="0"/>
              <a:t> </a:t>
            </a:r>
            <a:r>
              <a:rPr lang="en-US" dirty="0" err="1"/>
              <a:t>als</a:t>
            </a:r>
            <a:r>
              <a:rPr lang="en-US" dirty="0"/>
              <a:t> het om </a:t>
            </a:r>
            <a:r>
              <a:rPr lang="en-US" dirty="0" err="1"/>
              <a:t>duurzaamheid</a:t>
            </a:r>
            <a:r>
              <a:rPr lang="en-US" dirty="0"/>
              <a:t> </a:t>
            </a:r>
            <a:r>
              <a:rPr lang="en-US" dirty="0" err="1"/>
              <a:t>gaat</a:t>
            </a:r>
            <a:r>
              <a:rPr lang="en-US" dirty="0"/>
              <a:t> </a:t>
            </a:r>
          </a:p>
          <a:p>
            <a:pPr marL="342900" indent="-342900"/>
            <a:endParaRPr lang="en-US" dirty="0"/>
          </a:p>
          <a:p>
            <a:pPr marL="342900" indent="-342900"/>
            <a:r>
              <a:rPr lang="en-US" dirty="0" err="1"/>
              <a:t>Jij</a:t>
            </a:r>
            <a:r>
              <a:rPr lang="en-US" dirty="0"/>
              <a:t> </a:t>
            </a:r>
            <a:r>
              <a:rPr lang="en-US" dirty="0" err="1"/>
              <a:t>begrijpt</a:t>
            </a:r>
            <a:r>
              <a:rPr lang="en-US" dirty="0"/>
              <a:t> nu het in &amp; out </a:t>
            </a:r>
            <a:r>
              <a:rPr lang="en-US" dirty="0" err="1"/>
              <a:t>principe</a:t>
            </a:r>
            <a:r>
              <a:rPr lang="en-US" dirty="0"/>
              <a:t> </a:t>
            </a:r>
            <a:r>
              <a:rPr lang="en-US" dirty="0" err="1"/>
              <a:t>en</a:t>
            </a:r>
            <a:r>
              <a:rPr lang="en-US" dirty="0"/>
              <a:t> het 4R model om </a:t>
            </a:r>
            <a:r>
              <a:rPr lang="en-US" dirty="0" err="1"/>
              <a:t>duurzaamheid</a:t>
            </a:r>
            <a:r>
              <a:rPr lang="en-US" dirty="0"/>
              <a:t> toe te </a:t>
            </a:r>
            <a:r>
              <a:rPr lang="en-US" dirty="0" err="1"/>
              <a:t>passen</a:t>
            </a:r>
            <a:r>
              <a:rPr lang="en-US" dirty="0"/>
              <a:t> in </a:t>
            </a:r>
            <a:r>
              <a:rPr lang="en-US" dirty="0" err="1"/>
              <a:t>jou</a:t>
            </a:r>
            <a:r>
              <a:rPr lang="en-US" dirty="0"/>
              <a:t> werk</a:t>
            </a:r>
          </a:p>
          <a:p>
            <a:pPr marL="342900" indent="-342900"/>
            <a:endParaRPr lang="en-US" dirty="0"/>
          </a:p>
          <a:p>
            <a:pPr marL="342900" indent="-342900"/>
            <a:r>
              <a:rPr lang="en-US" dirty="0" err="1"/>
              <a:t>Jij</a:t>
            </a:r>
            <a:r>
              <a:rPr lang="en-US" dirty="0"/>
              <a:t> </a:t>
            </a:r>
            <a:r>
              <a:rPr lang="en-US" dirty="0" err="1"/>
              <a:t>hebt</a:t>
            </a:r>
            <a:r>
              <a:rPr lang="en-US" dirty="0"/>
              <a:t> nu </a:t>
            </a:r>
            <a:r>
              <a:rPr lang="en-US" dirty="0" err="1"/>
              <a:t>meer</a:t>
            </a:r>
            <a:r>
              <a:rPr lang="en-US" dirty="0"/>
              <a:t> </a:t>
            </a:r>
            <a:r>
              <a:rPr lang="en-US" dirty="0" err="1"/>
              <a:t>houvast</a:t>
            </a:r>
            <a:r>
              <a:rPr lang="en-US" dirty="0"/>
              <a:t> met </a:t>
            </a:r>
            <a:r>
              <a:rPr lang="en-US" dirty="0" err="1"/>
              <a:t>betrekking</a:t>
            </a:r>
            <a:r>
              <a:rPr lang="en-US" dirty="0"/>
              <a:t> tot </a:t>
            </a:r>
            <a:r>
              <a:rPr lang="en-US" dirty="0" err="1"/>
              <a:t>omgevingsbewust</a:t>
            </a:r>
            <a:r>
              <a:rPr lang="en-US" dirty="0"/>
              <a:t> </a:t>
            </a:r>
            <a:r>
              <a:rPr lang="en-US" dirty="0" err="1"/>
              <a:t>ondernemen</a:t>
            </a:r>
            <a:endParaRPr lang="en-US" dirty="0"/>
          </a:p>
          <a:p>
            <a:endParaRPr lang="nl-NL" dirty="0"/>
          </a:p>
        </p:txBody>
      </p:sp>
    </p:spTree>
    <p:extLst>
      <p:ext uri="{BB962C8B-B14F-4D97-AF65-F5344CB8AC3E}">
        <p14:creationId xmlns:p14="http://schemas.microsoft.com/office/powerpoint/2010/main" val="301811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6A44CE-3558-4A06-B85D-371902219EEA}"/>
              </a:ext>
            </a:extLst>
          </p:cNvPr>
          <p:cNvSpPr>
            <a:spLocks noGrp="1"/>
          </p:cNvSpPr>
          <p:nvPr>
            <p:ph type="title"/>
          </p:nvPr>
        </p:nvSpPr>
        <p:spPr/>
        <p:txBody>
          <a:bodyPr/>
          <a:lstStyle/>
          <a:p>
            <a:r>
              <a:rPr lang="en-US" dirty="0"/>
              <a:t>Check in</a:t>
            </a:r>
            <a:endParaRPr lang="nl-NL" dirty="0"/>
          </a:p>
        </p:txBody>
      </p:sp>
      <p:sp>
        <p:nvSpPr>
          <p:cNvPr id="12" name="Tijdelijke aanduiding voor inhoud 2">
            <a:extLst>
              <a:ext uri="{FF2B5EF4-FFF2-40B4-BE49-F238E27FC236}">
                <a16:creationId xmlns:a16="http://schemas.microsoft.com/office/drawing/2014/main" id="{9EAB9E95-3949-4030-86EA-5DD9185842FF}"/>
              </a:ext>
            </a:extLst>
          </p:cNvPr>
          <p:cNvSpPr txBox="1">
            <a:spLocks/>
          </p:cNvSpPr>
          <p:nvPr/>
        </p:nvSpPr>
        <p:spPr>
          <a:xfrm>
            <a:off x="1098735" y="1656000"/>
            <a:ext cx="8350529" cy="4351338"/>
          </a:xfrm>
          <a:prstGeom prst="rect">
            <a:avLst/>
          </a:prstGeom>
        </p:spPr>
        <p:txBody>
          <a:bodyPr vert="horz" lIns="0" tIns="0" rIns="0" bIns="0" rtlCol="0" anchor="ctr">
            <a:normAutofit/>
          </a:bodyPr>
          <a:lst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buNone/>
            </a:pPr>
            <a:r>
              <a:rPr lang="en-US" sz="4000" dirty="0"/>
              <a:t>Wat </a:t>
            </a:r>
            <a:r>
              <a:rPr lang="en-US" sz="4000" dirty="0" err="1"/>
              <a:t>betekent</a:t>
            </a:r>
            <a:r>
              <a:rPr lang="en-US" sz="4000" dirty="0"/>
              <a:t> ‘</a:t>
            </a:r>
            <a:r>
              <a:rPr lang="en-US" sz="4000" dirty="0" err="1"/>
              <a:t>duurzaamheid</a:t>
            </a:r>
            <a:r>
              <a:rPr lang="en-US" sz="4000" dirty="0"/>
              <a:t>’ voor </a:t>
            </a:r>
            <a:r>
              <a:rPr lang="en-US" sz="4000" dirty="0" err="1"/>
              <a:t>jou</a:t>
            </a:r>
            <a:r>
              <a:rPr lang="en-US" sz="4000" dirty="0"/>
              <a:t>?</a:t>
            </a:r>
            <a:endParaRPr lang="nl-NL" sz="4000" dirty="0"/>
          </a:p>
        </p:txBody>
      </p:sp>
    </p:spTree>
    <p:extLst>
      <p:ext uri="{BB962C8B-B14F-4D97-AF65-F5344CB8AC3E}">
        <p14:creationId xmlns:p14="http://schemas.microsoft.com/office/powerpoint/2010/main" val="333325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an een afbeelding zijn van 1 persoon">
            <a:extLst>
              <a:ext uri="{FF2B5EF4-FFF2-40B4-BE49-F238E27FC236}">
                <a16:creationId xmlns:a16="http://schemas.microsoft.com/office/drawing/2014/main" id="{0C0EA1A7-B73C-472D-9572-A8DE0392EB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0256" y="1578154"/>
            <a:ext cx="3800909" cy="3894847"/>
          </a:xfrm>
          <a:prstGeom prst="rect">
            <a:avLst/>
          </a:prstGeom>
          <a:noFill/>
          <a:extLst>
            <a:ext uri="{909E8E84-426E-40DD-AFC4-6F175D3DCCD1}">
              <a14:hiddenFill xmlns:a14="http://schemas.microsoft.com/office/drawing/2010/main">
                <a:solidFill>
                  <a:srgbClr val="FFFFFF"/>
                </a:solidFill>
              </a14:hiddenFill>
            </a:ext>
          </a:extLst>
        </p:spPr>
      </p:pic>
      <p:pic>
        <p:nvPicPr>
          <p:cNvPr id="3" name="Afbeelding 2">
            <a:extLst>
              <a:ext uri="{FF2B5EF4-FFF2-40B4-BE49-F238E27FC236}">
                <a16:creationId xmlns:a16="http://schemas.microsoft.com/office/drawing/2014/main" id="{692A5D47-D370-45A4-8F1C-F61411C6937F}"/>
              </a:ext>
            </a:extLst>
          </p:cNvPr>
          <p:cNvPicPr>
            <a:picLocks noChangeAspect="1"/>
          </p:cNvPicPr>
          <p:nvPr/>
        </p:nvPicPr>
        <p:blipFill rotWithShape="1">
          <a:blip r:embed="rId3"/>
          <a:srcRect l="14238" t="53459" r="74281" b="18560"/>
          <a:stretch/>
        </p:blipFill>
        <p:spPr>
          <a:xfrm>
            <a:off x="463462" y="1318695"/>
            <a:ext cx="6156794" cy="4220609"/>
          </a:xfrm>
          <a:prstGeom prst="rect">
            <a:avLst/>
          </a:prstGeom>
        </p:spPr>
      </p:pic>
    </p:spTree>
    <p:extLst>
      <p:ext uri="{BB962C8B-B14F-4D97-AF65-F5344CB8AC3E}">
        <p14:creationId xmlns:p14="http://schemas.microsoft.com/office/powerpoint/2010/main" val="1373057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2DF860-FD08-4FA7-86C9-6A895FB4CB95}"/>
              </a:ext>
            </a:extLst>
          </p:cNvPr>
          <p:cNvSpPr>
            <a:spLocks noGrp="1"/>
          </p:cNvSpPr>
          <p:nvPr>
            <p:ph type="title"/>
          </p:nvPr>
        </p:nvSpPr>
        <p:spPr/>
        <p:txBody>
          <a:bodyPr/>
          <a:lstStyle/>
          <a:p>
            <a:r>
              <a:rPr lang="nl-NL" dirty="0"/>
              <a:t>Duurzaamheid: een definitie?</a:t>
            </a:r>
          </a:p>
        </p:txBody>
      </p:sp>
      <p:sp>
        <p:nvSpPr>
          <p:cNvPr id="3" name="Tijdelijke aanduiding voor inhoud 2">
            <a:extLst>
              <a:ext uri="{FF2B5EF4-FFF2-40B4-BE49-F238E27FC236}">
                <a16:creationId xmlns:a16="http://schemas.microsoft.com/office/drawing/2014/main" id="{42C9C633-8ED3-4739-AE56-D30095257B09}"/>
              </a:ext>
            </a:extLst>
          </p:cNvPr>
          <p:cNvSpPr>
            <a:spLocks noGrp="1"/>
          </p:cNvSpPr>
          <p:nvPr>
            <p:ph idx="1"/>
          </p:nvPr>
        </p:nvSpPr>
        <p:spPr>
          <a:xfrm>
            <a:off x="923544" y="1379657"/>
            <a:ext cx="9317736" cy="5134354"/>
          </a:xfrm>
        </p:spPr>
        <p:txBody>
          <a:bodyPr>
            <a:normAutofit/>
          </a:bodyPr>
          <a:lstStyle/>
          <a:p>
            <a:pPr indent="0">
              <a:buNone/>
            </a:pPr>
            <a:r>
              <a:rPr lang="nl-NL" dirty="0">
                <a:latin typeface="Arial Nova Light" panose="020B0304020202020204" pitchFamily="34" charset="0"/>
                <a:cs typeface="Segoe UI" panose="020B0502040204020203" pitchFamily="34" charset="0"/>
              </a:rPr>
              <a:t>duurzaam (</a:t>
            </a:r>
            <a:r>
              <a:rPr lang="nl-NL" dirty="0" err="1">
                <a:latin typeface="Arial Nova Light" panose="020B0304020202020204" pitchFamily="34" charset="0"/>
                <a:cs typeface="Segoe UI" panose="020B0502040204020203" pitchFamily="34" charset="0"/>
              </a:rPr>
              <a:t>bn</a:t>
            </a:r>
            <a:r>
              <a:rPr lang="nl-NL" dirty="0">
                <a:latin typeface="Arial Nova Light" panose="020B0304020202020204" pitchFamily="34" charset="0"/>
                <a:cs typeface="Segoe UI" panose="020B0502040204020203" pitchFamily="34" charset="0"/>
              </a:rPr>
              <a:t>): </a:t>
            </a:r>
            <a:r>
              <a:rPr lang="nl-NL" i="1" dirty="0">
                <a:latin typeface="Arial Nova Light" panose="020B0304020202020204" pitchFamily="34" charset="0"/>
                <a:cs typeface="Segoe UI" panose="020B0502040204020203" pitchFamily="34" charset="0"/>
              </a:rPr>
              <a:t>bestendig, betrouwbaar, degelijk, durabel, gedegen, hecht, houdbaar, proefhoudend, solide, stabiel, standvastig</a:t>
            </a:r>
          </a:p>
          <a:p>
            <a:pPr indent="0">
              <a:buNone/>
            </a:pPr>
            <a:endParaRPr lang="nl-NL" i="1" dirty="0">
              <a:latin typeface="Arial Nova Light" panose="020B0304020202020204" pitchFamily="34" charset="0"/>
              <a:cs typeface="Segoe UI" panose="020B0502040204020203" pitchFamily="34" charset="0"/>
            </a:endParaRPr>
          </a:p>
          <a:p>
            <a:pPr indent="0">
              <a:buNone/>
            </a:pPr>
            <a:endParaRPr lang="nl-NL" i="1" dirty="0">
              <a:latin typeface="Arial Nova Light" panose="020B0304020202020204" pitchFamily="34" charset="0"/>
              <a:cs typeface="Segoe UI" panose="020B0502040204020203" pitchFamily="34" charset="0"/>
            </a:endParaRPr>
          </a:p>
          <a:p>
            <a:pPr indent="0">
              <a:buNone/>
            </a:pPr>
            <a:r>
              <a:rPr lang="nl-NL" dirty="0">
                <a:latin typeface="Arial Nova Light" panose="020B0304020202020204" pitchFamily="34" charset="0"/>
                <a:cs typeface="Segoe UI" panose="020B0502040204020203" pitchFamily="34" charset="0"/>
              </a:rPr>
              <a:t>duurzaam (</a:t>
            </a:r>
            <a:r>
              <a:rPr lang="nl-NL" dirty="0" err="1">
                <a:latin typeface="Arial Nova Light" panose="020B0304020202020204" pitchFamily="34" charset="0"/>
                <a:cs typeface="Segoe UI" panose="020B0502040204020203" pitchFamily="34" charset="0"/>
              </a:rPr>
              <a:t>bn</a:t>
            </a:r>
            <a:r>
              <a:rPr lang="nl-NL" dirty="0">
                <a:latin typeface="Arial Nova Light" panose="020B0304020202020204" pitchFamily="34" charset="0"/>
                <a:cs typeface="Segoe UI" panose="020B0502040204020203" pitchFamily="34" charset="0"/>
              </a:rPr>
              <a:t>): </a:t>
            </a:r>
            <a:r>
              <a:rPr lang="nl-NL" i="1" dirty="0">
                <a:latin typeface="Arial Nova Light" panose="020B0304020202020204" pitchFamily="34" charset="0"/>
                <a:cs typeface="Segoe UI" panose="020B0502040204020203" pitchFamily="34" charset="0"/>
              </a:rPr>
              <a:t>altijddurend, aanhoudend, blijvend, permanent, vast, voortdurend</a:t>
            </a:r>
          </a:p>
          <a:p>
            <a:pPr indent="0">
              <a:buNone/>
            </a:pPr>
            <a:endParaRPr lang="nl-NL" i="1" dirty="0">
              <a:latin typeface="Arial Nova Light" panose="020B0304020202020204" pitchFamily="34" charset="0"/>
              <a:cs typeface="Segoe UI" panose="020B0502040204020203" pitchFamily="34" charset="0"/>
            </a:endParaRPr>
          </a:p>
          <a:p>
            <a:pPr indent="0">
              <a:buNone/>
            </a:pPr>
            <a:endParaRPr lang="nl-NL" i="1" dirty="0">
              <a:latin typeface="Arial Nova Light" panose="020B0304020202020204" pitchFamily="34" charset="0"/>
              <a:cs typeface="Segoe UI" panose="020B0502040204020203" pitchFamily="34" charset="0"/>
            </a:endParaRPr>
          </a:p>
          <a:p>
            <a:pPr indent="0">
              <a:buNone/>
            </a:pPr>
            <a:r>
              <a:rPr lang="nl-NL" dirty="0">
                <a:latin typeface="Arial Nova Light" panose="020B0304020202020204" pitchFamily="34" charset="0"/>
                <a:cs typeface="Segoe UI" panose="020B0502040204020203" pitchFamily="34" charset="0"/>
              </a:rPr>
              <a:t>duurzaamheid (</a:t>
            </a:r>
            <a:r>
              <a:rPr lang="nl-NL" dirty="0" err="1">
                <a:latin typeface="Arial Nova Light" panose="020B0304020202020204" pitchFamily="34" charset="0"/>
                <a:cs typeface="Segoe UI" panose="020B0502040204020203" pitchFamily="34" charset="0"/>
              </a:rPr>
              <a:t>zn</a:t>
            </a:r>
            <a:r>
              <a:rPr lang="nl-NL" dirty="0">
                <a:latin typeface="Arial Nova Light" panose="020B0304020202020204" pitchFamily="34" charset="0"/>
                <a:cs typeface="Segoe UI" panose="020B0502040204020203" pitchFamily="34" charset="0"/>
              </a:rPr>
              <a:t>): </a:t>
            </a:r>
            <a:r>
              <a:rPr lang="nl-NL" i="1" dirty="0">
                <a:latin typeface="Arial Nova Light" panose="020B0304020202020204" pitchFamily="34" charset="0"/>
                <a:cs typeface="Segoe UI" panose="020B0502040204020203" pitchFamily="34" charset="0"/>
              </a:rPr>
              <a:t>consistentie, stabiliteit, evenwichtigheid, bestendigheid</a:t>
            </a:r>
          </a:p>
          <a:p>
            <a:pPr indent="0">
              <a:buNone/>
            </a:pPr>
            <a:endParaRPr lang="nl-NL" dirty="0">
              <a:latin typeface="Segoe UI" panose="020B0502040204020203" pitchFamily="34" charset="0"/>
              <a:cs typeface="Segoe UI" panose="020B0502040204020203" pitchFamily="34" charset="0"/>
            </a:endParaRPr>
          </a:p>
          <a:p>
            <a:pPr indent="0">
              <a:buNone/>
            </a:pPr>
            <a:endParaRPr lang="nl-NL" dirty="0">
              <a:latin typeface="Segoe UI" panose="020B0502040204020203" pitchFamily="34" charset="0"/>
              <a:cs typeface="Segoe UI" panose="020B0502040204020203" pitchFamily="34" charset="0"/>
            </a:endParaRPr>
          </a:p>
          <a:p>
            <a:pPr indent="0">
              <a:buNone/>
            </a:pPr>
            <a:r>
              <a:rPr lang="nl-NL" sz="2800" dirty="0">
                <a:latin typeface="+mj-lt"/>
                <a:cs typeface="Segoe UI" panose="020B0502040204020203" pitchFamily="34" charset="0"/>
              </a:rPr>
              <a:t>Duurzaamheid gaat verder dan besparen en zuinig zijn</a:t>
            </a:r>
          </a:p>
        </p:txBody>
      </p:sp>
    </p:spTree>
    <p:extLst>
      <p:ext uri="{BB962C8B-B14F-4D97-AF65-F5344CB8AC3E}">
        <p14:creationId xmlns:p14="http://schemas.microsoft.com/office/powerpoint/2010/main" val="397137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fade">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26ABF3F-68F6-46AD-B5BC-E8D6058FC02E}"/>
              </a:ext>
            </a:extLst>
          </p:cNvPr>
          <p:cNvSpPr>
            <a:spLocks noGrp="1"/>
          </p:cNvSpPr>
          <p:nvPr>
            <p:ph type="title"/>
          </p:nvPr>
        </p:nvSpPr>
        <p:spPr/>
        <p:txBody>
          <a:bodyPr/>
          <a:lstStyle/>
          <a:p>
            <a:r>
              <a:rPr lang="en-US" dirty="0" err="1"/>
              <a:t>Lesprogramma</a:t>
            </a:r>
            <a:endParaRPr lang="nl-NL" dirty="0"/>
          </a:p>
        </p:txBody>
      </p:sp>
      <p:sp>
        <p:nvSpPr>
          <p:cNvPr id="5" name="Tijdelijke aanduiding voor inhoud 4">
            <a:extLst>
              <a:ext uri="{FF2B5EF4-FFF2-40B4-BE49-F238E27FC236}">
                <a16:creationId xmlns:a16="http://schemas.microsoft.com/office/drawing/2014/main" id="{77567FB9-F9B9-4AA5-8F96-284ABCDE6371}"/>
              </a:ext>
            </a:extLst>
          </p:cNvPr>
          <p:cNvSpPr>
            <a:spLocks noGrp="1"/>
          </p:cNvSpPr>
          <p:nvPr>
            <p:ph idx="1"/>
          </p:nvPr>
        </p:nvSpPr>
        <p:spPr/>
        <p:txBody>
          <a:bodyPr anchor="ctr"/>
          <a:lstStyle/>
          <a:p>
            <a:pPr indent="0">
              <a:buNone/>
            </a:pPr>
            <a:endParaRPr lang="en-US" dirty="0"/>
          </a:p>
          <a:p>
            <a:r>
              <a:rPr lang="en-US" dirty="0" err="1"/>
              <a:t>Manieren</a:t>
            </a:r>
            <a:r>
              <a:rPr lang="en-US" dirty="0"/>
              <a:t> van </a:t>
            </a:r>
            <a:r>
              <a:rPr lang="en-US" dirty="0" err="1"/>
              <a:t>verduurzamen</a:t>
            </a:r>
            <a:endParaRPr lang="en-US" dirty="0"/>
          </a:p>
          <a:p>
            <a:endParaRPr lang="en-US" dirty="0"/>
          </a:p>
          <a:p>
            <a:endParaRPr lang="en-US" dirty="0"/>
          </a:p>
          <a:p>
            <a:r>
              <a:rPr lang="en-US" dirty="0"/>
              <a:t>In &amp; out </a:t>
            </a:r>
            <a:r>
              <a:rPr lang="en-US" dirty="0" err="1"/>
              <a:t>principe</a:t>
            </a:r>
            <a:r>
              <a:rPr lang="en-US" dirty="0"/>
              <a:t> – 4R’s Model</a:t>
            </a:r>
          </a:p>
          <a:p>
            <a:pPr indent="0">
              <a:buNone/>
            </a:pPr>
            <a:endParaRPr lang="en-US" dirty="0"/>
          </a:p>
        </p:txBody>
      </p:sp>
    </p:spTree>
    <p:extLst>
      <p:ext uri="{BB962C8B-B14F-4D97-AF65-F5344CB8AC3E}">
        <p14:creationId xmlns:p14="http://schemas.microsoft.com/office/powerpoint/2010/main" val="4016515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068A72-3190-4451-A6B5-65721328FD2C}"/>
              </a:ext>
            </a:extLst>
          </p:cNvPr>
          <p:cNvSpPr>
            <a:spLocks noGrp="1"/>
          </p:cNvSpPr>
          <p:nvPr>
            <p:ph type="title"/>
          </p:nvPr>
        </p:nvSpPr>
        <p:spPr/>
        <p:txBody>
          <a:bodyPr/>
          <a:lstStyle/>
          <a:p>
            <a:r>
              <a:rPr lang="en-US" dirty="0" err="1"/>
              <a:t>Lesdoelen</a:t>
            </a:r>
            <a:endParaRPr lang="nl-NL" dirty="0"/>
          </a:p>
        </p:txBody>
      </p:sp>
      <p:sp>
        <p:nvSpPr>
          <p:cNvPr id="3" name="Tijdelijke aanduiding voor inhoud 2">
            <a:extLst>
              <a:ext uri="{FF2B5EF4-FFF2-40B4-BE49-F238E27FC236}">
                <a16:creationId xmlns:a16="http://schemas.microsoft.com/office/drawing/2014/main" id="{4B676BB6-8A4F-4E6E-9E87-0C64D2E6351F}"/>
              </a:ext>
            </a:extLst>
          </p:cNvPr>
          <p:cNvSpPr>
            <a:spLocks noGrp="1"/>
          </p:cNvSpPr>
          <p:nvPr>
            <p:ph idx="1"/>
          </p:nvPr>
        </p:nvSpPr>
        <p:spPr/>
        <p:txBody>
          <a:bodyPr>
            <a:normAutofit/>
          </a:bodyPr>
          <a:lstStyle/>
          <a:p>
            <a:pPr indent="0">
              <a:buNone/>
            </a:pPr>
            <a:r>
              <a:rPr lang="en-US" dirty="0"/>
              <a:t>Na </a:t>
            </a:r>
            <a:r>
              <a:rPr lang="en-US" dirty="0" err="1"/>
              <a:t>deze</a:t>
            </a:r>
            <a:r>
              <a:rPr lang="en-US" dirty="0"/>
              <a:t> les:</a:t>
            </a:r>
          </a:p>
          <a:p>
            <a:pPr indent="0">
              <a:buNone/>
            </a:pPr>
            <a:endParaRPr lang="en-US" dirty="0"/>
          </a:p>
          <a:p>
            <a:pPr marL="342900" indent="-342900"/>
            <a:r>
              <a:rPr lang="en-US" dirty="0" err="1"/>
              <a:t>Denk</a:t>
            </a:r>
            <a:r>
              <a:rPr lang="en-US" dirty="0"/>
              <a:t> </a:t>
            </a:r>
            <a:r>
              <a:rPr lang="en-US" dirty="0" err="1"/>
              <a:t>jij</a:t>
            </a:r>
            <a:r>
              <a:rPr lang="en-US" dirty="0"/>
              <a:t> </a:t>
            </a:r>
            <a:r>
              <a:rPr lang="en-US" dirty="0" err="1"/>
              <a:t>verder</a:t>
            </a:r>
            <a:r>
              <a:rPr lang="en-US" dirty="0"/>
              <a:t> dan </a:t>
            </a:r>
            <a:r>
              <a:rPr lang="en-US" dirty="0" err="1"/>
              <a:t>zuinig</a:t>
            </a:r>
            <a:r>
              <a:rPr lang="en-US" dirty="0"/>
              <a:t> </a:t>
            </a:r>
            <a:r>
              <a:rPr lang="en-US" dirty="0" err="1"/>
              <a:t>zijn</a:t>
            </a:r>
            <a:r>
              <a:rPr lang="en-US" dirty="0"/>
              <a:t> </a:t>
            </a:r>
            <a:r>
              <a:rPr lang="en-US" dirty="0" err="1"/>
              <a:t>en</a:t>
            </a:r>
            <a:r>
              <a:rPr lang="en-US" dirty="0"/>
              <a:t> </a:t>
            </a:r>
            <a:r>
              <a:rPr lang="en-US" dirty="0" err="1"/>
              <a:t>besparen</a:t>
            </a:r>
            <a:r>
              <a:rPr lang="en-US" dirty="0"/>
              <a:t> </a:t>
            </a:r>
            <a:r>
              <a:rPr lang="en-US" dirty="0" err="1"/>
              <a:t>als</a:t>
            </a:r>
            <a:r>
              <a:rPr lang="en-US" dirty="0"/>
              <a:t> het om </a:t>
            </a:r>
            <a:r>
              <a:rPr lang="en-US" dirty="0" err="1"/>
              <a:t>duurzaamheid</a:t>
            </a:r>
            <a:r>
              <a:rPr lang="en-US" dirty="0"/>
              <a:t> </a:t>
            </a:r>
            <a:r>
              <a:rPr lang="en-US" dirty="0" err="1"/>
              <a:t>gaat</a:t>
            </a:r>
            <a:r>
              <a:rPr lang="en-US" dirty="0"/>
              <a:t> </a:t>
            </a:r>
          </a:p>
          <a:p>
            <a:pPr marL="342900" indent="-342900"/>
            <a:endParaRPr lang="en-US" dirty="0"/>
          </a:p>
          <a:p>
            <a:pPr marL="342900" indent="-342900"/>
            <a:r>
              <a:rPr lang="en-US" dirty="0" err="1"/>
              <a:t>Begrijp</a:t>
            </a:r>
            <a:r>
              <a:rPr lang="en-US" dirty="0"/>
              <a:t> </a:t>
            </a:r>
            <a:r>
              <a:rPr lang="en-US" dirty="0" err="1"/>
              <a:t>jij</a:t>
            </a:r>
            <a:r>
              <a:rPr lang="en-US" dirty="0"/>
              <a:t> het in &amp; out </a:t>
            </a:r>
            <a:r>
              <a:rPr lang="en-US" dirty="0" err="1"/>
              <a:t>principe</a:t>
            </a:r>
            <a:r>
              <a:rPr lang="en-US" dirty="0"/>
              <a:t> </a:t>
            </a:r>
            <a:r>
              <a:rPr lang="en-US" dirty="0" err="1"/>
              <a:t>en</a:t>
            </a:r>
            <a:r>
              <a:rPr lang="en-US" dirty="0"/>
              <a:t> het 4R model om </a:t>
            </a:r>
            <a:r>
              <a:rPr lang="en-US" dirty="0" err="1"/>
              <a:t>duurzaamheid</a:t>
            </a:r>
            <a:r>
              <a:rPr lang="en-US" dirty="0"/>
              <a:t> toe te </a:t>
            </a:r>
            <a:r>
              <a:rPr lang="en-US" dirty="0" err="1"/>
              <a:t>passen</a:t>
            </a:r>
            <a:r>
              <a:rPr lang="en-US" dirty="0"/>
              <a:t> in </a:t>
            </a:r>
            <a:r>
              <a:rPr lang="en-US" dirty="0" err="1"/>
              <a:t>jou</a:t>
            </a:r>
            <a:r>
              <a:rPr lang="en-US" dirty="0"/>
              <a:t> werk(veld)</a:t>
            </a:r>
          </a:p>
          <a:p>
            <a:pPr marL="342900" indent="-342900"/>
            <a:endParaRPr lang="en-US" dirty="0"/>
          </a:p>
          <a:p>
            <a:pPr marL="342900" indent="-342900"/>
            <a:r>
              <a:rPr lang="en-US" dirty="0"/>
              <a:t>Heb </a:t>
            </a:r>
            <a:r>
              <a:rPr lang="en-US" dirty="0" err="1"/>
              <a:t>jij</a:t>
            </a:r>
            <a:r>
              <a:rPr lang="en-US" dirty="0"/>
              <a:t> </a:t>
            </a:r>
            <a:r>
              <a:rPr lang="en-US" dirty="0" err="1"/>
              <a:t>meer</a:t>
            </a:r>
            <a:r>
              <a:rPr lang="en-US" dirty="0"/>
              <a:t> </a:t>
            </a:r>
            <a:r>
              <a:rPr lang="en-US" dirty="0" err="1"/>
              <a:t>houvast</a:t>
            </a:r>
            <a:r>
              <a:rPr lang="en-US" dirty="0"/>
              <a:t> met </a:t>
            </a:r>
            <a:r>
              <a:rPr lang="en-US" dirty="0" err="1"/>
              <a:t>betrekking</a:t>
            </a:r>
            <a:r>
              <a:rPr lang="en-US" dirty="0"/>
              <a:t> tot </a:t>
            </a:r>
            <a:r>
              <a:rPr lang="en-US" dirty="0" err="1"/>
              <a:t>omgevingsbewust</a:t>
            </a:r>
            <a:r>
              <a:rPr lang="en-US" dirty="0"/>
              <a:t> </a:t>
            </a:r>
            <a:r>
              <a:rPr lang="en-US" dirty="0" err="1"/>
              <a:t>ondernemen</a:t>
            </a:r>
            <a:endParaRPr lang="en-US" dirty="0"/>
          </a:p>
          <a:p>
            <a:pPr marL="342900" indent="-342900"/>
            <a:endParaRPr lang="en-US" dirty="0"/>
          </a:p>
          <a:p>
            <a:pPr marL="342900" indent="-342900"/>
            <a:endParaRPr lang="en-US" dirty="0"/>
          </a:p>
          <a:p>
            <a:pPr marL="342900" indent="-342900"/>
            <a:endParaRPr lang="en-US" dirty="0"/>
          </a:p>
          <a:p>
            <a:pPr marL="342900" indent="-342900"/>
            <a:endParaRPr lang="en-US" dirty="0"/>
          </a:p>
          <a:p>
            <a:pPr marL="342900" indent="-342900"/>
            <a:endParaRPr lang="nl-NL" dirty="0"/>
          </a:p>
        </p:txBody>
      </p:sp>
    </p:spTree>
    <p:extLst>
      <p:ext uri="{BB962C8B-B14F-4D97-AF65-F5344CB8AC3E}">
        <p14:creationId xmlns:p14="http://schemas.microsoft.com/office/powerpoint/2010/main" val="2215204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1943D9-0590-4392-8AE2-A13777F905D0}"/>
              </a:ext>
            </a:extLst>
          </p:cNvPr>
          <p:cNvSpPr>
            <a:spLocks noGrp="1"/>
          </p:cNvSpPr>
          <p:nvPr>
            <p:ph type="title"/>
          </p:nvPr>
        </p:nvSpPr>
        <p:spPr/>
        <p:txBody>
          <a:bodyPr/>
          <a:lstStyle/>
          <a:p>
            <a:r>
              <a:rPr lang="nl-NL" dirty="0"/>
              <a:t>How to save our </a:t>
            </a:r>
            <a:r>
              <a:rPr lang="nl-NL" dirty="0" err="1"/>
              <a:t>planet</a:t>
            </a:r>
            <a:r>
              <a:rPr lang="nl-NL" dirty="0"/>
              <a:t>?</a:t>
            </a:r>
          </a:p>
        </p:txBody>
      </p:sp>
      <p:pic>
        <p:nvPicPr>
          <p:cNvPr id="6" name="Onlinemedia 5" title="How to Save Our Planet">
            <a:hlinkClick r:id="" action="ppaction://media"/>
            <a:extLst>
              <a:ext uri="{FF2B5EF4-FFF2-40B4-BE49-F238E27FC236}">
                <a16:creationId xmlns:a16="http://schemas.microsoft.com/office/drawing/2014/main" id="{3B2655C0-8747-409B-8A97-4393FA77DF1E}"/>
              </a:ext>
            </a:extLst>
          </p:cNvPr>
          <p:cNvPicPr>
            <a:picLocks noGrp="1" noRot="1" noChangeAspect="1"/>
          </p:cNvPicPr>
          <p:nvPr>
            <p:ph idx="1"/>
            <a:videoFile r:link="rId1"/>
          </p:nvPr>
        </p:nvPicPr>
        <p:blipFill>
          <a:blip r:embed="rId3"/>
          <a:stretch>
            <a:fillRect/>
          </a:stretch>
        </p:blipFill>
        <p:spPr>
          <a:xfrm>
            <a:off x="1413139" y="1366887"/>
            <a:ext cx="8786663" cy="4942498"/>
          </a:xfrm>
          <a:prstGeom prst="rect">
            <a:avLst/>
          </a:prstGeom>
        </p:spPr>
      </p:pic>
    </p:spTree>
    <p:extLst>
      <p:ext uri="{BB962C8B-B14F-4D97-AF65-F5344CB8AC3E}">
        <p14:creationId xmlns:p14="http://schemas.microsoft.com/office/powerpoint/2010/main" val="426668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E60E20-78A1-41C9-B49E-363BEA70DF45}"/>
              </a:ext>
            </a:extLst>
          </p:cNvPr>
          <p:cNvSpPr>
            <a:spLocks noGrp="1"/>
          </p:cNvSpPr>
          <p:nvPr>
            <p:ph type="title"/>
          </p:nvPr>
        </p:nvSpPr>
        <p:spPr>
          <a:xfrm>
            <a:off x="756000" y="576000"/>
            <a:ext cx="9036000" cy="1080000"/>
          </a:xfrm>
        </p:spPr>
        <p:txBody>
          <a:bodyPr anchor="t">
            <a:normAutofit/>
          </a:bodyPr>
          <a:lstStyle/>
          <a:p>
            <a:r>
              <a:rPr lang="nl-NL" dirty="0"/>
              <a:t>How to save our </a:t>
            </a:r>
            <a:r>
              <a:rPr lang="nl-NL" dirty="0" err="1"/>
              <a:t>planet</a:t>
            </a:r>
            <a:r>
              <a:rPr lang="nl-NL" dirty="0"/>
              <a:t>?</a:t>
            </a:r>
          </a:p>
        </p:txBody>
      </p:sp>
      <p:pic>
        <p:nvPicPr>
          <p:cNvPr id="2052" name="Picture 4" descr="How to Save Planet Earth | Discover Magazine">
            <a:extLst>
              <a:ext uri="{FF2B5EF4-FFF2-40B4-BE49-F238E27FC236}">
                <a16:creationId xmlns:a16="http://schemas.microsoft.com/office/drawing/2014/main" id="{29F6E399-8238-4775-9626-879C94DC00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777"/>
          <a:stretch/>
        </p:blipFill>
        <p:spPr bwMode="auto">
          <a:xfrm>
            <a:off x="2052000" y="1691351"/>
            <a:ext cx="7740000" cy="4351338"/>
          </a:xfrm>
          <a:prstGeom prst="rect">
            <a:avLst/>
          </a:prstGeom>
          <a:solidFill>
            <a:srgbClr val="FFFFFF"/>
          </a:solidFill>
        </p:spPr>
      </p:pic>
    </p:spTree>
    <p:extLst>
      <p:ext uri="{BB962C8B-B14F-4D97-AF65-F5344CB8AC3E}">
        <p14:creationId xmlns:p14="http://schemas.microsoft.com/office/powerpoint/2010/main" val="2219911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E60E20-78A1-41C9-B49E-363BEA70DF45}"/>
              </a:ext>
            </a:extLst>
          </p:cNvPr>
          <p:cNvSpPr>
            <a:spLocks noGrp="1"/>
          </p:cNvSpPr>
          <p:nvPr>
            <p:ph type="title"/>
          </p:nvPr>
        </p:nvSpPr>
        <p:spPr/>
        <p:txBody>
          <a:bodyPr/>
          <a:lstStyle/>
          <a:p>
            <a:r>
              <a:rPr lang="nl-NL" dirty="0"/>
              <a:t>How to save our </a:t>
            </a:r>
            <a:r>
              <a:rPr lang="nl-NL" dirty="0" err="1"/>
              <a:t>planet</a:t>
            </a:r>
            <a:r>
              <a:rPr lang="nl-NL" dirty="0"/>
              <a:t>?</a:t>
            </a:r>
          </a:p>
        </p:txBody>
      </p:sp>
      <p:sp>
        <p:nvSpPr>
          <p:cNvPr id="3" name="Tijdelijke aanduiding voor inhoud 2">
            <a:extLst>
              <a:ext uri="{FF2B5EF4-FFF2-40B4-BE49-F238E27FC236}">
                <a16:creationId xmlns:a16="http://schemas.microsoft.com/office/drawing/2014/main" id="{1BE1EBF5-BA69-47C8-A197-286A9A881951}"/>
              </a:ext>
            </a:extLst>
          </p:cNvPr>
          <p:cNvSpPr>
            <a:spLocks noGrp="1"/>
          </p:cNvSpPr>
          <p:nvPr>
            <p:ph idx="1"/>
          </p:nvPr>
        </p:nvSpPr>
        <p:spPr>
          <a:xfrm>
            <a:off x="756000" y="1728000"/>
            <a:ext cx="10172412" cy="4351338"/>
          </a:xfrm>
        </p:spPr>
        <p:txBody>
          <a:bodyPr anchor="ctr"/>
          <a:lstStyle/>
          <a:p>
            <a:r>
              <a:rPr lang="nl-NL" dirty="0"/>
              <a:t>Gebruik maken van betaalbare schone energie en verbruik verminderen</a:t>
            </a:r>
          </a:p>
          <a:p>
            <a:endParaRPr lang="nl-NL" dirty="0"/>
          </a:p>
          <a:p>
            <a:r>
              <a:rPr lang="nl-NL" dirty="0"/>
              <a:t>Verbeteren voedselproductie en verlagen vleesconsumptie</a:t>
            </a:r>
          </a:p>
          <a:p>
            <a:endParaRPr lang="nl-NL" dirty="0"/>
          </a:p>
          <a:p>
            <a:r>
              <a:rPr lang="nl-NL" dirty="0"/>
              <a:t>Oceanen duurzaam managen</a:t>
            </a:r>
          </a:p>
          <a:p>
            <a:endParaRPr lang="nl-NL" dirty="0"/>
          </a:p>
          <a:p>
            <a:r>
              <a:rPr lang="nl-NL" dirty="0"/>
              <a:t>Verwilderen van onze planeet</a:t>
            </a:r>
          </a:p>
        </p:txBody>
      </p:sp>
    </p:spTree>
    <p:extLst>
      <p:ext uri="{BB962C8B-B14F-4D97-AF65-F5344CB8AC3E}">
        <p14:creationId xmlns:p14="http://schemas.microsoft.com/office/powerpoint/2010/main" val="1942060114"/>
      </p:ext>
    </p:extLst>
  </p:cSld>
  <p:clrMapOvr>
    <a:masterClrMapping/>
  </p:clrMapOvr>
</p:sld>
</file>

<file path=ppt/theme/theme1.xml><?xml version="1.0" encoding="utf-8"?>
<a:theme xmlns:a="http://schemas.openxmlformats.org/drawingml/2006/main" name="zonecollege">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onecollege" id="{FE89B708-0332-4C04-B2F8-D79299224614}" vid="{0F49197E-2EB3-4333-9E07-D04E91F47115}"/>
    </a:ext>
  </a:extLst>
</a:theme>
</file>

<file path=docProps/app.xml><?xml version="1.0" encoding="utf-8"?>
<Properties xmlns="http://schemas.openxmlformats.org/officeDocument/2006/extended-properties" xmlns:vt="http://schemas.openxmlformats.org/officeDocument/2006/docPropsVTypes">
  <Template>zonecollege</Template>
  <TotalTime>1145</TotalTime>
  <Words>417</Words>
  <Application>Microsoft Office PowerPoint</Application>
  <PresentationFormat>Breedbeeld</PresentationFormat>
  <Paragraphs>71</Paragraphs>
  <Slides>15</Slides>
  <Notes>0</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15</vt:i4>
      </vt:variant>
    </vt:vector>
  </HeadingPairs>
  <TitlesOfParts>
    <vt:vector size="20" baseType="lpstr">
      <vt:lpstr>Arial</vt:lpstr>
      <vt:lpstr>Arial Nova Light</vt:lpstr>
      <vt:lpstr>Montserrat</vt:lpstr>
      <vt:lpstr>Segoe UI</vt:lpstr>
      <vt:lpstr>zonecollege</vt:lpstr>
      <vt:lpstr>Innovatie &amp; duurzaamheid</vt:lpstr>
      <vt:lpstr>Check in</vt:lpstr>
      <vt:lpstr>PowerPoint-presentatie</vt:lpstr>
      <vt:lpstr>Duurzaamheid: een definitie?</vt:lpstr>
      <vt:lpstr>Lesprogramma</vt:lpstr>
      <vt:lpstr>Lesdoelen</vt:lpstr>
      <vt:lpstr>How to save our planet?</vt:lpstr>
      <vt:lpstr>How to save our planet?</vt:lpstr>
      <vt:lpstr>How to save our planet?</vt:lpstr>
      <vt:lpstr>PowerPoint-presentatie</vt:lpstr>
      <vt:lpstr>Manieren van verduurzamen</vt:lpstr>
      <vt:lpstr>Manieren van verduurzamen</vt:lpstr>
      <vt:lpstr>Manieren van verduurzamen</vt:lpstr>
      <vt:lpstr>4R Model in de dierverzorging</vt:lpstr>
      <vt:lpstr>Lesdoelen behaald?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Thijs Zonnenberg</dc:creator>
  <cp:lastModifiedBy>Emil van der Weijden</cp:lastModifiedBy>
  <cp:revision>18</cp:revision>
  <dcterms:created xsi:type="dcterms:W3CDTF">2021-10-09T16:51:15Z</dcterms:created>
  <dcterms:modified xsi:type="dcterms:W3CDTF">2022-12-08T06:54:11Z</dcterms:modified>
</cp:coreProperties>
</file>