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87" r:id="rId2"/>
  </p:sldMasterIdLst>
  <p:notesMasterIdLst>
    <p:notesMasterId r:id="rId13"/>
  </p:notesMasterIdLst>
  <p:handoutMasterIdLst>
    <p:handoutMasterId r:id="rId14"/>
  </p:handoutMasterIdLst>
  <p:sldIdLst>
    <p:sldId id="290" r:id="rId3"/>
    <p:sldId id="291" r:id="rId4"/>
    <p:sldId id="292" r:id="rId5"/>
    <p:sldId id="293" r:id="rId6"/>
    <p:sldId id="284" r:id="rId7"/>
    <p:sldId id="287" r:id="rId8"/>
    <p:sldId id="283" r:id="rId9"/>
    <p:sldId id="285" r:id="rId10"/>
    <p:sldId id="286" r:id="rId11"/>
    <p:sldId id="28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9791" autoAdjust="0"/>
  </p:normalViewPr>
  <p:slideViewPr>
    <p:cSldViewPr snapToGrid="0">
      <p:cViewPr varScale="1">
        <p:scale>
          <a:sx n="60" d="100"/>
          <a:sy n="60" d="100"/>
        </p:scale>
        <p:origin x="908" y="52"/>
      </p:cViewPr>
      <p:guideLst/>
    </p:cSldViewPr>
  </p:slideViewPr>
  <p:notesTextViewPr>
    <p:cViewPr>
      <p:scale>
        <a:sx n="1" d="1"/>
        <a:sy n="1" d="1"/>
      </p:scale>
      <p:origin x="0" y="0"/>
    </p:cViewPr>
  </p:notesTextViewPr>
  <p:notesViewPr>
    <p:cSldViewPr snapToGrid="0">
      <p:cViewPr varScale="1">
        <p:scale>
          <a:sx n="88" d="100"/>
          <a:sy n="88" d="100"/>
        </p:scale>
        <p:origin x="307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E5E04DE-FD8E-4446-8DD2-4CAD75A0C33D}" type="datetime1">
              <a:rPr lang="nl-NL" smtClean="0"/>
              <a:t>1-11-2022</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A5BAD6D-9C3B-46AE-9ED7-53C2ADD3C885}" type="slidenum">
              <a:rPr lang="nl-NL" smtClean="0"/>
              <a:t>‹nr.›</a:t>
            </a:fld>
            <a:endParaRPr lang="nl-NL" dirty="0"/>
          </a:p>
        </p:txBody>
      </p:sp>
    </p:spTree>
    <p:extLst>
      <p:ext uri="{BB962C8B-B14F-4D97-AF65-F5344CB8AC3E}">
        <p14:creationId xmlns:p14="http://schemas.microsoft.com/office/powerpoint/2010/main" val="4011419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D66FC0-18BC-4E98-A821-CAAA82109317}" type="datetime1">
              <a:rPr lang="nl-NL" smtClean="0"/>
              <a:pPr/>
              <a:t>1-11-2022</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dirty="0"/>
              <a:t>Klik om de tekststijlen van het model te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86C1AB1-D682-4F2C-8579-D9DF0DCC073A}" type="slidenum">
              <a:rPr lang="nl-NL" noProof="0" smtClean="0"/>
              <a:t>‹nr.›</a:t>
            </a:fld>
            <a:endParaRPr lang="nl-NL" noProof="0" dirty="0"/>
          </a:p>
        </p:txBody>
      </p:sp>
    </p:spTree>
    <p:extLst>
      <p:ext uri="{BB962C8B-B14F-4D97-AF65-F5344CB8AC3E}">
        <p14:creationId xmlns:p14="http://schemas.microsoft.com/office/powerpoint/2010/main" val="2410758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noProof="0"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61351F-DBB1-4664-ADA9-83BC7CB8848D}" type="slidenum">
              <a:rPr kumimoji="0" lang="nl-NL" sz="1200" b="0" i="0" u="none" strike="noStrike" kern="1200" cap="none" spc="0" normalizeH="0" baseline="0" noProof="0" smtClean="0">
                <a:ln>
                  <a:noFill/>
                </a:ln>
                <a:solidFill>
                  <a:srgbClr val="164B4F"/>
                </a:solidFill>
                <a:effectLst/>
                <a:uLnTx/>
                <a:uFillTx/>
                <a:latin typeface="Euphem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nl-NL" sz="1200" b="0" i="0" u="none" strike="noStrike" kern="1200" cap="none" spc="0" normalizeH="0" baseline="0" noProof="0" dirty="0">
              <a:ln>
                <a:noFill/>
              </a:ln>
              <a:solidFill>
                <a:srgbClr val="164B4F"/>
              </a:solidFill>
              <a:effectLst/>
              <a:uLnTx/>
              <a:uFillTx/>
              <a:latin typeface="Euphemia"/>
              <a:ea typeface="+mn-ea"/>
              <a:cs typeface="+mn-cs"/>
            </a:endParaRPr>
          </a:p>
        </p:txBody>
      </p:sp>
    </p:spTree>
    <p:extLst>
      <p:ext uri="{BB962C8B-B14F-4D97-AF65-F5344CB8AC3E}">
        <p14:creationId xmlns:p14="http://schemas.microsoft.com/office/powerpoint/2010/main" val="3832825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318683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noProof="0"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61351F-DBB1-4664-ADA9-83BC7CB8848D}" type="slidenum">
              <a:rPr kumimoji="0" lang="nl-NL" sz="1200" b="0" i="0" u="none" strike="noStrike" kern="1200" cap="none" spc="0" normalizeH="0" baseline="0" noProof="0" smtClean="0">
                <a:ln>
                  <a:noFill/>
                </a:ln>
                <a:solidFill>
                  <a:srgbClr val="164B4F"/>
                </a:solidFill>
                <a:effectLst/>
                <a:uLnTx/>
                <a:uFillTx/>
                <a:latin typeface="Euphemi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dirty="0">
              <a:ln>
                <a:noFill/>
              </a:ln>
              <a:solidFill>
                <a:srgbClr val="164B4F"/>
              </a:solidFill>
              <a:effectLst/>
              <a:uLnTx/>
              <a:uFillTx/>
              <a:latin typeface="Euphemia"/>
              <a:ea typeface="+mn-ea"/>
              <a:cs typeface="+mn-cs"/>
            </a:endParaRPr>
          </a:p>
        </p:txBody>
      </p:sp>
    </p:spTree>
    <p:extLst>
      <p:ext uri="{BB962C8B-B14F-4D97-AF65-F5344CB8AC3E}">
        <p14:creationId xmlns:p14="http://schemas.microsoft.com/office/powerpoint/2010/main" val="37240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3898350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41691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182806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Door onder andere klimaatverandering, vervuiling, habitatverlies en intensivering van land- en tuinbouw komen ecosystemen onder druk te staan en wordt de biodiversiteit bedreigd. Moderne technologieën hebben geleid tot een enorme toename van onze productieve vermogens, maar geven ook steeds meer aanleiding tot fundamentele vragen over de verhouding tussen mens en natuur. Hoe kunnen en moeten mens en natuur zich tot elkaar verhouden? Deze vraag manifesteert zich op veel plekken, op meerdere schalen en in verschillende vormen.</a:t>
            </a:r>
          </a:p>
          <a:p>
            <a:endParaRPr lang="nl-NL" dirty="0"/>
          </a:p>
          <a:p>
            <a:r>
              <a:rPr lang="nl-NL" dirty="0"/>
              <a:t>Beter inzicht in ecologische, economische, sociale, politieke en culturele factoren is van groot belang voor het bepalen van een optimale verhouding tussen mens en natuur en voor het ontwikkelen van strategieën daarvoor. Zo moet gekeken worden naar de effecten van menselijk handelen op de natuur. Onderdeel hiervan is de vraag naar onomkeerbaarheid van processen. Kennis over soorten, systemen en processen in relatie tot milieu-eigenschappen is hierbij relevant. Een tweede aspect betreft de functies van de natuur voor de mens. Van oudsher gaat dit met name over de voedselvoorziening, maar daarnaast wordt de vraag naar functie van de natuur voor de lichamelijke en geestelijke gezondheid steeds relevanter. Verder is de natuur ook een bron van zowel esthetiek als innovatie. Denk aan </a:t>
            </a:r>
            <a:r>
              <a:rPr lang="nl-NL" dirty="0" err="1"/>
              <a:t>biomimicry</a:t>
            </a:r>
            <a:r>
              <a:rPr lang="nl-NL" dirty="0"/>
              <a:t>, waarbij de natuur model staat voor kunstmatig gemaakte systemen. Daarnaast is de waardering van de staat van de natuur onderwerp van studie. Hoe moeten we de omgang van de mens met zowel de natuur in het algemeen, als die met dieren in het bijzonder waarderen? Is biodiversiteitsverlies op zich zelf een probleem? Heeft de mens hierin verantwoordelijkheden die verder gaan dan puur op basis van functionele argumenten? Waarop kunnen deze worden gebaseerd? Tot slot moeten we zowel fundamentele als praktische handelingsopties ontwikkelen voor de omgang tussen mens en natuur. Simulatiemodellen en scenariostudies op verschillende tijd- en ruimteschalen kunnen helpen bij het verkennen van opties en het onderbouwen van keuzen. Hiervoor zijn de vragen naar de factoren die milieuvriendelijk of onvriendelijk gedrag bepalen alsmede vragen naar beïnvloeding van gedrag en alternatieve systemen van productie en consumptie ook van groot belang.</a:t>
            </a:r>
          </a:p>
          <a:p>
            <a:endParaRPr lang="nl-NL" dirty="0"/>
          </a:p>
          <a:p>
            <a:r>
              <a:rPr lang="nl-NL" dirty="0"/>
              <a:t>De mens als despoot</a:t>
            </a:r>
          </a:p>
          <a:p>
            <a:r>
              <a:rPr lang="nl-NL" dirty="0"/>
              <a:t>Sinds de 16e eeuw, sinds de verlichting, wordt de mens over het algemeen gezien als de absolute heerser over de natuur. Bacon en Descartes worden gezien als grondlegger van deze visie. Bacon wilde de natuur op de pijnbank leggen om geheimen te ontfutselen, Descartes zag de natuur als een systeem dat bepaald werd door natuurwetten en door de mens beheerst en gebruikt kon worden als men deze wetten kende. Natuur en mens werden gezien als twee totaal verschillende entiteiten, waarbij de één, de mens, heerschap had over de ander, de natuur. De natuur is er volgens deze visie enkel en alleen voor de mens en het gebruik wordt niet beperkt door morele overwegingen. </a:t>
            </a:r>
          </a:p>
          <a:p>
            <a:endParaRPr lang="nl-NL" dirty="0"/>
          </a:p>
          <a:p>
            <a:r>
              <a:rPr lang="nl-NL" dirty="0"/>
              <a:t>De mens als verlicht heerser</a:t>
            </a:r>
          </a:p>
          <a:p>
            <a:r>
              <a:rPr lang="nl-NL" dirty="0"/>
              <a:t>Ook een verlicht heerser, heerst, zoals de naam al zegt, over de natuur. Wat verstaan we, in deze context, onder ‘verlicht’? De verlichte heerser denkt, in tegenstelling tot de despoot, na over de consequenties van zijn handelen. Hij is zich bewust van de eindigheid van de hulpbronnen en de beperkte draagkracht van ecosystemen. Buiten dat heeft hij het idee dat de natuur door de mens verbeterd kan worden. Het dualisme van Descartes, waarbij de materie totaal los staat van de geest en de menselijke geest de materie volledig mag uitbuiten, wordt door de verlicht heerser enigszins verlaten. De natuur heeft als doel dat zij gehumaniseerd wordt, onderdeel wordt van de cultuur. De mens wordt gezien als bevrijdend meester van de natuur. Deze benadering is nog geheel instrumenteel, maar er wordt afgezien van de onverantwoordelijkheid van de despoot.</a:t>
            </a:r>
          </a:p>
          <a:p>
            <a:endParaRPr lang="nl-NL" dirty="0"/>
          </a:p>
          <a:p>
            <a:r>
              <a:rPr lang="nl-NL" dirty="0"/>
              <a:t>De mens als rentmeester </a:t>
            </a:r>
          </a:p>
          <a:p>
            <a:r>
              <a:rPr lang="nl-NL" dirty="0"/>
              <a:t>Een rentmeester is iemand die iets beheert of bestuurt namens of in opdracht van iemand of iets anders. Hij mag gebruik maken van de rente, maar moet het kapitaal onaangetast laten.</a:t>
            </a:r>
          </a:p>
          <a:p>
            <a:r>
              <a:rPr lang="nl-NL" dirty="0"/>
              <a:t>Er zijn twee varianten: een christelijke en een wereldlijke.</a:t>
            </a:r>
          </a:p>
          <a:p>
            <a:r>
              <a:rPr lang="nl-NL" dirty="0"/>
              <a:t>De christelijke variant is de bekendste: de mens is verantwoording schuldig aan God voor het beheer van zijn schepping. Het </a:t>
            </a:r>
            <a:r>
              <a:rPr lang="nl-NL" dirty="0" err="1"/>
              <a:t>anthropocentrisme</a:t>
            </a:r>
            <a:r>
              <a:rPr lang="nl-NL" dirty="0"/>
              <a:t> wordt hier vervangen door theïsme. In tegenstelling tot de verlichte heerser heeft de rentmeester niet het idee dat hij iets aan de natuur kan bijdragen, iets kan verbeteren. De mens moet de ‘heelheid’ van de schepping bewaren, niet (alleen) ter wille van de mens maar van God.</a:t>
            </a:r>
          </a:p>
          <a:p>
            <a:r>
              <a:rPr lang="nl-NL" dirty="0"/>
              <a:t>De wereldlijke variant is puur </a:t>
            </a:r>
            <a:r>
              <a:rPr lang="nl-NL" dirty="0" err="1"/>
              <a:t>anthropocentrisch</a:t>
            </a:r>
            <a:r>
              <a:rPr lang="nl-NL" dirty="0"/>
              <a:t>. De mensheid als geheel (de huidige en toekomstige generaties) wordt gezien als eigenaar én rentmeester van de natuur, waarbij de huidige gebruiker verantwoording schuldig is aan de gehele mensheid.</a:t>
            </a:r>
          </a:p>
          <a:p>
            <a:endParaRPr lang="nl-NL" dirty="0"/>
          </a:p>
          <a:p>
            <a:r>
              <a:rPr lang="nl-NL" dirty="0"/>
              <a:t>De mens als partner van de natuur Thema: doelgerichtheid van de natuur</a:t>
            </a:r>
          </a:p>
          <a:p>
            <a:r>
              <a:rPr lang="nl-NL" dirty="0"/>
              <a:t>Langzaam maar zeker verlaten we nu de </a:t>
            </a:r>
            <a:r>
              <a:rPr lang="nl-NL" dirty="0" err="1"/>
              <a:t>anthropocentrisch</a:t>
            </a:r>
            <a:r>
              <a:rPr lang="nl-NL" dirty="0"/>
              <a:t> gefundeerde visies op de relatie mens/natuur. In deze visie heeft de natuur namelijk een status naast de mens, niet onder de mens. Hier komt voor de eerste keer het begrip intrinsieke waarde aan de orde. De status van de natuur wordt namelijk niet bepaald door de instrumentele waarde voor de mens, maar door eigen zelfstandige waarde. Een partner is iets of iemand met wie men samenleeft en/of samenwerkt om een gemeenschappelijk doel te bereiken. De beide partners zijn echter twee op zichzelf staande entiteiten met eigen doelstellingen. De essentie van het partnerschapsmodel is gelijkwaardigheid en doelgerichtheid. Voor de mens ligt de doelgerichtheid voor de hand, er zijn allerlei doelen waarin de natuur een essentieel belang speelt: voeding, wonen etc. Maar heeft de natuur ook een doel waarin de mens kan meewerken? De teleologische natuuropvatting komt hier weer aan de orde. (Hierbij moet men zich realiseren dat doelgerichtheid niet noodzakelijkerwijs samengaat met doelbewustheid.)</a:t>
            </a:r>
          </a:p>
          <a:p>
            <a:r>
              <a:rPr lang="nl-NL" dirty="0"/>
              <a:t>In de ecologie wordt de ‘natuur’ vaak omschreven als een verschijnsel dat zichzelf ordent en rangschikt alsof er een doel is, terwijl niemand dit voorschrijft (definitie Pieter Schoevers) Binnen een mechanistisch-materialistisch wereldbeeld kunnen de doeleinden van de natuur niet verklaard worden, maar volgens de Engelse ecoloog Edward </a:t>
            </a:r>
            <a:r>
              <a:rPr lang="nl-NL" dirty="0" err="1"/>
              <a:t>Goldsmith</a:t>
            </a:r>
            <a:r>
              <a:rPr lang="nl-NL" dirty="0"/>
              <a:t> moet de wetenschap zich niet alleen richten op causale verklaringen, maar ook de doelgerichtheid van de natuur onderzoeken. Wat zijn zoal de ‘doelen’ van de natuur? Het belangrijkste ‘doel’ is zich kunnen ontwikkelen in overeenstemming met eigen aanleg en mogelijkheden. Een voorbeeld hiervan is de ontwikkeling van diversiteit. Binnen een ecosysteem wordt in een voortgezette successie, een functie, die in het begin door één soort werd vervuld, uiteindelijk door meerdere soorten vervuld en dus beter gewaarborgd.</a:t>
            </a:r>
          </a:p>
          <a:p>
            <a:r>
              <a:rPr lang="nl-NL" dirty="0"/>
              <a:t>Maar hoe kan de mens ‘partner’ zijn van een systeem met geheel eigen ‘doelen’? Allereerst is het van belang dat deze doelen herkend en erkend worden op basis van gelijkwaardigheid met die van de mens. Het beleid van de mens heeft dan niet alleen mensgerichte, maar ook natuurgerichte doelstellingen. Het is niet zo dat de natuur zonder de mens altijd beter af zou zijn. In Nederland wordt dat wel ‘natuurontwikkeling’ genoemd. Helaas wordt de mens, nadat hij een nieuw ‘natuurgebied’ ontwikkeld heeft, bij de verdere ontwikkeling uitgesloten. Er is hier dus sprake van een duidelijke gescheidenheid van mens en natuur. Een voorbeeld is het ‘natuurgebied’ van de Oostvaardersplassen. De mens heeft een gebied gecreëerd, het volgestopt met dieren, er een hek omheen geplaatst en vervolgens afstand genomen. Ook als een groot deel van de dieren, door de onmogelijkheid van natuurlijke verplaatsing, van honger sterft, mag de mens niet ingrijpen. Volgens </a:t>
            </a:r>
            <a:r>
              <a:rPr lang="nl-NL" dirty="0" err="1"/>
              <a:t>Cowell</a:t>
            </a:r>
            <a:r>
              <a:rPr lang="nl-NL" dirty="0"/>
              <a:t>, maar ook volgens mij, is dit een veel te statische opvatting over de natuur. </a:t>
            </a:r>
          </a:p>
          <a:p>
            <a:endParaRPr lang="nl-NL" dirty="0"/>
          </a:p>
          <a:p>
            <a:r>
              <a:rPr lang="nl-NL" dirty="0"/>
              <a:t>De mens als participant van de natuur</a:t>
            </a:r>
          </a:p>
          <a:p>
            <a:r>
              <a:rPr lang="nl-NL" dirty="0"/>
              <a:t>De definitie van een participant is iemand die deel heeft aan een gebeuren dat hem omvat, dat hem te boven gaat, dat groter is dan hij, iets wat ook doorgaat als hij zou ontbreken, zij het misschien op een andere wijze, in ieder geval met andere medespelers. (Definitie van </a:t>
            </a:r>
            <a:r>
              <a:rPr lang="nl-NL" dirty="0" err="1"/>
              <a:t>Zweers</a:t>
            </a:r>
            <a:r>
              <a:rPr lang="nl-NL" dirty="0"/>
              <a:t>) In het partnermodel wordt de natuur gezien als een zelfstandige waarde náást de mens, in het participatiemodel is de mens onderdeel van de natuur, niet alleen fysiek, maar ook geestelijk. De mens verleent zin en betekenis aan zijn participatie met de natuur. De specifieke identiteit van de mens, zelfbewustzijn, rationaliteit en cultuur scheppend vermogen spelen een rol binnen deze participatie. Het participatiemodel heeft hierdoor een belangrijke spirituele dimensie, maar dan wel een immanente spiritualiteit, d.w.z. dat de tijd-ruimtelijke wereld niet overschreden hoeft te worden. Het heeft in deze context te maken met levensbeschouwing.</a:t>
            </a:r>
          </a:p>
          <a:p>
            <a:r>
              <a:rPr lang="nl-NL" dirty="0"/>
              <a:t>Zoals alle andere participanten binnen de natuur, streeft de mens doelen na. Menselijke normen en waarden, maar ook wetenschap en technologie hoeven niet strijdig te zijn met het participatiebegrip, maar kunnen wel beperkt worden door dit begrip. </a:t>
            </a:r>
          </a:p>
          <a:p>
            <a:r>
              <a:rPr lang="nl-NL" dirty="0"/>
              <a:t>Het laatste model dat </a:t>
            </a:r>
            <a:r>
              <a:rPr lang="nl-NL" dirty="0" err="1"/>
              <a:t>Zweers</a:t>
            </a:r>
            <a:r>
              <a:rPr lang="nl-NL" dirty="0"/>
              <a:t> aan de orde stelt is de </a:t>
            </a:r>
            <a:r>
              <a:rPr lang="nl-NL" dirty="0" err="1"/>
              <a:t>Unio</a:t>
            </a:r>
            <a:r>
              <a:rPr lang="nl-NL" dirty="0"/>
              <a:t> mystica. Hij ziet dit als een extreme vorm van het participatiemodel. In dit model speelt een transcendente spiritualiteit een rol. De eenheid met de natuur wordt hier gezien als een spirituele ervaring waarbij de identiteit van de mens wegvalt. Er wordt gesproken over ‘God of de natuur’, Tao, het Al-Ene etc. </a:t>
            </a:r>
          </a:p>
          <a:p>
            <a:r>
              <a:rPr lang="nl-NL" dirty="0"/>
              <a:t> </a:t>
            </a: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921631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Geld is op dit moment alles bepalend in de wereld. Het is een standaard om “waarden” uit te wisselen (transactie economie) volgens afgesproken regels. Geld bestaat alleen op die manier anders zou het in ons dagelijks leven niet voorkomen. De natuur kent ook geen geld. Geld is een menselijk bedenksel, een handelsinstrument dat uit is gegroeid tot dominant en riskant machtsbolwerk.</a:t>
            </a:r>
          </a:p>
          <a:p>
            <a:r>
              <a:rPr lang="nl-NL" dirty="0"/>
              <a:t>In vroegere tijden had men geen geld en was men vooral afhankelijk van de rechtstreekse relatie met de natuur voor de invulling van basisbehoeften. De natuur was geen gemakkelijke partner. Aan de “onzichtbare hand” die de natuur regeerde zijn vele gezichten gegeven omdat het voortbestaan van de mens er afhankelijk van was. Men vereerde de goede gunsten van overvloed en had intense angst voor de torn die armoede, dood en verderf veroorzaakte. Ruilen werd een manier om de vele tekorten aan te vullen wanneer de nood aan de man kwam. De opkomst van geld als standaard groeide uit tot innovatief alternatief op de normale ruilhandel. De groei van de wereldbevolking bevorderde de ruilhandel en de groei van het belang van geld.</a:t>
            </a:r>
          </a:p>
          <a:p>
            <a:r>
              <a:rPr lang="nl-NL" dirty="0"/>
              <a:t>Later werd daar ook de industriële arbeidsrelatie op gebaseerd waardoor geld synoniem kwam te staan voor toegankelijkheid tot behoefte invulling. De marktconcentraties van handel werden tevens de groeigebieden van geldbelang. Gaandeweg ging geld volledig tussen de mens en natuur staan. Zonder geld was er geen toegang meer tot waarden (huisvesting, zekerheden, voeding, mobiliteit, grondstoffen, </a:t>
            </a:r>
            <a:r>
              <a:rPr lang="nl-NL" dirty="0" err="1"/>
              <a:t>enz</a:t>
            </a:r>
            <a:r>
              <a:rPr lang="nl-NL" dirty="0"/>
              <a:t>). Zo werd geld het ultieme machtsinstrument voor degenen die ermee konden manipuleren en speculeren.</a:t>
            </a:r>
          </a:p>
          <a:p>
            <a:r>
              <a:rPr lang="nl-NL" dirty="0"/>
              <a:t>https://stadvanmorgen.co/2014/08/18/de-grote-omslag-6-geld/</a:t>
            </a:r>
          </a:p>
          <a:p>
            <a:endParaRPr lang="nl-NL" dirty="0"/>
          </a:p>
          <a:p>
            <a:r>
              <a:rPr lang="nl-NL" dirty="0"/>
              <a:t>Behandel deze vraag met de leerlingen, uiterlijk 20 minuten behandelen.</a:t>
            </a:r>
          </a:p>
          <a:p>
            <a:endParaRPr lang="nl-NL" dirty="0"/>
          </a:p>
          <a:p>
            <a:r>
              <a:rPr lang="nl-NL" dirty="0"/>
              <a:t>Natuur als ontspanning</a:t>
            </a:r>
          </a:p>
          <a:p>
            <a:r>
              <a:rPr lang="nl-NL" dirty="0"/>
              <a:t>5 redenen om vaker de natuur op te zoeken</a:t>
            </a:r>
          </a:p>
          <a:p>
            <a:endParaRPr lang="nl-NL" dirty="0"/>
          </a:p>
          <a:p>
            <a:r>
              <a:rPr lang="nl-NL" dirty="0"/>
              <a:t>De natuur geeft je realiteitsbesef</a:t>
            </a:r>
          </a:p>
          <a:p>
            <a:r>
              <a:rPr lang="nl-NL" dirty="0"/>
              <a:t>Mensen die veel buiten zijn, voelen zich gezonder dan mensen met weinig groen in de buurt. Kijken naar de natuur doet je beseffen dat je maar een klein radertje in het geheel bent en dat kan leiden tot een vermindering van negatieve emoties.</a:t>
            </a:r>
          </a:p>
          <a:p>
            <a:endParaRPr lang="nl-NL" dirty="0"/>
          </a:p>
          <a:p>
            <a:r>
              <a:rPr lang="nl-NL" dirty="0"/>
              <a:t>Groen maakt rustig</a:t>
            </a:r>
          </a:p>
          <a:p>
            <a:r>
              <a:rPr lang="nl-NL" dirty="0"/>
              <a:t>Mensen die veel in de natuur komen, hebben minder stress. Dat komt door de frisse lucht en de beweging, maar ook door je waarneming. Er gaat namelijk iets rustgevend uit van de steeds terugkerende verschijnselen in de natuur en het ruizen van de bomen. Dit kalmerende effect geeft jouw brein ook de gelegenheid je gedachten te verwerken.</a:t>
            </a:r>
          </a:p>
          <a:p>
            <a:endParaRPr lang="nl-NL" dirty="0"/>
          </a:p>
          <a:p>
            <a:r>
              <a:rPr lang="nl-NL" dirty="0"/>
              <a:t>Goed voor je fantasie</a:t>
            </a:r>
          </a:p>
          <a:p>
            <a:r>
              <a:rPr lang="nl-NL" dirty="0"/>
              <a:t>Tijdens een wandeling in de natuur kun je heerlijk je gedachten de vrije loop laten. En dan kan het gebeuren dat een oplossing voor een probleem of een creatieve vondst je zo te binnen schiet. Tegelijkertijd prikkelt zo’n natuurlijke omgeving enorm je fantasie.</a:t>
            </a:r>
          </a:p>
          <a:p>
            <a:endParaRPr lang="nl-NL" dirty="0"/>
          </a:p>
          <a:p>
            <a:r>
              <a:rPr lang="nl-NL" dirty="0"/>
              <a:t>Uitnodiging voor beweging</a:t>
            </a:r>
          </a:p>
          <a:p>
            <a:r>
              <a:rPr lang="nl-NL" dirty="0"/>
              <a:t>De combinatie van frisse buitenlucht, de doorbloeding van je lijf door beweging en het lentezonnetje op je huid is een weldaad voor je lichaam. En of je nu een half uurtje of een hele middag loopt: goed voor je is het zeker!</a:t>
            </a:r>
          </a:p>
          <a:p>
            <a:endParaRPr lang="nl-NL" dirty="0"/>
          </a:p>
          <a:p>
            <a:r>
              <a:rPr lang="nl-NL" dirty="0"/>
              <a:t>Lekkere time-out</a:t>
            </a:r>
          </a:p>
          <a:p>
            <a:r>
              <a:rPr lang="nl-NL" dirty="0"/>
              <a:t>We lijken tegenwoordig wel vergroeid met sociale media. In het bos is geen internet. Zet je telefoon uit en kies bewust voor een offline moment om jezelf even rust te gunnen.</a:t>
            </a: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2438012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2378467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manier waarop we tegenwoordig tegen de natuur aankijken heeft sterke historische wortels. De belangrijkste wortels liggen in de Romantiek. Maar in principe liggen de wortels nog dieper, in de Joods-christelijke en Griekse tradities waarop de Westerse cultuur gebaseerd is. In de historische nalatenschap van de Westerse opvattingen zijn tenminste drie verschillende visies op de natuur te herkennen: de Arcadische visie, de wildernis visie, en de functionele visie.</a:t>
            </a:r>
          </a:p>
          <a:p>
            <a:endParaRPr lang="nl-NL" dirty="0"/>
          </a:p>
          <a:p>
            <a:r>
              <a:rPr lang="nl-NL" dirty="0"/>
              <a:t>Arcadische visie</a:t>
            </a:r>
          </a:p>
          <a:p>
            <a:r>
              <a:rPr lang="nl-NL" dirty="0"/>
              <a:t>Als reactie op de overvolle en vervuilde steden van de industriële revolutie ontstond eind 18e eeuw de Romantiek. In de Romantiek werden veel filosofische, ethische en esthetische opvattingen van de Verlichting ter discussie gesteld. De kritiek richtte zich vooral op de utilitaire, mechanistische, en nogal afstandelijke visie op natuur. Vanwege dit onbehagen over de resultaten van de Verlichting, ontstond onder Romantische schrijvers en schilders een roep om emoties, spontaniteit en originaliteit. De typische kunstenaar in de Romantiek was gevoelig, benadrukte de uniekheid van het individu, en verkoos kleur boven vorm en het exotische boven het vertrouwde. Het Romantische beeld van de natuur grijpt terug op Antieke visies. Al sinds de oude Grieken hebben culturele en politieke elites zich de natuur als “Arcadia” voorgesteld. Stedelijke Griekse burgers begonnen te verlangen naar de eenvoud en rust van het plattelandsleven waarin morele normen veel hoger werden verondersteld dan in de stedelijke cultuur. Het platteland werd gezien als natuurlijker dan het stedelijke leven, en de plattelandsnatuur met schone beken en het eenvoudige leven van de boeren werd geassocieerd met esthetisch en recreatief plezier. Deze Romantische visie op de natuur is gebaseerd op de idealisering van de natuur en het landelijke leven waarbij de nadruk ligt op de harmonie tussen mens en de natuur.  De Romantische visie op natuur omvat een aantal specifieke elementen. Allereerst legt het de nadruk op de expressieve dimensie van de natuur, op het ervaren van de schoonheid van de natuur en op emoties die door de natuur worden opgeroepen. Deze emoties leiden ook tot een toename van de sympathie voor dieren. Daarnaast benadrukt de arcadische visie de intrinsieke waarde van de natuur, dat wil zeggen, het belang van het beschermen van de natuur als doel op zich, los van de waarde van de natuur voor de mens. Dit hangt nauw samen met de overtuiging dat de natuur kwetsbaar is en dat menselijke invloed een bedreiging is voor de kwaliteit van de natuur. Onder invloed van landschapsschilders is de arcadische natuur tenslotte sterk gericht op specifieke iconen, zoals pittoreske en kleinschalige landschappen. De rol van de schilderkunst in het verspreiden van dergelijke iconen is tegenwoordig overgenomen door met name de televisie en de grote hoeveelheid tijdschriften rondom natuur en landschap.  Gedurende een groot deel van de moderne geschiedenis hebben twee interpretaties van de arcadische natuur naast elkaar bestaan: de waardering van de landelijke idylle, gericht op het charmante en rustige leven, en de bewondering voor de ongetemde wildernis. In de oorspronkelijke Griekse betekenis staat Arcadia echter uitdrukkelijk voor de harmonie tussen mens en natuur. De landschappen die zijn beschreven door de Griekse en Romeinse dichters waren meestal kunstmatig en gecultiveerd: Schoonheid werd gevonden in de vruchtbare valleien, niet in braakliggende terreinen. </a:t>
            </a:r>
          </a:p>
          <a:p>
            <a:endParaRPr lang="nl-NL" dirty="0"/>
          </a:p>
          <a:p>
            <a:r>
              <a:rPr lang="nl-NL" dirty="0"/>
              <a:t>Wildernis natuur</a:t>
            </a:r>
          </a:p>
          <a:p>
            <a:r>
              <a:rPr lang="nl-NL" dirty="0"/>
              <a:t>In de Romantiek was naast de aandacht voor de Arcadische idylle ook veel aandacht voor meer primitievere ervaringen die opgeroepen kunnen worden door woeste natuur. De natuur als wildernis werd veelvuldig afgebeeld en bezongen. Net als de landelijke idylle kan ook de mystificatie van wildernis worden gevonden in de kunst van alle tijden. Tot de opkomst van de Romantiek werd wildernis natuur echter meestal afgebeeld als een beangstigende plek. Het werd gebruikt als een negatieve referentie in contrast met het goede van de mens en God. Slechts in een verborgen hoekje of aan de achterkant van een park kon men soms een bezoekje aan ongecontroleerde versies van de natuur brengen.  Deze negatieve kijk op de wildernis veranderde wezenlijk aan het einde van de 18de eeuw. De scepsis van de Romantiek over de culturele en wetenschappelijke verworvenheden van de Verlichting resulteerde in de behoefte om de geestelijke en emotionele band met de natuur te herstellen. Hierdoor ontstond een verlangen naar het "echte" en het "natuurlijke", dat vooral in de wildernis gevonden zou kunnen worden. Terwijl het verlangen naar arcadische natuur kan worden gezien als een reactie op de vervuiling van de stad of de hardheid van sociale relaties in de moderne samenleving, kan de zoektocht naar de wildernis daarom worden gezien als een reactie op de rationaliteit van de moderne cultuur, de beschaving van menselijke instincten en de onderdrukking van de eigen verlangens.  In de wildernis visie op natuur ligt de blik op het vinden van het sublieme in de natuur, en op emoties als verbazing, angst, ruwheid, en duisternis. Literatuur en beeldende kunst begonnen te zoeken naar deze grootsheid van de natuur. De ontzagwekkende aspecten van bergen, jungles, woestijnen en vulkanen werd uitgebreid geportretteerd en beschreven. Het is door deze intense emoties dat men alle andere gedachten vergeten kon en in contact kon komen met de meest primaire emoties. De passie voor het overweldigende en sublieme in de natuur verwordt tot verwondering en verbazing van de ziel, waarin al haar bewegingen worden opgeschort met een zekere mate van horror. De geest is dan zo volledig gevuld met haar doel, dat het niemand anders kan vermaken. Alhoewel deze wildernis visie in Amerika altijd belangrijk is gebleven, verloor het in Europa zijn aantrekkingskracht aan het eind van de 19e eeuw. De arcadische visie en de bijbehorende landelijke idylle werden weer dominant, zowel in het natuurbehoud als in de waardering voor natuur. In Nederland is er pas sinds de jaren 1980 weer sprake van een duidelijk terugkeer van het wildernis ideaal. </a:t>
            </a:r>
          </a:p>
          <a:p>
            <a:endParaRPr lang="nl-NL" dirty="0"/>
          </a:p>
          <a:p>
            <a:r>
              <a:rPr lang="nl-NL" dirty="0"/>
              <a:t>Functionele natuur </a:t>
            </a:r>
          </a:p>
          <a:p>
            <a:r>
              <a:rPr lang="nl-NL" dirty="0"/>
              <a:t>De Romantische stroming van de 19de eeuw was een culturele stroming van de elite. Als gevolg hiervan hadden de arcadische- en wildernis visie voornamelijk betrekking op de gegoede klasse. Om volledig inzicht te krijgen in de verschillende manieren waarop de natuur is waargenomen gedurende de afgelopen eeuwen moeten we dus breder kijken, voorbij de elite van kunstenaars en ondernemers. We komen dan uit bij een derde natuurbeeld, het functionele natuurbeeld. Tot aan de Verlichting werd natuur gewoonlijk </a:t>
            </a:r>
            <a:r>
              <a:rPr lang="nl-NL" dirty="0" err="1"/>
              <a:t>geconceptualiseerd</a:t>
            </a:r>
            <a:r>
              <a:rPr lang="nl-NL" dirty="0"/>
              <a:t> als onderdeel van een goddelijke hiërarchie: Alles in de natuur had zijn goddelijke plaats, en de natuur was een zorgvuldig ontworpen goddelijk geheel. Bij het ontdekken van de natuur konden we onze echte relatie met God herkennen. Deze </a:t>
            </a:r>
            <a:r>
              <a:rPr lang="nl-NL" dirty="0" err="1"/>
              <a:t>theleologische</a:t>
            </a:r>
            <a:r>
              <a:rPr lang="nl-NL" dirty="0"/>
              <a:t> kijk op de wereld was dominant in het christendom tot het ontstaan van de Verlichting en is nog steeds invloedrijk in vele niet-westerse samenlevingen.  De dominante </a:t>
            </a:r>
            <a:r>
              <a:rPr lang="nl-NL" dirty="0" err="1"/>
              <a:t>theleologische</a:t>
            </a:r>
            <a:r>
              <a:rPr lang="nl-NL" dirty="0"/>
              <a:t> kijk op de wereld werd geleidelijk vervangen door een meer mechanistische visie. Natuur en God werden gescheiden en </a:t>
            </a:r>
            <a:r>
              <a:rPr lang="nl-NL" dirty="0" err="1"/>
              <a:t>God’s</a:t>
            </a:r>
            <a:r>
              <a:rPr lang="nl-NL" dirty="0"/>
              <a:t> plaats was niet meer in, maar boven de natuur. De natuurwetenschappen maakten zich geleidelijk los van de teleologische wereld visie en de nadruk kwam te liggen op de ontdekking van de natuurwetten. Men begon de natuur steeds meer te zien als een complex systeem van krachten die alleen konden worden onthuld door wetenschappelijk onderzoek. Het begrijpen van de natuur kwam daarmee buiten het bereik van de gewone burgers. Inzicht in de werking van de natuur kon alleen met behulp van wetenschappelijke instrumenten worden ontdekt. Hierdoor werd de natuur onderdeel van het wetenschappelijk systeem, afgescheiden van de belevingswereld van gewone mensen. Deze scheiding van wetenschap en zintuiglijke ervaring is nog steeds te herkennen in het huidige natuurbeheer. Deze verwetenschappelijk van de natuur is ook nauw verbonden aan de ontwikkeling van een functionele visie op de natuur. Het vereren van de natuur en het rentmeesterschap over de natuur ter ere van God was niet langer voor iedereen vanzelfsprekend. Als gevolg worden meer utilitaire natuurwaarden belangrijk die samenhangen met een functionele visie op de natuur. Natuur wordt gezien als een bron voor economische ontwikkeling, bijvoorbeeld voor de landbouw of de mijnbouw. In zijn meest extreme vorm is de natuur niets meer dan een voorraad grondstoffen die dient om de behoeften van de mens te vervullen. Deze functionele visie komt meestal echter naar voren in een meer verlichte vorm, waarbij wel de noodzaak wordt erkend om een evenwicht te vinden tussen menselijke behoeften en natuurbehoud. De bescherming van de natuur is niet superieur aan het menselijk gebruik van de natuur, maar er wordt gezocht naar een evenwicht tussen menselijke behoeften (met inbegrip van de economische behoeften) en ecologische behoeften. Binnen deze visie kan natuurbehoud dus nog steeds worden gewaardeerd, zij het om andere redenen dan in de arcadische- of de wildernis visie op de natuur. De nadruk ligt bijvoorbeeld niet op de bescherming van zeldzame en bedreigde soorten of op biodiversiteit, maar op het culturele landschap en cultuurvolgende soorten zoals weidevogels. </a:t>
            </a: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3199CD-3E1B-4AE6-990F-76F925F5EA9F}" type="slidenum">
              <a:rPr kumimoji="0" lang="nl-NL" sz="1200" b="0" i="0" u="none" strike="noStrike" kern="1200" cap="none" spc="0" normalizeH="0" baseline="0" noProof="0" smtClean="0">
                <a:ln>
                  <a:noFill/>
                </a:ln>
                <a:solidFill>
                  <a:prstClr val="black"/>
                </a:solidFill>
                <a:effectLst/>
                <a:uLnTx/>
                <a:uFillTx/>
                <a:latin typeface="Century Gothic"/>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NL" sz="12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2497469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de stijl te bewerken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11/1/2022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7405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2A6E0677-DB36-4AAA-B9EB-D8298FA6613F}" type="datetime1">
              <a:rPr lang="nl-NL" noProof="0" smtClean="0"/>
              <a:t>1-11-2022</a:t>
            </a:fld>
            <a:endParaRPr lang="nl-NL" noProof="0" dirty="0"/>
          </a:p>
        </p:txBody>
      </p:sp>
      <p:sp>
        <p:nvSpPr>
          <p:cNvPr id="5" name="Footer Placeholder 4"/>
          <p:cNvSpPr>
            <a:spLocks noGrp="1"/>
          </p:cNvSpPr>
          <p:nvPr>
            <p:ph type="ftr" sz="quarter" idx="11"/>
          </p:nvPr>
        </p:nvSpPr>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spTree>
    <p:extLst>
      <p:ext uri="{BB962C8B-B14F-4D97-AF65-F5344CB8AC3E}">
        <p14:creationId xmlns:p14="http://schemas.microsoft.com/office/powerpoint/2010/main" val="1436786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A399306C-DE5B-4974-96EC-867B34EC360B}" type="datetime1">
              <a:rPr lang="nl-NL" noProof="0" smtClean="0"/>
              <a:t>1-11-2022</a:t>
            </a:fld>
            <a:endParaRPr lang="nl-NL" noProof="0" dirty="0"/>
          </a:p>
        </p:txBody>
      </p:sp>
      <p:sp>
        <p:nvSpPr>
          <p:cNvPr id="5" name="Footer Placeholder 4"/>
          <p:cNvSpPr>
            <a:spLocks noGrp="1"/>
          </p:cNvSpPr>
          <p:nvPr>
            <p:ph type="ftr" sz="quarter" idx="11"/>
          </p:nvPr>
        </p:nvSpPr>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spTree>
    <p:extLst>
      <p:ext uri="{BB962C8B-B14F-4D97-AF65-F5344CB8AC3E}">
        <p14:creationId xmlns:p14="http://schemas.microsoft.com/office/powerpoint/2010/main" val="3529662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7998" spc="-50" baseline="0">
                <a:solidFill>
                  <a:schemeClr val="tx1">
                    <a:lumMod val="85000"/>
                    <a:lumOff val="15000"/>
                  </a:schemeClr>
                </a:solidFill>
              </a:defRPr>
            </a:lvl1pPr>
          </a:lstStyle>
          <a:p>
            <a:r>
              <a:rPr lang="nl-NL"/>
              <a:t>Klik om de stijl te bewerken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399" cap="all" spc="200" baseline="0">
                <a:solidFill>
                  <a:schemeClr val="tx2"/>
                </a:solidFill>
                <a:latin typeface="+mj-lt"/>
              </a:defRPr>
            </a:lvl1pPr>
            <a:lvl2pPr marL="457063" indent="0" algn="ctr">
              <a:buNone/>
              <a:defRPr sz="2399"/>
            </a:lvl2pPr>
            <a:lvl3pPr marL="914126" indent="0" algn="ctr">
              <a:buNone/>
              <a:defRPr sz="2399"/>
            </a:lvl3pPr>
            <a:lvl4pPr marL="1371189" indent="0" algn="ctr">
              <a:buNone/>
              <a:defRPr sz="1999"/>
            </a:lvl4pPr>
            <a:lvl5pPr marL="1828251" indent="0" algn="ctr">
              <a:buNone/>
              <a:defRPr sz="1999"/>
            </a:lvl5pPr>
            <a:lvl6pPr marL="2285314" indent="0" algn="ctr">
              <a:buNone/>
              <a:defRPr sz="1999"/>
            </a:lvl6pPr>
            <a:lvl7pPr marL="2742377" indent="0" algn="ctr">
              <a:buNone/>
              <a:defRPr sz="1999"/>
            </a:lvl7pPr>
            <a:lvl8pPr marL="3199440" indent="0" algn="ctr">
              <a:buNone/>
              <a:defRPr sz="1999"/>
            </a:lvl8pPr>
            <a:lvl9pPr marL="3656503" indent="0" algn="ctr">
              <a:buNone/>
              <a:defRPr sz="1999"/>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FD1FD99A-F039-435C-8F7F-8B1869105A5D}" type="datetime1">
              <a:rPr lang="nl-NL" smtClean="0"/>
              <a:pPr/>
              <a:t>1-11-2022</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pPr algn="r"/>
            <a:fld id="{81FEFA0A-2F20-4B60-98C6-5FFDA469AA1C}" type="slidenum">
              <a:rPr lang="nl-NL" smtClean="0"/>
              <a:pPr algn="r"/>
              <a:t>‹nr.›</a:t>
            </a:fld>
            <a:endParaRPr lang="nl-NL"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7770556"/>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383D3DE-0713-46BD-AFE1-C1D9F8C7BD9F}" type="datetime1">
              <a:rPr lang="nl-NL" smtClean="0"/>
              <a:pPr/>
              <a:t>1-11-2022</a:t>
            </a:fld>
            <a:endParaRPr lang="nl-NL" dirty="0"/>
          </a:p>
        </p:txBody>
      </p:sp>
      <p:sp>
        <p:nvSpPr>
          <p:cNvPr id="5" name="Footer Placeholder 4"/>
          <p:cNvSpPr>
            <a:spLocks noGrp="1"/>
          </p:cNvSpPr>
          <p:nvPr>
            <p:ph type="ftr" sz="quarter" idx="11"/>
          </p:nvPr>
        </p:nvSpPr>
        <p:spPr/>
        <p:txBody>
          <a:bodyPr/>
          <a:lstStyle/>
          <a:p>
            <a:pPr rtl="0"/>
            <a:endParaRPr lang="nl-NL" dirty="0"/>
          </a:p>
        </p:txBody>
      </p:sp>
      <p:sp>
        <p:nvSpPr>
          <p:cNvPr id="6" name="Slide Number Placeholder 5"/>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3214884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7998" b="0">
                <a:solidFill>
                  <a:schemeClr val="tx1">
                    <a:lumMod val="85000"/>
                    <a:lumOff val="15000"/>
                  </a:schemeClr>
                </a:solidFill>
              </a:defRPr>
            </a:lvl1pPr>
          </a:lstStyle>
          <a:p>
            <a:r>
              <a:rPr lang="nl-NL"/>
              <a:t>Klik om de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399" cap="all" spc="200" baseline="0">
                <a:solidFill>
                  <a:schemeClr val="tx2"/>
                </a:solidFill>
                <a:latin typeface="+mj-lt"/>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04D81A40-7122-4E0C-A7D9-3052F38FE787}" type="datetime1">
              <a:rPr lang="nl-NL" smtClean="0"/>
              <a:pPr/>
              <a:t>1-11-2022</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pPr algn="r"/>
            <a:fld id="{81FEFA0A-2F20-4B60-98C6-5FFDA469AA1C}" type="slidenum">
              <a:rPr lang="nl-NL" smtClean="0"/>
              <a:pPr algn="r"/>
              <a:t>‹nr.›</a:t>
            </a:fld>
            <a:endParaRPr lang="nl-NL"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3763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nl-NL"/>
              <a:t>Klik om de stijl te bewerken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F0D587D-0C1C-4FF1-8DAF-167CA8C229B6}" type="datetime1">
              <a:rPr lang="nl-NL" smtClean="0"/>
              <a:pPr/>
              <a:t>1-11-2022</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350595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nl-NL"/>
              <a:t>Klik om de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Tekststijl van het model bewerken</a:t>
            </a:r>
          </a:p>
        </p:txBody>
      </p:sp>
      <p:sp>
        <p:nvSpPr>
          <p:cNvPr id="4" name="Content Placeholder 3"/>
          <p:cNvSpPr>
            <a:spLocks noGrp="1"/>
          </p:cNvSpPr>
          <p:nvPr>
            <p:ph sz="half" idx="2"/>
          </p:nvPr>
        </p:nvSpPr>
        <p:spPr>
          <a:xfrm>
            <a:off x="1097280" y="2582334"/>
            <a:ext cx="4937760" cy="33782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293C3E98-98B9-4942-A8E2-1B7B26A8A0E8}" type="datetime1">
              <a:rPr lang="nl-NL" smtClean="0"/>
              <a:pPr/>
              <a:t>1-11-2022</a:t>
            </a:fld>
            <a:endParaRPr lang="nl-NL" dirty="0"/>
          </a:p>
        </p:txBody>
      </p:sp>
      <p:sp>
        <p:nvSpPr>
          <p:cNvPr id="8" name="Footer Placeholder 7"/>
          <p:cNvSpPr>
            <a:spLocks noGrp="1"/>
          </p:cNvSpPr>
          <p:nvPr>
            <p:ph type="ftr" sz="quarter" idx="11"/>
          </p:nvPr>
        </p:nvSpPr>
        <p:spPr/>
        <p:txBody>
          <a:bodyPr/>
          <a:lstStyle/>
          <a:p>
            <a:endParaRPr lang="nl-NL" dirty="0"/>
          </a:p>
        </p:txBody>
      </p:sp>
      <p:sp>
        <p:nvSpPr>
          <p:cNvPr id="9" name="Slide Number Placeholder 8"/>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5710407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616ABC10-8924-45B4-8437-2802377E9F1C}" type="datetime1">
              <a:rPr lang="nl-NL" smtClean="0"/>
              <a:pPr/>
              <a:t>1-11-2022</a:t>
            </a:fld>
            <a:endParaRPr lang="nl-NL" dirty="0"/>
          </a:p>
        </p:txBody>
      </p:sp>
      <p:sp>
        <p:nvSpPr>
          <p:cNvPr id="4" name="Footer Placeholder 3"/>
          <p:cNvSpPr>
            <a:spLocks noGrp="1"/>
          </p:cNvSpPr>
          <p:nvPr>
            <p:ph type="ftr" sz="quarter" idx="11"/>
          </p:nvPr>
        </p:nvSpPr>
        <p:spPr/>
        <p:txBody>
          <a:bodyPr/>
          <a:lstStyle/>
          <a:p>
            <a:endParaRPr lang="nl-NL" dirty="0"/>
          </a:p>
        </p:txBody>
      </p:sp>
      <p:sp>
        <p:nvSpPr>
          <p:cNvPr id="5" name="Slide Number Placeholder 4"/>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3926677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4A50784-4B56-4761-9DDF-F1641546A727}" type="datetime1">
              <a:rPr lang="nl-NL" smtClean="0"/>
              <a:pPr/>
              <a:t>1-11-2022</a:t>
            </a:fld>
            <a:endParaRPr lang="nl-NL"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dirty="0"/>
          </a:p>
        </p:txBody>
      </p:sp>
      <p:sp>
        <p:nvSpPr>
          <p:cNvPr id="9" name="Slide Number Placeholder 8"/>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10539146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7"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1" y="594359"/>
            <a:ext cx="3200400" cy="2286000"/>
          </a:xfrm>
        </p:spPr>
        <p:txBody>
          <a:bodyPr anchor="b">
            <a:normAutofit/>
          </a:bodyPr>
          <a:lstStyle>
            <a:lvl1pPr>
              <a:defRPr sz="3599" b="0">
                <a:solidFill>
                  <a:srgbClr val="FFFFFF"/>
                </a:solidFill>
              </a:defRPr>
            </a:lvl1pPr>
          </a:lstStyle>
          <a:p>
            <a:r>
              <a:rPr lang="nl-NL"/>
              <a:t>Klik om de stijl te bewerken</a:t>
            </a:r>
            <a:endParaRPr lang="en-US" dirty="0"/>
          </a:p>
        </p:txBody>
      </p:sp>
      <p:sp>
        <p:nvSpPr>
          <p:cNvPr id="3" name="Content Placeholder 2"/>
          <p:cNvSpPr>
            <a:spLocks noGrp="1"/>
          </p:cNvSpPr>
          <p:nvPr>
            <p:ph idx="1"/>
          </p:nvPr>
        </p:nvSpPr>
        <p:spPr>
          <a:xfrm>
            <a:off x="4800601" y="731520"/>
            <a:ext cx="6492240" cy="52578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1" y="2926080"/>
            <a:ext cx="3200400" cy="3379124"/>
          </a:xfrm>
        </p:spPr>
        <p:txBody>
          <a:bodyPr lIns="91440" rIns="91440">
            <a:normAutofit/>
          </a:bodyPr>
          <a:lstStyle>
            <a:lvl1pPr marL="0" indent="0">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Tekststijl van het model bewerken</a:t>
            </a:r>
          </a:p>
        </p:txBody>
      </p:sp>
      <p:sp>
        <p:nvSpPr>
          <p:cNvPr id="5" name="Date Placeholder 4"/>
          <p:cNvSpPr>
            <a:spLocks noGrp="1"/>
          </p:cNvSpPr>
          <p:nvPr>
            <p:ph type="dt" sz="half" idx="10"/>
          </p:nvPr>
        </p:nvSpPr>
        <p:spPr>
          <a:xfrm>
            <a:off x="465512" y="6459787"/>
            <a:ext cx="2618510" cy="365125"/>
          </a:xfrm>
        </p:spPr>
        <p:txBody>
          <a:bodyPr/>
          <a:lstStyle>
            <a:lvl1pPr algn="l">
              <a:defRPr/>
            </a:lvl1pPr>
          </a:lstStyle>
          <a:p>
            <a:fld id="{839F2F22-1061-4398-84EF-E8EA65881A79}" type="datetime1">
              <a:rPr lang="nl-NL" smtClean="0"/>
              <a:pPr/>
              <a:t>1-11-2022</a:t>
            </a:fld>
            <a:endParaRPr lang="nl-NL" dirty="0"/>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nl-NL"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3237517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fld id="{D1A5D543-65A9-4AFD-8BE9-EF006ADF7027}" type="datetime1">
              <a:rPr lang="nl-NL" noProof="0" smtClean="0"/>
              <a:t>1-11-2022</a:t>
            </a:fld>
            <a:endParaRPr lang="nl-NL" noProof="0" dirty="0"/>
          </a:p>
        </p:txBody>
      </p:sp>
      <p:sp>
        <p:nvSpPr>
          <p:cNvPr id="5" name="Footer Placeholder 4"/>
          <p:cNvSpPr>
            <a:spLocks noGrp="1"/>
          </p:cNvSpPr>
          <p:nvPr>
            <p:ph type="ftr" sz="quarter" idx="11"/>
          </p:nvPr>
        </p:nvSpPr>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p:txBody>
          <a:bodyPr/>
          <a:lstStyle/>
          <a:p>
            <a:pPr rtl="0"/>
            <a:fld id="{2A013F82-EE5E-44EE-A61D-E31C6657F26F}" type="slidenum">
              <a:rPr lang="nl-NL" noProof="0" smtClean="0"/>
              <a:pPr rtl="0"/>
              <a:t>‹nr.›</a:t>
            </a:fld>
            <a:endParaRPr lang="nl-NL" noProof="0" dirty="0"/>
          </a:p>
        </p:txBody>
      </p:sp>
    </p:spTree>
    <p:extLst>
      <p:ext uri="{BB962C8B-B14F-4D97-AF65-F5344CB8AC3E}">
        <p14:creationId xmlns:p14="http://schemas.microsoft.com/office/powerpoint/2010/main" val="288045332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6"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599" b="0">
                <a:solidFill>
                  <a:srgbClr val="FFFFFF"/>
                </a:solidFill>
              </a:defRPr>
            </a:lvl1pPr>
          </a:lstStyle>
          <a:p>
            <a:r>
              <a:rPr lang="nl-NL"/>
              <a:t>Klik om de stijl te bewerken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199">
                <a:solidFill>
                  <a:schemeClr val="bg1"/>
                </a:solidFill>
              </a:defRPr>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9CAD897-D46E-4AD2-BD9B-49DD3E640873}" type="datetimeFigureOut">
              <a:rPr lang="en-US" dirty="0"/>
              <a:t>11/1/2022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extLst>
      <p:ext uri="{BB962C8B-B14F-4D97-AF65-F5344CB8AC3E}">
        <p14:creationId xmlns:p14="http://schemas.microsoft.com/office/powerpoint/2010/main" val="36329807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C8ECB7-682B-4D17-9CD8-EBCDAD14CF82}" type="datetime1">
              <a:rPr lang="nl-NL" smtClean="0"/>
              <a:pPr/>
              <a:t>1-11-2022</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7703418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80"/>
            <a:ext cx="2628900" cy="5757421"/>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9E6D7D1-3FF3-4C86-AC69-B7E3C197B565}" type="datetime1">
              <a:rPr lang="nl-NL" smtClean="0"/>
              <a:pPr/>
              <a:t>1-11-2022</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pPr algn="r"/>
            <a:fld id="{81FEFA0A-2F20-4B60-98C6-5FFDA469AA1C}" type="slidenum">
              <a:rPr lang="nl-NL" smtClean="0"/>
              <a:pPr algn="r"/>
              <a:t>‹nr.›</a:t>
            </a:fld>
            <a:endParaRPr lang="nl-NL" dirty="0"/>
          </a:p>
        </p:txBody>
      </p:sp>
    </p:spTree>
    <p:extLst>
      <p:ext uri="{BB962C8B-B14F-4D97-AF65-F5344CB8AC3E}">
        <p14:creationId xmlns:p14="http://schemas.microsoft.com/office/powerpoint/2010/main" val="3613429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de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pPr rtl="0"/>
            <a:fld id="{DA005783-393D-478E-8692-BA2B89641BD5}" type="datetime1">
              <a:rPr lang="nl-NL" noProof="0" smtClean="0"/>
              <a:t>1-11-2022</a:t>
            </a:fld>
            <a:endParaRPr lang="nl-NL" noProof="0" dirty="0"/>
          </a:p>
        </p:txBody>
      </p:sp>
      <p:sp>
        <p:nvSpPr>
          <p:cNvPr id="5" name="Footer Placeholder 4"/>
          <p:cNvSpPr>
            <a:spLocks noGrp="1"/>
          </p:cNvSpPr>
          <p:nvPr>
            <p:ph type="ftr" sz="quarter" idx="11"/>
          </p:nvPr>
        </p:nvSpPr>
        <p:spPr/>
        <p:txBody>
          <a:bodyPr/>
          <a:lstStyle/>
          <a:p>
            <a:pPr rtl="0"/>
            <a:r>
              <a:rPr lang="nl-NL" noProof="0"/>
              <a:t>Een voettekst toevoegen</a:t>
            </a:r>
            <a:endParaRPr lang="nl-NL" noProof="0" dirty="0"/>
          </a:p>
        </p:txBody>
      </p:sp>
      <p:sp>
        <p:nvSpPr>
          <p:cNvPr id="6" name="Slide Number Placeholder 5"/>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3272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de stijl te bewerken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rtl="0"/>
            <a:fld id="{B4BDE9E3-3C7D-4142-98CB-3E09FE17EF4E}" type="datetime1">
              <a:rPr lang="nl-NL" noProof="0" smtClean="0"/>
              <a:t>1-11-2022</a:t>
            </a:fld>
            <a:endParaRPr lang="nl-NL" noProof="0" dirty="0"/>
          </a:p>
        </p:txBody>
      </p:sp>
      <p:sp>
        <p:nvSpPr>
          <p:cNvPr id="6" name="Footer Placeholder 5"/>
          <p:cNvSpPr>
            <a:spLocks noGrp="1"/>
          </p:cNvSpPr>
          <p:nvPr>
            <p:ph type="ftr" sz="quarter" idx="11"/>
          </p:nvPr>
        </p:nvSpPr>
        <p:spPr/>
        <p:txBody>
          <a:bodyPr/>
          <a:lstStyle/>
          <a:p>
            <a:pPr rtl="0"/>
            <a:r>
              <a:rPr lang="nl-NL" noProof="0"/>
              <a:t>Een voettekst toevoegen</a:t>
            </a:r>
            <a:endParaRPr lang="nl-NL" noProof="0" dirty="0"/>
          </a:p>
        </p:txBody>
      </p:sp>
      <p:sp>
        <p:nvSpPr>
          <p:cNvPr id="7" name="Slide Number Placeholder 6"/>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spTree>
    <p:extLst>
      <p:ext uri="{BB962C8B-B14F-4D97-AF65-F5344CB8AC3E}">
        <p14:creationId xmlns:p14="http://schemas.microsoft.com/office/powerpoint/2010/main" val="1799976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de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97280" y="2582334"/>
            <a:ext cx="4937760" cy="33782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920" y="2582334"/>
            <a:ext cx="4937760" cy="33782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rtl="0"/>
            <a:fld id="{8A39491F-620B-4932-A09B-9FE7C7ACC7E0}" type="datetime1">
              <a:rPr lang="nl-NL" noProof="0" smtClean="0"/>
              <a:t>1-11-2022</a:t>
            </a:fld>
            <a:endParaRPr lang="nl-NL" noProof="0" dirty="0"/>
          </a:p>
        </p:txBody>
      </p:sp>
      <p:sp>
        <p:nvSpPr>
          <p:cNvPr id="8" name="Footer Placeholder 7"/>
          <p:cNvSpPr>
            <a:spLocks noGrp="1"/>
          </p:cNvSpPr>
          <p:nvPr>
            <p:ph type="ftr" sz="quarter" idx="11"/>
          </p:nvPr>
        </p:nvSpPr>
        <p:spPr/>
        <p:txBody>
          <a:bodyPr/>
          <a:lstStyle/>
          <a:p>
            <a:pPr rtl="0"/>
            <a:r>
              <a:rPr lang="nl-NL" noProof="0"/>
              <a:t>Een voettekst toevoegen</a:t>
            </a:r>
            <a:endParaRPr lang="nl-NL" noProof="0" dirty="0"/>
          </a:p>
        </p:txBody>
      </p:sp>
      <p:sp>
        <p:nvSpPr>
          <p:cNvPr id="9" name="Slide Number Placeholder 8"/>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spTree>
    <p:extLst>
      <p:ext uri="{BB962C8B-B14F-4D97-AF65-F5344CB8AC3E}">
        <p14:creationId xmlns:p14="http://schemas.microsoft.com/office/powerpoint/2010/main" val="161406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pPr rtl="0"/>
            <a:fld id="{1F7863C2-BEF7-4665-BB48-26191F1D0F5E}" type="datetime1">
              <a:rPr lang="nl-NL" noProof="0" smtClean="0"/>
              <a:t>1-11-2022</a:t>
            </a:fld>
            <a:endParaRPr lang="nl-NL" noProof="0" dirty="0"/>
          </a:p>
        </p:txBody>
      </p:sp>
      <p:sp>
        <p:nvSpPr>
          <p:cNvPr id="4" name="Footer Placeholder 3"/>
          <p:cNvSpPr>
            <a:spLocks noGrp="1"/>
          </p:cNvSpPr>
          <p:nvPr>
            <p:ph type="ftr" sz="quarter" idx="11"/>
          </p:nvPr>
        </p:nvSpPr>
        <p:spPr/>
        <p:txBody>
          <a:bodyPr/>
          <a:lstStyle/>
          <a:p>
            <a:pPr rtl="0"/>
            <a:r>
              <a:rPr lang="nl-NL" noProof="0"/>
              <a:t>Een voettekst toevoegen</a:t>
            </a:r>
            <a:endParaRPr lang="nl-NL" noProof="0" dirty="0"/>
          </a:p>
        </p:txBody>
      </p:sp>
      <p:sp>
        <p:nvSpPr>
          <p:cNvPr id="5" name="Slide Number Placeholder 4"/>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spTree>
    <p:extLst>
      <p:ext uri="{BB962C8B-B14F-4D97-AF65-F5344CB8AC3E}">
        <p14:creationId xmlns:p14="http://schemas.microsoft.com/office/powerpoint/2010/main" val="17210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rtl="0"/>
            <a:fld id="{CDD04DF7-D3D0-4BDE-B769-E3E49A0FDF74}" type="datetime1">
              <a:rPr lang="nl-NL" noProof="0" smtClean="0"/>
              <a:t>1-11-2022</a:t>
            </a:fld>
            <a:endParaRPr lang="nl-NL" noProof="0" dirty="0"/>
          </a:p>
        </p:txBody>
      </p:sp>
      <p:sp>
        <p:nvSpPr>
          <p:cNvPr id="8" name="Footer Placeholder 7"/>
          <p:cNvSpPr>
            <a:spLocks noGrp="1"/>
          </p:cNvSpPr>
          <p:nvPr>
            <p:ph type="ftr" sz="quarter" idx="11"/>
          </p:nvPr>
        </p:nvSpPr>
        <p:spPr/>
        <p:txBody>
          <a:bodyPr/>
          <a:lstStyle>
            <a:lvl1pPr>
              <a:defRPr>
                <a:solidFill>
                  <a:srgbClr val="FFFFFF"/>
                </a:solidFill>
              </a:defRPr>
            </a:lvl1pPr>
          </a:lstStyle>
          <a:p>
            <a:pPr rtl="0"/>
            <a:r>
              <a:rPr lang="nl-NL" noProof="0"/>
              <a:t>Een voettekst toevoegen</a:t>
            </a:r>
            <a:endParaRPr lang="nl-NL" noProof="0" dirty="0"/>
          </a:p>
        </p:txBody>
      </p:sp>
      <p:sp>
        <p:nvSpPr>
          <p:cNvPr id="9" name="Slide Number Placeholder 8"/>
          <p:cNvSpPr>
            <a:spLocks noGrp="1"/>
          </p:cNvSpPr>
          <p:nvPr>
            <p:ph type="sldNum" sz="quarter" idx="12"/>
          </p:nvPr>
        </p:nvSpPr>
        <p:spPr/>
        <p:txBody>
          <a:bodyPr/>
          <a:lstStyle/>
          <a:p>
            <a:pPr rtl="0"/>
            <a:fld id="{2A013F82-EE5E-44EE-A61D-E31C6657F26F}" type="slidenum">
              <a:rPr lang="nl-NL" noProof="0" smtClean="0"/>
              <a:t>‹nr.›</a:t>
            </a:fld>
            <a:endParaRPr lang="nl-NL" noProof="0" dirty="0"/>
          </a:p>
        </p:txBody>
      </p:sp>
      <p:pic>
        <p:nvPicPr>
          <p:cNvPr id="10" name="Afbeelding 9" descr="Grote oceaangolf (semitransparant)" title="Oceaangol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7"/>
            <a:ext cx="12191999" cy="6857887"/>
          </a:xfrm>
          <a:prstGeom prst="rect">
            <a:avLst/>
          </a:prstGeom>
        </p:spPr>
      </p:pic>
    </p:spTree>
    <p:extLst>
      <p:ext uri="{BB962C8B-B14F-4D97-AF65-F5344CB8AC3E}">
        <p14:creationId xmlns:p14="http://schemas.microsoft.com/office/powerpoint/2010/main" val="2238384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de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rtl="0"/>
            <a:fld id="{92063373-FEF1-4D39-A89F-57B7774CB773}" type="datetime1">
              <a:rPr lang="nl-NL" noProof="0" smtClean="0"/>
              <a:t>1-11-2022</a:t>
            </a:fld>
            <a:endParaRPr lang="nl-NL" noProof="0"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rtl="0"/>
            <a:r>
              <a:rPr lang="nl-NL" noProof="0"/>
              <a:t>Een voettekst toevoegen</a:t>
            </a:r>
            <a:endParaRPr lang="nl-NL" noProof="0"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pPr rtl="0"/>
            <a:fld id="{2A013F82-EE5E-44EE-A61D-E31C6657F26F}" type="slidenum">
              <a:rPr lang="nl-NL" noProof="0" smtClean="0"/>
              <a:t>‹nr.›</a:t>
            </a:fld>
            <a:endParaRPr lang="nl-NL" noProof="0" dirty="0"/>
          </a:p>
        </p:txBody>
      </p:sp>
    </p:spTree>
    <p:extLst>
      <p:ext uri="{BB962C8B-B14F-4D97-AF65-F5344CB8AC3E}">
        <p14:creationId xmlns:p14="http://schemas.microsoft.com/office/powerpoint/2010/main" val="1402228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nl-NL"/>
              <a:t>Klik om de stijl te bewerken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pPr rtl="0"/>
            <a:fld id="{6C9A084F-3C68-4623-B502-C10AD83589FD}" type="datetime1">
              <a:rPr lang="nl-NL" noProof="0" smtClean="0"/>
              <a:t>1-11-2022</a:t>
            </a:fld>
            <a:endParaRPr lang="nl-NL" noProof="0" dirty="0"/>
          </a:p>
        </p:txBody>
      </p:sp>
      <p:sp>
        <p:nvSpPr>
          <p:cNvPr id="6" name="Footer Placeholder 5"/>
          <p:cNvSpPr>
            <a:spLocks noGrp="1"/>
          </p:cNvSpPr>
          <p:nvPr>
            <p:ph type="ftr" sz="quarter" idx="11"/>
          </p:nvPr>
        </p:nvSpPr>
        <p:spPr/>
        <p:txBody>
          <a:bodyPr/>
          <a:lstStyle/>
          <a:p>
            <a:pPr rtl="0"/>
            <a:r>
              <a:rPr lang="nl-NL" noProof="0"/>
              <a:t>Een voettekst toevoegen</a:t>
            </a:r>
            <a:endParaRPr lang="nl-NL" noProof="0" dirty="0"/>
          </a:p>
        </p:txBody>
      </p:sp>
      <p:sp>
        <p:nvSpPr>
          <p:cNvPr id="7" name="Slide Number Placeholder 6"/>
          <p:cNvSpPr>
            <a:spLocks noGrp="1"/>
          </p:cNvSpPr>
          <p:nvPr>
            <p:ph type="sldNum" sz="quarter" idx="12"/>
          </p:nvPr>
        </p:nvSpPr>
        <p:spPr/>
        <p:txBody>
          <a:bodyPr/>
          <a:lstStyle/>
          <a:p>
            <a:pPr rtl="0"/>
            <a:fld id="{2A013F82-EE5E-44EE-A61D-E31C6657F26F}" type="slidenum">
              <a:rPr lang="nl-NL" noProof="0" smtClean="0"/>
              <a:pPr rtl="0"/>
              <a:t>‹nr.›</a:t>
            </a:fld>
            <a:endParaRPr lang="nl-NL" noProof="0" dirty="0"/>
          </a:p>
        </p:txBody>
      </p:sp>
    </p:spTree>
    <p:extLst>
      <p:ext uri="{BB962C8B-B14F-4D97-AF65-F5344CB8AC3E}">
        <p14:creationId xmlns:p14="http://schemas.microsoft.com/office/powerpoint/2010/main" val="841837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de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rtl="0"/>
            <a:fld id="{D1A5D543-65A9-4AFD-8BE9-EF006ADF7027}" type="datetime1">
              <a:rPr lang="nl-NL" noProof="0" smtClean="0"/>
              <a:t>1-11-2022</a:t>
            </a:fld>
            <a:endParaRPr lang="nl-NL" noProof="0"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rtl="0"/>
            <a:r>
              <a:rPr lang="nl-NL" noProof="0"/>
              <a:t>Een voettekst toevoegen</a:t>
            </a:r>
            <a:endParaRPr lang="nl-NL" noProof="0"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rtl="0"/>
            <a:fld id="{2A013F82-EE5E-44EE-A61D-E31C6657F26F}" type="slidenum">
              <a:rPr lang="nl-NL" noProof="0" smtClean="0"/>
              <a:pPr rtl="0"/>
              <a:t>‹nr.›</a:t>
            </a:fld>
            <a:endParaRPr lang="nl-NL" noProof="0"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34230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nl-NL"/>
              <a:t>Klik om de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1"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2383D3DE-0713-46BD-AFE1-C1D9F8C7BD9F}" type="datetime1">
              <a:rPr lang="nl-NL" smtClean="0"/>
              <a:pPr/>
              <a:t>1-11-2022</a:t>
            </a:fld>
            <a:endParaRPr lang="nl-NL" dirty="0"/>
          </a:p>
        </p:txBody>
      </p:sp>
      <p:sp>
        <p:nvSpPr>
          <p:cNvPr id="5" name="Footer Placeholder 4"/>
          <p:cNvSpPr>
            <a:spLocks noGrp="1"/>
          </p:cNvSpPr>
          <p:nvPr>
            <p:ph type="ftr" sz="quarter" idx="3"/>
          </p:nvPr>
        </p:nvSpPr>
        <p:spPr>
          <a:xfrm>
            <a:off x="3686185"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rtl="0"/>
            <a:endParaRPr lang="nl-NL" dirty="0"/>
          </a:p>
        </p:txBody>
      </p:sp>
      <p:sp>
        <p:nvSpPr>
          <p:cNvPr id="6" name="Slide Number Placeholder 5"/>
          <p:cNvSpPr>
            <a:spLocks noGrp="1"/>
          </p:cNvSpPr>
          <p:nvPr>
            <p:ph type="sldNum" sz="quarter" idx="4"/>
          </p:nvPr>
        </p:nvSpPr>
        <p:spPr>
          <a:xfrm>
            <a:off x="9900459" y="6459787"/>
            <a:ext cx="1312025" cy="365125"/>
          </a:xfrm>
          <a:prstGeom prst="rect">
            <a:avLst/>
          </a:prstGeom>
        </p:spPr>
        <p:txBody>
          <a:bodyPr vert="horz" lIns="91440" tIns="45720" rIns="91440" bIns="45720" rtlCol="0" anchor="ctr"/>
          <a:lstStyle>
            <a:lvl1pPr algn="r">
              <a:defRPr sz="1050">
                <a:solidFill>
                  <a:srgbClr val="FFFFFF"/>
                </a:solidFill>
              </a:defRPr>
            </a:lvl1pPr>
          </a:lstStyle>
          <a:p>
            <a:pPr algn="r"/>
            <a:fld id="{81FEFA0A-2F20-4B60-98C6-5FFDA469AA1C}" type="slidenum">
              <a:rPr lang="nl-NL" smtClean="0"/>
              <a:pPr algn="r"/>
              <a:t>‹nr.›</a:t>
            </a:fld>
            <a:endParaRPr lang="nl-NL"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61431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126" rtl="0" eaLnBrk="1" latinLnBrk="0" hangingPunct="1">
        <a:lnSpc>
          <a:spcPct val="85000"/>
        </a:lnSpc>
        <a:spcBef>
          <a:spcPct val="0"/>
        </a:spcBef>
        <a:buNone/>
        <a:defRPr sz="4799" kern="1200" spc="-50" baseline="0">
          <a:solidFill>
            <a:schemeClr val="tx1">
              <a:lumMod val="75000"/>
              <a:lumOff val="25000"/>
            </a:schemeClr>
          </a:solidFill>
          <a:latin typeface="+mj-lt"/>
          <a:ea typeface="+mj-ea"/>
          <a:cs typeface="+mj-cs"/>
        </a:defRPr>
      </a:lvl1pPr>
    </p:titleStyle>
    <p:bodyStyle>
      <a:lvl1pPr marL="91413" indent="-91413" algn="l" defTabSz="914126"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999" kern="1200">
          <a:solidFill>
            <a:schemeClr val="tx1">
              <a:lumMod val="75000"/>
              <a:lumOff val="25000"/>
            </a:schemeClr>
          </a:solidFill>
          <a:latin typeface="+mn-lt"/>
          <a:ea typeface="+mn-ea"/>
          <a:cs typeface="+mn-cs"/>
        </a:defRPr>
      </a:lvl1pPr>
      <a:lvl2pPr marL="383933" indent="-182825" algn="l" defTabSz="914126" rtl="0" eaLnBrk="1" latinLnBrk="0" hangingPunct="1">
        <a:lnSpc>
          <a:spcPct val="90000"/>
        </a:lnSpc>
        <a:spcBef>
          <a:spcPts val="200"/>
        </a:spcBef>
        <a:spcAft>
          <a:spcPts val="400"/>
        </a:spcAft>
        <a:buClr>
          <a:schemeClr val="accent1"/>
        </a:buClr>
        <a:buFont typeface="Calibri" pitchFamily="34" charset="0"/>
        <a:buChar char="◦"/>
        <a:defRPr sz="1799" kern="1200">
          <a:solidFill>
            <a:schemeClr val="tx1">
              <a:lumMod val="75000"/>
              <a:lumOff val="25000"/>
            </a:schemeClr>
          </a:solidFill>
          <a:latin typeface="+mn-lt"/>
          <a:ea typeface="+mn-ea"/>
          <a:cs typeface="+mn-cs"/>
        </a:defRPr>
      </a:lvl2pPr>
      <a:lvl3pPr marL="56675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583"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40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67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61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55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49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11424" y="-819472"/>
            <a:ext cx="10369152" cy="3200400"/>
          </a:xfrm>
        </p:spPr>
        <p:txBody>
          <a:bodyPr rtlCol="0">
            <a:normAutofit fontScale="90000"/>
          </a:bodyPr>
          <a:lstStyle/>
          <a:p>
            <a:pPr algn="ctr" rtl="0"/>
            <a:br>
              <a:rPr lang="nl-NL" dirty="0"/>
            </a:br>
            <a:r>
              <a:rPr lang="nl-NL" dirty="0">
                <a:latin typeface="Arial" panose="020B0604020202020204" pitchFamily="34" charset="0"/>
                <a:cs typeface="Arial" panose="020B0604020202020204" pitchFamily="34" charset="0"/>
              </a:rPr>
              <a:t>Duurzaamheid</a:t>
            </a:r>
            <a:br>
              <a:rPr lang="nl-NL" dirty="0">
                <a:latin typeface="Arial" panose="020B0604020202020204" pitchFamily="34" charset="0"/>
                <a:cs typeface="Arial" panose="020B0604020202020204" pitchFamily="34" charset="0"/>
              </a:rPr>
            </a:br>
            <a:r>
              <a:rPr lang="nl-NL" sz="4400" dirty="0">
                <a:latin typeface="Arial" panose="020B0604020202020204" pitchFamily="34" charset="0"/>
                <a:cs typeface="Arial" panose="020B0604020202020204" pitchFamily="34" charset="0"/>
              </a:rPr>
              <a:t>Les 3</a:t>
            </a:r>
            <a:br>
              <a:rPr lang="nl-NL" sz="4400" dirty="0">
                <a:latin typeface="Arial" panose="020B0604020202020204" pitchFamily="34" charset="0"/>
                <a:cs typeface="Arial" panose="020B0604020202020204" pitchFamily="34" charset="0"/>
              </a:rPr>
            </a:br>
            <a:r>
              <a:rPr lang="nl-NL" sz="4400" dirty="0">
                <a:latin typeface="Arial" panose="020B0604020202020204" pitchFamily="34" charset="0"/>
                <a:cs typeface="Arial" panose="020B0604020202020204" pitchFamily="34" charset="0"/>
              </a:rPr>
              <a:t>Ecologische voetprint en eigen visie</a:t>
            </a:r>
            <a:endParaRPr lang="nl-NL" dirty="0">
              <a:latin typeface="Arial" panose="020B0604020202020204" pitchFamily="34" charset="0"/>
              <a:cs typeface="Arial" panose="020B0604020202020204" pitchFamily="34" charset="0"/>
            </a:endParaRPr>
          </a:p>
        </p:txBody>
      </p:sp>
      <p:pic>
        <p:nvPicPr>
          <p:cNvPr id="4" name="Afbeelding 3"/>
          <p:cNvPicPr>
            <a:picLocks noChangeAspect="1"/>
          </p:cNvPicPr>
          <p:nvPr/>
        </p:nvPicPr>
        <p:blipFill rotWithShape="1">
          <a:blip r:embed="rId3" cstate="print">
            <a:extLst>
              <a:ext uri="{28A0092B-C50C-407E-A947-70E740481C1C}">
                <a14:useLocalDpi xmlns:a14="http://schemas.microsoft.com/office/drawing/2010/main" val="0"/>
              </a:ext>
            </a:extLst>
          </a:blip>
          <a:srcRect t="13488" b="11486"/>
          <a:stretch/>
        </p:blipFill>
        <p:spPr>
          <a:xfrm>
            <a:off x="1795786" y="4410364"/>
            <a:ext cx="2191327" cy="1644073"/>
          </a:xfrm>
          <a:prstGeom prst="rect">
            <a:avLst/>
          </a:prstGeom>
        </p:spPr>
      </p:pic>
      <p:pic>
        <p:nvPicPr>
          <p:cNvPr id="5" name="Afbeelding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9447" y="4518672"/>
            <a:ext cx="2438400" cy="1652016"/>
          </a:xfrm>
          <a:prstGeom prst="rect">
            <a:avLst/>
          </a:prstGeom>
        </p:spPr>
      </p:pic>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44672" y="4410364"/>
            <a:ext cx="2820576" cy="1868632"/>
          </a:xfrm>
          <a:prstGeom prst="rect">
            <a:avLst/>
          </a:prstGeom>
        </p:spPr>
      </p:pic>
      <p:pic>
        <p:nvPicPr>
          <p:cNvPr id="1028" name="Picture 4" descr="Je ecologische voetafdruk | Voetafdruk, Groen, Duurzaamheid"/>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484363">
            <a:off x="1384113" y="2342633"/>
            <a:ext cx="2767919" cy="22143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Je ecologische voetafdruk | Voetafdruk, Groen, Duurzaamheid"/>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484363">
            <a:off x="4969277" y="2330949"/>
            <a:ext cx="2767919" cy="22143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Je ecologische voetafdruk | Voetafdruk, Groen, Duurzaamheid"/>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484363">
            <a:off x="8237500" y="2330950"/>
            <a:ext cx="2767919" cy="2214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637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876823" y="324384"/>
            <a:ext cx="9146383" cy="1219200"/>
          </a:xfrm>
        </p:spPr>
        <p:txBody>
          <a:bodyPr rtlCol="0">
            <a:normAutofit fontScale="90000"/>
          </a:bodyPr>
          <a:lstStyle/>
          <a:p>
            <a:r>
              <a:rPr lang="nl-NL" dirty="0">
                <a:latin typeface="Arial" panose="020B0604020202020204" pitchFamily="34" charset="0"/>
                <a:cs typeface="Arial" panose="020B0604020202020204" pitchFamily="34" charset="0"/>
              </a:rPr>
              <a:t>Opdracht:</a:t>
            </a:r>
            <a:br>
              <a:rPr lang="nl-NL" dirty="0">
                <a:latin typeface="Arial" panose="020B0604020202020204" pitchFamily="34" charset="0"/>
                <a:cs typeface="Arial" panose="020B0604020202020204" pitchFamily="34" charset="0"/>
              </a:rPr>
            </a:br>
            <a:r>
              <a:rPr lang="nl-NL" dirty="0">
                <a:latin typeface="Arial" panose="020B0604020202020204" pitchFamily="34" charset="0"/>
                <a:cs typeface="Arial" panose="020B0604020202020204" pitchFamily="34" charset="0"/>
              </a:rPr>
              <a:t>Je eigen visie op duurzaamheid</a:t>
            </a:r>
          </a:p>
        </p:txBody>
      </p:sp>
      <p:sp>
        <p:nvSpPr>
          <p:cNvPr id="4" name="Tijdelijke aanduiding voor inhoud 3"/>
          <p:cNvSpPr>
            <a:spLocks noGrp="1"/>
          </p:cNvSpPr>
          <p:nvPr>
            <p:ph idx="1"/>
          </p:nvPr>
        </p:nvSpPr>
        <p:spPr>
          <a:xfrm>
            <a:off x="1097155" y="1692877"/>
            <a:ext cx="8599013" cy="5165123"/>
          </a:xfrm>
        </p:spPr>
        <p:txBody>
          <a:bodyPr>
            <a:normAutofit/>
          </a:bodyPr>
          <a:lstStyle/>
          <a:p>
            <a:r>
              <a:rPr lang="nl-NL" dirty="0">
                <a:solidFill>
                  <a:schemeClr val="tx1"/>
                </a:solidFill>
                <a:latin typeface="Arial" panose="020B0604020202020204" pitchFamily="34" charset="0"/>
                <a:cs typeface="Arial" panose="020B0604020202020204" pitchFamily="34" charset="0"/>
              </a:rPr>
              <a:t>Wat is jouw visie op:</a:t>
            </a:r>
          </a:p>
          <a:p>
            <a:pPr lvl="1"/>
            <a:r>
              <a:rPr lang="nl-NL" dirty="0">
                <a:solidFill>
                  <a:schemeClr val="tx1"/>
                </a:solidFill>
                <a:latin typeface="Arial" panose="020B0604020202020204" pitchFamily="34" charset="0"/>
                <a:cs typeface="Arial" panose="020B0604020202020204" pitchFamily="34" charset="0"/>
              </a:rPr>
              <a:t>Natuur  bescherming / beheer / biodiversiteit</a:t>
            </a:r>
          </a:p>
          <a:p>
            <a:pPr lvl="1"/>
            <a:r>
              <a:rPr lang="nl-NL" dirty="0">
                <a:solidFill>
                  <a:schemeClr val="tx1"/>
                </a:solidFill>
                <a:latin typeface="Arial" panose="020B0604020202020204" pitchFamily="34" charset="0"/>
                <a:cs typeface="Arial" panose="020B0604020202020204" pitchFamily="34" charset="0"/>
              </a:rPr>
              <a:t>Milieu  klimaat </a:t>
            </a:r>
          </a:p>
          <a:p>
            <a:pPr lvl="1"/>
            <a:r>
              <a:rPr lang="nl-NL" dirty="0">
                <a:solidFill>
                  <a:schemeClr val="tx1"/>
                </a:solidFill>
                <a:latin typeface="Arial" panose="020B0604020202020204" pitchFamily="34" charset="0"/>
                <a:cs typeface="Arial" panose="020B0604020202020204" pitchFamily="34" charset="0"/>
              </a:rPr>
              <a:t>Water  kwaliteit / overstroming / landbouw / verzilting / verdroging </a:t>
            </a:r>
          </a:p>
          <a:p>
            <a:pPr lvl="1"/>
            <a:r>
              <a:rPr lang="nl-NL" dirty="0">
                <a:solidFill>
                  <a:schemeClr val="tx1"/>
                </a:solidFill>
                <a:latin typeface="Arial" panose="020B0604020202020204" pitchFamily="34" charset="0"/>
                <a:cs typeface="Arial" panose="020B0604020202020204" pitchFamily="34" charset="0"/>
              </a:rPr>
              <a:t>Duurzaamheid  genoeg voor iedereen (hier en daar &amp; nu en later)</a:t>
            </a:r>
          </a:p>
          <a:p>
            <a:pPr lvl="1"/>
            <a:r>
              <a:rPr lang="nl-NL" dirty="0">
                <a:solidFill>
                  <a:schemeClr val="tx1"/>
                </a:solidFill>
                <a:latin typeface="Arial" panose="020B0604020202020204" pitchFamily="34" charset="0"/>
                <a:cs typeface="Arial" panose="020B0604020202020204" pitchFamily="34" charset="0"/>
              </a:rPr>
              <a:t>Afval  circulaire economie / plastic soep</a:t>
            </a:r>
          </a:p>
          <a:p>
            <a:pPr lvl="1"/>
            <a:r>
              <a:rPr lang="nl-NL" dirty="0">
                <a:solidFill>
                  <a:schemeClr val="tx1"/>
                </a:solidFill>
                <a:latin typeface="Arial" panose="020B0604020202020204" pitchFamily="34" charset="0"/>
                <a:cs typeface="Arial" panose="020B0604020202020204" pitchFamily="34" charset="0"/>
              </a:rPr>
              <a:t>Landbouw  biologische landbouw? </a:t>
            </a:r>
          </a:p>
          <a:p>
            <a:pPr lvl="1"/>
            <a:r>
              <a:rPr lang="nl-NL" dirty="0">
                <a:solidFill>
                  <a:schemeClr val="tx1"/>
                </a:solidFill>
                <a:latin typeface="Arial" panose="020B0604020202020204" pitchFamily="34" charset="0"/>
                <a:cs typeface="Arial" panose="020B0604020202020204" pitchFamily="34" charset="0"/>
              </a:rPr>
              <a:t>Energie  duurzame energie?</a:t>
            </a:r>
          </a:p>
          <a:p>
            <a:pPr lvl="0"/>
            <a:r>
              <a:rPr lang="nl-NL" dirty="0">
                <a:solidFill>
                  <a:schemeClr val="tx1"/>
                </a:solidFill>
                <a:latin typeface="Arial" panose="020B0604020202020204" pitchFamily="34" charset="0"/>
                <a:cs typeface="Arial" panose="020B0604020202020204" pitchFamily="34" charset="0"/>
              </a:rPr>
              <a:t>Bronnen:</a:t>
            </a:r>
          </a:p>
          <a:p>
            <a:pPr lvl="1"/>
            <a:r>
              <a:rPr lang="nl-NL" dirty="0">
                <a:solidFill>
                  <a:schemeClr val="tx1"/>
                </a:solidFill>
                <a:latin typeface="Arial" panose="020B0604020202020204" pitchFamily="34" charset="0"/>
                <a:cs typeface="Arial" panose="020B0604020202020204" pitchFamily="34" charset="0"/>
              </a:rPr>
              <a:t>Boeken</a:t>
            </a:r>
          </a:p>
          <a:p>
            <a:pPr lvl="1"/>
            <a:r>
              <a:rPr lang="nl-NL" dirty="0">
                <a:solidFill>
                  <a:schemeClr val="tx1"/>
                </a:solidFill>
                <a:latin typeface="Arial" panose="020B0604020202020204" pitchFamily="34" charset="0"/>
                <a:cs typeface="Arial" panose="020B0604020202020204" pitchFamily="34" charset="0"/>
              </a:rPr>
              <a:t>Tijdschriften</a:t>
            </a:r>
          </a:p>
          <a:p>
            <a:pPr lvl="1"/>
            <a:r>
              <a:rPr lang="nl-NL" dirty="0">
                <a:solidFill>
                  <a:schemeClr val="tx1"/>
                </a:solidFill>
                <a:latin typeface="Arial" panose="020B0604020202020204" pitchFamily="34" charset="0"/>
                <a:cs typeface="Arial" panose="020B0604020202020204" pitchFamily="34" charset="0"/>
              </a:rPr>
              <a:t>Organisaties</a:t>
            </a:r>
          </a:p>
          <a:p>
            <a:pPr lvl="1"/>
            <a:r>
              <a:rPr lang="nl-NL" dirty="0">
                <a:solidFill>
                  <a:schemeClr val="tx1"/>
                </a:solidFill>
                <a:latin typeface="Arial" panose="020B0604020202020204" pitchFamily="34" charset="0"/>
                <a:cs typeface="Arial" panose="020B0604020202020204" pitchFamily="34" charset="0"/>
              </a:rPr>
              <a:t>Websites</a:t>
            </a:r>
          </a:p>
          <a:p>
            <a:pPr lvl="1"/>
            <a:r>
              <a:rPr lang="nl-NL" dirty="0">
                <a:solidFill>
                  <a:schemeClr val="tx1"/>
                </a:solidFill>
                <a:latin typeface="Arial" panose="020B0604020202020204" pitchFamily="34" charset="0"/>
                <a:cs typeface="Arial" panose="020B0604020202020204" pitchFamily="34" charset="0"/>
              </a:rPr>
              <a:t>Songs</a:t>
            </a:r>
          </a:p>
        </p:txBody>
      </p:sp>
      <p:pic>
        <p:nvPicPr>
          <p:cNvPr id="2" name="Afbeelding 1"/>
          <p:cNvPicPr>
            <a:picLocks noChangeAspect="1"/>
          </p:cNvPicPr>
          <p:nvPr/>
        </p:nvPicPr>
        <p:blipFill>
          <a:blip r:embed="rId3"/>
          <a:stretch>
            <a:fillRect/>
          </a:stretch>
        </p:blipFill>
        <p:spPr>
          <a:xfrm>
            <a:off x="9997250" y="0"/>
            <a:ext cx="2194750" cy="1646063"/>
          </a:xfrm>
          <a:prstGeom prst="rect">
            <a:avLst/>
          </a:prstGeom>
        </p:spPr>
      </p:pic>
      <p:pic>
        <p:nvPicPr>
          <p:cNvPr id="3" name="Afbeelding 2"/>
          <p:cNvPicPr>
            <a:picLocks noChangeAspect="1"/>
          </p:cNvPicPr>
          <p:nvPr/>
        </p:nvPicPr>
        <p:blipFill rotWithShape="1">
          <a:blip r:embed="rId4"/>
          <a:srcRect l="5312" r="6060"/>
          <a:stretch/>
        </p:blipFill>
        <p:spPr>
          <a:xfrm>
            <a:off x="10023206" y="2150336"/>
            <a:ext cx="2161309" cy="1652159"/>
          </a:xfrm>
          <a:prstGeom prst="rect">
            <a:avLst/>
          </a:prstGeom>
        </p:spPr>
      </p:pic>
      <p:pic>
        <p:nvPicPr>
          <p:cNvPr id="6" name="Afbeelding 5"/>
          <p:cNvPicPr>
            <a:picLocks noChangeAspect="1"/>
          </p:cNvPicPr>
          <p:nvPr/>
        </p:nvPicPr>
        <p:blipFill rotWithShape="1">
          <a:blip r:embed="rId5" cstate="print">
            <a:extLst>
              <a:ext uri="{28A0092B-C50C-407E-A947-70E740481C1C}">
                <a14:useLocalDpi xmlns:a14="http://schemas.microsoft.com/office/drawing/2010/main" val="0"/>
              </a:ext>
            </a:extLst>
          </a:blip>
          <a:srcRect l="13550" r="9496"/>
          <a:stretch/>
        </p:blipFill>
        <p:spPr>
          <a:xfrm>
            <a:off x="10023206" y="4361295"/>
            <a:ext cx="2170545" cy="1868632"/>
          </a:xfrm>
          <a:prstGeom prst="rect">
            <a:avLst/>
          </a:prstGeom>
        </p:spPr>
      </p:pic>
    </p:spTree>
    <p:extLst>
      <p:ext uri="{BB962C8B-B14F-4D97-AF65-F5344CB8AC3E}">
        <p14:creationId xmlns:p14="http://schemas.microsoft.com/office/powerpoint/2010/main" val="2252029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ep 8"/>
          <p:cNvGrpSpPr/>
          <p:nvPr/>
        </p:nvGrpSpPr>
        <p:grpSpPr>
          <a:xfrm>
            <a:off x="10128449" y="620689"/>
            <a:ext cx="1698991" cy="5499163"/>
            <a:chOff x="10558908" y="287524"/>
            <a:chExt cx="1468232" cy="4846812"/>
          </a:xfrm>
        </p:grpSpPr>
        <p:sp>
          <p:nvSpPr>
            <p:cNvPr id="4" name="Pijl: omlaag 3"/>
            <p:cNvSpPr/>
            <p:nvPr/>
          </p:nvSpPr>
          <p:spPr>
            <a:xfrm>
              <a:off x="10558908" y="287524"/>
              <a:ext cx="1448851" cy="1512168"/>
            </a:xfrm>
            <a:prstGeom prst="downArrow">
              <a:avLst/>
            </a:prstGeom>
            <a:blipFill dpi="0"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nl-NL" sz="2400" dirty="0">
                <a:solidFill>
                  <a:prstClr val="white"/>
                </a:solidFill>
                <a:latin typeface="Calibri" panose="020F0502020204030204"/>
              </a:endParaRPr>
            </a:p>
          </p:txBody>
        </p:sp>
        <p:sp>
          <p:nvSpPr>
            <p:cNvPr id="11" name="Pijl: omlaag 10"/>
            <p:cNvSpPr/>
            <p:nvPr/>
          </p:nvSpPr>
          <p:spPr>
            <a:xfrm>
              <a:off x="10558908" y="1959006"/>
              <a:ext cx="1448851" cy="1512168"/>
            </a:xfrm>
            <a:prstGeom prst="downArrow">
              <a:avLst/>
            </a:prstGeom>
            <a:blipFill dpi="0"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nl-NL" sz="2400" dirty="0">
                <a:solidFill>
                  <a:prstClr val="white"/>
                </a:solidFill>
                <a:latin typeface="Calibri" panose="020F0502020204030204"/>
              </a:endParaRPr>
            </a:p>
          </p:txBody>
        </p:sp>
        <p:sp>
          <p:nvSpPr>
            <p:cNvPr id="12" name="Pijl: omlaag 11"/>
            <p:cNvSpPr/>
            <p:nvPr/>
          </p:nvSpPr>
          <p:spPr>
            <a:xfrm>
              <a:off x="10578289" y="3622168"/>
              <a:ext cx="1448851" cy="1512168"/>
            </a:xfrm>
            <a:prstGeom prst="downArrow">
              <a:avLst/>
            </a:prstGeom>
            <a:blipFill dpi="0" rotWithShape="1">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nl-NL" sz="2400" dirty="0">
                <a:solidFill>
                  <a:prstClr val="white"/>
                </a:solidFill>
                <a:latin typeface="Calibri" panose="020F0502020204030204"/>
              </a:endParaRPr>
            </a:p>
          </p:txBody>
        </p:sp>
      </p:grpSp>
      <p:sp>
        <p:nvSpPr>
          <p:cNvPr id="13" name="Titel 12"/>
          <p:cNvSpPr>
            <a:spLocks noGrp="1"/>
          </p:cNvSpPr>
          <p:nvPr>
            <p:ph type="title"/>
          </p:nvPr>
        </p:nvSpPr>
        <p:spPr>
          <a:xfrm>
            <a:off x="1007468" y="439932"/>
            <a:ext cx="9601200" cy="1143000"/>
          </a:xfrm>
        </p:spPr>
        <p:txBody>
          <a:bodyPr rtlCol="0"/>
          <a:lstStyle/>
          <a:p>
            <a:pPr rtl="0"/>
            <a:r>
              <a:rPr lang="nl-NL" dirty="0">
                <a:latin typeface="Arial" panose="020B0604020202020204" pitchFamily="34" charset="0"/>
                <a:cs typeface="Arial" panose="020B0604020202020204" pitchFamily="34" charset="0"/>
              </a:rPr>
              <a:t>Programma</a:t>
            </a:r>
          </a:p>
        </p:txBody>
      </p:sp>
      <p:sp>
        <p:nvSpPr>
          <p:cNvPr id="14" name="Tijdelijke aanduiding voor inhoud 13"/>
          <p:cNvSpPr>
            <a:spLocks noGrp="1"/>
          </p:cNvSpPr>
          <p:nvPr>
            <p:ph idx="1"/>
          </p:nvPr>
        </p:nvSpPr>
        <p:spPr>
          <a:xfrm>
            <a:off x="959497" y="1198634"/>
            <a:ext cx="9697143" cy="5326710"/>
          </a:xfrm>
        </p:spPr>
        <p:txBody>
          <a:bodyPr rtlCol="0">
            <a:normAutofit/>
          </a:bodyPr>
          <a:lstStyle/>
          <a:p>
            <a:pPr marL="0" indent="0">
              <a:buNone/>
            </a:pPr>
            <a:endParaRPr lang="nl-NL" dirty="0">
              <a:solidFill>
                <a:prstClr val="black"/>
              </a:solidFill>
              <a:latin typeface="Arial" panose="020B0604020202020204" pitchFamily="34" charset="0"/>
              <a:cs typeface="Arial" panose="020B0604020202020204" pitchFamily="34" charset="0"/>
            </a:endParaRPr>
          </a:p>
          <a:p>
            <a:pPr marL="0" indent="0">
              <a:buNone/>
            </a:pPr>
            <a:endParaRPr lang="nl-NL" dirty="0">
              <a:solidFill>
                <a:prstClr val="black"/>
              </a:solidFill>
            </a:endParaRPr>
          </a:p>
          <a:p>
            <a:pPr rtl="0"/>
            <a:r>
              <a:rPr lang="nl-NL" dirty="0"/>
              <a:t>Ecologische voetprint</a:t>
            </a:r>
          </a:p>
          <a:p>
            <a:pPr rtl="0"/>
            <a:r>
              <a:rPr lang="nl-NL" dirty="0"/>
              <a:t>Visie</a:t>
            </a:r>
          </a:p>
          <a:p>
            <a:r>
              <a:rPr lang="nl-NL" dirty="0"/>
              <a:t>Relatie mens en natuur</a:t>
            </a:r>
          </a:p>
          <a:p>
            <a:r>
              <a:rPr lang="nl-NL" dirty="0"/>
              <a:t>Wat is jouw relatie met de natuur?</a:t>
            </a:r>
          </a:p>
          <a:p>
            <a:r>
              <a:rPr lang="nl-NL" dirty="0"/>
              <a:t>Waarden</a:t>
            </a:r>
          </a:p>
          <a:p>
            <a:r>
              <a:rPr lang="nl-NL" dirty="0"/>
              <a:t>Natuurbeelden</a:t>
            </a:r>
          </a:p>
          <a:p>
            <a:r>
              <a:rPr lang="nl-NL" dirty="0"/>
              <a:t>Opdracht schrijf je eigen visie op duurzaamheid</a:t>
            </a:r>
          </a:p>
          <a:p>
            <a:pPr rtl="0"/>
            <a:endParaRPr lang="nl-NL" dirty="0"/>
          </a:p>
          <a:p>
            <a:pPr rtl="0"/>
            <a:endParaRPr lang="nl-NL" dirty="0"/>
          </a:p>
        </p:txBody>
      </p:sp>
    </p:spTree>
    <p:extLst>
      <p:ext uri="{BB962C8B-B14F-4D97-AF65-F5344CB8AC3E}">
        <p14:creationId xmlns:p14="http://schemas.microsoft.com/office/powerpoint/2010/main" val="144561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931097" y="419579"/>
            <a:ext cx="9146383" cy="1219200"/>
          </a:xfrm>
        </p:spPr>
        <p:txBody>
          <a:bodyPr rtlCol="0"/>
          <a:lstStyle/>
          <a:p>
            <a:r>
              <a:rPr lang="nl-NL" dirty="0">
                <a:latin typeface="Arial" panose="020B0604020202020204" pitchFamily="34" charset="0"/>
                <a:cs typeface="Arial" panose="020B0604020202020204" pitchFamily="34" charset="0"/>
              </a:rPr>
              <a:t>Ecologische voetprint</a:t>
            </a:r>
          </a:p>
        </p:txBody>
      </p:sp>
      <p:sp>
        <p:nvSpPr>
          <p:cNvPr id="4" name="Tijdelijke aanduiding voor inhoud 3"/>
          <p:cNvSpPr>
            <a:spLocks noGrp="1"/>
          </p:cNvSpPr>
          <p:nvPr>
            <p:ph idx="1"/>
          </p:nvPr>
        </p:nvSpPr>
        <p:spPr>
          <a:xfrm>
            <a:off x="931097" y="1947532"/>
            <a:ext cx="8599013" cy="5165123"/>
          </a:xfrm>
        </p:spPr>
        <p:txBody>
          <a:bodyPr>
            <a:normAutofit/>
          </a:bodyPr>
          <a:lstStyle/>
          <a:p>
            <a:r>
              <a:rPr lang="nl-NL" dirty="0">
                <a:latin typeface="Arial" panose="020B0604020202020204" pitchFamily="34" charset="0"/>
                <a:cs typeface="Arial" panose="020B0604020202020204" pitchFamily="34" charset="0"/>
              </a:rPr>
              <a:t>De voetafdruk (ook wel mondiale of ecologische voetafdruk genoemd) is de ruimte die we per persoon innemen op aarde. Deze ruimte wordt berekend op basis van jouw levensstijl. Alles wat je consumeert kost namelijk ruimte. Eten en drinken neemt bijvoorbeeld ruimte in beslag, omdat het verbouwd en vervoerd moet worden. Maar ook papiergebruik (denk aan bomenkap) en energieverbruik (CO2 uitstoot) kosten veel ruimte.</a:t>
            </a:r>
          </a:p>
          <a:p>
            <a:endParaRPr lang="nl-NL" dirty="0">
              <a:latin typeface="Arial" panose="020B0604020202020204" pitchFamily="34" charset="0"/>
              <a:cs typeface="Arial" panose="020B0604020202020204" pitchFamily="34" charset="0"/>
            </a:endParaRPr>
          </a:p>
          <a:p>
            <a:r>
              <a:rPr lang="nl-NL" dirty="0">
                <a:latin typeface="Arial" panose="020B0604020202020204" pitchFamily="34" charset="0"/>
                <a:cs typeface="Arial" panose="020B0604020202020204" pitchFamily="34" charset="0"/>
              </a:rPr>
              <a:t>Ben jij je bewust van wat je eet en drinkt, wat je uitprint en wanneer je de bus, tram, fiets of auto neemt? De gevolgen van jouw gedrag kunnen met de voetafdruk in een getal worden uitgedrukt. Dit getal geeft aan welk stukje van de aardbol jij in beslag neemt. De voetafdruk is wereldwijd de afgelopen jaren sterk is gestegen. Als we zo doorgaan zijn er twee aardbollen nodig!</a:t>
            </a:r>
          </a:p>
        </p:txBody>
      </p:sp>
      <p:pic>
        <p:nvPicPr>
          <p:cNvPr id="2050" name="Picture 2" descr="Ecologische voetafdruk"/>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223512" y="2195509"/>
            <a:ext cx="3223453" cy="3223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107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298174" y="4584075"/>
            <a:ext cx="9146383" cy="1219200"/>
          </a:xfrm>
        </p:spPr>
        <p:txBody>
          <a:bodyPr rtlCol="0"/>
          <a:lstStyle/>
          <a:p>
            <a:r>
              <a:rPr lang="nl-NL" dirty="0">
                <a:latin typeface="Arial" panose="020B0604020202020204" pitchFamily="34" charset="0"/>
                <a:cs typeface="Arial" panose="020B0604020202020204" pitchFamily="34" charset="0"/>
              </a:rPr>
              <a:t>Ecologische voetprint</a:t>
            </a:r>
          </a:p>
        </p:txBody>
      </p:sp>
      <p:sp>
        <p:nvSpPr>
          <p:cNvPr id="4" name="Tijdelijke aanduiding voor inhoud 3"/>
          <p:cNvSpPr>
            <a:spLocks noGrp="1"/>
          </p:cNvSpPr>
          <p:nvPr>
            <p:ph idx="1"/>
          </p:nvPr>
        </p:nvSpPr>
        <p:spPr>
          <a:xfrm>
            <a:off x="931097" y="337393"/>
            <a:ext cx="8599013" cy="5165123"/>
          </a:xfrm>
        </p:spPr>
        <p:txBody>
          <a:bodyPr>
            <a:normAutofit/>
          </a:bodyPr>
          <a:lstStyle/>
          <a:p>
            <a:r>
              <a:rPr lang="nl-NL" dirty="0">
                <a:latin typeface="Arial" panose="020B0604020202020204" pitchFamily="34" charset="0"/>
                <a:cs typeface="Arial" panose="020B0604020202020204" pitchFamily="34" charset="0"/>
              </a:rPr>
              <a:t>Nederland is een rijk land met een hoge levenstandaard. We zijn gewend aan een luxe levensstijl. </a:t>
            </a:r>
          </a:p>
          <a:p>
            <a:r>
              <a:rPr lang="nl-NL" dirty="0">
                <a:latin typeface="Arial" panose="020B0604020202020204" pitchFamily="34" charset="0"/>
                <a:cs typeface="Arial" panose="020B0604020202020204" pitchFamily="34" charset="0"/>
              </a:rPr>
              <a:t>De gemiddelde Nederlander heeft hierdoor een voetafdruk van 4,1 hectare. Dat is 41.000 m2 ofwel 8 voetbalvelden. </a:t>
            </a:r>
          </a:p>
          <a:p>
            <a:r>
              <a:rPr lang="nl-NL" dirty="0">
                <a:latin typeface="Arial" panose="020B0604020202020204" pitchFamily="34" charset="0"/>
                <a:cs typeface="Arial" panose="020B0604020202020204" pitchFamily="34" charset="0"/>
              </a:rPr>
              <a:t>Als we alle beschikbare ruimte op aarde eerlijk verdelen over alle mensen, zonder dat de aarde uitgeput raakt, dan is er 1,8 hectare (3 voetbalvelden) per persoon beschikbaar. Dit noemen we het Eerlijk Aarde-aandeel. </a:t>
            </a:r>
          </a:p>
          <a:p>
            <a:r>
              <a:rPr lang="nl-NL" dirty="0">
                <a:latin typeface="Arial" panose="020B0604020202020204" pitchFamily="34" charset="0"/>
                <a:cs typeface="Arial" panose="020B0604020202020204" pitchFamily="34" charset="0"/>
              </a:rPr>
              <a:t>De gemiddelde voetafdruk van alle mensen op de wereld is nu 2,7 ha. Dat is dus een stuk meer dan het Eerlijk Aarde-aandeel van 1,8 ha! We verbruiken met z’n allen dus meer dan de aarde te bieden heeft.</a:t>
            </a:r>
          </a:p>
        </p:txBody>
      </p:sp>
      <p:pic>
        <p:nvPicPr>
          <p:cNvPr id="3074" name="Picture 2" descr="Voetafdruk wereldwij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3688079"/>
            <a:ext cx="3962400" cy="3169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1497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398237" y="384454"/>
            <a:ext cx="9146383" cy="1219200"/>
          </a:xfrm>
        </p:spPr>
        <p:txBody>
          <a:bodyPr rtlCol="0"/>
          <a:lstStyle/>
          <a:p>
            <a:r>
              <a:rPr lang="nl-NL" dirty="0">
                <a:latin typeface="Arial" panose="020B0604020202020204" pitchFamily="34" charset="0"/>
                <a:cs typeface="Arial" panose="020B0604020202020204" pitchFamily="34" charset="0"/>
              </a:rPr>
              <a:t>Visie</a:t>
            </a:r>
          </a:p>
        </p:txBody>
      </p:sp>
      <p:sp>
        <p:nvSpPr>
          <p:cNvPr id="4" name="Tijdelijke aanduiding voor inhoud 3"/>
          <p:cNvSpPr>
            <a:spLocks noGrp="1"/>
          </p:cNvSpPr>
          <p:nvPr>
            <p:ph idx="1"/>
          </p:nvPr>
        </p:nvSpPr>
        <p:spPr>
          <a:xfrm>
            <a:off x="737837" y="1988108"/>
            <a:ext cx="9146383" cy="1662546"/>
          </a:xfrm>
        </p:spPr>
        <p:txBody>
          <a:bodyPr/>
          <a:lstStyle/>
          <a:p>
            <a:r>
              <a:rPr lang="nl-NL" dirty="0">
                <a:latin typeface="Arial" panose="020B0604020202020204" pitchFamily="34" charset="0"/>
                <a:cs typeface="Arial" panose="020B0604020202020204" pitchFamily="34" charset="0"/>
              </a:rPr>
              <a:t>De manier waarop je ergens naar kijkt en erover oordeelt</a:t>
            </a:r>
          </a:p>
          <a:p>
            <a:r>
              <a:rPr lang="nl-NL" dirty="0">
                <a:latin typeface="Arial" panose="020B0604020202020204" pitchFamily="34" charset="0"/>
                <a:cs typeface="Arial" panose="020B0604020202020204" pitchFamily="34" charset="0"/>
              </a:rPr>
              <a:t>Een visie is een inspirerend, uitdagend en dynamisch beeld van de toekomst. </a:t>
            </a:r>
          </a:p>
          <a:p>
            <a:pPr marL="0" indent="0">
              <a:buNone/>
            </a:pPr>
            <a:endParaRPr lang="nl-NL" dirty="0">
              <a:latin typeface="Arial" panose="020B0604020202020204" pitchFamily="34" charset="0"/>
              <a:cs typeface="Arial" panose="020B0604020202020204" pitchFamily="34" charset="0"/>
            </a:endParaRPr>
          </a:p>
        </p:txBody>
      </p:sp>
      <p:pic>
        <p:nvPicPr>
          <p:cNvPr id="7" name="Afbeelding 6"/>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7158892" y="3111480"/>
            <a:ext cx="4419600" cy="3048000"/>
          </a:xfrm>
          <a:prstGeom prst="rect">
            <a:avLst/>
          </a:prstGeom>
        </p:spPr>
      </p:pic>
    </p:spTree>
    <p:extLst>
      <p:ext uri="{BB962C8B-B14F-4D97-AF65-F5344CB8AC3E}">
        <p14:creationId xmlns:p14="http://schemas.microsoft.com/office/powerpoint/2010/main" val="2140219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876823" y="372336"/>
            <a:ext cx="9146383" cy="1219200"/>
          </a:xfrm>
        </p:spPr>
        <p:txBody>
          <a:bodyPr rtlCol="0"/>
          <a:lstStyle/>
          <a:p>
            <a:r>
              <a:rPr lang="nl-NL" dirty="0">
                <a:latin typeface="Arial" panose="020B0604020202020204" pitchFamily="34" charset="0"/>
                <a:cs typeface="Arial" panose="020B0604020202020204" pitchFamily="34" charset="0"/>
              </a:rPr>
              <a:t>Relatie mens en natuur</a:t>
            </a:r>
          </a:p>
        </p:txBody>
      </p:sp>
      <p:sp>
        <p:nvSpPr>
          <p:cNvPr id="4" name="Tijdelijke aanduiding voor inhoud 3"/>
          <p:cNvSpPr>
            <a:spLocks noGrp="1"/>
          </p:cNvSpPr>
          <p:nvPr>
            <p:ph idx="1"/>
          </p:nvPr>
        </p:nvSpPr>
        <p:spPr>
          <a:xfrm>
            <a:off x="811829" y="2150336"/>
            <a:ext cx="8599013" cy="5165123"/>
          </a:xfrm>
        </p:spPr>
        <p:txBody>
          <a:bodyPr>
            <a:normAutofit/>
          </a:bodyPr>
          <a:lstStyle/>
          <a:p>
            <a:r>
              <a:rPr lang="nl-NL" dirty="0">
                <a:latin typeface="Arial" panose="020B0604020202020204" pitchFamily="34" charset="0"/>
                <a:cs typeface="Arial" panose="020B0604020202020204" pitchFamily="34" charset="0"/>
              </a:rPr>
              <a:t>Hoe kunnen en moeten mens en natuur zich tot elkaar verhouden? </a:t>
            </a:r>
          </a:p>
          <a:p>
            <a:r>
              <a:rPr lang="nl-NL" dirty="0">
                <a:latin typeface="Arial" panose="020B0604020202020204" pitchFamily="34" charset="0"/>
                <a:cs typeface="Arial" panose="020B0604020202020204" pitchFamily="34" charset="0"/>
              </a:rPr>
              <a:t>Beter inzicht in ecologische, economische, sociale, politieke en culturele factoren is van groot belang voor het bepalen van een optimale verhouding tussen mens en natuur en voor het ontwikkelen van strategieën daarvoor. </a:t>
            </a:r>
          </a:p>
          <a:p>
            <a:r>
              <a:rPr lang="nl-NL" dirty="0">
                <a:latin typeface="Arial" panose="020B0604020202020204" pitchFamily="34" charset="0"/>
                <a:cs typeface="Arial" panose="020B0604020202020204" pitchFamily="34" charset="0"/>
              </a:rPr>
              <a:t>Verschillende rollen van de mens in relatie met de natuur (Milieufilosoof, Wim </a:t>
            </a:r>
            <a:r>
              <a:rPr lang="nl-NL" dirty="0" err="1">
                <a:latin typeface="Arial" panose="020B0604020202020204" pitchFamily="34" charset="0"/>
                <a:cs typeface="Arial" panose="020B0604020202020204" pitchFamily="34" charset="0"/>
              </a:rPr>
              <a:t>Zweers</a:t>
            </a:r>
            <a:r>
              <a:rPr lang="nl-NL" dirty="0">
                <a:latin typeface="Arial" panose="020B0604020202020204" pitchFamily="34" charset="0"/>
                <a:cs typeface="Arial" panose="020B0604020202020204" pitchFamily="34" charset="0"/>
              </a:rPr>
              <a:t>):</a:t>
            </a:r>
          </a:p>
          <a:p>
            <a:pPr lvl="1"/>
            <a:r>
              <a:rPr lang="nl-NL" dirty="0">
                <a:latin typeface="Arial" panose="020B0604020202020204" pitchFamily="34" charset="0"/>
                <a:cs typeface="Arial" panose="020B0604020202020204" pitchFamily="34" charset="0"/>
              </a:rPr>
              <a:t>de mens als despoot</a:t>
            </a:r>
          </a:p>
          <a:p>
            <a:pPr lvl="1"/>
            <a:r>
              <a:rPr lang="nl-NL" dirty="0">
                <a:latin typeface="Arial" panose="020B0604020202020204" pitchFamily="34" charset="0"/>
                <a:cs typeface="Arial" panose="020B0604020202020204" pitchFamily="34" charset="0"/>
              </a:rPr>
              <a:t>de mens als verlicht heerser</a:t>
            </a:r>
          </a:p>
          <a:p>
            <a:pPr lvl="1"/>
            <a:r>
              <a:rPr lang="nl-NL" dirty="0">
                <a:latin typeface="Arial" panose="020B0604020202020204" pitchFamily="34" charset="0"/>
                <a:cs typeface="Arial" panose="020B0604020202020204" pitchFamily="34" charset="0"/>
              </a:rPr>
              <a:t>de mens als rentmeester</a:t>
            </a:r>
          </a:p>
          <a:p>
            <a:pPr lvl="1"/>
            <a:r>
              <a:rPr lang="nl-NL" dirty="0">
                <a:latin typeface="Arial" panose="020B0604020202020204" pitchFamily="34" charset="0"/>
                <a:cs typeface="Arial" panose="020B0604020202020204" pitchFamily="34" charset="0"/>
              </a:rPr>
              <a:t>de mens als partner van de natuur </a:t>
            </a:r>
          </a:p>
          <a:p>
            <a:pPr lvl="1"/>
            <a:r>
              <a:rPr lang="nl-NL" dirty="0">
                <a:latin typeface="Arial" panose="020B0604020202020204" pitchFamily="34" charset="0"/>
                <a:cs typeface="Arial" panose="020B0604020202020204" pitchFamily="34" charset="0"/>
              </a:rPr>
              <a:t>de mens als participant van de natuur</a:t>
            </a:r>
          </a:p>
          <a:p>
            <a:pPr marL="0" indent="0">
              <a:buNone/>
            </a:pP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5679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693007" y="0"/>
            <a:ext cx="9146383" cy="1219200"/>
          </a:xfrm>
        </p:spPr>
        <p:txBody>
          <a:bodyPr rtlCol="0">
            <a:normAutofit fontScale="90000"/>
          </a:bodyPr>
          <a:lstStyle/>
          <a:p>
            <a:r>
              <a:rPr lang="nl-NL" dirty="0">
                <a:latin typeface="Arial" panose="020B0604020202020204" pitchFamily="34" charset="0"/>
                <a:cs typeface="Arial" panose="020B0604020202020204" pitchFamily="34" charset="0"/>
              </a:rPr>
              <a:t>Wat is jouw relatie met de natuur?</a:t>
            </a:r>
          </a:p>
        </p:txBody>
      </p:sp>
      <p:pic>
        <p:nvPicPr>
          <p:cNvPr id="8" name="Afbeelding 7" descr="Afbeelding met tekst&#10;&#10;Beschrijving is gegenereerd met zeer hoge betrouwbaarhei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8343" y="1125843"/>
            <a:ext cx="6775709" cy="5081782"/>
          </a:xfrm>
          <a:prstGeom prst="rect">
            <a:avLst/>
          </a:prstGeom>
        </p:spPr>
      </p:pic>
    </p:spTree>
    <p:extLst>
      <p:ext uri="{BB962C8B-B14F-4D97-AF65-F5344CB8AC3E}">
        <p14:creationId xmlns:p14="http://schemas.microsoft.com/office/powerpoint/2010/main" val="1168251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370528" y="183120"/>
            <a:ext cx="9146383" cy="1219200"/>
          </a:xfrm>
        </p:spPr>
        <p:txBody>
          <a:bodyPr rtlCol="0"/>
          <a:lstStyle/>
          <a:p>
            <a:r>
              <a:rPr lang="nl-NL" dirty="0">
                <a:latin typeface="Arial" panose="020B0604020202020204" pitchFamily="34" charset="0"/>
                <a:cs typeface="Arial" panose="020B0604020202020204" pitchFamily="34" charset="0"/>
              </a:rPr>
              <a:t>Waarden</a:t>
            </a:r>
          </a:p>
        </p:txBody>
      </p:sp>
      <p:sp>
        <p:nvSpPr>
          <p:cNvPr id="8" name="Tijdelijke aanduiding voor inhoud 7"/>
          <p:cNvSpPr>
            <a:spLocks noGrp="1"/>
          </p:cNvSpPr>
          <p:nvPr>
            <p:ph idx="1"/>
          </p:nvPr>
        </p:nvSpPr>
        <p:spPr>
          <a:xfrm>
            <a:off x="1270168" y="1856899"/>
            <a:ext cx="8626722" cy="4419600"/>
          </a:xfrm>
        </p:spPr>
        <p:txBody>
          <a:bodyPr/>
          <a:lstStyle/>
          <a:p>
            <a:r>
              <a:rPr lang="nl-NL" dirty="0">
                <a:latin typeface="Arial" panose="020B0604020202020204" pitchFamily="34" charset="0"/>
                <a:cs typeface="Arial" panose="020B0604020202020204" pitchFamily="34" charset="0"/>
              </a:rPr>
              <a:t>Een waarde is iets dat we als goed beschouwen en dat we na willen streven.</a:t>
            </a:r>
          </a:p>
          <a:p>
            <a:endParaRPr lang="nl-NL" dirty="0">
              <a:latin typeface="Arial" panose="020B0604020202020204" pitchFamily="34" charset="0"/>
              <a:cs typeface="Arial" panose="020B0604020202020204" pitchFamily="34" charset="0"/>
            </a:endParaRPr>
          </a:p>
        </p:txBody>
      </p:sp>
      <p:pic>
        <p:nvPicPr>
          <p:cNvPr id="9" name="Afbeelding 8"/>
          <p:cNvPicPr>
            <a:picLocks noChangeAspect="1"/>
          </p:cNvPicPr>
          <p:nvPr/>
        </p:nvPicPr>
        <p:blipFill rotWithShape="1">
          <a:blip r:embed="rId3">
            <a:extLst>
              <a:ext uri="{28A0092B-C50C-407E-A947-70E740481C1C}">
                <a14:useLocalDpi xmlns:a14="http://schemas.microsoft.com/office/drawing/2010/main" val="0"/>
              </a:ext>
            </a:extLst>
          </a:blip>
          <a:srcRect t="28697"/>
          <a:stretch/>
        </p:blipFill>
        <p:spPr>
          <a:xfrm>
            <a:off x="5825037" y="2690170"/>
            <a:ext cx="5701461" cy="4040908"/>
          </a:xfrm>
          <a:prstGeom prst="rect">
            <a:avLst/>
          </a:prstGeom>
        </p:spPr>
      </p:pic>
    </p:spTree>
    <p:extLst>
      <p:ext uri="{BB962C8B-B14F-4D97-AF65-F5344CB8AC3E}">
        <p14:creationId xmlns:p14="http://schemas.microsoft.com/office/powerpoint/2010/main" val="530349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941037" y="404654"/>
            <a:ext cx="9146383" cy="1219200"/>
          </a:xfrm>
        </p:spPr>
        <p:txBody>
          <a:bodyPr rtlCol="0"/>
          <a:lstStyle/>
          <a:p>
            <a:r>
              <a:rPr lang="nl-NL" dirty="0">
                <a:latin typeface="Arial" panose="020B0604020202020204" pitchFamily="34" charset="0"/>
                <a:cs typeface="Arial" panose="020B0604020202020204" pitchFamily="34" charset="0"/>
              </a:rPr>
              <a:t>Natuurbeelden</a:t>
            </a:r>
          </a:p>
        </p:txBody>
      </p:sp>
      <p:sp>
        <p:nvSpPr>
          <p:cNvPr id="4" name="Tijdelijke aanduiding voor inhoud 3"/>
          <p:cNvSpPr>
            <a:spLocks noGrp="1"/>
          </p:cNvSpPr>
          <p:nvPr>
            <p:ph idx="1"/>
          </p:nvPr>
        </p:nvSpPr>
        <p:spPr>
          <a:xfrm>
            <a:off x="796072" y="1936748"/>
            <a:ext cx="8894338" cy="2914031"/>
          </a:xfrm>
        </p:spPr>
        <p:txBody>
          <a:bodyPr>
            <a:normAutofit/>
          </a:bodyPr>
          <a:lstStyle/>
          <a:p>
            <a:r>
              <a:rPr lang="nl-NL" dirty="0">
                <a:latin typeface="Arial" panose="020B0604020202020204" pitchFamily="34" charset="0"/>
                <a:cs typeface="Arial" panose="020B0604020202020204" pitchFamily="34" charset="0"/>
              </a:rPr>
              <a:t>De manier waarop we tegenwoordig tegen de natuur aankijken heeft sterke historische wortels. </a:t>
            </a:r>
          </a:p>
          <a:p>
            <a:r>
              <a:rPr lang="nl-NL" dirty="0">
                <a:latin typeface="Arial" panose="020B0604020202020204" pitchFamily="34" charset="0"/>
                <a:cs typeface="Arial" panose="020B0604020202020204" pitchFamily="34" charset="0"/>
              </a:rPr>
              <a:t>In de Westerse opvattingen tenminste drie verschillende visies op de natuur:</a:t>
            </a:r>
          </a:p>
          <a:p>
            <a:pPr lvl="1"/>
            <a:r>
              <a:rPr lang="nl-NL" dirty="0">
                <a:latin typeface="Arial" panose="020B0604020202020204" pitchFamily="34" charset="0"/>
                <a:cs typeface="Arial" panose="020B0604020202020204" pitchFamily="34" charset="0"/>
              </a:rPr>
              <a:t>de Arcadische visie</a:t>
            </a:r>
          </a:p>
          <a:p>
            <a:pPr lvl="1"/>
            <a:r>
              <a:rPr lang="nl-NL" dirty="0">
                <a:latin typeface="Arial" panose="020B0604020202020204" pitchFamily="34" charset="0"/>
                <a:cs typeface="Arial" panose="020B0604020202020204" pitchFamily="34" charset="0"/>
              </a:rPr>
              <a:t>de wildernis visie</a:t>
            </a:r>
          </a:p>
          <a:p>
            <a:pPr lvl="1"/>
            <a:r>
              <a:rPr lang="nl-NL" dirty="0">
                <a:latin typeface="Arial" panose="020B0604020202020204" pitchFamily="34" charset="0"/>
                <a:cs typeface="Arial" panose="020B0604020202020204" pitchFamily="34" charset="0"/>
              </a:rPr>
              <a:t>de functionele visie </a:t>
            </a:r>
          </a:p>
          <a:p>
            <a:pPr marL="0" indent="0">
              <a:buNone/>
            </a:pPr>
            <a:endParaRPr lang="nl-NL" dirty="0">
              <a:latin typeface="Arial" panose="020B0604020202020204" pitchFamily="34" charset="0"/>
              <a:cs typeface="Arial" panose="020B0604020202020204" pitchFamily="34" charset="0"/>
            </a:endParaRPr>
          </a:p>
        </p:txBody>
      </p:sp>
      <p:pic>
        <p:nvPicPr>
          <p:cNvPr id="8" name="Afbeelding 7"/>
          <p:cNvPicPr>
            <a:picLocks noChangeAspect="1"/>
          </p:cNvPicPr>
          <p:nvPr/>
        </p:nvPicPr>
        <p:blipFill rotWithShape="1">
          <a:blip r:embed="rId3"/>
          <a:srcRect l="27551" t="40547" r="39366" b="19543"/>
          <a:stretch/>
        </p:blipFill>
        <p:spPr>
          <a:xfrm>
            <a:off x="6822681" y="3214533"/>
            <a:ext cx="5369319" cy="3643467"/>
          </a:xfrm>
          <a:prstGeom prst="rect">
            <a:avLst/>
          </a:prstGeom>
        </p:spPr>
      </p:pic>
    </p:spTree>
    <p:extLst>
      <p:ext uri="{BB962C8B-B14F-4D97-AF65-F5344CB8AC3E}">
        <p14:creationId xmlns:p14="http://schemas.microsoft.com/office/powerpoint/2010/main" val="240357615"/>
      </p:ext>
    </p:extLst>
  </p:cSld>
  <p:clrMapOvr>
    <a:masterClrMapping/>
  </p:clrMapOvr>
</p:sld>
</file>

<file path=ppt/theme/theme1.xml><?xml version="1.0" encoding="utf-8"?>
<a:theme xmlns:a="http://schemas.openxmlformats.org/drawingml/2006/main" name="Terugblik">
  <a:themeElements>
    <a:clrScheme name="Terugbli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Terugblik">
  <a:themeElements>
    <a:clrScheme name="Terugbli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thema">
  <a:themeElements>
    <a:clrScheme name="Four Seasons">
      <a:dk1>
        <a:sysClr val="windowText" lastClr="000000"/>
      </a:dk1>
      <a:lt1>
        <a:sysClr val="window" lastClr="FFFFFF"/>
      </a:lt1>
      <a:dk2>
        <a:srgbClr val="6B7F7F"/>
      </a:dk2>
      <a:lt2>
        <a:srgbClr val="B0BCBC"/>
      </a:lt2>
      <a:accent1>
        <a:srgbClr val="7DB41B"/>
      </a:accent1>
      <a:accent2>
        <a:srgbClr val="ED8A05"/>
      </a:accent2>
      <a:accent3>
        <a:srgbClr val="288DFC"/>
      </a:accent3>
      <a:accent4>
        <a:srgbClr val="36D2B8"/>
      </a:accent4>
      <a:accent5>
        <a:srgbClr val="F5B605"/>
      </a:accent5>
      <a:accent6>
        <a:srgbClr val="E75524"/>
      </a:accent6>
      <a:hlink>
        <a:srgbClr val="ED8A05"/>
      </a:hlink>
      <a:folHlink>
        <a:srgbClr val="B0BCBC"/>
      </a:folHlink>
    </a:clrScheme>
    <a:fontScheme name="Constantia-Calibri">
      <a:majorFont>
        <a:latin typeface="Constant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hema">
  <a:themeElements>
    <a:clrScheme name="Four Seasons">
      <a:dk1>
        <a:sysClr val="windowText" lastClr="000000"/>
      </a:dk1>
      <a:lt1>
        <a:sysClr val="window" lastClr="FFFFFF"/>
      </a:lt1>
      <a:dk2>
        <a:srgbClr val="6B7F7F"/>
      </a:dk2>
      <a:lt2>
        <a:srgbClr val="B0BCBC"/>
      </a:lt2>
      <a:accent1>
        <a:srgbClr val="7DB41B"/>
      </a:accent1>
      <a:accent2>
        <a:srgbClr val="ED8A05"/>
      </a:accent2>
      <a:accent3>
        <a:srgbClr val="288DFC"/>
      </a:accent3>
      <a:accent4>
        <a:srgbClr val="36D2B8"/>
      </a:accent4>
      <a:accent5>
        <a:srgbClr val="F5B605"/>
      </a:accent5>
      <a:accent6>
        <a:srgbClr val="E75524"/>
      </a:accent6>
      <a:hlink>
        <a:srgbClr val="ED8A05"/>
      </a:hlink>
      <a:folHlink>
        <a:srgbClr val="B0BCBC"/>
      </a:folHlink>
    </a:clrScheme>
    <a:fontScheme name="Constantia-Calibri">
      <a:majorFont>
        <a:latin typeface="Constant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249</TotalTime>
  <Words>4343</Words>
  <Application>Microsoft Office PowerPoint</Application>
  <PresentationFormat>Breedbeeld</PresentationFormat>
  <Paragraphs>126</Paragraphs>
  <Slides>10</Slides>
  <Notes>10</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10</vt:i4>
      </vt:variant>
    </vt:vector>
  </HeadingPairs>
  <TitlesOfParts>
    <vt:vector size="17" baseType="lpstr">
      <vt:lpstr>Arial</vt:lpstr>
      <vt:lpstr>Calibri</vt:lpstr>
      <vt:lpstr>Calibri Light</vt:lpstr>
      <vt:lpstr>Century Gothic</vt:lpstr>
      <vt:lpstr>Euphemia</vt:lpstr>
      <vt:lpstr>Terugblik</vt:lpstr>
      <vt:lpstr>1_Terugblik</vt:lpstr>
      <vt:lpstr> Duurzaamheid Les 3 Ecologische voetprint en eigen visie</vt:lpstr>
      <vt:lpstr>Programma</vt:lpstr>
      <vt:lpstr>Ecologische voetprint</vt:lpstr>
      <vt:lpstr>Ecologische voetprint</vt:lpstr>
      <vt:lpstr>Visie</vt:lpstr>
      <vt:lpstr>Relatie mens en natuur</vt:lpstr>
      <vt:lpstr>Wat is jouw relatie met de natuur?</vt:lpstr>
      <vt:lpstr>Waarden</vt:lpstr>
      <vt:lpstr>Natuurbeelden</vt:lpstr>
      <vt:lpstr>Opdracht: Je eigen visie op duurzaamheid</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Klimaatverandering</dc:title>
  <dc:creator>Lotte van Geel</dc:creator>
  <cp:lastModifiedBy>Emil van der Weijden</cp:lastModifiedBy>
  <cp:revision>21</cp:revision>
  <dcterms:created xsi:type="dcterms:W3CDTF">2019-02-24T10:21:53Z</dcterms:created>
  <dcterms:modified xsi:type="dcterms:W3CDTF">2022-11-01T14:41:02Z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