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1" r:id="rId9"/>
    <p:sldId id="268" r:id="rId10"/>
    <p:sldId id="263" r:id="rId11"/>
    <p:sldId id="264" r:id="rId12"/>
    <p:sldId id="265" r:id="rId13"/>
    <p:sldId id="262" r:id="rId14"/>
    <p:sldId id="266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0E13"/>
    <a:srgbClr val="89317D"/>
    <a:srgbClr val="9F2C27"/>
    <a:srgbClr val="3B5789"/>
    <a:srgbClr val="008337"/>
    <a:srgbClr val="E3AA00"/>
    <a:srgbClr val="009CBC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EDAA1B-53EC-4A71-A243-C459990D0D0F}" v="7" dt="2024-06-19T11:53:01.8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C3BF4-385C-4B80-9897-7FB8DBCFBC2A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F35C1-2D0A-4130-842E-C707F4400F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1353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CB0E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A881B9E-821B-5E81-95ED-656DD1DB5A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24CA3A94-D907-FAA8-9FE1-6D90E8FAF4E4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76773385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24CA3A94-D907-FAA8-9FE1-6D90E8FAF4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737D17A-F941-952D-5BE5-8C9E9897C1D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D4765FE-F7B2-E6DA-1BA1-F4E881A77134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723989365"/>
              </p:ext>
            </p:extLst>
          </p:nvPr>
        </p:nvGraphicFramePr>
        <p:xfrm>
          <a:off x="623455" y="707268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CD4765FE-F7B2-E6DA-1BA1-F4E881A771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7268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884CA24-E685-C85D-128B-D437B07771F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CB0E13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7199B6B-CA12-2F2C-4F5C-FCAE86CD0C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C4CB08E-5C8F-031C-4DBF-6ACD978ABA8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CB0E1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20A376C-EBDD-F762-4053-80BDC8D40FF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MMb5tmQQGx8?feature=oemb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BB9D6C-CC96-A428-CEDF-682DBB48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7.1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5A45AB-46E9-E757-721C-E820A2692A2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Samen leven</a:t>
            </a:r>
          </a:p>
        </p:txBody>
      </p:sp>
      <p:pic>
        <p:nvPicPr>
          <p:cNvPr id="6" name="Tijdelijke aanduiding voor afbeelding 5" descr="Afbeelding met Menselijk gezicht, glimlach, collage, kleding">
            <a:extLst>
              <a:ext uri="{FF2B5EF4-FFF2-40B4-BE49-F238E27FC236}">
                <a16:creationId xmlns:a16="http://schemas.microsoft.com/office/drawing/2014/main" id="{232ABB8D-4351-AD09-74B2-8FFC1388A7E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0" r="208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16738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711C5FD-EA80-23AC-7EB4-05BABC98D2D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Onderlinge verbondenheid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C2B1F96-5E66-F42E-69E3-8E88174286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7.1 Samen leven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AF0B97B-84A4-C8CC-A345-6802E93A121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pic>
        <p:nvPicPr>
          <p:cNvPr id="7" name="Tijdelijke aanduiding voor inhoud 5" descr="Afbeelding met tekst, visitekaartje, schermopname, Lettertype">
            <a:extLst>
              <a:ext uri="{FF2B5EF4-FFF2-40B4-BE49-F238E27FC236}">
                <a16:creationId xmlns:a16="http://schemas.microsoft.com/office/drawing/2014/main" id="{A5C8A327-EAD6-6C90-E69B-7D33E9322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535" y="1410415"/>
            <a:ext cx="7562801" cy="4628435"/>
          </a:xfrm>
          <a:prstGeom prst="rect">
            <a:avLst/>
          </a:prstGeom>
          <a:solidFill>
            <a:schemeClr val="bg1"/>
          </a:solidFill>
          <a:ln w="3175">
            <a:solidFill>
              <a:srgbClr val="CB0E13"/>
            </a:solidFill>
          </a:ln>
        </p:spPr>
      </p:pic>
    </p:spTree>
    <p:extLst>
      <p:ext uri="{BB962C8B-B14F-4D97-AF65-F5344CB8AC3E}">
        <p14:creationId xmlns:p14="http://schemas.microsoft.com/office/powerpoint/2010/main" val="1328803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C609EB11-D7A4-B1A7-4F01-2E18904327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7.1 Samen leven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439EEA-7F0A-1557-0680-48341559BFF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uitleggen wat een pluriforme samenleving is.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uitleggen wat sociale cohesie is en waarom dit belangrijk</a:t>
            </a:r>
          </a:p>
          <a:p>
            <a:pPr marL="360363" indent="-360363"/>
            <a:r>
              <a:rPr lang="nl-NL" dirty="0"/>
              <a:t>	is voor een samenleving.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beschrijven hoe het wij-gevoel tot wij-zij-denken kan</a:t>
            </a:r>
          </a:p>
          <a:p>
            <a:pPr marL="360363"/>
            <a:r>
              <a:rPr lang="nl-NL" dirty="0"/>
              <a:t>leiden.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Je kunt polarisatie herkennen en er een voorbeeld van geven. </a:t>
            </a:r>
          </a:p>
        </p:txBody>
      </p:sp>
    </p:spTree>
    <p:extLst>
      <p:ext uri="{BB962C8B-B14F-4D97-AF65-F5344CB8AC3E}">
        <p14:creationId xmlns:p14="http://schemas.microsoft.com/office/powerpoint/2010/main" val="258957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C609EB11-D7A4-B1A7-4F01-2E18904327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7.1 Samen leven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439EEA-7F0A-1557-0680-48341559BFF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/>
              <a:t>Je kunt uitleggen wat een pluriforme samenleving is.</a:t>
            </a:r>
          </a:p>
          <a:p>
            <a:pPr marL="360363" indent="-3603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/>
              <a:t>Je kunt uitleggen wat sociale cohesie is en waarom dit belangrijk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	is voor een samenleving.</a:t>
            </a:r>
          </a:p>
          <a:p>
            <a:pPr marL="360363" indent="-3603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/>
              <a:t>Je kunt beschrijven hoe het wij-gevoel tot wij-zij-denken kan</a:t>
            </a:r>
          </a:p>
          <a:p>
            <a:pPr marL="360363" indent="-360363">
              <a:lnSpc>
                <a:spcPct val="100000"/>
              </a:lnSpc>
            </a:pPr>
            <a:r>
              <a:rPr lang="nl-NL" dirty="0"/>
              <a:t>	leiden.</a:t>
            </a:r>
          </a:p>
          <a:p>
            <a:pPr marL="360363" indent="-3603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/>
              <a:t>Je kunt polarisatie herkennen en er een voorbeeld van geven. </a:t>
            </a:r>
          </a:p>
        </p:txBody>
      </p:sp>
    </p:spTree>
    <p:extLst>
      <p:ext uri="{BB962C8B-B14F-4D97-AF65-F5344CB8AC3E}">
        <p14:creationId xmlns:p14="http://schemas.microsoft.com/office/powerpoint/2010/main" val="218930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CD0AB93F-3D1D-E67F-9EB2-C682F347056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Diversiteit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Pluriforme samenleving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Ergens bij willen horen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Wij-zij-denken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Onderlinge verbondenheid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D7B83C0-2E34-A71E-EAE3-5FD4F57B65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7.1 Samen leven</a:t>
            </a:r>
          </a:p>
        </p:txBody>
      </p:sp>
      <p:pic>
        <p:nvPicPr>
          <p:cNvPr id="13" name="Afbeelding 12" descr="Afbeelding met persoon, kleding, Menselijk gezicht, boom&#10;&#10;Automatisch gegenereerde beschrijving">
            <a:extLst>
              <a:ext uri="{FF2B5EF4-FFF2-40B4-BE49-F238E27FC236}">
                <a16:creationId xmlns:a16="http://schemas.microsoft.com/office/drawing/2014/main" id="{10B01FDB-71C3-0DBF-0788-51CA1B252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485" y="2393576"/>
            <a:ext cx="3876060" cy="258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155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65A5809-1448-D9EC-1377-686C06DC88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Diversiteit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A895EBA-E8EC-865B-DD98-39BF80C7F6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7.1 Samen leven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F58972A-5F2B-8AAA-FBFF-1D1FF4F8F29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Nederland is een </a:t>
            </a:r>
            <a:r>
              <a:rPr lang="nl-NL" b="1" dirty="0">
                <a:solidFill>
                  <a:srgbClr val="00B0F0"/>
                </a:solidFill>
              </a:rPr>
              <a:t>pluriforme samenleving</a:t>
            </a:r>
            <a:r>
              <a:rPr lang="nl-NL" dirty="0"/>
              <a:t>: </a:t>
            </a:r>
            <a:r>
              <a:rPr lang="nl-NL" i="1" dirty="0"/>
              <a:t>een samenleving van</a:t>
            </a:r>
          </a:p>
          <a:p>
            <a:pPr marL="179388"/>
            <a:r>
              <a:rPr lang="nl-NL" i="1" dirty="0"/>
              <a:t>mensen met verschillende culturen en leefstijlen</a:t>
            </a:r>
            <a:r>
              <a:rPr lang="nl-NL" dirty="0"/>
              <a:t>.</a:t>
            </a:r>
          </a:p>
          <a:p>
            <a:pPr marL="179388"/>
            <a:endParaRPr lang="nl-NL" dirty="0"/>
          </a:p>
          <a:p>
            <a:pPr marL="179388"/>
            <a:r>
              <a:rPr lang="nl-NL" dirty="0"/>
              <a:t>Er is dus een grote </a:t>
            </a:r>
            <a:r>
              <a:rPr lang="nl-NL" b="1" dirty="0">
                <a:solidFill>
                  <a:srgbClr val="00B0F0"/>
                </a:solidFill>
              </a:rPr>
              <a:t>culturele diversiteit</a:t>
            </a:r>
            <a:r>
              <a:rPr lang="nl-NL" dirty="0"/>
              <a:t>: </a:t>
            </a:r>
            <a:r>
              <a:rPr lang="nl-NL" i="1" dirty="0"/>
              <a:t>er bestaan veel</a:t>
            </a:r>
          </a:p>
          <a:p>
            <a:pPr marL="179388"/>
            <a:r>
              <a:rPr lang="nl-NL" i="1" dirty="0"/>
              <a:t>verschillende subculturen en levensstijlen.</a:t>
            </a:r>
            <a:r>
              <a:rPr lang="nl-NL" dirty="0"/>
              <a:t>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96B85A4-CAD1-B28F-0360-FC69FD973FB4}"/>
              </a:ext>
            </a:extLst>
          </p:cNvPr>
          <p:cNvSpPr txBox="1"/>
          <p:nvPr/>
        </p:nvSpPr>
        <p:spPr>
          <a:xfrm>
            <a:off x="2151531" y="5216101"/>
            <a:ext cx="7904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nl-NL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Vraag: </a:t>
            </a:r>
            <a:r>
              <a:rPr kumimoji="0" lang="nl-NL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Welke culturele diversiteit is er in de klas?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6819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58D2A12-CD3C-EB90-DA83-D5B1B0BEA7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Ergens bij willen horen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D34884B-91F1-AFF4-254D-E841AD032B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7.1 Samen leven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2F3FCC5-8922-6507-CEF6-564B577EA4B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Elk mens heeft een basisbehoefte om bij een groep te horen.</a:t>
            </a:r>
          </a:p>
          <a:p>
            <a:r>
              <a:rPr lang="nl-NL" dirty="0"/>
              <a:t>Bijvoorbeeld: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een vriendengroep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een geloofsgemeenschap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een </a:t>
            </a:r>
            <a:r>
              <a:rPr lang="nl-NL" b="1" dirty="0"/>
              <a:t>subcultuur</a:t>
            </a:r>
          </a:p>
          <a:p>
            <a:endParaRPr lang="nl-NL" dirty="0"/>
          </a:p>
          <a:p>
            <a:pPr marL="179388"/>
            <a:r>
              <a:rPr lang="nl-NL" dirty="0"/>
              <a:t>Het delen van dezelfde waarden en normen draagt bij aan het </a:t>
            </a:r>
          </a:p>
          <a:p>
            <a:pPr marL="179388"/>
            <a:r>
              <a:rPr lang="nl-NL" b="1" dirty="0">
                <a:solidFill>
                  <a:srgbClr val="00B0F0"/>
                </a:solidFill>
              </a:rPr>
              <a:t>wij-gevoel</a:t>
            </a:r>
            <a:r>
              <a:rPr lang="nl-NL" dirty="0"/>
              <a:t>: </a:t>
            </a:r>
            <a:r>
              <a:rPr lang="nl-NL" i="1" dirty="0"/>
              <a:t>het gevoel bij elkaar te horen. </a:t>
            </a:r>
          </a:p>
        </p:txBody>
      </p:sp>
    </p:spTree>
    <p:extLst>
      <p:ext uri="{BB962C8B-B14F-4D97-AF65-F5344CB8AC3E}">
        <p14:creationId xmlns:p14="http://schemas.microsoft.com/office/powerpoint/2010/main" val="1516864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E205B927-C851-182D-F6B8-5B7177147B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7.1 Samen leven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E79B50-43C3-D719-5400-5EE153A5512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mooiste Oranjestraat van Nederland?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E1DEDDFD-D86B-A77E-8275-0F773140F41F}"/>
              </a:ext>
            </a:extLst>
          </p:cNvPr>
          <p:cNvSpPr txBox="1"/>
          <p:nvPr/>
        </p:nvSpPr>
        <p:spPr>
          <a:xfrm>
            <a:off x="568637" y="5018396"/>
            <a:ext cx="110615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waarden en normen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dragen hier bij aan het wij-gevoel?</a:t>
            </a:r>
          </a:p>
        </p:txBody>
      </p:sp>
      <p:pic>
        <p:nvPicPr>
          <p:cNvPr id="5" name="Onlinemedia 3" title="Hier bereiden ze zich al weken voor op het EK voetbal">
            <a:hlinkClick r:id="" action="ppaction://media"/>
            <a:extLst>
              <a:ext uri="{FF2B5EF4-FFF2-40B4-BE49-F238E27FC236}">
                <a16:creationId xmlns:a16="http://schemas.microsoft.com/office/drawing/2014/main" id="{A9870596-7DB0-65E7-C544-F5126C5044F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50688" y="1946148"/>
            <a:ext cx="4290623" cy="242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87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5597755F-8FC5-2794-5223-6B1EF9C5859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Wij-zij-denken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1F98A62-EF56-F25A-900D-5FC2F42D14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7.1 Samen leven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4A39F3D-451D-1465-1666-D23A997A326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Om het </a:t>
            </a:r>
            <a:r>
              <a:rPr lang="nl-NL" b="1" dirty="0"/>
              <a:t>wij-gevoel</a:t>
            </a:r>
            <a:r>
              <a:rPr lang="nl-NL" dirty="0"/>
              <a:t> te versterken, maken mensen vaak onderscheid</a:t>
            </a:r>
          </a:p>
          <a:p>
            <a:r>
              <a:rPr lang="nl-NL" dirty="0"/>
              <a:t>wie er wel en niet bij de groep horen. </a:t>
            </a:r>
          </a:p>
          <a:p>
            <a:endParaRPr lang="nl-NL" dirty="0"/>
          </a:p>
          <a:p>
            <a:r>
              <a:rPr lang="nl-NL" dirty="0"/>
              <a:t>Over de eigen groep, de wij-groep, ben je vaak positief.</a:t>
            </a:r>
          </a:p>
          <a:p>
            <a:r>
              <a:rPr lang="nl-NL" dirty="0"/>
              <a:t>Over de anderen, de zij-groep, denk je vaak negatiever. </a:t>
            </a:r>
          </a:p>
          <a:p>
            <a:r>
              <a:rPr lang="nl-NL" dirty="0"/>
              <a:t>Dit is </a:t>
            </a:r>
            <a:r>
              <a:rPr lang="nl-NL" b="1" dirty="0"/>
              <a:t>wij-zij-denken</a:t>
            </a:r>
            <a:r>
              <a:rPr lang="nl-NL" dirty="0"/>
              <a:t> en is goed voor jouw groep. </a:t>
            </a:r>
          </a:p>
        </p:txBody>
      </p:sp>
    </p:spTree>
    <p:extLst>
      <p:ext uri="{BB962C8B-B14F-4D97-AF65-F5344CB8AC3E}">
        <p14:creationId xmlns:p14="http://schemas.microsoft.com/office/powerpoint/2010/main" val="898024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30786EE1-025D-3083-8430-6A9B7BBA43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Wij-zij-denken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CE38D73-B3F0-D1E6-85E6-C85AD9D60F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7.1 Samen leven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AED9621-945F-2947-B38A-CF14FACF209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Wij-zij-denken levert soms maatschappelijke problemen op:</a:t>
            </a:r>
          </a:p>
          <a:p>
            <a:pPr marL="358775" indent="-358775"/>
            <a:r>
              <a:rPr lang="nl-NL" b="0" i="0" u="none" strike="noStrike" baseline="0" dirty="0"/>
              <a:t>•	</a:t>
            </a:r>
            <a:r>
              <a:rPr lang="nl-NL" b="1" dirty="0"/>
              <a:t>Discriminatie</a:t>
            </a:r>
            <a:r>
              <a:rPr lang="nl-NL" dirty="0"/>
              <a:t>. </a:t>
            </a:r>
          </a:p>
          <a:p>
            <a:pPr marL="360363" indent="-360363"/>
            <a:r>
              <a:rPr lang="nl-NL" dirty="0"/>
              <a:t>	Bijvoorbeeld wanneer groepen mensen worden</a:t>
            </a:r>
          </a:p>
          <a:p>
            <a:pPr marL="360363" indent="-360363"/>
            <a:r>
              <a:rPr lang="nl-NL" dirty="0"/>
              <a:t>	buitengesloten omdat ze een buitenlandse achternaam hebben.</a:t>
            </a:r>
          </a:p>
          <a:p>
            <a:pPr marL="358775" indent="-358775"/>
            <a:r>
              <a:rPr lang="nl-NL" b="0" i="0" u="none" strike="noStrike" baseline="0" dirty="0"/>
              <a:t>•	</a:t>
            </a:r>
            <a:r>
              <a:rPr lang="nl-NL" b="1" dirty="0">
                <a:solidFill>
                  <a:srgbClr val="00B0F0"/>
                </a:solidFill>
              </a:rPr>
              <a:t>Polarisatie</a:t>
            </a:r>
            <a:r>
              <a:rPr lang="nl-NL" dirty="0"/>
              <a:t>: </a:t>
            </a:r>
            <a:r>
              <a:rPr lang="nl-NL" i="1" dirty="0"/>
              <a:t>mensen en bevolkingsgroepen staan lijnrecht</a:t>
            </a:r>
          </a:p>
          <a:p>
            <a:pPr marL="360363"/>
            <a:r>
              <a:rPr lang="nl-NL" i="1" dirty="0"/>
              <a:t>tegenover elkaar door de sterke nadruk op tegenstellingen</a:t>
            </a:r>
            <a:r>
              <a:rPr lang="nl-NL" dirty="0"/>
              <a:t>.</a:t>
            </a:r>
          </a:p>
          <a:p>
            <a:pPr marL="360363" indent="-360363"/>
            <a:r>
              <a:rPr lang="nl-NL" dirty="0"/>
              <a:t>	</a:t>
            </a:r>
          </a:p>
          <a:p>
            <a:pPr marL="360363" indent="-360363"/>
            <a:r>
              <a:rPr lang="nl-NL" dirty="0"/>
              <a:t>Bijvoorbeeld rondom Zwarte Piet en de opvang van</a:t>
            </a:r>
          </a:p>
          <a:p>
            <a:r>
              <a:rPr lang="nl-NL" dirty="0"/>
              <a:t>vluchtelingen.</a:t>
            </a:r>
          </a:p>
        </p:txBody>
      </p:sp>
    </p:spTree>
    <p:extLst>
      <p:ext uri="{BB962C8B-B14F-4D97-AF65-F5344CB8AC3E}">
        <p14:creationId xmlns:p14="http://schemas.microsoft.com/office/powerpoint/2010/main" val="2045642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FA720CC-F5D1-5099-7C26-21E10E1D03D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Onderlinge verbondenheid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FB62EC3-FFDF-5C0F-E00E-7DE356F590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7.1 Samen leven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B3F0985-98AA-D6E4-EF8E-91D4274CB06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b="1" dirty="0">
                <a:solidFill>
                  <a:srgbClr val="00B0F0"/>
                </a:solidFill>
              </a:rPr>
              <a:t>Sociale cohesie</a:t>
            </a:r>
            <a:r>
              <a:rPr lang="nl-NL" dirty="0"/>
              <a:t>: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i="1" dirty="0"/>
              <a:t>hoe sterk mensen zich verbonden voelen met</a:t>
            </a:r>
          </a:p>
          <a:p>
            <a:pPr marL="179388"/>
            <a:r>
              <a:rPr lang="nl-NL" i="1" dirty="0"/>
              <a:t>elkaar.</a:t>
            </a:r>
          </a:p>
          <a:p>
            <a:endParaRPr lang="nl-NL" dirty="0"/>
          </a:p>
          <a:p>
            <a:r>
              <a:rPr lang="nl-NL" dirty="0"/>
              <a:t>Als er meer sociale cohesie is, hebben mensen meer voor elkaar</a:t>
            </a:r>
          </a:p>
          <a:p>
            <a:r>
              <a:rPr lang="nl-NL" dirty="0"/>
              <a:t>over.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9304AB6-40F9-523B-E92C-1A2330AC5286}"/>
              </a:ext>
            </a:extLst>
          </p:cNvPr>
          <p:cNvSpPr txBox="1"/>
          <p:nvPr/>
        </p:nvSpPr>
        <p:spPr>
          <a:xfrm>
            <a:off x="3323768" y="5027552"/>
            <a:ext cx="55608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Vraag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 Waarom is sociale cohesie </a:t>
            </a:r>
          </a:p>
          <a:p>
            <a:pPr algn="ctr"/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belangrijk voor de samenleving?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71990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F70D281B-E45F-4FAB-A28D-925FCBE106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401</Words>
  <Application>Microsoft Office PowerPoint</Application>
  <PresentationFormat>Breedbeeld</PresentationFormat>
  <Paragraphs>75</Paragraphs>
  <Slides>11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Kantoorthema</vt:lpstr>
      <vt:lpstr>7.1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12</cp:revision>
  <dcterms:created xsi:type="dcterms:W3CDTF">2024-03-21T10:50:36Z</dcterms:created>
  <dcterms:modified xsi:type="dcterms:W3CDTF">2024-10-16T10:15:14Z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