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0" r:id="rId8"/>
    <p:sldId id="261" r:id="rId9"/>
    <p:sldId id="265" r:id="rId10"/>
    <p:sldId id="266" r:id="rId11"/>
    <p:sldId id="262" r:id="rId12"/>
    <p:sldId id="267" r:id="rId13"/>
    <p:sldId id="263" r:id="rId14"/>
    <p:sldId id="264" r:id="rId15"/>
    <p:sldId id="258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BCCB11F-9186-7469-58FF-9CEE7ECDAF0A}" name="Winifred Wouters" initials="WW" userId="S::winifred.wouters@sanoma.com::d74e0a8c-3d45-4d94-a4f5-23ad1bc8bf3a" providerId="AD"/>
  <p188:author id="{4DCF9859-EF81-94E3-1741-F421DBF664BD}" name="George Rinkel" initials="GR" userId="S::george.rinkel@sanoma.com::af9a95be-0c45-4de3-8499-f6d6077ad6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707"/>
    <a:srgbClr val="009CBC"/>
    <a:srgbClr val="E3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EC67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EC2664F-E7CB-35AF-262A-639FB32ED1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4CDBA80-F5DD-D8E0-E39E-45BE652D6CE7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2839858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04CDBA80-F5DD-D8E0-E39E-45BE652D6C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EF029E4B-D18C-178A-F376-A06EA64E4A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B25AD33-2D3C-7A9D-050E-E6D662EBD74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7349646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B25AD33-2D3C-7A9D-050E-E6D662EBD7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1E933194-17D0-7B6F-909F-36E49893F8A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C670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21C5A74-BE8D-6B67-8005-D867D6925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8226290-EC61-1634-3C1D-3B257C638D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D6D1847-0BC4-DC41-623F-3F410B109C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GzIf80eSfCg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1E26DB-549D-6B97-A56D-7DED48269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1.1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EE8927-CC03-3A02-E9A7-A2E839350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De maatschappij</a:t>
            </a:r>
          </a:p>
        </p:txBody>
      </p:sp>
      <p:pic>
        <p:nvPicPr>
          <p:cNvPr id="6" name="Tijdelijke aanduiding voor afbeelding 5" descr="Afbeelding met buitenshuis, hemel, schoeisel, persoon&#10;&#10;Automatisch gegenereerde beschrijving">
            <a:extLst>
              <a:ext uri="{FF2B5EF4-FFF2-40B4-BE49-F238E27FC236}">
                <a16:creationId xmlns:a16="http://schemas.microsoft.com/office/drawing/2014/main" id="{80518D20-9F45-8310-7992-488D9DC651B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48" t="330" r="12852" b="-330"/>
          <a:stretch/>
        </p:blipFill>
        <p:spPr>
          <a:xfrm>
            <a:off x="5957132" y="910901"/>
            <a:ext cx="5400000" cy="5400000"/>
          </a:xfrm>
        </p:spPr>
      </p:pic>
    </p:spTree>
    <p:extLst>
      <p:ext uri="{BB962C8B-B14F-4D97-AF65-F5344CB8AC3E}">
        <p14:creationId xmlns:p14="http://schemas.microsoft.com/office/powerpoint/2010/main" val="756291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13367699-41F1-875A-D3CE-671A1178DC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Het vak maatschappijleer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D977A1-0F4E-D473-CE70-5F9D5BA2CD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1.1 De maatschappij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5DBCFDA-4A37-5612-E4E2-067D663A9AC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88900">
              <a:lnSpc>
                <a:spcPct val="100000"/>
              </a:lnSpc>
            </a:pPr>
            <a:r>
              <a:rPr lang="nl-NL" dirty="0"/>
              <a:t>Bij </a:t>
            </a:r>
            <a:r>
              <a:rPr lang="nl-NL" b="1" dirty="0">
                <a:solidFill>
                  <a:srgbClr val="009CBC"/>
                </a:solidFill>
              </a:rPr>
              <a:t>maatschappijleer</a:t>
            </a:r>
            <a:r>
              <a:rPr lang="nl-NL" dirty="0"/>
              <a:t> </a:t>
            </a:r>
            <a:r>
              <a:rPr lang="nl-NL" i="1" dirty="0"/>
              <a:t>leer je hoe de Nederlandse maatschappij in</a:t>
            </a:r>
          </a:p>
          <a:p>
            <a:pPr marL="88900">
              <a:lnSpc>
                <a:spcPct val="100000"/>
              </a:lnSpc>
            </a:pPr>
            <a:r>
              <a:rPr lang="nl-NL" i="1" dirty="0"/>
              <a:t>elkaar zit en hoe mensen erin samenleven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Bij dat samenleven is </a:t>
            </a:r>
            <a:r>
              <a:rPr lang="nl-NL" b="1" dirty="0"/>
              <a:t>burgerschap</a:t>
            </a:r>
            <a:r>
              <a:rPr lang="nl-NL" dirty="0"/>
              <a:t> belangrijk: actief deelnemen </a:t>
            </a:r>
          </a:p>
          <a:p>
            <a:r>
              <a:rPr lang="nl-NL" dirty="0"/>
              <a:t>aan de maatschappij.</a:t>
            </a:r>
          </a:p>
          <a:p>
            <a:endParaRPr lang="nl-NL" dirty="0"/>
          </a:p>
          <a:p>
            <a:r>
              <a:rPr lang="nl-NL" dirty="0"/>
              <a:t>Bij maatschappijleer leer je ook naar elkaar luisteren en hoe je je</a:t>
            </a:r>
          </a:p>
          <a:p>
            <a:r>
              <a:rPr lang="nl-NL" dirty="0"/>
              <a:t>mening zo goed mogelijk onderbouwt.</a:t>
            </a:r>
          </a:p>
        </p:txBody>
      </p:sp>
    </p:spTree>
    <p:extLst>
      <p:ext uri="{BB962C8B-B14F-4D97-AF65-F5344CB8AC3E}">
        <p14:creationId xmlns:p14="http://schemas.microsoft.com/office/powerpoint/2010/main" val="2022244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13367699-41F1-875A-D3CE-671A1178DC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Het vak maatschappijleer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D977A1-0F4E-D473-CE70-5F9D5BA2CD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1.1 De maatschappij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5DBCFDA-4A37-5612-E4E2-067D663A9AC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88900"/>
            <a:r>
              <a:rPr lang="nl-NL" dirty="0"/>
              <a:t>In dit boek staan negen hoofdstukken. Elk hoofdstuk bespreekt </a:t>
            </a:r>
          </a:p>
          <a:p>
            <a:pPr marL="88900"/>
            <a:r>
              <a:rPr lang="nl-NL" dirty="0"/>
              <a:t>een </a:t>
            </a:r>
            <a:r>
              <a:rPr lang="nl-NL" b="1" dirty="0"/>
              <a:t>thema</a:t>
            </a:r>
            <a:r>
              <a:rPr lang="nl-NL" dirty="0"/>
              <a:t> uit onze maatschappij:</a:t>
            </a:r>
          </a:p>
          <a:p>
            <a:pPr marL="88900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26E78BF-AF07-C222-7CE8-68ACD5544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810" y="2022428"/>
            <a:ext cx="2483470" cy="368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55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376D88B6-592C-4EDC-D811-3475B05FA9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1.1 </a:t>
            </a:r>
            <a:r>
              <a:rPr lang="nl-NL"/>
              <a:t>De maatschappij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28A365-9B11-CB49-84CE-85AD61594BF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>
              <a:lnSpc>
                <a:spcPts val="4500"/>
              </a:lnSpc>
            </a:pPr>
            <a:r>
              <a:rPr lang="nl-NL" b="0" i="0" u="none" strike="noStrike" baseline="0" dirty="0"/>
              <a:t>• Je kunt uitleggen waar maatschappijleer over gaat.</a:t>
            </a:r>
          </a:p>
          <a:p>
            <a:pPr algn="l">
              <a:lnSpc>
                <a:spcPts val="4500"/>
              </a:lnSpc>
            </a:pPr>
            <a:r>
              <a:rPr lang="nl-NL" b="0" i="0" u="none" strike="noStrike" baseline="0" dirty="0"/>
              <a:t>• Je kunt het verschil tussen gedragsregels en wetten toelichten.</a:t>
            </a:r>
          </a:p>
          <a:p>
            <a:pPr marL="266700" indent="-266700" algn="l">
              <a:lnSpc>
                <a:spcPts val="4500"/>
              </a:lnSpc>
            </a:pPr>
            <a:r>
              <a:rPr lang="nl-NL" b="0" i="0" u="none" strike="noStrike" baseline="0" dirty="0"/>
              <a:t>• Je kunt uitleggen hoe gedragsregels en wetten samenleven mogelijk maken.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619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376D88B6-592C-4EDC-D811-3475B05FA9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1.1 De maatschappij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28A365-9B11-CB49-84CE-85AD61594BF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60363" indent="-360363" algn="l">
              <a:lnSpc>
                <a:spcPct val="100000"/>
              </a:lnSpc>
            </a:pPr>
            <a:r>
              <a:rPr lang="nl-NL" b="0" i="0" u="none" strike="noStrike" baseline="0" dirty="0"/>
              <a:t>• 	Je kunt uitleggen waar maatschappijleer over gaat.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b="0" i="0" u="none" strike="noStrike" baseline="0" dirty="0"/>
              <a:t>• 	Je kunt het verschil tussen gedragsregels en wetten toelichten.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b="0" i="0" u="none" strike="noStrike" baseline="0" dirty="0"/>
              <a:t>• 	Je kunt uitleggen hoe gedragsregels en wetten samenleven</a:t>
            </a:r>
          </a:p>
          <a:p>
            <a:pPr marL="360363" indent="-360363" algn="l">
              <a:lnSpc>
                <a:spcPct val="100000"/>
              </a:lnSpc>
            </a:pPr>
            <a:r>
              <a:rPr lang="nl-NL" dirty="0"/>
              <a:t>	</a:t>
            </a:r>
            <a:r>
              <a:rPr lang="nl-NL" b="0" i="0" u="none" strike="noStrike" baseline="0" dirty="0"/>
              <a:t>mogelijk maken.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157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C36FF54-18AB-47F8-5A5D-D071144C8B6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lnSpc>
                <a:spcPct val="100000"/>
              </a:lnSpc>
            </a:pPr>
            <a:r>
              <a:rPr lang="nl-NL" i="0" u="none" strike="noStrike" baseline="0" dirty="0"/>
              <a:t>• 	</a:t>
            </a:r>
            <a:r>
              <a:rPr lang="nl-NL" dirty="0"/>
              <a:t>Samenleven</a:t>
            </a:r>
          </a:p>
          <a:p>
            <a:pPr marL="360363" indent="-360363">
              <a:lnSpc>
                <a:spcPct val="100000"/>
              </a:lnSpc>
            </a:pPr>
            <a:r>
              <a:rPr lang="nl-NL" i="0" u="none" strike="noStrike" baseline="0" dirty="0"/>
              <a:t>• 	Je hebt anderen nodig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</a:t>
            </a:r>
            <a:r>
              <a:rPr lang="nl-NL" i="0" u="none" strike="noStrike" baseline="0" dirty="0"/>
              <a:t> 	Gedrag</a:t>
            </a:r>
            <a:r>
              <a:rPr lang="nl-NL" dirty="0"/>
              <a:t>sregels en wetten</a:t>
            </a:r>
          </a:p>
          <a:p>
            <a:pPr marL="360363" indent="-360363">
              <a:lnSpc>
                <a:spcPct val="100000"/>
              </a:lnSpc>
            </a:pPr>
            <a:r>
              <a:rPr lang="nl-NL" b="0" i="0" u="none" strike="noStrike" baseline="0" dirty="0"/>
              <a:t>•</a:t>
            </a:r>
            <a:r>
              <a:rPr lang="nl-NL" b="0" dirty="0"/>
              <a:t> 	</a:t>
            </a:r>
            <a:r>
              <a:rPr lang="nl-NL" dirty="0"/>
              <a:t>Het vak maatschappijleer</a:t>
            </a:r>
            <a:endParaRPr lang="nl-NL" i="0" u="none" strike="noStrike" baseline="0" dirty="0"/>
          </a:p>
          <a:p>
            <a:pPr>
              <a:lnSpc>
                <a:spcPts val="4500"/>
              </a:lnSpc>
            </a:pP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4EC1043-7EF0-6499-017E-3A100202B4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1.1 De maatschappij</a:t>
            </a:r>
          </a:p>
        </p:txBody>
      </p:sp>
      <p:pic>
        <p:nvPicPr>
          <p:cNvPr id="2" name="Tijdelijke aanduiding voor afbeelding 5" descr="Afbeelding met buitenshuis, hemel, schoeisel, persoon&#10;&#10;Automatisch gegenereerde beschrijving">
            <a:extLst>
              <a:ext uri="{FF2B5EF4-FFF2-40B4-BE49-F238E27FC236}">
                <a16:creationId xmlns:a16="http://schemas.microsoft.com/office/drawing/2014/main" id="{14483C0E-BECC-54A8-1A4D-288DD1F6FB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330" r="3489" b="-330"/>
          <a:stretch/>
        </p:blipFill>
        <p:spPr>
          <a:xfrm>
            <a:off x="8291015" y="2279176"/>
            <a:ext cx="3393536" cy="270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159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7DA3938-BE23-93A4-89DB-14AD328898C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Samenleven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D4E30F-FD85-729D-7813-27A56AFDD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1.1 De maatschappij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60F4BAB-855F-F723-7C0A-96AEADD6916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Samenleven doe je in het klein en in het groot:</a:t>
            </a:r>
          </a:p>
          <a:p>
            <a:endParaRPr lang="nl-NL" dirty="0"/>
          </a:p>
          <a:p>
            <a:r>
              <a:rPr lang="nl-NL" b="1" dirty="0"/>
              <a:t>Klein</a:t>
            </a:r>
            <a:r>
              <a:rPr lang="nl-NL" dirty="0"/>
              <a:t>: met je gezin.</a:t>
            </a:r>
          </a:p>
          <a:p>
            <a:endParaRPr lang="nl-NL" dirty="0"/>
          </a:p>
          <a:p>
            <a:r>
              <a:rPr lang="nl-NL" b="1" dirty="0"/>
              <a:t>In groter verband</a:t>
            </a:r>
            <a:r>
              <a:rPr lang="nl-NL" dirty="0"/>
              <a:t>: vrienden, klasgenoten, collega’s.</a:t>
            </a:r>
          </a:p>
          <a:p>
            <a:r>
              <a:rPr lang="nl-NL" dirty="0"/>
              <a:t>Dat is je sociale omgeving.</a:t>
            </a:r>
          </a:p>
          <a:p>
            <a:endParaRPr lang="nl-NL" dirty="0"/>
          </a:p>
          <a:p>
            <a:r>
              <a:rPr lang="nl-NL" b="1" dirty="0"/>
              <a:t>Groot</a:t>
            </a:r>
            <a:r>
              <a:rPr lang="nl-NL" dirty="0"/>
              <a:t>: met 18 miljoen andere mensen.</a:t>
            </a:r>
          </a:p>
          <a:p>
            <a:r>
              <a:rPr lang="nl-NL" dirty="0"/>
              <a:t>Dat is de Nederlandse </a:t>
            </a:r>
            <a:r>
              <a:rPr lang="nl-NL" b="1" dirty="0"/>
              <a:t>samenleving</a:t>
            </a:r>
            <a:r>
              <a:rPr lang="nl-NL" dirty="0"/>
              <a:t> of </a:t>
            </a:r>
            <a:r>
              <a:rPr lang="nl-NL" b="1" dirty="0"/>
              <a:t>maatschappij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667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9104BA8-CF69-F2EF-560D-F47A829B0D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Je hebt anderen nodig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D3C8667-3213-7D28-2538-8FD35A4B1C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1.1 De maatschappij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73049CF-11D1-EF63-6060-1C503465AE0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Andere mensen zorgen voor de dingen die jij nodig hebt.</a:t>
            </a:r>
          </a:p>
          <a:p>
            <a:r>
              <a:rPr lang="nl-NL" dirty="0"/>
              <a:t>Bijvoorbeeld: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</a:t>
            </a:r>
            <a:r>
              <a:rPr lang="nl-NL" b="0" i="0" u="none" strike="noStrike" baseline="0" dirty="0"/>
              <a:t>e ouders geven je eten, liefde en aandacht.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Mensen die je niet kent maken de kaas op je brood, de telefoon</a:t>
            </a:r>
          </a:p>
          <a:p>
            <a:pPr marL="360363" indent="-360363"/>
            <a:r>
              <a:rPr lang="nl-NL" dirty="0"/>
              <a:t>	waarmee je appt, enzovoort.</a:t>
            </a:r>
          </a:p>
          <a:p>
            <a:pPr marL="360363" indent="-360363"/>
            <a:r>
              <a:rPr lang="nl-NL" b="0" i="0" u="none" strike="noStrike" baseline="0" dirty="0"/>
              <a:t>• 	Er is van alles geregeld: de trein en de bus rijden, internet werkt.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6082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AC94BB81-8BB5-E63C-1CB8-06993266C6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Gedragsregels en wetten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3E335E-D200-0103-37A1-65CFB32BD1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1.1 De maatschappij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372E946-7CBA-224D-9F1B-77C5F4863E4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Om in Nederland goed met elkaar te kunnen samenleven zijn er</a:t>
            </a:r>
          </a:p>
          <a:p>
            <a:r>
              <a:rPr lang="nl-NL" dirty="0"/>
              <a:t>heel veel afspraken en regels nodig.</a:t>
            </a:r>
          </a:p>
          <a:p>
            <a:endParaRPr lang="nl-NL" dirty="0"/>
          </a:p>
          <a:p>
            <a:r>
              <a:rPr lang="nl-NL" dirty="0"/>
              <a:t>Zonder die regels wordt het een chaos.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539750"/>
            <a:r>
              <a:rPr lang="nl-NL" b="1" dirty="0"/>
              <a:t>Vraag</a:t>
            </a:r>
            <a:r>
              <a:rPr lang="nl-NL" dirty="0"/>
              <a:t>: Wat zou er gebeuren als er geen verkeersregels waren?</a:t>
            </a:r>
          </a:p>
        </p:txBody>
      </p:sp>
      <p:pic>
        <p:nvPicPr>
          <p:cNvPr id="8" name="Afbeelding 7" descr="Afbeelding met persoon, Fietswiel, buitenshuis, wiel&#10;&#10;Automatisch gegenereerde beschrijving">
            <a:extLst>
              <a:ext uri="{FF2B5EF4-FFF2-40B4-BE49-F238E27FC236}">
                <a16:creationId xmlns:a16="http://schemas.microsoft.com/office/drawing/2014/main" id="{21A6FFC4-B58B-744B-DCFE-B98B2F74A2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5" y="2926842"/>
            <a:ext cx="304800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802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AC94BB81-8BB5-E63C-1CB8-06993266C6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Gedragsregels en wetten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3E335E-D200-0103-37A1-65CFB32BD1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1.1 De maatschappij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372E946-7CBA-224D-9F1B-77C5F4863E4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Er zijn twee soorten regels: gedragsregels en wetten.</a:t>
            </a:r>
          </a:p>
          <a:p>
            <a:endParaRPr lang="nl-NL" dirty="0"/>
          </a:p>
          <a:p>
            <a:pPr marL="177800"/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gedragsregel</a:t>
            </a:r>
            <a:r>
              <a:rPr lang="nl-NL" dirty="0"/>
              <a:t> is </a:t>
            </a:r>
            <a:r>
              <a:rPr lang="nl-NL" i="1" dirty="0"/>
              <a:t>een regel die ervoor zorgt </a:t>
            </a:r>
          </a:p>
          <a:p>
            <a:pPr marL="177800"/>
            <a:r>
              <a:rPr lang="nl-NL" i="1" dirty="0"/>
              <a:t>dat we rekening houden met anderen</a:t>
            </a:r>
            <a:r>
              <a:rPr lang="nl-NL" dirty="0"/>
              <a:t>.</a:t>
            </a:r>
          </a:p>
          <a:p>
            <a:pPr marL="177800"/>
            <a:endParaRPr lang="nl-NL" dirty="0"/>
          </a:p>
          <a:p>
            <a:r>
              <a:rPr lang="nl-NL" dirty="0"/>
              <a:t>Gedragsregels pas je vaak automatisch toe: je </a:t>
            </a:r>
          </a:p>
          <a:p>
            <a:r>
              <a:rPr lang="nl-NL" dirty="0"/>
              <a:t>laat bijvoorbeeld mensen eerst uitstappen voor je de trein instapt.</a:t>
            </a:r>
          </a:p>
          <a:p>
            <a:endParaRPr lang="nl-NL" dirty="0"/>
          </a:p>
        </p:txBody>
      </p:sp>
      <p:pic>
        <p:nvPicPr>
          <p:cNvPr id="6" name="Afbeelding 5" descr="Afbeelding met transport, kleding, openbaar vervoer, persoon&#10;&#10;Automatisch gegenereerde beschrijving">
            <a:extLst>
              <a:ext uri="{FF2B5EF4-FFF2-40B4-BE49-F238E27FC236}">
                <a16:creationId xmlns:a16="http://schemas.microsoft.com/office/drawing/2014/main" id="{E9A90D3F-1F76-616F-9ED1-C276BAEE1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300" y="2158492"/>
            <a:ext cx="304800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72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AC94BB81-8BB5-E63C-1CB8-06993266C6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Gedragsregels en wetten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3E335E-D200-0103-37A1-65CFB32BD1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1.1 De maatschappij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372E946-7CBA-224D-9F1B-77C5F4863E4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7800">
              <a:lnSpc>
                <a:spcPct val="100000"/>
              </a:lnSpc>
            </a:pPr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wet</a:t>
            </a:r>
            <a:r>
              <a:rPr lang="nl-NL" dirty="0"/>
              <a:t> is </a:t>
            </a:r>
            <a:r>
              <a:rPr lang="nl-NL" i="1" dirty="0"/>
              <a:t>een geschreven regel waar iedereen zich aan moet</a:t>
            </a:r>
          </a:p>
          <a:p>
            <a:pPr marL="177800">
              <a:lnSpc>
                <a:spcPct val="100000"/>
              </a:lnSpc>
            </a:pPr>
            <a:r>
              <a:rPr lang="nl-NL" i="1" dirty="0"/>
              <a:t>houden</a:t>
            </a:r>
            <a:r>
              <a:rPr lang="nl-NL" dirty="0"/>
              <a:t>.</a:t>
            </a:r>
          </a:p>
          <a:p>
            <a:pPr marL="177800"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Er zijn wetten voor de leerplicht, voor het minimumloon, en voor</a:t>
            </a:r>
          </a:p>
          <a:p>
            <a:pPr>
              <a:lnSpc>
                <a:spcPct val="100000"/>
              </a:lnSpc>
            </a:pPr>
            <a:r>
              <a:rPr lang="nl-NL" dirty="0"/>
              <a:t>het strafbaar maken van stelen.</a:t>
            </a:r>
          </a:p>
          <a:p>
            <a:pPr marL="177800"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Wetten worden gemaakt door politici, zoals</a:t>
            </a:r>
          </a:p>
          <a:p>
            <a:pPr>
              <a:lnSpc>
                <a:spcPct val="100000"/>
              </a:lnSpc>
            </a:pPr>
            <a:r>
              <a:rPr lang="nl-NL" dirty="0"/>
              <a:t>de leden van de Tweede Kamer.</a:t>
            </a:r>
          </a:p>
        </p:txBody>
      </p:sp>
      <p:pic>
        <p:nvPicPr>
          <p:cNvPr id="8" name="Afbeelding 7" descr="Afbeelding met overdekt, Congreszaal, meubels, kleding&#10;&#10;Automatisch gegenereerde beschrijving">
            <a:extLst>
              <a:ext uri="{FF2B5EF4-FFF2-40B4-BE49-F238E27FC236}">
                <a16:creationId xmlns:a16="http://schemas.microsoft.com/office/drawing/2014/main" id="{3CBA0742-1594-1CF1-372D-6DE91E06F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9145" y="3772662"/>
            <a:ext cx="3048000" cy="201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88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2EBE303-7945-0098-FE75-72D51DA3B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1.1 De maatschappij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9184BF5-8EF6-294D-4D15-91327294B6F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‘</a:t>
            </a:r>
            <a:r>
              <a:rPr lang="nl-NL" dirty="0" err="1"/>
              <a:t>dutch</a:t>
            </a:r>
            <a:r>
              <a:rPr lang="nl-NL" dirty="0"/>
              <a:t> </a:t>
            </a:r>
            <a:r>
              <a:rPr lang="nl-NL" dirty="0" err="1"/>
              <a:t>reach</a:t>
            </a:r>
            <a:r>
              <a:rPr lang="nl-NL" dirty="0"/>
              <a:t>’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8D972C2-ECAB-91AE-0CDD-0D50AB55CCF8}"/>
              </a:ext>
            </a:extLst>
          </p:cNvPr>
          <p:cNvSpPr txBox="1"/>
          <p:nvPr/>
        </p:nvSpPr>
        <p:spPr>
          <a:xfrm>
            <a:off x="2698750" y="4992076"/>
            <a:ext cx="70323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Is de ‘</a:t>
            </a:r>
            <a:r>
              <a:rPr lang="nl-NL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dutch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nl-NL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reach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’ in Nederland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een gedragsregel of een wet?</a:t>
            </a:r>
          </a:p>
        </p:txBody>
      </p:sp>
      <p:pic>
        <p:nvPicPr>
          <p:cNvPr id="8" name="Onlinemedia 7" title="How the Dutch Reach Saves Lives | Outside">
            <a:hlinkClick r:id="" action="ppaction://media"/>
            <a:extLst>
              <a:ext uri="{FF2B5EF4-FFF2-40B4-BE49-F238E27FC236}">
                <a16:creationId xmlns:a16="http://schemas.microsoft.com/office/drawing/2014/main" id="{30218FBB-C925-6870-709E-43C48D13761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15646" y="2012950"/>
            <a:ext cx="4360708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13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DCBC12-2207-4D71-A54B-FF3E2153BE01}">
  <ds:schemaRefs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e72f5fea-3ff5-4a0e-8464-2037869e11f9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f0974581-4bbf-443e-902f-14073e9fb4f6"/>
    <ds:schemaRef ds:uri="3a6e05b2-bff7-4274-8c1c-2578f00e4fdc"/>
  </ds:schemaRefs>
</ds:datastoreItem>
</file>

<file path=customXml/itemProps2.xml><?xml version="1.0" encoding="utf-8"?>
<ds:datastoreItem xmlns:ds="http://schemas.openxmlformats.org/officeDocument/2006/customXml" ds:itemID="{E0BB7F30-8015-4021-9033-AEE387E107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467</Words>
  <Application>Microsoft Office PowerPoint</Application>
  <PresentationFormat>Breedbeeld</PresentationFormat>
  <Paragraphs>83</Paragraphs>
  <Slides>12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Segoe UI</vt:lpstr>
      <vt:lpstr>Kantoorthema</vt:lpstr>
      <vt:lpstr>1.1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7</cp:revision>
  <dcterms:created xsi:type="dcterms:W3CDTF">2024-03-21T10:50:36Z</dcterms:created>
  <dcterms:modified xsi:type="dcterms:W3CDTF">2024-10-16T08:16:28Z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