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8" r:id="rId10"/>
    <p:sldId id="269" r:id="rId11"/>
    <p:sldId id="275" r:id="rId12"/>
    <p:sldId id="270" r:id="rId13"/>
    <p:sldId id="273" r:id="rId14"/>
    <p:sldId id="277" r:id="rId15"/>
    <p:sldId id="266" r:id="rId16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CBC"/>
    <a:srgbClr val="3B5789"/>
    <a:srgbClr val="89317D"/>
    <a:srgbClr val="9F2C27"/>
    <a:srgbClr val="008337"/>
    <a:srgbClr val="E3AA00"/>
    <a:srgbClr val="EC67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79" d="100"/>
          <a:sy n="79" d="100"/>
        </p:scale>
        <p:origin x="821" y="5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oleObject" Target="../embeddings/oleObject1.bin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oleObject" Target="../embeddings/oleObject2.bin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schooltv.nl/video-item/clipphanger-hoe-word-je-minister-president-van-nederland" TargetMode="Externa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peningsdia">
    <p:bg>
      <p:bgPr>
        <a:solidFill>
          <a:srgbClr val="89317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vaal 11">
            <a:extLst>
              <a:ext uri="{FF2B5EF4-FFF2-40B4-BE49-F238E27FC236}">
                <a16:creationId xmlns:a16="http://schemas.microsoft.com/office/drawing/2014/main" id="{83FA422C-6593-1220-91F8-71877125A8E3}"/>
              </a:ext>
            </a:extLst>
          </p:cNvPr>
          <p:cNvSpPr/>
          <p:nvPr userDrawn="1"/>
        </p:nvSpPr>
        <p:spPr>
          <a:xfrm>
            <a:off x="454682" y="686076"/>
            <a:ext cx="540000" cy="540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803ED15-FF26-6E30-874A-996681B4897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8435" y="627974"/>
            <a:ext cx="593596" cy="530225"/>
          </a:xfrm>
        </p:spPr>
        <p:txBody>
          <a:bodyPr anchor="b">
            <a:normAutofit/>
          </a:bodyPr>
          <a:lstStyle>
            <a:lvl1pPr algn="ctr">
              <a:defRPr sz="2000" b="1">
                <a:solidFill>
                  <a:srgbClr val="89317D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nl-NL" dirty="0"/>
              <a:t>X.X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FA886B13-9FC0-3114-9698-045B386CFD51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444373" y="1464276"/>
            <a:ext cx="5208282" cy="3223705"/>
          </a:xfrm>
        </p:spPr>
        <p:txBody>
          <a:bodyPr/>
          <a:lstStyle>
            <a:lvl1pPr marL="0" indent="0">
              <a:buNone/>
              <a:defRPr sz="3600" b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dirty="0"/>
              <a:t>Titel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4F14A56-17E5-E6FD-18F8-24C1A8B1E7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59AC501D-B40E-BB39-2B07-604A2A99A8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C8C9F4A-A036-7390-BA25-5BF1A5237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CCB835CC-B4DC-6990-4722-0BB28FFCE39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957132" y="910901"/>
            <a:ext cx="5400000" cy="5400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pic>
        <p:nvPicPr>
          <p:cNvPr id="10" name="Afbeelding 9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FE078D08-6E49-ECD5-EAB0-2BCCEC65CCB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3964" y="4796067"/>
            <a:ext cx="3032980" cy="2145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1168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A71A24D-462F-1D64-8ADB-7F885A1A1A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12C007F-CE9D-6FEC-6718-FBF4048BFB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998FE5D-9E47-0567-1147-A6EBB01D4C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02599AA-7752-1871-8E80-63E9D498E6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B280B129-02BD-9C90-CEEE-0D8671E64D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5C6F3CA-6FC6-7CE1-2F88-A6E071378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04038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FD2DA76-2152-29B9-AF7B-B41069C49B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F0D04F0-4F2E-C9D4-E681-777D7E4A08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156B5BA-8B9B-26E7-038C-34810D7750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04DFF761-56ED-85B0-4AED-F8386C77209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A3923B5-D62C-347A-B15D-FE7A9F8B50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857202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19BD9A-66E4-1E06-0AC4-ED84FD7FE4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5477B95B-0309-7929-2B4A-78C8DF247D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5C161566-66AF-156D-734B-37FBB68ABA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0D32CCB5-AC07-0D3E-BB41-146F982E0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40127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A4C0F036-E313-40D0-8F82-50E3319D4C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E3E7F3E6-CCEA-D461-39A0-BB2E997AA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3BFB14C6-55F9-221E-C5DC-CEB5346339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579223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7B9CD7-67AA-6EA7-5B35-AAE4A8F6A0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330EBD6-066D-9DF7-2E1F-A6FE252D7F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BE5D12DC-A0FF-8761-B026-250A9525C1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B3B2412-E567-9170-E2B4-41FF18D077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9DA6959-792B-EA40-6E53-544208FDF2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423801E-F6FE-0AD8-6AE1-A53E8A9724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81138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FA1812-0958-7C5C-C60A-70BD11597C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621A2B9-421C-0530-713D-ECF443F902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C3060AD-A3EA-1F91-6234-A01C76B72B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CE61083-842D-99E6-3C8C-9DA007D81F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27F3664-D6E8-83D4-EDFC-434EF9539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792149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25A28618-C855-DBD6-BDBB-F1A5A7A06E6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FCBDB467-F7D6-BF62-B219-5059DD726B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F09B044-DE71-5A66-667F-1AEBE82BDC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ADB0EA7-B097-0935-1126-6C1FB2F437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8CC200D-4E6E-88DF-BD18-92C12EE2D5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050167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ard dia met begrip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hoek 10">
            <a:extLst>
              <a:ext uri="{FF2B5EF4-FFF2-40B4-BE49-F238E27FC236}">
                <a16:creationId xmlns:a16="http://schemas.microsoft.com/office/drawing/2014/main" id="{D1CB7AE8-0F2A-A449-6A51-6CB4EEAE62F2}"/>
              </a:ext>
            </a:extLst>
          </p:cNvPr>
          <p:cNvSpPr/>
          <p:nvPr userDrawn="1"/>
        </p:nvSpPr>
        <p:spPr>
          <a:xfrm>
            <a:off x="634434" y="692136"/>
            <a:ext cx="3737869" cy="546231"/>
          </a:xfrm>
          <a:prstGeom prst="rect">
            <a:avLst/>
          </a:prstGeom>
          <a:solidFill>
            <a:srgbClr val="EC670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156B5BA-8B9B-26E7-038C-34810D775033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736977" y="766291"/>
            <a:ext cx="3301623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0E5D463F-60DC-B10B-C54B-E58B6676E34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736977" y="212744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EC670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5">
            <a:extLst>
              <a:ext uri="{FF2B5EF4-FFF2-40B4-BE49-F238E27FC236}">
                <a16:creationId xmlns:a16="http://schemas.microsoft.com/office/drawing/2014/main" id="{BD3DD8C1-DCCF-6E4D-37D6-4DEA54D167D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7" cy="4659235"/>
          </a:xfrm>
          <a:solidFill>
            <a:schemeClr val="bg1"/>
          </a:solidFill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Tekst</a:t>
            </a:r>
          </a:p>
        </p:txBody>
      </p:sp>
      <p:pic>
        <p:nvPicPr>
          <p:cNvPr id="14" name="Afbeelding 1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05B6E1BA-3AC0-B699-E8C7-967B412428A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898" y="6194451"/>
            <a:ext cx="833993" cy="589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95181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doelen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F0D04F0-4F2E-C9D4-E681-777D7E4A08B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89317D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A3923B5-D62C-347A-B15D-FE7A9F8B504A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8" cy="4659235"/>
          </a:xfrm>
          <a:solidFill>
            <a:schemeClr val="bg1"/>
          </a:solidFill>
          <a:ln w="3175">
            <a:solidFill>
              <a:srgbClr val="89317D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Tekst</a:t>
            </a:r>
            <a:endParaRPr lang="nl-NL" dirty="0"/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Ovaal 9">
            <a:extLst>
              <a:ext uri="{FF2B5EF4-FFF2-40B4-BE49-F238E27FC236}">
                <a16:creationId xmlns:a16="http://schemas.microsoft.com/office/drawing/2014/main" id="{1A40687E-751B-0241-99C0-8796B4BDD246}"/>
              </a:ext>
            </a:extLst>
          </p:cNvPr>
          <p:cNvSpPr>
            <a:spLocks/>
          </p:cNvSpPr>
          <p:nvPr userDrawn="1"/>
        </p:nvSpPr>
        <p:spPr>
          <a:xfrm>
            <a:off x="400898" y="305521"/>
            <a:ext cx="360000" cy="36000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4" name="Object 13">
            <a:extLst>
              <a:ext uri="{FF2B5EF4-FFF2-40B4-BE49-F238E27FC236}">
                <a16:creationId xmlns:a16="http://schemas.microsoft.com/office/drawing/2014/main" id="{768A68B4-D993-DFB2-FEA8-E2340AF07F09}"/>
              </a:ext>
            </a:extLst>
          </p:cNvPr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1164619356"/>
              </p:ext>
            </p:extLst>
          </p:nvPr>
        </p:nvGraphicFramePr>
        <p:xfrm>
          <a:off x="623455" y="695747"/>
          <a:ext cx="2540000" cy="50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2539800" imgH="501480" progId="">
                  <p:embed/>
                </p:oleObj>
              </mc:Choice>
              <mc:Fallback>
                <p:oleObj r:id="rId2" imgW="2539800" imgH="501480" progId="">
                  <p:embed/>
                  <p:pic>
                    <p:nvPicPr>
                      <p:cNvPr id="14" name="Object 13">
                        <a:extLst>
                          <a:ext uri="{FF2B5EF4-FFF2-40B4-BE49-F238E27FC236}">
                            <a16:creationId xmlns:a16="http://schemas.microsoft.com/office/drawing/2014/main" id="{768A68B4-D993-DFB2-FEA8-E2340AF07F0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23455" y="695747"/>
                        <a:ext cx="2540000" cy="501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Afbeelding 1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3676F8C8-6273-C439-AFE4-327A7E6728C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45247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zicht paragraaf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A3923B5-D62C-347A-B15D-FE7A9F8B504A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7" cy="4659235"/>
          </a:xfrm>
          <a:solidFill>
            <a:schemeClr val="bg1"/>
          </a:solidFill>
          <a:ln w="3175">
            <a:solidFill>
              <a:srgbClr val="89317D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Tekst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7A94D7CE-9BBC-70F3-2AF6-CEF52BF32E23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89317D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92A1F14B-1AC2-A771-AB97-FEA08CFF8C7C}"/>
              </a:ext>
            </a:extLst>
          </p:cNvPr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3950788604"/>
              </p:ext>
            </p:extLst>
          </p:nvPr>
        </p:nvGraphicFramePr>
        <p:xfrm>
          <a:off x="623455" y="706243"/>
          <a:ext cx="3619500" cy="50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3619440" imgH="501480" progId="">
                  <p:embed/>
                </p:oleObj>
              </mc:Choice>
              <mc:Fallback>
                <p:oleObj r:id="rId2" imgW="3619440" imgH="501480" progId="">
                  <p:embed/>
                  <p:pic>
                    <p:nvPicPr>
                      <p:cNvPr id="13" name="Object 12">
                        <a:extLst>
                          <a:ext uri="{FF2B5EF4-FFF2-40B4-BE49-F238E27FC236}">
                            <a16:creationId xmlns:a16="http://schemas.microsoft.com/office/drawing/2014/main" id="{92A1F14B-1AC2-A771-AB97-FEA08CFF8C7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23455" y="706243"/>
                        <a:ext cx="3619500" cy="501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Afbeelding 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505488FB-B3F3-81FF-3B97-F35D71C5268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6659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ard dia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156B5BA-8B9B-26E7-038C-34810D775033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74548" y="699016"/>
            <a:ext cx="10879514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rgbClr val="89317D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0E5D463F-60DC-B10B-C54B-E58B6676E34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89317D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5">
            <a:extLst>
              <a:ext uri="{FF2B5EF4-FFF2-40B4-BE49-F238E27FC236}">
                <a16:creationId xmlns:a16="http://schemas.microsoft.com/office/drawing/2014/main" id="{BD3DD8C1-DCCF-6E4D-37D6-4DEA54D167D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7" cy="4659235"/>
          </a:xfrm>
          <a:solidFill>
            <a:schemeClr val="bg1"/>
          </a:solidFill>
          <a:ln w="3175">
            <a:solidFill>
              <a:srgbClr val="89317D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Tekst</a:t>
            </a:r>
          </a:p>
        </p:txBody>
      </p:sp>
      <p:pic>
        <p:nvPicPr>
          <p:cNvPr id="5" name="Afbeelding 4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74ABC5CA-A46D-3872-E821-0FE6A19CEA0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7910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 met video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3" name="Rechte verbindingslijn 12">
            <a:extLst>
              <a:ext uri="{FF2B5EF4-FFF2-40B4-BE49-F238E27FC236}">
                <a16:creationId xmlns:a16="http://schemas.microsoft.com/office/drawing/2014/main" id="{57196BFA-E356-262B-A571-3D11CDF87C54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ijdelijke aanduiding voor tekst 6">
            <a:extLst>
              <a:ext uri="{FF2B5EF4-FFF2-40B4-BE49-F238E27FC236}">
                <a16:creationId xmlns:a16="http://schemas.microsoft.com/office/drawing/2014/main" id="{ADB66826-75A3-0FDD-8269-94EADCA3E5F8}"/>
              </a:ext>
            </a:extLst>
          </p:cNvPr>
          <p:cNvSpPr txBox="1">
            <a:spLocks noChangeAspect="1"/>
          </p:cNvSpPr>
          <p:nvPr userDrawn="1"/>
        </p:nvSpPr>
        <p:spPr>
          <a:xfrm>
            <a:off x="3195428" y="1250546"/>
            <a:ext cx="5801144" cy="3945877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7995" b="7995"/>
            </a:stretch>
          </a:blipFill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Calibri" panose="020F050202020403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4375" indent="-3508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alibri" panose="020F0502020204030204" pitchFamily="34" charset="0"/>
              <a:buChar char="›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ts val="3200"/>
              </a:lnSpc>
              <a:spcBef>
                <a:spcPts val="500"/>
              </a:spcBef>
              <a:buFont typeface="Arial" panose="020B0604020202020204" pitchFamily="34" charset="0"/>
              <a:buNone/>
              <a:defRPr sz="3600" kern="120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alibri" panose="020F0502020204030204" pitchFamily="34" charset="0"/>
              <a:buNone/>
              <a:tabLst/>
              <a:defRPr sz="2000" b="0" kern="1200" cap="none" spc="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6pPr>
            <a:lvl7pPr marL="363538" indent="-3635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+mj-lt"/>
              <a:buAutoNum type="romanU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3538" indent="-3635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+mj-lt"/>
              <a:buAutoNum type="alphaL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 </a:t>
            </a:r>
          </a:p>
        </p:txBody>
      </p: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7E79B8B3-384F-A74D-AA91-6002675C39B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89317D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3">
            <a:extLst>
              <a:ext uri="{FF2B5EF4-FFF2-40B4-BE49-F238E27FC236}">
                <a16:creationId xmlns:a16="http://schemas.microsoft.com/office/drawing/2014/main" id="{833665A6-8E46-FC3E-3C82-DE888B43EF12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74548" y="699016"/>
            <a:ext cx="10564507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rgbClr val="89317D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pic>
        <p:nvPicPr>
          <p:cNvPr id="4" name="Afbeelding 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7694D4E2-5BD3-9A0F-443D-83FE6900A57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0847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 met link naar video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0E5D463F-60DC-B10B-C54B-E58B6676E34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89317D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5">
            <a:extLst>
              <a:ext uri="{FF2B5EF4-FFF2-40B4-BE49-F238E27FC236}">
                <a16:creationId xmlns:a16="http://schemas.microsoft.com/office/drawing/2014/main" id="{BD3DD8C1-DCCF-6E4D-37D6-4DEA54D167D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1223990" y="3598424"/>
            <a:ext cx="9744015" cy="546231"/>
          </a:xfrm>
          <a:solidFill>
            <a:schemeClr val="bg1">
              <a:lumMod val="85000"/>
              <a:alpha val="0"/>
            </a:schemeClr>
          </a:solidFill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Videolink</a:t>
            </a:r>
          </a:p>
        </p:txBody>
      </p:sp>
      <p:sp>
        <p:nvSpPr>
          <p:cNvPr id="5" name="Rechthoek: afgeronde hoeken 4">
            <a:extLst>
              <a:ext uri="{FF2B5EF4-FFF2-40B4-BE49-F238E27FC236}">
                <a16:creationId xmlns:a16="http://schemas.microsoft.com/office/drawing/2014/main" id="{178B8868-B3C5-1E1C-B088-FCB49DEB8C5D}"/>
              </a:ext>
            </a:extLst>
          </p:cNvPr>
          <p:cNvSpPr/>
          <p:nvPr userDrawn="1"/>
        </p:nvSpPr>
        <p:spPr>
          <a:xfrm>
            <a:off x="5620657" y="3008355"/>
            <a:ext cx="950686" cy="428170"/>
          </a:xfrm>
          <a:prstGeom prst="round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VIDEO</a:t>
            </a:r>
          </a:p>
        </p:txBody>
      </p:sp>
      <p:pic>
        <p:nvPicPr>
          <p:cNvPr id="6" name="Picture 8">
            <a:hlinkClick r:id="rId2"/>
            <a:extLst>
              <a:ext uri="{FF2B5EF4-FFF2-40B4-BE49-F238E27FC236}">
                <a16:creationId xmlns:a16="http://schemas.microsoft.com/office/drawing/2014/main" id="{C240D7AB-8FBA-4E38-4C48-279932C528E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1052" y="1589388"/>
            <a:ext cx="3089893" cy="1243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jdelijke aanduiding voor inhoud 3">
            <a:extLst>
              <a:ext uri="{FF2B5EF4-FFF2-40B4-BE49-F238E27FC236}">
                <a16:creationId xmlns:a16="http://schemas.microsoft.com/office/drawing/2014/main" id="{F38BB152-2505-75F1-1387-D3E514FE7CC7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74548" y="699016"/>
            <a:ext cx="10564507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rgbClr val="89317D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pic>
        <p:nvPicPr>
          <p:cNvPr id="4" name="Afbeelding 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AA957C73-CC5F-AE67-70D3-D16C418DF6E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2854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59C905-E635-4F2E-BF63-C0FE10F493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13434EE-A319-02B1-7D4F-AA4BE6E44A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368A1DC-5CF2-DDF7-3DF3-2FCDC85A3D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32BF131-EE56-A850-2633-B25080BAF8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51F84EC-5FBA-08BC-EE62-874D453325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06251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976617-18CF-2D88-50B9-A9FC7645F6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4FFC804-E097-83F0-EFB3-EF6B2D7EB2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765E13E-569E-BED3-089C-0A44E4A0AD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4B23D6E-9F3D-FC35-4BE7-402A0BC47F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E41C2A9-8BCF-527E-9F0E-17C96F564F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4332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EA74D2-17F6-FA04-D701-D9653B664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3E6EB87-6B67-5B95-BD01-D4E2B20E78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26B09DD-17A7-97C4-1470-A8D996BE2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F02FD59-44A7-A2BD-B287-22B55F870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78E14E7-9FA6-63AD-BF69-911BE10F04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945081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D2E80BB1-82E7-7255-2118-E6B2A3D934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F4A262F-F851-26A4-070A-72FD05CCAA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F78F2B4-959F-03AF-F682-93250D4330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D2BFB76-4E00-B406-45CE-5E16274C87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E408069-03BD-4E89-5701-C0F47F0B20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5337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60" r:id="rId2"/>
    <p:sldLayoutId id="2147483661" r:id="rId3"/>
    <p:sldLayoutId id="2147483662" r:id="rId4"/>
    <p:sldLayoutId id="2147483653" r:id="rId5"/>
    <p:sldLayoutId id="2147483664" r:id="rId6"/>
    <p:sldLayoutId id="2147483649" r:id="rId7"/>
    <p:sldLayoutId id="2147483650" r:id="rId8"/>
    <p:sldLayoutId id="2147483651" r:id="rId9"/>
    <p:sldLayoutId id="2147483652" r:id="rId10"/>
    <p:sldLayoutId id="2147483663" r:id="rId11"/>
    <p:sldLayoutId id="2147483654" r:id="rId12"/>
    <p:sldLayoutId id="2147483655" r:id="rId13"/>
    <p:sldLayoutId id="2147483656" r:id="rId14"/>
    <p:sldLayoutId id="2147483658" r:id="rId15"/>
    <p:sldLayoutId id="2147483659" r:id="rId16"/>
    <p:sldLayoutId id="2147483665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5.xml"/><Relationship Id="rId1" Type="http://schemas.openxmlformats.org/officeDocument/2006/relationships/video" Target="https://www.youtube.com/embed/Y-3cgIonHA0?feature=oembed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5.xml"/><Relationship Id="rId1" Type="http://schemas.openxmlformats.org/officeDocument/2006/relationships/video" Target="https://www.youtube.com/embed/JAeL3PphzrA?feature=oembed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23DDB58-2D68-79CA-2A7D-91E5F33D9F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6.3</a:t>
            </a:r>
            <a:endParaRPr lang="en-NL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5DB2933-7DD5-8480-84C4-879001445FF6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nl-NL" dirty="0"/>
              <a:t>Problemen zonder grenzen</a:t>
            </a:r>
            <a:endParaRPr lang="en-NL" dirty="0"/>
          </a:p>
        </p:txBody>
      </p:sp>
      <p:pic>
        <p:nvPicPr>
          <p:cNvPr id="6" name="Tijdelijke aanduiding voor afbeelding 5" descr="Afbeelding met Menselijk gezicht, Rebellie, persoon, kleding&#10;&#10;Automatisch gegenereerde beschrijving">
            <a:extLst>
              <a:ext uri="{FF2B5EF4-FFF2-40B4-BE49-F238E27FC236}">
                <a16:creationId xmlns:a16="http://schemas.microsoft.com/office/drawing/2014/main" id="{FBB37C0C-CBAB-5D3D-92A1-7110FC0E24D1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50" r="1665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0384927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02DA777C-3D3F-6C86-0C4D-842806C7976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>
                <a:latin typeface="Segoe UI"/>
                <a:cs typeface="Segoe UI"/>
              </a:rPr>
              <a:t>6.3 Problemen zonder grenzen</a:t>
            </a:r>
            <a:endParaRPr lang="nl-NL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919EED1E-5AB4-A26D-C706-3DAB41389129}"/>
              </a:ext>
            </a:extLst>
          </p:cNvPr>
          <p:cNvSpPr txBox="1"/>
          <p:nvPr/>
        </p:nvSpPr>
        <p:spPr>
          <a:xfrm>
            <a:off x="632311" y="5020085"/>
            <a:ext cx="10833715" cy="95410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nl-NL" sz="2800" b="1" dirty="0">
                <a:latin typeface="Segoe UI"/>
                <a:ea typeface="Calibri"/>
                <a:cs typeface="Calibri"/>
              </a:rPr>
              <a:t>Kijkvraag:</a:t>
            </a:r>
            <a:r>
              <a:rPr lang="nl-NL" sz="2800" dirty="0">
                <a:latin typeface="Segoe UI"/>
                <a:ea typeface="Calibri"/>
                <a:cs typeface="Calibri"/>
              </a:rPr>
              <a:t> Wat is het gevolg van de aanpak van de Nederlandse politie? 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3ECBF085-FE61-3CBA-92CE-FDD1DF49ADD3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nl-NL" dirty="0">
                <a:latin typeface="Segoe UI"/>
                <a:cs typeface="Segoe UI"/>
              </a:rPr>
              <a:t>Uithalers worden steeds jonger</a:t>
            </a:r>
            <a:endParaRPr lang="nl-NL" dirty="0"/>
          </a:p>
        </p:txBody>
      </p:sp>
      <p:pic>
        <p:nvPicPr>
          <p:cNvPr id="7" name="Onlinemedia 6" title="Politie: Jongeren helpen drugscriminelen in Rotterdamse haven">
            <a:hlinkClick r:id="" action="ppaction://media"/>
            <a:extLst>
              <a:ext uri="{FF2B5EF4-FFF2-40B4-BE49-F238E27FC236}">
                <a16:creationId xmlns:a16="http://schemas.microsoft.com/office/drawing/2014/main" id="{3BE74F70-6349-4E8C-895B-6B64C3316C54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4067175" y="2008716"/>
            <a:ext cx="3963989" cy="2247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10156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0D042DD1-729A-6BA7-38BE-B6BF2E1DE97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nl-NL" dirty="0">
                <a:latin typeface="Segoe UI"/>
                <a:cs typeface="Segoe UI"/>
              </a:rPr>
              <a:t>Criminaliteit en terrorisme</a:t>
            </a:r>
            <a:endParaRPr lang="en-NL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199CB09-E2B1-CA7D-98E9-AFF8857D6C5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6.3 Problemen zonder grenzen</a:t>
            </a:r>
            <a:endParaRPr lang="en-NL" dirty="0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FBE5BEE-143C-25CE-C41F-A499BE489D7A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nl-NL" dirty="0">
                <a:latin typeface="Segoe UI"/>
                <a:cs typeface="Segoe UI"/>
              </a:rPr>
              <a:t>Ook terroristen profiteren van globalisering.</a:t>
            </a:r>
          </a:p>
          <a:p>
            <a:endParaRPr lang="nl-NL" dirty="0">
              <a:latin typeface="Segoe UI"/>
              <a:cs typeface="Segoe UI"/>
            </a:endParaRPr>
          </a:p>
          <a:p>
            <a:pPr marL="176213"/>
            <a:r>
              <a:rPr lang="nl-NL" b="1" dirty="0">
                <a:solidFill>
                  <a:srgbClr val="009CBC"/>
                </a:solidFill>
                <a:latin typeface="Segoe UI"/>
                <a:cs typeface="Segoe UI"/>
              </a:rPr>
              <a:t>Terrorisme</a:t>
            </a:r>
            <a:r>
              <a:rPr lang="nl-NL" dirty="0">
                <a:latin typeface="Segoe UI"/>
                <a:cs typeface="Segoe UI"/>
              </a:rPr>
              <a:t> is </a:t>
            </a:r>
            <a:r>
              <a:rPr lang="nl-NL" i="1" dirty="0">
                <a:latin typeface="Segoe UI"/>
                <a:cs typeface="Segoe UI"/>
              </a:rPr>
              <a:t>het plegen van gewelddadige aanslagen met het doel</a:t>
            </a:r>
          </a:p>
          <a:p>
            <a:pPr marL="176213"/>
            <a:r>
              <a:rPr lang="nl-NL" i="1" dirty="0">
                <a:latin typeface="Segoe UI"/>
                <a:cs typeface="Segoe UI"/>
              </a:rPr>
              <a:t>om angst te zaaien.</a:t>
            </a:r>
          </a:p>
          <a:p>
            <a:endParaRPr lang="nl-NL" i="1" dirty="0">
              <a:latin typeface="Segoe UI"/>
              <a:cs typeface="Segoe UI"/>
            </a:endParaRPr>
          </a:p>
          <a:p>
            <a:r>
              <a:rPr lang="nl-NL" dirty="0">
                <a:latin typeface="Segoe UI"/>
                <a:cs typeface="Segoe UI"/>
              </a:rPr>
              <a:t>Via internet kunnen terroristen hun boodschap van haat</a:t>
            </a:r>
          </a:p>
          <a:p>
            <a:r>
              <a:rPr lang="nl-NL" dirty="0">
                <a:latin typeface="Segoe UI"/>
                <a:cs typeface="Segoe UI"/>
              </a:rPr>
              <a:t>verspreiden en terreurdaden voorbereiden.</a:t>
            </a:r>
          </a:p>
        </p:txBody>
      </p:sp>
    </p:spTree>
    <p:extLst>
      <p:ext uri="{BB962C8B-B14F-4D97-AF65-F5344CB8AC3E}">
        <p14:creationId xmlns:p14="http://schemas.microsoft.com/office/powerpoint/2010/main" val="488741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0FD1847B-8579-E900-F327-D86BC402AB0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6.3 Problemen zonder grenzen</a:t>
            </a:r>
            <a:endParaRPr lang="en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871FCA5-CB97-7BA6-71C1-86D435FA2F01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marL="360363" indent="-360363" algn="l">
              <a:buFont typeface="Arial" panose="020B0604020202020204" pitchFamily="34" charset="0"/>
              <a:buChar char="•"/>
            </a:pPr>
            <a:r>
              <a:rPr lang="nl-NL" b="0" i="0" u="none" strike="noStrike" baseline="0" dirty="0"/>
              <a:t>Je kunt voorbeelden geven van </a:t>
            </a:r>
            <a:r>
              <a:rPr lang="nl-NL" b="0" i="0" u="none" strike="noStrike" baseline="0" dirty="0" err="1"/>
              <a:t>grensoverstijgende</a:t>
            </a:r>
            <a:r>
              <a:rPr lang="nl-NL" b="0" i="0" u="none" strike="noStrike" baseline="0" dirty="0"/>
              <a:t> problemen.</a:t>
            </a:r>
          </a:p>
          <a:p>
            <a:pPr marL="360363" indent="-360363" algn="l">
              <a:buFont typeface="Arial" panose="020B0604020202020204" pitchFamily="34" charset="0"/>
              <a:buChar char="•"/>
            </a:pPr>
            <a:r>
              <a:rPr lang="nl-NL" b="0" i="0" u="none" strike="noStrike" baseline="0" dirty="0"/>
              <a:t>Je kunt uitleggen waarom het oplossen van deze problemen</a:t>
            </a:r>
          </a:p>
          <a:p>
            <a:pPr marL="360363" indent="-360363" algn="l"/>
            <a:r>
              <a:rPr lang="nl-NL" dirty="0"/>
              <a:t>	</a:t>
            </a:r>
            <a:r>
              <a:rPr lang="nl-NL" b="0" i="0" u="none" strike="noStrike" baseline="0" dirty="0"/>
              <a:t>moeilijk is.</a:t>
            </a:r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36021702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0FD1847B-8579-E900-F327-D86BC402AB0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6.3 Problemen zonder grenzen</a:t>
            </a:r>
            <a:endParaRPr lang="en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871FCA5-CB97-7BA6-71C1-86D435FA2F01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360363" indent="-360363" algn="l">
              <a:buFont typeface="Arial" panose="020B0604020202020204" pitchFamily="34" charset="0"/>
              <a:buChar char="•"/>
            </a:pPr>
            <a:r>
              <a:rPr lang="nl-NL" b="0" i="0" u="none" strike="noStrike" baseline="0" dirty="0"/>
              <a:t>Je kunt voorbeelden geven van </a:t>
            </a:r>
            <a:r>
              <a:rPr lang="nl-NL" b="0" i="0" u="none" strike="noStrike" baseline="0" dirty="0" err="1"/>
              <a:t>grensoverstijgende</a:t>
            </a:r>
            <a:r>
              <a:rPr lang="nl-NL" b="0" i="0" u="none" strike="noStrike" baseline="0" dirty="0"/>
              <a:t> problemen.</a:t>
            </a:r>
          </a:p>
          <a:p>
            <a:pPr marL="360363" indent="-360363">
              <a:buFont typeface="Arial" panose="020B0604020202020204" pitchFamily="34" charset="0"/>
              <a:buChar char="•"/>
            </a:pPr>
            <a:r>
              <a:rPr lang="nl-NL" b="0" i="0" u="none" strike="noStrike" baseline="0" dirty="0">
                <a:latin typeface="Segoe UI"/>
                <a:cs typeface="Segoe UI"/>
              </a:rPr>
              <a:t>Je kunt uitleggen waarom het oplossen van deze problemen</a:t>
            </a:r>
          </a:p>
          <a:p>
            <a:pPr marL="360363" indent="-360363"/>
            <a:r>
              <a:rPr lang="nl-NL" b="0" i="0" u="none" strike="noStrike" baseline="0" dirty="0">
                <a:latin typeface="Segoe UI"/>
                <a:cs typeface="Segoe UI"/>
              </a:rPr>
              <a:t>	moeilijk is.</a:t>
            </a:r>
            <a:endParaRPr lang="en-NL" dirty="0">
              <a:latin typeface="Segoe UI"/>
              <a:cs typeface="Segoe UI"/>
            </a:endParaRPr>
          </a:p>
        </p:txBody>
      </p:sp>
      <p:pic>
        <p:nvPicPr>
          <p:cNvPr id="4" name="Afbeelding 3" descr="Afbeelding met persoon, vis, voedsel&#10;&#10;Automatisch gegenereerde beschrijving">
            <a:extLst>
              <a:ext uri="{FF2B5EF4-FFF2-40B4-BE49-F238E27FC236}">
                <a16:creationId xmlns:a16="http://schemas.microsoft.com/office/drawing/2014/main" id="{075E79F5-A6F7-629B-DDD8-01BA56AF98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6205" y="3147244"/>
            <a:ext cx="3057525" cy="2428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69137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41342B2E-184D-5F58-F874-A49B4A22A0A8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360363" indent="-360363">
              <a:buFont typeface="Arial" panose="020B0604020202020204" pitchFamily="34" charset="0"/>
              <a:buChar char="•"/>
            </a:pPr>
            <a:r>
              <a:rPr lang="nl-NL" dirty="0" err="1">
                <a:latin typeface="Segoe UI"/>
                <a:cs typeface="Segoe UI"/>
              </a:rPr>
              <a:t>Grensoverstijgende</a:t>
            </a:r>
            <a:r>
              <a:rPr lang="nl-NL" dirty="0">
                <a:latin typeface="Segoe UI"/>
                <a:cs typeface="Segoe UI"/>
              </a:rPr>
              <a:t> problemen</a:t>
            </a:r>
          </a:p>
          <a:p>
            <a:pPr marL="360363" indent="-360363">
              <a:buFont typeface="Arial" panose="020B0604020202020204" pitchFamily="34" charset="0"/>
              <a:buChar char="•"/>
            </a:pPr>
            <a:r>
              <a:rPr lang="nl-NL" dirty="0">
                <a:latin typeface="Segoe UI"/>
                <a:cs typeface="Segoe UI"/>
              </a:rPr>
              <a:t>Klimaat en milieu</a:t>
            </a:r>
          </a:p>
          <a:p>
            <a:pPr marL="360363" indent="-360363">
              <a:buFont typeface="Arial" panose="020B0604020202020204" pitchFamily="34" charset="0"/>
              <a:buChar char="•"/>
            </a:pPr>
            <a:r>
              <a:rPr lang="nl-NL" dirty="0">
                <a:latin typeface="Segoe UI"/>
                <a:cs typeface="Segoe UI"/>
              </a:rPr>
              <a:t>Armoede en oorlog</a:t>
            </a:r>
          </a:p>
          <a:p>
            <a:pPr marL="360363" indent="-360363">
              <a:buFont typeface="Arial" panose="020B0604020202020204" pitchFamily="34" charset="0"/>
              <a:buChar char="•"/>
            </a:pPr>
            <a:r>
              <a:rPr lang="nl-NL" dirty="0">
                <a:latin typeface="Segoe UI"/>
                <a:cs typeface="Segoe UI"/>
              </a:rPr>
              <a:t>Verspreiding ziekten</a:t>
            </a:r>
          </a:p>
          <a:p>
            <a:pPr marL="360363" indent="-360363">
              <a:buFont typeface="Arial" panose="020B0604020202020204" pitchFamily="34" charset="0"/>
              <a:buChar char="•"/>
            </a:pPr>
            <a:r>
              <a:rPr lang="nl-NL" dirty="0">
                <a:latin typeface="Segoe UI"/>
                <a:cs typeface="Segoe UI"/>
              </a:rPr>
              <a:t>Criminaliteit en terrorisme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4955A64-3194-E60B-46D5-222704864F6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6.3 Problemen zonder grenzen</a:t>
            </a:r>
            <a:endParaRPr lang="en-NL" dirty="0"/>
          </a:p>
        </p:txBody>
      </p:sp>
      <p:pic>
        <p:nvPicPr>
          <p:cNvPr id="4" name="Afbeelding 3" descr="Afbeelding met buitenshuis, boom, grond, aarde&#10;&#10;Automatisch gegenereerde beschrijving">
            <a:extLst>
              <a:ext uri="{FF2B5EF4-FFF2-40B4-BE49-F238E27FC236}">
                <a16:creationId xmlns:a16="http://schemas.microsoft.com/office/drawing/2014/main" id="{787D16D2-CE08-F7A0-0800-F486994E32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29154" y="3284972"/>
            <a:ext cx="3829181" cy="2092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07021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0D042DD1-729A-6BA7-38BE-B6BF2E1DE97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 err="1"/>
              <a:t>Grensoverstijgende</a:t>
            </a:r>
            <a:r>
              <a:rPr lang="nl-NL" dirty="0"/>
              <a:t> problemen</a:t>
            </a:r>
            <a:endParaRPr lang="en-NL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199CB09-E2B1-CA7D-98E9-AFF8857D6C5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6.3 Problemen zonder grenzen</a:t>
            </a:r>
            <a:endParaRPr lang="en-NL" dirty="0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FBE5BEE-143C-25CE-C41F-A499BE489D7A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nl-NL" dirty="0">
                <a:latin typeface="Segoe UI"/>
                <a:cs typeface="Segoe UI"/>
              </a:rPr>
              <a:t>Door globalisering zijn landen steeds meer met elkaar verbonden.</a:t>
            </a:r>
          </a:p>
          <a:p>
            <a:endParaRPr lang="nl-NL" dirty="0">
              <a:latin typeface="Segoe UI"/>
              <a:cs typeface="Segoe UI"/>
            </a:endParaRPr>
          </a:p>
          <a:p>
            <a:pPr marL="176213"/>
            <a:r>
              <a:rPr lang="nl-NL" dirty="0">
                <a:latin typeface="Segoe UI"/>
                <a:cs typeface="Segoe UI"/>
              </a:rPr>
              <a:t>Dat zorgt voor </a:t>
            </a:r>
            <a:r>
              <a:rPr lang="nl-NL" b="1" dirty="0" err="1">
                <a:solidFill>
                  <a:srgbClr val="009CBC"/>
                </a:solidFill>
                <a:latin typeface="Segoe UI"/>
                <a:cs typeface="Segoe UI"/>
              </a:rPr>
              <a:t>grensoverstijgende</a:t>
            </a:r>
            <a:r>
              <a:rPr lang="nl-NL" b="1" dirty="0">
                <a:solidFill>
                  <a:srgbClr val="009CBC"/>
                </a:solidFill>
                <a:latin typeface="Segoe UI"/>
                <a:cs typeface="Segoe UI"/>
              </a:rPr>
              <a:t> problemen</a:t>
            </a:r>
            <a:r>
              <a:rPr lang="nl-NL" dirty="0">
                <a:latin typeface="Segoe UI"/>
                <a:cs typeface="Segoe UI"/>
              </a:rPr>
              <a:t>:</a:t>
            </a:r>
            <a:r>
              <a:rPr lang="nl-NL" i="1" dirty="0">
                <a:latin typeface="Segoe UI"/>
                <a:cs typeface="Segoe UI"/>
              </a:rPr>
              <a:t> problemen die </a:t>
            </a:r>
          </a:p>
          <a:p>
            <a:pPr marL="176213"/>
            <a:r>
              <a:rPr lang="nl-NL" i="1" dirty="0">
                <a:latin typeface="Segoe UI"/>
                <a:cs typeface="Segoe UI"/>
              </a:rPr>
              <a:t>over landsgrenzen heen gaan</a:t>
            </a:r>
            <a:r>
              <a:rPr lang="nl-NL" dirty="0">
                <a:latin typeface="Segoe UI"/>
                <a:cs typeface="Segoe UI"/>
              </a:rPr>
              <a:t>.</a:t>
            </a:r>
          </a:p>
          <a:p>
            <a:endParaRPr lang="nl-NL" dirty="0">
              <a:latin typeface="Segoe UI"/>
              <a:cs typeface="Segoe UI"/>
            </a:endParaRPr>
          </a:p>
          <a:p>
            <a:r>
              <a:rPr lang="nl-NL" dirty="0">
                <a:latin typeface="Segoe UI"/>
                <a:cs typeface="Segoe UI"/>
              </a:rPr>
              <a:t>Deze problemen zijn niet makkelijk op te lossen. </a:t>
            </a:r>
            <a:endParaRPr lang="nl-NL" i="1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957636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0D042DD1-729A-6BA7-38BE-B6BF2E1DE97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Klimaat en milieu</a:t>
            </a:r>
            <a:endParaRPr lang="en-NL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199CB09-E2B1-CA7D-98E9-AFF8857D6C5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6.3 Problemen zonder grenzen</a:t>
            </a:r>
            <a:endParaRPr lang="en-NL" dirty="0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FBE5BEE-143C-25CE-C41F-A499BE489D7A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 vert="horz" lIns="91440" tIns="45720" rIns="91440" bIns="45720" rtlCol="0" anchor="t"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nl-NL" sz="4000" dirty="0">
                <a:latin typeface="Segoe UI"/>
                <a:cs typeface="Segoe UI"/>
              </a:rPr>
              <a:t>Oorzaken bedreiging natuur en </a:t>
            </a:r>
            <a:r>
              <a:rPr lang="nl-NL" sz="4000" b="1" dirty="0">
                <a:latin typeface="Segoe UI"/>
                <a:cs typeface="Segoe UI"/>
              </a:rPr>
              <a:t>milieu</a:t>
            </a:r>
            <a:r>
              <a:rPr lang="nl-NL" sz="4000" dirty="0">
                <a:latin typeface="Segoe UI"/>
                <a:cs typeface="Segoe UI"/>
              </a:rPr>
              <a:t> zijn o.a.: </a:t>
            </a:r>
          </a:p>
          <a:p>
            <a:pPr marL="360363" indent="-360363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nl-NL" sz="4000" dirty="0">
                <a:latin typeface="Segoe UI"/>
                <a:cs typeface="Segoe UI"/>
              </a:rPr>
              <a:t>producten worden per schip of vliegtuig over de aarde vervoerd</a:t>
            </a:r>
          </a:p>
          <a:p>
            <a:pPr marL="360363" indent="-360363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nl-NL" sz="4000" dirty="0">
                <a:latin typeface="Segoe UI"/>
                <a:cs typeface="Segoe UI"/>
              </a:rPr>
              <a:t>we gebruiken te veel grondstoffen</a:t>
            </a:r>
          </a:p>
          <a:p>
            <a:pPr marL="360363" indent="-360363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nl-NL" sz="4000" dirty="0">
                <a:latin typeface="Segoe UI"/>
                <a:cs typeface="Segoe UI"/>
              </a:rPr>
              <a:t>overbevissing</a:t>
            </a:r>
          </a:p>
          <a:p>
            <a:pPr marL="360363" indent="-360363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nl-NL" sz="4000" dirty="0">
                <a:latin typeface="Segoe UI"/>
                <a:cs typeface="Segoe UI"/>
              </a:rPr>
              <a:t>houtkap in de regenwouden</a:t>
            </a:r>
          </a:p>
          <a:p>
            <a:endParaRPr lang="nl-NL" sz="4000" dirty="0">
              <a:latin typeface="Segoe UI"/>
              <a:cs typeface="Segoe UI"/>
            </a:endParaRPr>
          </a:p>
          <a:p>
            <a:endParaRPr lang="nl-NL" sz="4000" dirty="0">
              <a:latin typeface="Segoe UI"/>
              <a:cs typeface="Segoe UI"/>
            </a:endParaRPr>
          </a:p>
          <a:p>
            <a:r>
              <a:rPr lang="nl-NL" sz="4000" dirty="0">
                <a:latin typeface="Segoe UI"/>
                <a:cs typeface="Segoe UI"/>
              </a:rPr>
              <a:t>Oplossing: </a:t>
            </a:r>
            <a:r>
              <a:rPr lang="nl-NL" sz="4000" b="1" dirty="0">
                <a:latin typeface="Segoe UI"/>
                <a:cs typeface="Segoe UI"/>
              </a:rPr>
              <a:t>duurzamer</a:t>
            </a:r>
            <a:r>
              <a:rPr lang="nl-NL" sz="4000" dirty="0">
                <a:latin typeface="Segoe UI"/>
                <a:cs typeface="Segoe UI"/>
              </a:rPr>
              <a:t> produceren om </a:t>
            </a:r>
            <a:r>
              <a:rPr lang="nl-NL" sz="4000" b="1" dirty="0">
                <a:latin typeface="Segoe UI"/>
                <a:cs typeface="Segoe UI"/>
              </a:rPr>
              <a:t>uitputting</a:t>
            </a:r>
            <a:r>
              <a:rPr lang="nl-NL" sz="4000" dirty="0">
                <a:latin typeface="Segoe UI"/>
                <a:cs typeface="Segoe UI"/>
              </a:rPr>
              <a:t> te voorkomen.</a:t>
            </a:r>
          </a:p>
          <a:p>
            <a:endParaRPr lang="nl-NL" dirty="0">
              <a:latin typeface="Segoe UI"/>
              <a:cs typeface="Segoe UI"/>
            </a:endParaRPr>
          </a:p>
          <a:p>
            <a:endParaRPr lang="nl-NL" dirty="0">
              <a:latin typeface="Segoe UI"/>
              <a:cs typeface="Segoe UI"/>
            </a:endParaRPr>
          </a:p>
        </p:txBody>
      </p:sp>
    </p:spTree>
    <p:extLst>
      <p:ext uri="{BB962C8B-B14F-4D97-AF65-F5344CB8AC3E}">
        <p14:creationId xmlns:p14="http://schemas.microsoft.com/office/powerpoint/2010/main" val="33630633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0D042DD1-729A-6BA7-38BE-B6BF2E1DE97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nl-NL" dirty="0">
                <a:latin typeface="Segoe UI"/>
                <a:cs typeface="Segoe UI"/>
              </a:rPr>
              <a:t>Armoede en oorlog</a:t>
            </a:r>
            <a:endParaRPr lang="en-NL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199CB09-E2B1-CA7D-98E9-AFF8857D6C5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6.3 Problemen zonder grenzen</a:t>
            </a:r>
            <a:endParaRPr lang="en-NL" dirty="0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FBE5BEE-143C-25CE-C41F-A499BE489D7A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100000"/>
              </a:lnSpc>
            </a:pPr>
            <a:r>
              <a:rPr lang="nl-NL" dirty="0">
                <a:latin typeface="Segoe UI"/>
                <a:cs typeface="Segoe UI"/>
              </a:rPr>
              <a:t>Mensen vluchten vanwege honger en armoede.</a:t>
            </a:r>
            <a:endParaRPr lang="nl-NL" dirty="0"/>
          </a:p>
          <a:p>
            <a:pPr>
              <a:lnSpc>
                <a:spcPct val="100000"/>
              </a:lnSpc>
            </a:pPr>
            <a:r>
              <a:rPr lang="nl-NL" dirty="0">
                <a:latin typeface="Segoe UI"/>
                <a:cs typeface="Segoe UI"/>
              </a:rPr>
              <a:t>Ze wagen hun leven om naar het rijke Europa te komen.</a:t>
            </a:r>
            <a:endParaRPr lang="nl-NL" dirty="0"/>
          </a:p>
          <a:p>
            <a:pPr>
              <a:lnSpc>
                <a:spcPct val="100000"/>
              </a:lnSpc>
            </a:pPr>
            <a:r>
              <a:rPr lang="nl-NL" dirty="0">
                <a:latin typeface="Segoe UI"/>
                <a:cs typeface="Segoe UI"/>
              </a:rPr>
              <a:t>Deze mensen noemen we </a:t>
            </a:r>
            <a:r>
              <a:rPr lang="nl-NL" b="1" dirty="0">
                <a:latin typeface="Segoe UI"/>
                <a:cs typeface="Segoe UI"/>
              </a:rPr>
              <a:t>economische vluchtelingen</a:t>
            </a:r>
            <a:r>
              <a:rPr lang="nl-NL" dirty="0">
                <a:latin typeface="Segoe UI"/>
                <a:cs typeface="Segoe UI"/>
              </a:rPr>
              <a:t>.</a:t>
            </a:r>
          </a:p>
          <a:p>
            <a:pPr>
              <a:lnSpc>
                <a:spcPct val="100000"/>
              </a:lnSpc>
            </a:pPr>
            <a:r>
              <a:rPr lang="nl-NL" dirty="0">
                <a:latin typeface="Segoe UI"/>
                <a:cs typeface="Segoe UI"/>
              </a:rPr>
              <a:t>Zij maken geen kans op een verblijfsvergunning in Nederland.</a:t>
            </a:r>
            <a:endParaRPr lang="nl-NL" dirty="0"/>
          </a:p>
          <a:p>
            <a:pPr>
              <a:lnSpc>
                <a:spcPct val="100000"/>
              </a:lnSpc>
            </a:pPr>
            <a:endParaRPr lang="nl-NL" dirty="0"/>
          </a:p>
          <a:p>
            <a:pPr>
              <a:lnSpc>
                <a:spcPct val="100000"/>
              </a:lnSpc>
            </a:pPr>
            <a:r>
              <a:rPr lang="nl-NL" dirty="0">
                <a:latin typeface="Segoe UI"/>
                <a:cs typeface="Segoe UI"/>
              </a:rPr>
              <a:t>Mensen die vluchten vanwege oorlog, mogen wel blijven.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698922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0D042DD1-729A-6BA7-38BE-B6BF2E1DE97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nl-NL" dirty="0">
                <a:latin typeface="Segoe UI"/>
                <a:cs typeface="Segoe UI"/>
              </a:rPr>
              <a:t>Verspreiding ziekten</a:t>
            </a:r>
            <a:endParaRPr lang="en-NL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199CB09-E2B1-CA7D-98E9-AFF8857D6C5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6.3 Problemen zonder grenzen</a:t>
            </a:r>
            <a:endParaRPr lang="en-NL" dirty="0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FBE5BEE-143C-25CE-C41F-A499BE489D7A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nl-NL" dirty="0">
                <a:latin typeface="Segoe UI"/>
                <a:cs typeface="Segoe UI"/>
              </a:rPr>
              <a:t>Ziekten trekken zich niets van landsgrenzen aan. </a:t>
            </a:r>
            <a:endParaRPr lang="nl-NL" dirty="0"/>
          </a:p>
          <a:p>
            <a:endParaRPr lang="nl-NL" dirty="0">
              <a:latin typeface="Segoe UI"/>
              <a:cs typeface="Segoe UI"/>
            </a:endParaRPr>
          </a:p>
          <a:p>
            <a:r>
              <a:rPr lang="nl-NL" dirty="0">
                <a:latin typeface="Segoe UI"/>
                <a:cs typeface="Segoe UI"/>
              </a:rPr>
              <a:t>Zo zorgde het coronavirus dat zich over de hele wereld verspreidde,</a:t>
            </a:r>
          </a:p>
          <a:p>
            <a:r>
              <a:rPr lang="nl-NL" dirty="0">
                <a:latin typeface="Segoe UI"/>
                <a:cs typeface="Segoe UI"/>
              </a:rPr>
              <a:t>voor een </a:t>
            </a:r>
            <a:r>
              <a:rPr lang="nl-NL" b="1" dirty="0">
                <a:latin typeface="Segoe UI"/>
                <a:cs typeface="Segoe UI"/>
              </a:rPr>
              <a:t>pandemie</a:t>
            </a:r>
            <a:r>
              <a:rPr lang="nl-NL" dirty="0">
                <a:latin typeface="Segoe UI"/>
                <a:cs typeface="Segoe UI"/>
              </a:rPr>
              <a:t>.</a:t>
            </a:r>
          </a:p>
          <a:p>
            <a:endParaRPr lang="nl-NL" dirty="0">
              <a:latin typeface="Segoe UI"/>
              <a:cs typeface="Segoe UI"/>
            </a:endParaRPr>
          </a:p>
          <a:p>
            <a:r>
              <a:rPr lang="nl-NL" dirty="0">
                <a:latin typeface="Segoe UI"/>
                <a:cs typeface="Segoe UI"/>
              </a:rPr>
              <a:t>Maar ook bijvoorbeeld de </a:t>
            </a:r>
            <a:r>
              <a:rPr lang="nl-NL" dirty="0" err="1">
                <a:latin typeface="Segoe UI"/>
                <a:cs typeface="Segoe UI"/>
              </a:rPr>
              <a:t>tijgermug</a:t>
            </a:r>
            <a:r>
              <a:rPr lang="nl-NL" dirty="0">
                <a:latin typeface="Segoe UI"/>
                <a:cs typeface="Segoe UI"/>
              </a:rPr>
              <a:t> die ziektes over kan brengen,</a:t>
            </a:r>
          </a:p>
          <a:p>
            <a:r>
              <a:rPr lang="nl-NL" dirty="0">
                <a:latin typeface="Segoe UI"/>
                <a:cs typeface="Segoe UI"/>
              </a:rPr>
              <a:t>komt steeds vaker in Europa en in Nederland voor. </a:t>
            </a:r>
          </a:p>
        </p:txBody>
      </p:sp>
    </p:spTree>
    <p:extLst>
      <p:ext uri="{BB962C8B-B14F-4D97-AF65-F5344CB8AC3E}">
        <p14:creationId xmlns:p14="http://schemas.microsoft.com/office/powerpoint/2010/main" val="10004357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02DA777C-3D3F-6C86-0C4D-842806C7976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>
                <a:latin typeface="Segoe UI"/>
                <a:cs typeface="Segoe UI"/>
              </a:rPr>
              <a:t>6.3 Problemen zonder grenzen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B43A20F-DB01-658F-731C-EBF33B93347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nl-NL" dirty="0" err="1">
                <a:latin typeface="Segoe UI"/>
                <a:cs typeface="Segoe UI"/>
              </a:rPr>
              <a:t>Tijgermug</a:t>
            </a:r>
            <a:r>
              <a:rPr lang="nl-NL" dirty="0">
                <a:latin typeface="Segoe UI"/>
                <a:cs typeface="Segoe UI"/>
              </a:rPr>
              <a:t> kan knokkelkoorts overdragen</a:t>
            </a:r>
            <a:endParaRPr lang="nl-NL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919EED1E-5AB4-A26D-C706-3DAB41389129}"/>
              </a:ext>
            </a:extLst>
          </p:cNvPr>
          <p:cNvSpPr txBox="1"/>
          <p:nvPr/>
        </p:nvSpPr>
        <p:spPr>
          <a:xfrm>
            <a:off x="1047749" y="5513916"/>
            <a:ext cx="10361083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nl-NL" sz="2800" b="1" dirty="0">
                <a:latin typeface="Segoe UI"/>
                <a:ea typeface="Calibri"/>
                <a:cs typeface="Calibri"/>
              </a:rPr>
              <a:t>Kijkvraag:</a:t>
            </a:r>
            <a:r>
              <a:rPr lang="nl-NL" sz="2800" dirty="0">
                <a:latin typeface="Segoe UI"/>
                <a:ea typeface="Calibri"/>
                <a:cs typeface="Calibri"/>
              </a:rPr>
              <a:t> Hoe houden we de tijgermuggen buiten Nederland?</a:t>
            </a:r>
          </a:p>
        </p:txBody>
      </p:sp>
      <p:pic>
        <p:nvPicPr>
          <p:cNvPr id="4" name="Onlinemedia 3" title="Stad gaat strijd aan met exotische tijgermug">
            <a:hlinkClick r:id="" action="ppaction://media"/>
            <a:extLst>
              <a:ext uri="{FF2B5EF4-FFF2-40B4-BE49-F238E27FC236}">
                <a16:creationId xmlns:a16="http://schemas.microsoft.com/office/drawing/2014/main" id="{01944C89-C007-1541-387C-3FA1421FF8A3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4046009" y="1839383"/>
            <a:ext cx="4239154" cy="2406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02493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0D042DD1-729A-6BA7-38BE-B6BF2E1DE97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nl-NL" dirty="0">
                <a:latin typeface="Segoe UI"/>
                <a:cs typeface="Segoe UI"/>
              </a:rPr>
              <a:t>Criminaliteit en terrorisme</a:t>
            </a:r>
            <a:endParaRPr lang="en-NL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199CB09-E2B1-CA7D-98E9-AFF8857D6C5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6.3 Problemen zonder grenzen</a:t>
            </a:r>
            <a:endParaRPr lang="en-NL" dirty="0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FBE5BEE-143C-25CE-C41F-A499BE489D7A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nl-NL" b="1" dirty="0">
                <a:latin typeface="Segoe UI"/>
                <a:cs typeface="Segoe UI"/>
              </a:rPr>
              <a:t>Criminelen</a:t>
            </a:r>
            <a:r>
              <a:rPr lang="nl-NL" dirty="0">
                <a:latin typeface="Segoe UI"/>
                <a:cs typeface="Segoe UI"/>
              </a:rPr>
              <a:t> kunnen ook makkelijker reizen en handeldrijven. </a:t>
            </a:r>
          </a:p>
          <a:p>
            <a:endParaRPr lang="nl-NL" dirty="0">
              <a:latin typeface="Segoe UI"/>
              <a:cs typeface="Segoe UI"/>
            </a:endParaRPr>
          </a:p>
          <a:p>
            <a:r>
              <a:rPr lang="nl-NL" dirty="0">
                <a:latin typeface="Segoe UI"/>
                <a:cs typeface="Segoe UI"/>
              </a:rPr>
              <a:t>Zo wordt cocaïne uit Zuid-Amerika de Nederlandse havens</a:t>
            </a:r>
          </a:p>
          <a:p>
            <a:r>
              <a:rPr lang="nl-NL" dirty="0">
                <a:latin typeface="Segoe UI"/>
                <a:cs typeface="Segoe UI"/>
              </a:rPr>
              <a:t>binnengesmokkeld en vandaar uit verder </a:t>
            </a:r>
          </a:p>
          <a:p>
            <a:r>
              <a:rPr lang="nl-NL" dirty="0">
                <a:latin typeface="Segoe UI"/>
                <a:cs typeface="Segoe UI"/>
              </a:rPr>
              <a:t>Verspreid in Europa.</a:t>
            </a:r>
          </a:p>
          <a:p>
            <a:endParaRPr lang="nl-NL" dirty="0">
              <a:latin typeface="Segoe UI"/>
              <a:cs typeface="Segoe UI"/>
            </a:endParaRPr>
          </a:p>
          <a:p>
            <a:r>
              <a:rPr lang="nl-NL" dirty="0">
                <a:latin typeface="Segoe UI"/>
                <a:cs typeface="Segoe UI"/>
              </a:rPr>
              <a:t>De politie van Rotterdam en Antwerpen</a:t>
            </a:r>
          </a:p>
          <a:p>
            <a:r>
              <a:rPr lang="nl-NL" dirty="0">
                <a:latin typeface="Segoe UI"/>
                <a:cs typeface="Segoe UI"/>
              </a:rPr>
              <a:t>werken samen om dit te voorkomen.</a:t>
            </a:r>
          </a:p>
          <a:p>
            <a:endParaRPr lang="nl-NL" dirty="0">
              <a:latin typeface="Segoe UI"/>
              <a:cs typeface="Segoe UI"/>
            </a:endParaRPr>
          </a:p>
        </p:txBody>
      </p:sp>
      <p:pic>
        <p:nvPicPr>
          <p:cNvPr id="5" name="Afbeelding 4" descr="Afbeelding met verzendcontainer, vrachtcontainer, buitenshuis, containerschip&#10;&#10;Automatisch gegenereerde beschrijving">
            <a:extLst>
              <a:ext uri="{FF2B5EF4-FFF2-40B4-BE49-F238E27FC236}">
                <a16:creationId xmlns:a16="http://schemas.microsoft.com/office/drawing/2014/main" id="{9BE1F55D-2A3C-DE46-41CF-969304600D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61662" y="3536189"/>
            <a:ext cx="3185392" cy="2126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8574169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3F4CE18F811D44A92B5FDE8C06A468E" ma:contentTypeVersion="18" ma:contentTypeDescription="Create a new document." ma:contentTypeScope="" ma:versionID="cf35b24852d26190014b313ca7be27ad">
  <xsd:schema xmlns:xsd="http://www.w3.org/2001/XMLSchema" xmlns:xs="http://www.w3.org/2001/XMLSchema" xmlns:p="http://schemas.microsoft.com/office/2006/metadata/properties" xmlns:ns2="3a6e05b2-bff7-4274-8c1c-2578f00e4fdc" xmlns:ns3="e72f5fea-3ff5-4a0e-8464-2037869e11f9" xmlns:ns4="f0974581-4bbf-443e-902f-14073e9fb4f6" targetNamespace="http://schemas.microsoft.com/office/2006/metadata/properties" ma:root="true" ma:fieldsID="e5077cebe4c086f0e49c94225497fff1" ns2:_="" ns3:_="" ns4:_="">
    <xsd:import namespace="3a6e05b2-bff7-4274-8c1c-2578f00e4fdc"/>
    <xsd:import namespace="e72f5fea-3ff5-4a0e-8464-2037869e11f9"/>
    <xsd:import namespace="f0974581-4bbf-443e-902f-14073e9fb4f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a6e05b2-bff7-4274-8c1c-2578f00e4fd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4d49524a-21d1-44ef-b988-918b9b43375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2f5fea-3ff5-4a0e-8464-2037869e11f9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0974581-4bbf-443e-902f-14073e9fb4f6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d51da9d4-972f-4a87-a0f3-b3e73a144c43}" ma:internalName="TaxCatchAll" ma:showField="CatchAllData" ma:web="e72f5fea-3ff5-4a0e-8464-2037869e11f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a6e05b2-bff7-4274-8c1c-2578f00e4fdc">
      <Terms xmlns="http://schemas.microsoft.com/office/infopath/2007/PartnerControls"/>
    </lcf76f155ced4ddcb4097134ff3c332f>
    <TaxCatchAll xmlns="f0974581-4bbf-443e-902f-14073e9fb4f6" xsi:nil="true"/>
  </documentManagement>
</p:properties>
</file>

<file path=customXml/itemProps1.xml><?xml version="1.0" encoding="utf-8"?>
<ds:datastoreItem xmlns:ds="http://schemas.openxmlformats.org/officeDocument/2006/customXml" ds:itemID="{D9AA34FB-45F7-489F-B714-64F7C5118A2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a6e05b2-bff7-4274-8c1c-2578f00e4fdc"/>
    <ds:schemaRef ds:uri="e72f5fea-3ff5-4a0e-8464-2037869e11f9"/>
    <ds:schemaRef ds:uri="f0974581-4bbf-443e-902f-14073e9fb4f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4710A83-8FBA-49C1-B2D0-C3FE3E405EC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8DCBC12-2207-4D71-A54B-FF3E2153BE01}">
  <ds:schemaRefs>
    <ds:schemaRef ds:uri="http://schemas.microsoft.com/office/2006/metadata/properties"/>
    <ds:schemaRef ds:uri="http://schemas.microsoft.com/office/infopath/2007/PartnerControls"/>
    <ds:schemaRef ds:uri="3a6e05b2-bff7-4274-8c1c-2578f00e4fdc"/>
    <ds:schemaRef ds:uri="f0974581-4bbf-443e-902f-14073e9fb4f6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385</Words>
  <Application>Microsoft Office PowerPoint</Application>
  <PresentationFormat>Breedbeeld</PresentationFormat>
  <Paragraphs>76</Paragraphs>
  <Slides>12</Slides>
  <Notes>0</Notes>
  <HiddenSlides>0</HiddenSlides>
  <MMClips>2</MMClips>
  <ScaleCrop>false</ScaleCrop>
  <HeadingPairs>
    <vt:vector size="8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Ingesloten OLE-bronprogramma's</vt:lpstr>
      </vt:variant>
      <vt:variant>
        <vt:i4>0</vt:i4>
      </vt:variant>
      <vt:variant>
        <vt:lpstr>Diatitels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Segoe UI</vt:lpstr>
      <vt:lpstr>Kantoorthema</vt:lpstr>
      <vt:lpstr>6.3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George Rinkel</dc:creator>
  <cp:lastModifiedBy>Fluitsma, D.W.P.M. (Daniel)</cp:lastModifiedBy>
  <cp:revision>321</cp:revision>
  <dcterms:created xsi:type="dcterms:W3CDTF">2024-03-21T10:50:36Z</dcterms:created>
  <dcterms:modified xsi:type="dcterms:W3CDTF">2024-10-16T09:05:15Z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0x010100F3F4CE18F811D44A92B5FDE8C06A468E</vt:lpwstr>
  </property>
</Properties>
</file>