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9" r:id="rId7"/>
    <p:sldId id="260" r:id="rId8"/>
    <p:sldId id="261" r:id="rId9"/>
    <p:sldId id="262" r:id="rId10"/>
    <p:sldId id="270" r:id="rId11"/>
    <p:sldId id="263" r:id="rId12"/>
    <p:sldId id="265" r:id="rId13"/>
    <p:sldId id="267" r:id="rId14"/>
    <p:sldId id="268" r:id="rId15"/>
    <p:sldId id="271" r:id="rId1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BCCB11F-9186-7469-58FF-9CEE7ECDAF0A}" name="Winifred Wouters" initials="WW" userId="S::winifred.wouters@sanoma.com::d74e0a8c-3d45-4d94-a4f5-23ad1bc8bf3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CBC"/>
    <a:srgbClr val="F2F2F2"/>
    <a:srgbClr val="3B5789"/>
    <a:srgbClr val="008337"/>
    <a:srgbClr val="E3AA00"/>
    <a:srgbClr val="EC67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A8AF1C4-BE50-4B1F-B816-4A7E503FD258}" v="1" dt="2024-06-12T07:04:28.24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5" d="100"/>
          <a:sy n="75" d="100"/>
        </p:scale>
        <p:origin x="946" y="4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8/10/relationships/authors" Target="author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oleObject" Target="../embeddings/oleObject1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oleObject" Target="../embeddings/oleObject2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schooltv.nl/video-item/clipphanger-hoe-word-je-minister-president-van-nederland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peningsdia">
    <p:bg>
      <p:bgPr>
        <a:solidFill>
          <a:srgbClr val="3B578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al 11">
            <a:extLst>
              <a:ext uri="{FF2B5EF4-FFF2-40B4-BE49-F238E27FC236}">
                <a16:creationId xmlns:a16="http://schemas.microsoft.com/office/drawing/2014/main" id="{83FA422C-6593-1220-91F8-71877125A8E3}"/>
              </a:ext>
            </a:extLst>
          </p:cNvPr>
          <p:cNvSpPr/>
          <p:nvPr userDrawn="1"/>
        </p:nvSpPr>
        <p:spPr>
          <a:xfrm>
            <a:off x="454682" y="686076"/>
            <a:ext cx="540000" cy="540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4F14A56-17E5-E6FD-18F8-24C1A8B1E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803ED15-FF26-6E30-874A-996681B489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8435" y="627974"/>
            <a:ext cx="593596" cy="530225"/>
          </a:xfrm>
        </p:spPr>
        <p:txBody>
          <a:bodyPr anchor="b">
            <a:normAutofit/>
          </a:bodyPr>
          <a:lstStyle>
            <a:lvl1pPr algn="ctr">
              <a:defRPr sz="2000" b="1">
                <a:solidFill>
                  <a:srgbClr val="3B5789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nl-NL" dirty="0"/>
              <a:t>X.X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A886B13-9FC0-3114-9698-045B386CFD51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44373" y="1464276"/>
            <a:ext cx="5208282" cy="3223705"/>
          </a:xfrm>
        </p:spPr>
        <p:txBody>
          <a:bodyPr/>
          <a:lstStyle>
            <a:lvl1pPr marL="0" indent="0">
              <a:buNone/>
              <a:defRPr sz="36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dirty="0"/>
              <a:t>Titel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9AC501D-B40E-BB39-2B07-604A2A99A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C8C9F4A-A036-7390-BA25-5BF1A5237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CCB835CC-B4DC-6990-4722-0BB28FFCE3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957132" y="910901"/>
            <a:ext cx="5400000" cy="5400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pic>
        <p:nvPicPr>
          <p:cNvPr id="10" name="Afbeelding 9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8E8C3F8E-5ED1-885C-AA74-CDF755415C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3964" y="4796067"/>
            <a:ext cx="3032980" cy="2145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1168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71A24D-462F-1D64-8ADB-7F885A1A1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12C007F-CE9D-6FEC-6718-FBF4048BFB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998FE5D-9E47-0567-1147-A6EBB01D4C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02599AA-7752-1871-8E80-63E9D498E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280B129-02BD-9C90-CEEE-0D8671E64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5C6F3CA-6FC6-7CE1-2F88-A6E071378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04038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D2DA76-2152-29B9-AF7B-B41069C49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4DFF761-56ED-85B0-4AED-F8386C7720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57202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19BD9A-66E4-1E06-0AC4-ED84FD7FE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477B95B-0309-7929-2B4A-78C8DF247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C161566-66AF-156D-734B-37FBB68AB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D32CCB5-AC07-0D3E-BB41-146F982E0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4012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A4C0F036-E313-40D0-8F82-50E3319D4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E3E7F3E6-CCEA-D461-39A0-BB2E997AA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BFB14C6-55F9-221E-C5DC-CEB534633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79223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7B9CD7-67AA-6EA7-5B35-AAE4A8F6A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330EBD6-066D-9DF7-2E1F-A6FE252D7F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E5D12DC-A0FF-8761-B026-250A9525C1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B3B2412-E567-9170-E2B4-41FF18D07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9DA6959-792B-EA40-6E53-544208FDF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423801E-F6FE-0AD8-6AE1-A53E8A972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81138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FA1812-0958-7C5C-C60A-70BD11597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621A2B9-421C-0530-713D-ECF443F902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C3060AD-A3EA-1F91-6234-A01C76B72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CE61083-842D-99E6-3C8C-9DA007D81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27F3664-D6E8-83D4-EDFC-434EF9539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92149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25A28618-C855-DBD6-BDBB-F1A5A7A06E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CBDB467-F7D6-BF62-B219-5059DD726B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F09B044-DE71-5A66-667F-1AEBE82BD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ADB0EA7-B097-0935-1126-6C1FB2F43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8CC200D-4E6E-88DF-BD18-92C12EE2D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50167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ard dia met begrip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>
            <a:extLst>
              <a:ext uri="{FF2B5EF4-FFF2-40B4-BE49-F238E27FC236}">
                <a16:creationId xmlns:a16="http://schemas.microsoft.com/office/drawing/2014/main" id="{D1CB7AE8-0F2A-A449-6A51-6CB4EEAE62F2}"/>
              </a:ext>
            </a:extLst>
          </p:cNvPr>
          <p:cNvSpPr/>
          <p:nvPr userDrawn="1"/>
        </p:nvSpPr>
        <p:spPr>
          <a:xfrm>
            <a:off x="634434" y="692136"/>
            <a:ext cx="3737869" cy="546231"/>
          </a:xfrm>
          <a:prstGeom prst="rect">
            <a:avLst/>
          </a:prstGeom>
          <a:solidFill>
            <a:srgbClr val="EC670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36977" y="766291"/>
            <a:ext cx="3301623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36977" y="212744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14" name="Afbeelding 1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05B6E1BA-3AC0-B699-E8C7-967B412428A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98" y="6194451"/>
            <a:ext cx="833993" cy="58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5181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doelen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3B5789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8" cy="4659235"/>
          </a:xfrm>
          <a:solidFill>
            <a:schemeClr val="bg1"/>
          </a:solidFill>
          <a:ln w="3175">
            <a:solidFill>
              <a:srgbClr val="3B5789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Tekst</a:t>
            </a:r>
            <a:endParaRPr lang="nl-NL" dirty="0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Ovaal 9">
            <a:extLst>
              <a:ext uri="{FF2B5EF4-FFF2-40B4-BE49-F238E27FC236}">
                <a16:creationId xmlns:a16="http://schemas.microsoft.com/office/drawing/2014/main" id="{1A40687E-751B-0241-99C0-8796B4BDD246}"/>
              </a:ext>
            </a:extLst>
          </p:cNvPr>
          <p:cNvSpPr>
            <a:spLocks/>
          </p:cNvSpPr>
          <p:nvPr userDrawn="1"/>
        </p:nvSpPr>
        <p:spPr>
          <a:xfrm>
            <a:off x="400898" y="305521"/>
            <a:ext cx="360000" cy="3600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42FD5037-C1A8-F7D5-2C67-A12C6CAF26F2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386964374"/>
              </p:ext>
            </p:extLst>
          </p:nvPr>
        </p:nvGraphicFramePr>
        <p:xfrm>
          <a:off x="623455" y="706243"/>
          <a:ext cx="25400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2539800" imgH="501480" progId="">
                  <p:embed/>
                </p:oleObj>
              </mc:Choice>
              <mc:Fallback>
                <p:oleObj r:id="rId2" imgW="2539800" imgH="501480" progId="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42FD5037-C1A8-F7D5-2C67-A12C6CAF26F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3455" y="706243"/>
                        <a:ext cx="25400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Afbeelding 1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D539AE52-2052-E7A3-99A9-BC5190C1A87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5247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zicht paragraaf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008337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A94D7CE-9BBC-70F3-2AF6-CEF52BF32E2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3B5789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8789553C-D0E9-ABBD-AB8F-58CF1C1741A6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1375800697"/>
              </p:ext>
            </p:extLst>
          </p:nvPr>
        </p:nvGraphicFramePr>
        <p:xfrm>
          <a:off x="623455" y="695747"/>
          <a:ext cx="36195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3619440" imgH="501480" progId="">
                  <p:embed/>
                </p:oleObj>
              </mc:Choice>
              <mc:Fallback>
                <p:oleObj r:id="rId2" imgW="3619440" imgH="501480" progId="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8789553C-D0E9-ABBD-AB8F-58CF1C1741A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3455" y="695747"/>
                        <a:ext cx="36195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6F3A63C7-E434-90A2-1F44-3BE45EF7A80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6659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ard dia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879514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3B5789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3B5789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3B5789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5" name="Afbeelding 4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F658C5E5-B614-D8EF-50D4-6759BEFABCF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7910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57196BFA-E356-262B-A571-3D11CDF87C54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ijdelijke aanduiding voor tekst 6">
            <a:extLst>
              <a:ext uri="{FF2B5EF4-FFF2-40B4-BE49-F238E27FC236}">
                <a16:creationId xmlns:a16="http://schemas.microsoft.com/office/drawing/2014/main" id="{ADB66826-75A3-0FDD-8269-94EADCA3E5F8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3195428" y="1250546"/>
            <a:ext cx="5801144" cy="3945877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7995" b="7995"/>
            </a:stretch>
          </a:blip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Calibri" panose="020F050202020403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4375" indent="-3508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›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3200"/>
              </a:lnSpc>
              <a:spcBef>
                <a:spcPts val="500"/>
              </a:spcBef>
              <a:buFont typeface="Arial" panose="020B0604020202020204" pitchFamily="34" charset="0"/>
              <a:buNone/>
              <a:defRPr sz="3600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None/>
              <a:tabLst/>
              <a:defRPr sz="2000" b="0" kern="1200" cap="none" spc="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romanU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 </a:t>
            </a:r>
          </a:p>
        </p:txBody>
      </p: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E79B8B3-384F-A74D-AA91-6002675C39B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00833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3">
            <a:extLst>
              <a:ext uri="{FF2B5EF4-FFF2-40B4-BE49-F238E27FC236}">
                <a16:creationId xmlns:a16="http://schemas.microsoft.com/office/drawing/2014/main" id="{833665A6-8E46-FC3E-3C82-DE888B43EF1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00833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A124E1BE-9126-F2F5-DC03-3C08497568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0847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link naar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3B5789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1223990" y="3598424"/>
            <a:ext cx="9744015" cy="546231"/>
          </a:xfrm>
          <a:solidFill>
            <a:schemeClr val="bg1">
              <a:lumMod val="85000"/>
              <a:alpha val="0"/>
            </a:schemeClr>
          </a:solidFill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Videolink</a:t>
            </a:r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178B8868-B3C5-1E1C-B088-FCB49DEB8C5D}"/>
              </a:ext>
            </a:extLst>
          </p:cNvPr>
          <p:cNvSpPr/>
          <p:nvPr userDrawn="1"/>
        </p:nvSpPr>
        <p:spPr>
          <a:xfrm>
            <a:off x="5620657" y="3008355"/>
            <a:ext cx="950686" cy="428170"/>
          </a:xfrm>
          <a:prstGeom prst="round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</a:p>
        </p:txBody>
      </p:sp>
      <p:pic>
        <p:nvPicPr>
          <p:cNvPr id="6" name="Picture 8">
            <a:hlinkClick r:id="rId2"/>
            <a:extLst>
              <a:ext uri="{FF2B5EF4-FFF2-40B4-BE49-F238E27FC236}">
                <a16:creationId xmlns:a16="http://schemas.microsoft.com/office/drawing/2014/main" id="{C240D7AB-8FBA-4E38-4C48-279932C528E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052" y="1589388"/>
            <a:ext cx="3089893" cy="1243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jdelijke aanduiding voor inhoud 3">
            <a:extLst>
              <a:ext uri="{FF2B5EF4-FFF2-40B4-BE49-F238E27FC236}">
                <a16:creationId xmlns:a16="http://schemas.microsoft.com/office/drawing/2014/main" id="{F38BB152-2505-75F1-1387-D3E514FE7CC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3B5789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86B82366-4C1E-7885-8DB2-F4BACAD4364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2854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59C905-E635-4F2E-BF63-C0FE10F493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13434EE-A319-02B1-7D4F-AA4BE6E44A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368A1DC-5CF2-DDF7-3DF3-2FCDC85A3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32BF131-EE56-A850-2633-B25080BAF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51F84EC-5FBA-08BC-EE62-874D45332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06251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976617-18CF-2D88-50B9-A9FC7645F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FFC804-E097-83F0-EFB3-EF6B2D7EB2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765E13E-569E-BED3-089C-0A44E4A0A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4B23D6E-9F3D-FC35-4BE7-402A0BC47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E41C2A9-8BCF-527E-9F0E-17C96F564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4332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EA74D2-17F6-FA04-D701-D9653B664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3E6EB87-6B67-5B95-BD01-D4E2B20E78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26B09DD-17A7-97C4-1470-A8D996BE2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F02FD59-44A7-A2BD-B287-22B55F870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78E14E7-9FA6-63AD-BF69-911BE10F0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4508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D2E80BB1-82E7-7255-2118-E6B2A3D93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F4A262F-F851-26A4-070A-72FD05CCAA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F78F2B4-959F-03AF-F682-93250D4330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D2BFB76-4E00-B406-45CE-5E16274C87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E408069-03BD-4E89-5701-C0F47F0B20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5337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0" r:id="rId2"/>
    <p:sldLayoutId id="2147483661" r:id="rId3"/>
    <p:sldLayoutId id="2147483662" r:id="rId4"/>
    <p:sldLayoutId id="2147483653" r:id="rId5"/>
    <p:sldLayoutId id="2147483664" r:id="rId6"/>
    <p:sldLayoutId id="2147483649" r:id="rId7"/>
    <p:sldLayoutId id="2147483650" r:id="rId8"/>
    <p:sldLayoutId id="2147483651" r:id="rId9"/>
    <p:sldLayoutId id="2147483652" r:id="rId10"/>
    <p:sldLayoutId id="2147483663" r:id="rId11"/>
    <p:sldLayoutId id="2147483654" r:id="rId12"/>
    <p:sldLayoutId id="2147483655" r:id="rId13"/>
    <p:sldLayoutId id="2147483656" r:id="rId14"/>
    <p:sldLayoutId id="2147483658" r:id="rId15"/>
    <p:sldLayoutId id="2147483659" r:id="rId16"/>
    <p:sldLayoutId id="214748366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5.xml"/><Relationship Id="rId1" Type="http://schemas.openxmlformats.org/officeDocument/2006/relationships/video" Target="https://www.youtube.com/embed/7jF6VgMZQR0?feature=oembed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hyperlink" Target="https://www.tiktok.com/@groenlinkspvda/video/7356174633105755424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E8EBEB-D7E5-EA73-DA41-B927DD1CF5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3.3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D0B138E-D4B3-F07D-A7C0-DCA4F0086C0D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NL" dirty="0"/>
              <a:t>Identiteit</a:t>
            </a:r>
          </a:p>
        </p:txBody>
      </p:sp>
      <p:pic>
        <p:nvPicPr>
          <p:cNvPr id="8" name="Tijdelijke aanduiding voor afbeelding 7" descr="Afbeelding met persoon, buitenshuis, kleding, groep&#10;&#10;Automatisch gegenereerde beschrijving">
            <a:extLst>
              <a:ext uri="{FF2B5EF4-FFF2-40B4-BE49-F238E27FC236}">
                <a16:creationId xmlns:a16="http://schemas.microsoft.com/office/drawing/2014/main" id="{172B1F96-6739-C515-4DED-5F2408BC05AC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81" r="2678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276812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E0EA434F-A77E-0F65-91E0-B58219DDE2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>
                <a:solidFill>
                  <a:srgbClr val="3B5789"/>
                </a:solidFill>
              </a:rPr>
              <a:t>3.3 Identiteit</a:t>
            </a:r>
          </a:p>
        </p:txBody>
      </p:sp>
      <p:pic>
        <p:nvPicPr>
          <p:cNvPr id="6" name="Onlinemedia 5" title="#Raketaal - Groepsdruk">
            <a:hlinkClick r:id="" action="ppaction://media"/>
            <a:extLst>
              <a:ext uri="{FF2B5EF4-FFF2-40B4-BE49-F238E27FC236}">
                <a16:creationId xmlns:a16="http://schemas.microsoft.com/office/drawing/2014/main" id="{27696676-38C5-BDE9-E6A2-429F415659BF}"/>
              </a:ext>
            </a:extLst>
          </p:cNvPr>
          <p:cNvPicPr>
            <a:picLocks noGrp="1" noRot="1" noChangeAspect="1"/>
          </p:cNvPicPr>
          <p:nvPr>
            <p:ph sz="half" idx="2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874608" y="1949374"/>
            <a:ext cx="4421093" cy="2497302"/>
          </a:xfrm>
          <a:prstGeom prst="rect">
            <a:avLst/>
          </a:prstGeom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936D8130-9104-459C-2DE7-BB30D16DF279}"/>
              </a:ext>
            </a:extLst>
          </p:cNvPr>
          <p:cNvSpPr txBox="1"/>
          <p:nvPr/>
        </p:nvSpPr>
        <p:spPr>
          <a:xfrm>
            <a:off x="2676047" y="5007189"/>
            <a:ext cx="681821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Kijkvraag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: Welke adviezen om niet </a:t>
            </a:r>
          </a:p>
          <a:p>
            <a:pPr algn="ctr"/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toe te geven aan groepsdruk hoor je hier?</a:t>
            </a:r>
          </a:p>
        </p:txBody>
      </p:sp>
      <p:sp>
        <p:nvSpPr>
          <p:cNvPr id="8" name="Tijdelijke aanduiding voor inhoud 1">
            <a:extLst>
              <a:ext uri="{FF2B5EF4-FFF2-40B4-BE49-F238E27FC236}">
                <a16:creationId xmlns:a16="http://schemas.microsoft.com/office/drawing/2014/main" id="{89DF9C2D-AE57-588D-3325-A86608BA1819}"/>
              </a:ext>
            </a:extLst>
          </p:cNvPr>
          <p:cNvSpPr txBox="1">
            <a:spLocks/>
          </p:cNvSpPr>
          <p:nvPr/>
        </p:nvSpPr>
        <p:spPr>
          <a:xfrm>
            <a:off x="574548" y="896704"/>
            <a:ext cx="10879514" cy="5462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900" b="1" kern="1200">
                <a:solidFill>
                  <a:srgbClr val="008337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>
                <a:solidFill>
                  <a:srgbClr val="3B5789"/>
                </a:solidFill>
              </a:rPr>
              <a:t>Groepsdruk</a:t>
            </a:r>
          </a:p>
        </p:txBody>
      </p:sp>
    </p:spTree>
    <p:extLst>
      <p:ext uri="{BB962C8B-B14F-4D97-AF65-F5344CB8AC3E}">
        <p14:creationId xmlns:p14="http://schemas.microsoft.com/office/powerpoint/2010/main" val="1373276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19750826-9F79-C462-DFC5-03E39328118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Generatieconflict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051E325-5CB8-5F9F-D422-58DCB1619E7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z="1000" b="1" baseline="0">
                <a:solidFill>
                  <a:srgbClr val="3B5789"/>
                </a:solidFill>
                <a:latin typeface="Segoe UI"/>
              </a:rPr>
              <a:t>3.3 Identiteit</a:t>
            </a:r>
            <a:endParaRPr lang="nl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C2F9606-229B-909E-30BB-3E84F189E4F6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Autofit/>
          </a:bodyPr>
          <a:lstStyle/>
          <a:p>
            <a:r>
              <a:rPr lang="nl-NL" dirty="0"/>
              <a:t>Jongeren hebben soms andere waarden en normen dan hun ouders. </a:t>
            </a:r>
          </a:p>
          <a:p>
            <a:pPr marL="182563"/>
            <a:r>
              <a:rPr lang="nl-NL" dirty="0"/>
              <a:t>Dat kan leiden tot een </a:t>
            </a:r>
            <a:r>
              <a:rPr lang="nl-NL" b="1" dirty="0">
                <a:solidFill>
                  <a:srgbClr val="009CBC"/>
                </a:solidFill>
              </a:rPr>
              <a:t>generatieconflict</a:t>
            </a:r>
            <a:r>
              <a:rPr lang="nl-NL" dirty="0"/>
              <a:t>: </a:t>
            </a:r>
            <a:r>
              <a:rPr lang="nl-NL" i="1" dirty="0"/>
              <a:t>een meningsverschil dat veroorzaakt wordt door een verschil in leeftijd</a:t>
            </a:r>
            <a:r>
              <a:rPr lang="nl-NL" dirty="0"/>
              <a:t>. </a:t>
            </a:r>
          </a:p>
          <a:p>
            <a:pPr>
              <a:spcBef>
                <a:spcPts val="0"/>
              </a:spcBef>
            </a:pPr>
            <a:endParaRPr lang="nl-NL" dirty="0"/>
          </a:p>
          <a:p>
            <a:r>
              <a:rPr lang="nl-NL" dirty="0"/>
              <a:t>Bijvoorbeeld over:</a:t>
            </a:r>
          </a:p>
          <a:p>
            <a:pPr marL="357188" indent="-357188"/>
            <a:r>
              <a:rPr lang="nl-NL" dirty="0">
                <a:effectLst/>
                <a:ea typeface="Times New Roman" panose="02020603050405020304" pitchFamily="18" charset="0"/>
              </a:rPr>
              <a:t>•	</a:t>
            </a:r>
            <a:r>
              <a:rPr lang="nl-NL" dirty="0"/>
              <a:t>uitgaan</a:t>
            </a:r>
          </a:p>
          <a:p>
            <a:pPr marL="357188" indent="-357188"/>
            <a:r>
              <a:rPr lang="nl-NL" dirty="0">
                <a:effectLst/>
                <a:ea typeface="Times New Roman" panose="02020603050405020304" pitchFamily="18" charset="0"/>
              </a:rPr>
              <a:t>•	k</a:t>
            </a:r>
            <a:r>
              <a:rPr lang="nl-NL" dirty="0"/>
              <a:t>leding</a:t>
            </a:r>
          </a:p>
          <a:p>
            <a:pPr marL="357188" indent="-357188"/>
            <a:r>
              <a:rPr lang="nl-NL" dirty="0">
                <a:effectLst/>
                <a:ea typeface="Times New Roman" panose="02020603050405020304" pitchFamily="18" charset="0"/>
              </a:rPr>
              <a:t>•	g</a:t>
            </a:r>
            <a:r>
              <a:rPr lang="nl-NL" dirty="0"/>
              <a:t>amen</a:t>
            </a:r>
          </a:p>
          <a:p>
            <a:pPr marL="357188" indent="-357188"/>
            <a:r>
              <a:rPr lang="nl-NL" dirty="0">
                <a:effectLst/>
                <a:ea typeface="Times New Roman" panose="02020603050405020304" pitchFamily="18" charset="0"/>
              </a:rPr>
              <a:t>•	t</a:t>
            </a:r>
            <a:r>
              <a:rPr lang="nl-NL" dirty="0"/>
              <a:t>elefoongebruik</a:t>
            </a:r>
          </a:p>
        </p:txBody>
      </p:sp>
      <p:pic>
        <p:nvPicPr>
          <p:cNvPr id="6" name="Afbeelding 5" descr="Afbeelding met persoon, buitenshuis, Menselijk gezicht, kleding&#10;&#10;Automatisch gegenereerde beschrijving">
            <a:extLst>
              <a:ext uri="{FF2B5EF4-FFF2-40B4-BE49-F238E27FC236}">
                <a16:creationId xmlns:a16="http://schemas.microsoft.com/office/drawing/2014/main" id="{F6EF131A-1E5F-82D5-F4DC-BAECD14310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2265" y="3346772"/>
            <a:ext cx="3810000" cy="254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1703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79E70AEA-7BC2-751E-4D39-CF4B6C34FD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>
                <a:latin typeface="Segoe UI"/>
                <a:cs typeface="Segoe UI"/>
              </a:rPr>
              <a:t>3.3 Identiteit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E9F2716-18E6-5ABD-B99B-5A45CCBAFB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90056" y="1373415"/>
            <a:ext cx="10830608" cy="4659235"/>
          </a:xfrm>
        </p:spPr>
        <p:txBody>
          <a:bodyPr/>
          <a:lstStyle/>
          <a:p>
            <a:pPr marL="357188" indent="-357188">
              <a:lnSpc>
                <a:spcPct val="100000"/>
              </a:lnSpc>
            </a:pPr>
            <a:r>
              <a:rPr lang="nl-NL" dirty="0">
                <a:effectLst/>
                <a:ea typeface="Times New Roman" panose="02020603050405020304" pitchFamily="18" charset="0"/>
              </a:rPr>
              <a:t>•	</a:t>
            </a:r>
            <a:r>
              <a:rPr lang="nl-NL" dirty="0"/>
              <a:t>Je kunt de begrippen identiteit en identificatie uitleggen.</a:t>
            </a:r>
          </a:p>
          <a:p>
            <a:pPr marL="357188" indent="-357188">
              <a:lnSpc>
                <a:spcPct val="100000"/>
              </a:lnSpc>
            </a:pPr>
            <a:r>
              <a:rPr lang="nl-NL" dirty="0">
                <a:effectLst/>
                <a:ea typeface="Times New Roman" panose="02020603050405020304" pitchFamily="18" charset="0"/>
              </a:rPr>
              <a:t>•	</a:t>
            </a:r>
            <a:r>
              <a:rPr lang="nl-NL" dirty="0"/>
              <a:t>Je kunt voorbeelden geven van groepen waarmee jij je </a:t>
            </a:r>
          </a:p>
          <a:p>
            <a:pPr marL="357188" indent="4763">
              <a:lnSpc>
                <a:spcPct val="100000"/>
              </a:lnSpc>
            </a:pPr>
            <a:r>
              <a:rPr lang="nl-NL" dirty="0"/>
              <a:t>identificeert.</a:t>
            </a:r>
          </a:p>
          <a:p>
            <a:pPr marL="357188" indent="-357188">
              <a:lnSpc>
                <a:spcPct val="100000"/>
              </a:lnSpc>
            </a:pPr>
            <a:r>
              <a:rPr lang="nl-NL" dirty="0">
                <a:effectLst/>
                <a:ea typeface="Times New Roman" panose="02020603050405020304" pitchFamily="18" charset="0"/>
              </a:rPr>
              <a:t>•	</a:t>
            </a:r>
            <a:r>
              <a:rPr lang="nl-NL" dirty="0"/>
              <a:t>Je kunt uitleggen dat groepsnormen en groepsdruk invloed </a:t>
            </a:r>
          </a:p>
          <a:p>
            <a:pPr marL="357188" indent="4763">
              <a:lnSpc>
                <a:spcPct val="100000"/>
              </a:lnSpc>
            </a:pPr>
            <a:r>
              <a:rPr lang="nl-NL" dirty="0"/>
              <a:t>kunnen hebben op iemands gedrag.</a:t>
            </a:r>
          </a:p>
        </p:txBody>
      </p:sp>
    </p:spTree>
    <p:extLst>
      <p:ext uri="{BB962C8B-B14F-4D97-AF65-F5344CB8AC3E}">
        <p14:creationId xmlns:p14="http://schemas.microsoft.com/office/powerpoint/2010/main" val="2283365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79E70AEA-7BC2-751E-4D39-CF4B6C34FD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>
                <a:latin typeface="Segoe UI"/>
                <a:cs typeface="Segoe UI"/>
              </a:rPr>
              <a:t>3.3 Identiteit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E9F2716-18E6-5ABD-B99B-5A45CCBAFB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53848" y="1380499"/>
            <a:ext cx="10830608" cy="4659235"/>
          </a:xfrm>
        </p:spPr>
        <p:txBody>
          <a:bodyPr/>
          <a:lstStyle/>
          <a:p>
            <a:pPr marL="357188" indent="-357188"/>
            <a:r>
              <a:rPr lang="nl-NL" dirty="0">
                <a:effectLst/>
                <a:ea typeface="Times New Roman" panose="02020603050405020304" pitchFamily="18" charset="0"/>
              </a:rPr>
              <a:t>•	</a:t>
            </a:r>
            <a:r>
              <a:rPr lang="nl-NL" dirty="0"/>
              <a:t>Je kunt de begrippen identiteit en identificatie uitleggen.</a:t>
            </a:r>
          </a:p>
          <a:p>
            <a:pPr marL="357188" indent="-357188"/>
            <a:r>
              <a:rPr lang="nl-NL" dirty="0">
                <a:effectLst/>
                <a:ea typeface="Times New Roman" panose="02020603050405020304" pitchFamily="18" charset="0"/>
              </a:rPr>
              <a:t>•	</a:t>
            </a:r>
            <a:r>
              <a:rPr lang="nl-NL" dirty="0"/>
              <a:t>Je kunt voorbeelden geven van groepen waarmee jij je </a:t>
            </a:r>
          </a:p>
          <a:p>
            <a:pPr marL="357188" indent="4763"/>
            <a:r>
              <a:rPr lang="nl-NL" dirty="0"/>
              <a:t>identificeert.</a:t>
            </a:r>
          </a:p>
          <a:p>
            <a:pPr marL="357188" indent="-357188"/>
            <a:r>
              <a:rPr lang="nl-NL" dirty="0">
                <a:effectLst/>
                <a:ea typeface="Times New Roman" panose="02020603050405020304" pitchFamily="18" charset="0"/>
              </a:rPr>
              <a:t>•	</a:t>
            </a:r>
            <a:r>
              <a:rPr lang="nl-NL" dirty="0"/>
              <a:t>Je kunt uitleggen dat groepsnormen en groepsdruk invloed </a:t>
            </a:r>
          </a:p>
          <a:p>
            <a:pPr marL="357188" indent="4763"/>
            <a:r>
              <a:rPr lang="nl-NL" dirty="0"/>
              <a:t>kunnen hebben op iemands gedrag.</a:t>
            </a:r>
          </a:p>
        </p:txBody>
      </p:sp>
    </p:spTree>
    <p:extLst>
      <p:ext uri="{BB962C8B-B14F-4D97-AF65-F5344CB8AC3E}">
        <p14:creationId xmlns:p14="http://schemas.microsoft.com/office/powerpoint/2010/main" val="1938785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B26A09DE-2257-B07C-20B7-837223298F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74548" y="1380289"/>
            <a:ext cx="10830607" cy="4659235"/>
          </a:xfrm>
        </p:spPr>
        <p:txBody>
          <a:bodyPr/>
          <a:lstStyle/>
          <a:p>
            <a:pPr marL="357188" indent="-357188"/>
            <a:r>
              <a:rPr lang="nl-NL" dirty="0">
                <a:effectLst/>
                <a:ea typeface="Times New Roman" panose="02020603050405020304" pitchFamily="18" charset="0"/>
              </a:rPr>
              <a:t>•	</a:t>
            </a:r>
            <a:r>
              <a:rPr lang="nl-NL" dirty="0"/>
              <a:t>Identiteit</a:t>
            </a:r>
          </a:p>
          <a:p>
            <a:pPr marL="357188" indent="-357188"/>
            <a:r>
              <a:rPr lang="nl-NL" dirty="0">
                <a:effectLst/>
                <a:ea typeface="Times New Roman" panose="02020603050405020304" pitchFamily="18" charset="0"/>
              </a:rPr>
              <a:t>•	</a:t>
            </a:r>
            <a:r>
              <a:rPr lang="nl-NL" dirty="0"/>
              <a:t>Identificatie</a:t>
            </a:r>
          </a:p>
          <a:p>
            <a:pPr marL="357188" indent="-357188"/>
            <a:r>
              <a:rPr lang="nl-NL" dirty="0">
                <a:effectLst/>
                <a:ea typeface="Times New Roman" panose="02020603050405020304" pitchFamily="18" charset="0"/>
              </a:rPr>
              <a:t>•	</a:t>
            </a:r>
            <a:r>
              <a:rPr lang="nl-NL" dirty="0"/>
              <a:t>Groepsidentificatie</a:t>
            </a:r>
          </a:p>
          <a:p>
            <a:pPr marL="357188" indent="-357188"/>
            <a:r>
              <a:rPr lang="nl-NL" dirty="0">
                <a:effectLst/>
                <a:ea typeface="Times New Roman" panose="02020603050405020304" pitchFamily="18" charset="0"/>
              </a:rPr>
              <a:t>•	</a:t>
            </a:r>
            <a:r>
              <a:rPr lang="nl-NL" dirty="0"/>
              <a:t>Jongerencultuur</a:t>
            </a:r>
          </a:p>
          <a:p>
            <a:pPr marL="357188" indent="-357188"/>
            <a:r>
              <a:rPr lang="nl-NL" dirty="0">
                <a:effectLst/>
                <a:ea typeface="Times New Roman" panose="02020603050405020304" pitchFamily="18" charset="0"/>
              </a:rPr>
              <a:t>•	</a:t>
            </a:r>
            <a:r>
              <a:rPr lang="nl-NL" dirty="0"/>
              <a:t>Groepsnormen en groepsdruk</a:t>
            </a:r>
          </a:p>
          <a:p>
            <a:pPr marL="357188" indent="-357188"/>
            <a:r>
              <a:rPr lang="nl-NL" dirty="0">
                <a:effectLst/>
                <a:ea typeface="Times New Roman" panose="02020603050405020304" pitchFamily="18" charset="0"/>
              </a:rPr>
              <a:t>•	</a:t>
            </a:r>
            <a:r>
              <a:rPr lang="nl-NL" dirty="0"/>
              <a:t>Generatieconflict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8B4ECAD-E2ED-6278-9588-81573B18EF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3.3 Identiteit</a:t>
            </a:r>
          </a:p>
        </p:txBody>
      </p:sp>
    </p:spTree>
    <p:extLst>
      <p:ext uri="{BB962C8B-B14F-4D97-AF65-F5344CB8AC3E}">
        <p14:creationId xmlns:p14="http://schemas.microsoft.com/office/powerpoint/2010/main" val="12318963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B068A11A-C0F5-2E0C-4B0D-41C0B350CE5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Identiteit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19CC281-E15D-FD14-D682-A9E4232B51D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>
                <a:latin typeface="Segoe UI"/>
                <a:cs typeface="Segoe UI"/>
              </a:rPr>
              <a:t>3.3 Identiteit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B883AB9-5C86-BA76-9739-19365ACAA481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182563"/>
            <a:r>
              <a:rPr lang="nl-NL" dirty="0"/>
              <a:t>Je </a:t>
            </a:r>
            <a:r>
              <a:rPr lang="nl-NL" b="1" dirty="0">
                <a:solidFill>
                  <a:srgbClr val="009CBC"/>
                </a:solidFill>
              </a:rPr>
              <a:t>identiteit</a:t>
            </a:r>
            <a:r>
              <a:rPr lang="nl-NL" dirty="0"/>
              <a:t> is </a:t>
            </a:r>
            <a:r>
              <a:rPr lang="nl-NL" i="1" dirty="0"/>
              <a:t>je persoonlijkheid, gevormd door alle kenmerken en </a:t>
            </a:r>
          </a:p>
          <a:p>
            <a:pPr marL="182563"/>
            <a:r>
              <a:rPr lang="nl-NL" i="1" dirty="0"/>
              <a:t>ervaringen die bij jou horen</a:t>
            </a:r>
            <a:r>
              <a:rPr lang="nl-NL" dirty="0"/>
              <a:t>. </a:t>
            </a:r>
          </a:p>
          <a:p>
            <a:endParaRPr lang="nl-NL" dirty="0"/>
          </a:p>
          <a:p>
            <a:r>
              <a:rPr lang="nl-NL" dirty="0"/>
              <a:t>Een deel is aangeboren, en een deel </a:t>
            </a:r>
          </a:p>
          <a:p>
            <a:r>
              <a:rPr lang="nl-NL" dirty="0"/>
              <a:t>aangeleerd: door </a:t>
            </a:r>
            <a:r>
              <a:rPr lang="nl-NL" b="1" dirty="0"/>
              <a:t>socialisatie </a:t>
            </a:r>
            <a:r>
              <a:rPr lang="nl-NL" dirty="0"/>
              <a:t>en ervaringen.</a:t>
            </a:r>
          </a:p>
        </p:txBody>
      </p:sp>
      <p:pic>
        <p:nvPicPr>
          <p:cNvPr id="8" name="Afbeelding 7" descr="Afbeelding met Menselijk gezicht, glimlach, collage, kleding&#10;&#10;Automatisch gegenereerde beschrijving">
            <a:extLst>
              <a:ext uri="{FF2B5EF4-FFF2-40B4-BE49-F238E27FC236}">
                <a16:creationId xmlns:a16="http://schemas.microsoft.com/office/drawing/2014/main" id="{B3287B6D-7EF7-904C-1537-760C1F5764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1035" y="2640616"/>
            <a:ext cx="3668233" cy="2138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5099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56A6DAD9-2F85-00FF-2459-2DFD59DF64A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Identificatie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C2C5F6B-9843-6996-903C-BE5FDC3A98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3.3 Identiteit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E0DF444-BA3A-4D8C-8D5C-4E5549C90E9E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/>
              <a:t>Met wie heb je een ‘klik’? </a:t>
            </a:r>
          </a:p>
          <a:p>
            <a:endParaRPr lang="nl-NL" dirty="0"/>
          </a:p>
          <a:p>
            <a:pPr marL="182563"/>
            <a:r>
              <a:rPr lang="nl-NL" dirty="0"/>
              <a:t>Dat heeft te maken met </a:t>
            </a:r>
            <a:r>
              <a:rPr lang="nl-NL" b="1" dirty="0">
                <a:solidFill>
                  <a:srgbClr val="009CBC"/>
                </a:solidFill>
              </a:rPr>
              <a:t>identificatie</a:t>
            </a:r>
            <a:r>
              <a:rPr lang="nl-NL" dirty="0"/>
              <a:t>: </a:t>
            </a:r>
            <a:r>
              <a:rPr lang="nl-NL" i="1" dirty="0"/>
              <a:t>je herkent bepaalde </a:t>
            </a:r>
          </a:p>
          <a:p>
            <a:pPr marL="182563"/>
            <a:r>
              <a:rPr lang="nl-NL" i="1" dirty="0"/>
              <a:t>kenmerken van jezelf bij de ander. </a:t>
            </a:r>
          </a:p>
        </p:txBody>
      </p:sp>
      <p:pic>
        <p:nvPicPr>
          <p:cNvPr id="6" name="Afbeelding 5" descr="Afbeelding met kleding, persoon, meubels, tafel&#10;&#10;Automatisch gegenereerde beschrijving">
            <a:extLst>
              <a:ext uri="{FF2B5EF4-FFF2-40B4-BE49-F238E27FC236}">
                <a16:creationId xmlns:a16="http://schemas.microsoft.com/office/drawing/2014/main" id="{ED74031F-E3FA-BB31-E79A-554565B622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2633" y="3318104"/>
            <a:ext cx="3810000" cy="254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7289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27E9DB6A-4765-BF53-6B78-C47858628CE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Groepsidentificatie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805A6DD-8A8F-3F11-D333-CFAB4B086F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>
                <a:latin typeface="Segoe UI"/>
                <a:cs typeface="Segoe UI"/>
              </a:rPr>
              <a:t>3.3 Identiteit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5684BB1-C1C4-75EE-E34E-6A34E25F3DB8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182563"/>
            <a:r>
              <a:rPr lang="nl-NL" b="1" dirty="0">
                <a:solidFill>
                  <a:srgbClr val="009CBC"/>
                </a:solidFill>
              </a:rPr>
              <a:t>Groepsidentificatie</a:t>
            </a:r>
            <a:r>
              <a:rPr lang="nl-NL" dirty="0"/>
              <a:t>: </a:t>
            </a:r>
            <a:r>
              <a:rPr lang="nl-NL" i="1" dirty="0"/>
              <a:t>je voelt je verbonden met een groep mensen </a:t>
            </a:r>
          </a:p>
          <a:p>
            <a:pPr marL="182563"/>
            <a:r>
              <a:rPr lang="nl-NL" i="1" dirty="0"/>
              <a:t>omdat je dezelfde kenmerken of gewoonten hebt</a:t>
            </a:r>
            <a:r>
              <a:rPr lang="nl-NL" dirty="0"/>
              <a:t>. </a:t>
            </a:r>
          </a:p>
          <a:p>
            <a:pPr>
              <a:spcBef>
                <a:spcPts val="0"/>
              </a:spcBef>
            </a:pPr>
            <a:endParaRPr lang="nl-NL" dirty="0"/>
          </a:p>
          <a:p>
            <a:pPr>
              <a:spcBef>
                <a:spcPts val="0"/>
              </a:spcBef>
            </a:pPr>
            <a:r>
              <a:rPr lang="nl-NL" dirty="0"/>
              <a:t>Bijvoorbeeld:</a:t>
            </a:r>
          </a:p>
          <a:p>
            <a:pPr marL="361950" indent="-361950"/>
            <a:r>
              <a:rPr lang="nl-NL" dirty="0">
                <a:effectLst/>
                <a:ea typeface="Times New Roman" panose="02020603050405020304" pitchFamily="18" charset="0"/>
              </a:rPr>
              <a:t>•	</a:t>
            </a:r>
            <a:r>
              <a:rPr lang="nl-NL" dirty="0"/>
              <a:t>plaats waar je woont of vandaan komt</a:t>
            </a:r>
          </a:p>
          <a:p>
            <a:pPr marL="361950" indent="-361950"/>
            <a:r>
              <a:rPr lang="nl-NL" dirty="0">
                <a:effectLst/>
                <a:ea typeface="Times New Roman" panose="02020603050405020304" pitchFamily="18" charset="0"/>
              </a:rPr>
              <a:t>•	</a:t>
            </a:r>
            <a:r>
              <a:rPr lang="nl-NL" dirty="0"/>
              <a:t>geloof</a:t>
            </a:r>
          </a:p>
          <a:p>
            <a:pPr marL="361950" indent="-361950"/>
            <a:r>
              <a:rPr lang="nl-NL" dirty="0">
                <a:effectLst/>
                <a:ea typeface="Times New Roman" panose="02020603050405020304" pitchFamily="18" charset="0"/>
              </a:rPr>
              <a:t>•	</a:t>
            </a:r>
            <a:r>
              <a:rPr lang="nl-NL" dirty="0"/>
              <a:t>belangen of problemen</a:t>
            </a:r>
          </a:p>
          <a:p>
            <a:pPr marL="361950" indent="-361950"/>
            <a:r>
              <a:rPr lang="nl-NL" dirty="0">
                <a:effectLst/>
                <a:ea typeface="Times New Roman" panose="02020603050405020304" pitchFamily="18" charset="0"/>
              </a:rPr>
              <a:t>•	</a:t>
            </a:r>
            <a:r>
              <a:rPr lang="nl-NL" dirty="0"/>
              <a:t>hobby’s of interesses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5C48DE86-545E-1154-82F5-AFED1D7D2B8E}"/>
              </a:ext>
            </a:extLst>
          </p:cNvPr>
          <p:cNvSpPr txBox="1"/>
          <p:nvPr/>
        </p:nvSpPr>
        <p:spPr>
          <a:xfrm>
            <a:off x="1207770" y="5516304"/>
            <a:ext cx="97764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Vraag: 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Met welke groepen identificeer jij je? Leg uit waarom.</a:t>
            </a:r>
          </a:p>
        </p:txBody>
      </p:sp>
    </p:spTree>
    <p:extLst>
      <p:ext uri="{BB962C8B-B14F-4D97-AF65-F5344CB8AC3E}">
        <p14:creationId xmlns:p14="http://schemas.microsoft.com/office/powerpoint/2010/main" val="29601030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8221A47E-F9FC-8948-486E-5730926027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3.3 Identiteit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167E342-5719-0BBF-B131-C7B4D0D83CE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62500" lnSpcReduction="20000"/>
          </a:bodyPr>
          <a:lstStyle/>
          <a:p>
            <a:r>
              <a:rPr lang="nl-NL" sz="3600" dirty="0">
                <a:hlinkClick r:id="rId2"/>
              </a:rPr>
              <a:t>https://www.tiktok.com/@groenlinkspvda/video/7356174633105755424</a:t>
            </a:r>
            <a:endParaRPr lang="nl-NL" sz="3600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58B642E-7255-EDBD-BC0B-AAE9E5743D3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Video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DE3B6F4C-34A7-B596-1113-612D73F61227}"/>
              </a:ext>
            </a:extLst>
          </p:cNvPr>
          <p:cNvSpPr txBox="1"/>
          <p:nvPr/>
        </p:nvSpPr>
        <p:spPr>
          <a:xfrm>
            <a:off x="2115163" y="4864868"/>
            <a:ext cx="79616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Kijkvraag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: Is hier sprake van groepsidentificatie? 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6781E153-DA1F-D523-A22D-352A55E2BCD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2644561"/>
              </p:ext>
            </p:extLst>
          </p:nvPr>
        </p:nvGraphicFramePr>
        <p:xfrm>
          <a:off x="3835067" y="1469912"/>
          <a:ext cx="4521865" cy="13194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32507640" imgH="9498240" progId="">
                  <p:embed/>
                </p:oleObj>
              </mc:Choice>
              <mc:Fallback>
                <p:oleObj r:id="rId3" imgW="32507640" imgH="9498240" progId="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6781E153-DA1F-D523-A22D-352A55E2BCD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835067" y="1469912"/>
                        <a:ext cx="4521865" cy="13194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18298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DBDC46C9-B404-7BF1-ADFE-ACF40159F4F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Jongerencultuur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33B3FCF-017C-436C-F471-F16E9474C22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3.3 Identiteit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1165FA7-EF6F-1658-529C-15ED66474C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80696" y="1390563"/>
            <a:ext cx="10830607" cy="4659235"/>
          </a:xfrm>
        </p:spPr>
        <p:txBody>
          <a:bodyPr/>
          <a:lstStyle/>
          <a:p>
            <a:pPr marL="182563"/>
            <a:r>
              <a:rPr lang="nl-NL" dirty="0"/>
              <a:t>Jongeren vormen soms met elkaar </a:t>
            </a:r>
          </a:p>
          <a:p>
            <a:pPr marL="182563"/>
            <a:r>
              <a:rPr lang="nl-NL" dirty="0"/>
              <a:t>een </a:t>
            </a:r>
            <a:r>
              <a:rPr lang="nl-NL" b="1" dirty="0">
                <a:solidFill>
                  <a:srgbClr val="009CBC"/>
                </a:solidFill>
              </a:rPr>
              <a:t>jongerencultuur</a:t>
            </a:r>
            <a:r>
              <a:rPr lang="nl-NL" dirty="0"/>
              <a:t>: </a:t>
            </a:r>
            <a:r>
              <a:rPr lang="nl-NL" i="1" dirty="0"/>
              <a:t>een groep jongeren </a:t>
            </a:r>
          </a:p>
          <a:p>
            <a:pPr marL="182563"/>
            <a:r>
              <a:rPr lang="nl-NL" i="1" dirty="0"/>
              <a:t>met dezelfde waarden, normen en gewoonten.</a:t>
            </a:r>
          </a:p>
        </p:txBody>
      </p:sp>
      <p:pic>
        <p:nvPicPr>
          <p:cNvPr id="6" name="Afbeelding 5" descr="Afbeelding met sport, persoon, buitenshuis, skateboarden&#10;&#10;Automatisch gegenereerde beschrijving">
            <a:extLst>
              <a:ext uri="{FF2B5EF4-FFF2-40B4-BE49-F238E27FC236}">
                <a16:creationId xmlns:a16="http://schemas.microsoft.com/office/drawing/2014/main" id="{9399D977-513D-4316-A257-92F19FA747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6091" y="2314678"/>
            <a:ext cx="3321378" cy="2228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1350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43783AC9-ADDF-DD85-7F23-4B40F9E2944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Groepsnormen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54A0267-0308-B542-1AD0-C876F7D380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3.3 Identiteit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8362403-1368-10A9-5A9C-3A37E147A2A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182563">
              <a:lnSpc>
                <a:spcPct val="100000"/>
              </a:lnSpc>
            </a:pPr>
            <a:r>
              <a:rPr lang="nl-NL" dirty="0"/>
              <a:t>Elke groep heeft </a:t>
            </a:r>
            <a:r>
              <a:rPr lang="nl-NL" b="1" dirty="0">
                <a:solidFill>
                  <a:srgbClr val="009CBC"/>
                </a:solidFill>
              </a:rPr>
              <a:t>groepsnormen</a:t>
            </a:r>
            <a:r>
              <a:rPr lang="nl-NL" dirty="0"/>
              <a:t>: </a:t>
            </a:r>
            <a:r>
              <a:rPr lang="nl-NL" i="1" dirty="0"/>
              <a:t>ongeschreven regels die bij een </a:t>
            </a:r>
          </a:p>
          <a:p>
            <a:pPr marL="182563">
              <a:lnSpc>
                <a:spcPct val="100000"/>
              </a:lnSpc>
            </a:pPr>
            <a:r>
              <a:rPr lang="nl-NL" i="1" dirty="0"/>
              <a:t>bepaalde groep horen. </a:t>
            </a:r>
            <a:endParaRPr lang="nl-NL" dirty="0"/>
          </a:p>
          <a:p>
            <a:pPr>
              <a:lnSpc>
                <a:spcPct val="100000"/>
              </a:lnSpc>
            </a:pPr>
            <a:endParaRPr lang="nl-NL" dirty="0"/>
          </a:p>
          <a:p>
            <a:pPr>
              <a:lnSpc>
                <a:spcPct val="100000"/>
              </a:lnSpc>
            </a:pPr>
            <a:r>
              <a:rPr lang="nl-NL" dirty="0"/>
              <a:t>Bijvoorbeeld: een knuffel of een boks als groet.</a:t>
            </a:r>
          </a:p>
          <a:p>
            <a:pPr>
              <a:lnSpc>
                <a:spcPct val="100000"/>
              </a:lnSpc>
            </a:pPr>
            <a:endParaRPr lang="nl-NL" dirty="0"/>
          </a:p>
          <a:p>
            <a:pPr marL="182563">
              <a:lnSpc>
                <a:spcPct val="100000"/>
              </a:lnSpc>
            </a:pPr>
            <a:r>
              <a:rPr lang="nl-NL" dirty="0"/>
              <a:t>Soms hebben groepsnormen zoveel invloed, dat er </a:t>
            </a:r>
            <a:r>
              <a:rPr lang="nl-NL" b="1" dirty="0">
                <a:solidFill>
                  <a:srgbClr val="009CBC"/>
                </a:solidFill>
              </a:rPr>
              <a:t>groepsdruk</a:t>
            </a:r>
            <a:r>
              <a:rPr lang="nl-NL" dirty="0"/>
              <a:t> </a:t>
            </a:r>
          </a:p>
          <a:p>
            <a:pPr marL="182563">
              <a:lnSpc>
                <a:spcPct val="100000"/>
              </a:lnSpc>
            </a:pPr>
            <a:r>
              <a:rPr lang="nl-NL" dirty="0"/>
              <a:t>ontstaat: </a:t>
            </a:r>
            <a:r>
              <a:rPr lang="nl-NL" i="1" dirty="0"/>
              <a:t>het gevoel dat je je móét aanpassen aan de gewoonten </a:t>
            </a:r>
          </a:p>
          <a:p>
            <a:pPr marL="182563">
              <a:lnSpc>
                <a:spcPct val="100000"/>
              </a:lnSpc>
            </a:pPr>
            <a:r>
              <a:rPr lang="nl-NL" i="1" dirty="0"/>
              <a:t>van de groep.</a:t>
            </a: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9783548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a6e05b2-bff7-4274-8c1c-2578f00e4fdc">
      <Terms xmlns="http://schemas.microsoft.com/office/infopath/2007/PartnerControls"/>
    </lcf76f155ced4ddcb4097134ff3c332f>
    <TaxCatchAll xmlns="f0974581-4bbf-443e-902f-14073e9fb4f6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F4CE18F811D44A92B5FDE8C06A468E" ma:contentTypeVersion="18" ma:contentTypeDescription="Create a new document." ma:contentTypeScope="" ma:versionID="cf35b24852d26190014b313ca7be27ad">
  <xsd:schema xmlns:xsd="http://www.w3.org/2001/XMLSchema" xmlns:xs="http://www.w3.org/2001/XMLSchema" xmlns:p="http://schemas.microsoft.com/office/2006/metadata/properties" xmlns:ns2="3a6e05b2-bff7-4274-8c1c-2578f00e4fdc" xmlns:ns3="e72f5fea-3ff5-4a0e-8464-2037869e11f9" xmlns:ns4="f0974581-4bbf-443e-902f-14073e9fb4f6" targetNamespace="http://schemas.microsoft.com/office/2006/metadata/properties" ma:root="true" ma:fieldsID="e5077cebe4c086f0e49c94225497fff1" ns2:_="" ns3:_="" ns4:_="">
    <xsd:import namespace="3a6e05b2-bff7-4274-8c1c-2578f00e4fdc"/>
    <xsd:import namespace="e72f5fea-3ff5-4a0e-8464-2037869e11f9"/>
    <xsd:import namespace="f0974581-4bbf-443e-902f-14073e9fb4f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6e05b2-bff7-4274-8c1c-2578f00e4fd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4d49524a-21d1-44ef-b988-918b9b4337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2f5fea-3ff5-4a0e-8464-2037869e11f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974581-4bbf-443e-902f-14073e9fb4f6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d51da9d4-972f-4a87-a0f3-b3e73a144c43}" ma:internalName="TaxCatchAll" ma:showField="CatchAllData" ma:web="e72f5fea-3ff5-4a0e-8464-2037869e11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4710A83-8FBA-49C1-B2D0-C3FE3E405EC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8DCBC12-2207-4D71-A54B-FF3E2153BE01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e72f5fea-3ff5-4a0e-8464-2037869e11f9"/>
    <ds:schemaRef ds:uri="3a6e05b2-bff7-4274-8c1c-2578f00e4fdc"/>
    <ds:schemaRef ds:uri="http://purl.org/dc/dcmitype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f0974581-4bbf-443e-902f-14073e9fb4f6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2C94D197-BC6A-4567-AD2E-8DD66B5304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a6e05b2-bff7-4274-8c1c-2578f00e4fdc"/>
    <ds:schemaRef ds:uri="e72f5fea-3ff5-4a0e-8464-2037869e11f9"/>
    <ds:schemaRef ds:uri="f0974581-4bbf-443e-902f-14073e9fb4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827</TotalTime>
  <Words>392</Words>
  <Application>Microsoft Office PowerPoint</Application>
  <PresentationFormat>Breedbeeld</PresentationFormat>
  <Paragraphs>78</Paragraphs>
  <Slides>12</Slides>
  <Notes>0</Notes>
  <HiddenSlides>0</HiddenSlides>
  <MMClips>1</MMClips>
  <ScaleCrop>false</ScaleCrop>
  <HeadingPairs>
    <vt:vector size="8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0</vt:i4>
      </vt:variant>
      <vt:variant>
        <vt:lpstr>Diatitels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Segoe UI</vt:lpstr>
      <vt:lpstr>Times New Roman</vt:lpstr>
      <vt:lpstr>Kantoorthema</vt:lpstr>
      <vt:lpstr>3.3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George Rinkel</dc:creator>
  <cp:lastModifiedBy>Fluitsma, D.W.P.M. (Daniel)</cp:lastModifiedBy>
  <cp:revision>22</cp:revision>
  <dcterms:created xsi:type="dcterms:W3CDTF">2024-03-21T10:50:36Z</dcterms:created>
  <dcterms:modified xsi:type="dcterms:W3CDTF">2024-10-16T08:17:54Z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0x010100F3F4CE18F811D44A92B5FDE8C06A468E</vt:lpwstr>
  </property>
</Properties>
</file>