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8" r:id="rId9"/>
    <p:sldId id="269" r:id="rId10"/>
    <p:sldId id="270" r:id="rId11"/>
    <p:sldId id="265" r:id="rId12"/>
    <p:sldId id="266" r:id="rId13"/>
    <p:sldId id="271" r:id="rId14"/>
    <p:sldId id="27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BC"/>
    <a:srgbClr val="667C3A"/>
    <a:srgbClr val="CB0E13"/>
    <a:srgbClr val="89317D"/>
    <a:srgbClr val="9F2C27"/>
    <a:srgbClr val="3B5789"/>
    <a:srgbClr val="008337"/>
    <a:srgbClr val="E3AA00"/>
    <a:srgbClr val="EC6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8909-4C24-404C-9307-D737911AD6E7}" v="8" dt="2024-05-24T11:44:42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hooltv.nl/video-item/clipphanger-hoe-word-je-minister-president-van-nederlan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peningsdia">
    <p:bg>
      <p:bgPr>
        <a:solidFill>
          <a:srgbClr val="667C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83FA422C-6593-1220-91F8-71877125A8E3}"/>
              </a:ext>
            </a:extLst>
          </p:cNvPr>
          <p:cNvSpPr/>
          <p:nvPr userDrawn="1"/>
        </p:nvSpPr>
        <p:spPr>
          <a:xfrm>
            <a:off x="454682" y="686076"/>
            <a:ext cx="540000" cy="5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03ED15-FF26-6E30-874A-996681B489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435" y="627974"/>
            <a:ext cx="593596" cy="530225"/>
          </a:xfrm>
        </p:spPr>
        <p:txBody>
          <a:bodyPr anchor="b">
            <a:normAutofit/>
          </a:bodyPr>
          <a:lstStyle>
            <a:lvl1pPr algn="ctr">
              <a:defRPr sz="2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X.X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86B13-9FC0-3114-9698-045B386CFD5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44373" y="1464276"/>
            <a:ext cx="5208282" cy="3223705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Titel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4A56-17E5-E6FD-18F8-24C1A8B1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AC501D-B40E-BB39-2B07-604A2A99A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8C9F4A-A036-7390-BA25-5BF1A523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B835CC-B4DC-6990-4722-0BB28FFCE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57132" y="910901"/>
            <a:ext cx="5400000" cy="54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pic>
        <p:nvPicPr>
          <p:cNvPr id="10" name="Afbeelding 9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4A1C372C-AAD5-AB9F-F10C-7530FBBB1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64" y="4796067"/>
            <a:ext cx="3032980" cy="214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1A24D-462F-1D64-8ADB-7F885A1A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2C007F-CE9D-6FEC-6718-FBF4048BF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98FE5D-9E47-0567-1147-A6EBB01D4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599AA-7752-1871-8E80-63E9D498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80B129-02BD-9C90-CEEE-0D8671E6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C6F3CA-6FC6-7CE1-2F88-A6E07137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403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2DA76-2152-29B9-AF7B-B41069C4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DFF761-56ED-85B0-4AED-F8386C772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5720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9BD9A-66E4-1E06-0AC4-ED84FD7F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7B95B-0309-7929-2B4A-78C8DF24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161566-66AF-156D-734B-37FBB68A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32CCB5-AC07-0D3E-BB41-146F982E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012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4C0F036-E313-40D0-8F82-50E3319D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E7F3E6-CCEA-D461-39A0-BB2E997A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B14C6-55F9-221E-C5DC-CEB53463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22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B9CD7-67AA-6EA7-5B35-AAE4A8F6A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30EBD6-066D-9DF7-2E1F-A6FE252D7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D12DC-A0FF-8761-B026-250A9525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3B2412-E567-9170-E2B4-41FF18D0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DA6959-792B-EA40-6E53-544208FDF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23801E-F6FE-0AD8-6AE1-A53E8A9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11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A1812-0958-7C5C-C60A-70BD1159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21A2B9-421C-0530-713D-ECF443F90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3060AD-A3EA-1F91-6234-A01C76B72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E61083-842D-99E6-3C8C-9DA007D8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F3664-D6E8-83D4-EDFC-434EF953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A28618-C855-DBD6-BDBB-F1A5A7A06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BDB467-F7D6-BF62-B219-5059DD72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09B044-DE71-5A66-667F-1AEBE82B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B0EA7-B097-0935-1126-6C1FB2F4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CC200D-4E6E-88DF-BD18-92C12EE2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01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ard dia met begrip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D1CB7AE8-0F2A-A449-6A51-6CB4EEAE62F2}"/>
              </a:ext>
            </a:extLst>
          </p:cNvPr>
          <p:cNvSpPr/>
          <p:nvPr userDrawn="1"/>
        </p:nvSpPr>
        <p:spPr>
          <a:xfrm>
            <a:off x="634434" y="692136"/>
            <a:ext cx="3737869" cy="546231"/>
          </a:xfrm>
          <a:prstGeom prst="rect">
            <a:avLst/>
          </a:prstGeom>
          <a:solidFill>
            <a:srgbClr val="EC67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36977" y="766291"/>
            <a:ext cx="3301623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6977" y="212744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EC6707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14" name="Afbeelding 1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5B6E1BA-3AC0-B699-E8C7-967B4124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98" y="6194451"/>
            <a:ext cx="833993" cy="5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18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doelen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0D04F0-4F2E-C9D4-E681-777D7E4A08B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8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Tekst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1A40687E-751B-0241-99C0-8796B4BDD246}"/>
              </a:ext>
            </a:extLst>
          </p:cNvPr>
          <p:cNvSpPr>
            <a:spLocks/>
          </p:cNvSpPr>
          <p:nvPr userDrawn="1"/>
        </p:nvSpPr>
        <p:spPr>
          <a:xfrm>
            <a:off x="400898" y="305521"/>
            <a:ext cx="360000" cy="360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BC696CA-8D15-443B-6A64-BD16F36265E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55985149"/>
              </p:ext>
            </p:extLst>
          </p:nvPr>
        </p:nvGraphicFramePr>
        <p:xfrm>
          <a:off x="623455" y="711637"/>
          <a:ext cx="2540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539800" imgH="501480" progId="">
                  <p:embed/>
                </p:oleObj>
              </mc:Choice>
              <mc:Fallback>
                <p:oleObj r:id="rId2" imgW="2539800" imgH="501480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BC696CA-8D15-443B-6A64-BD16F3626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11637"/>
                        <a:ext cx="25400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Afbeelding 1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E139C18A-8881-99FB-2138-C0A9B042A3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2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paragraaf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923B5-D62C-347A-B15D-FE7A9F8B504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A94D7CE-9BBC-70F3-2AF6-CEF52BF32E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E05EF23-518C-471B-8767-336995ABD88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20847478"/>
              </p:ext>
            </p:extLst>
          </p:nvPr>
        </p:nvGraphicFramePr>
        <p:xfrm>
          <a:off x="623455" y="706243"/>
          <a:ext cx="36195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19440" imgH="501480" progId="">
                  <p:embed/>
                </p:oleObj>
              </mc:Choice>
              <mc:Fallback>
                <p:oleObj r:id="rId2" imgW="3619440" imgH="501480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DE05EF23-518C-471B-8767-336995ABD8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23455" y="706243"/>
                        <a:ext cx="361950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253E542F-72DE-2C75-19FE-7192CB6E75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5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dia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56B5BA-8B9B-26E7-038C-34810D77503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879514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3455" y="1380289"/>
            <a:ext cx="10830607" cy="4659235"/>
          </a:xfrm>
          <a:solidFill>
            <a:schemeClr val="bg1"/>
          </a:solidFill>
          <a:ln w="3175">
            <a:solidFill>
              <a:srgbClr val="667C3A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Tekst</a:t>
            </a:r>
          </a:p>
        </p:txBody>
      </p:sp>
      <p:pic>
        <p:nvPicPr>
          <p:cNvPr id="5" name="Afbeelding 4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DAD167DD-55D5-7A59-A98D-6E219F529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9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57196BFA-E356-262B-A571-3D11CDF87C54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6">
            <a:extLst>
              <a:ext uri="{FF2B5EF4-FFF2-40B4-BE49-F238E27FC236}">
                <a16:creationId xmlns:a16="http://schemas.microsoft.com/office/drawing/2014/main" id="{ADB66826-75A3-0FDD-8269-94EADCA3E5F8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195428" y="1250546"/>
            <a:ext cx="5801144" cy="394587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995" b="7995"/>
            </a:stretch>
          </a:blip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alibri" panose="020F050202020403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08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6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2000" b="0" kern="1200" cap="none" spc="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romanU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35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7E79B8B3-384F-A74D-AA91-6002675C39B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3">
            <a:extLst>
              <a:ext uri="{FF2B5EF4-FFF2-40B4-BE49-F238E27FC236}">
                <a16:creationId xmlns:a16="http://schemas.microsoft.com/office/drawing/2014/main" id="{833665A6-8E46-FC3E-3C82-DE888B43EF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72EEE8E7-76F3-39F6-7A28-EF513B8A92F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link naar video">
    <p:bg>
      <p:bgPr>
        <a:solidFill>
          <a:schemeClr val="bg1">
            <a:lumMod val="85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A88B37-1714-691A-DDDA-C6D976A9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58A3FD5-6619-7DA1-353A-1F180507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A6896F-0E92-15A0-7689-966213BDA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A4B3C8F6-E445-6961-48D3-D099843B0D10}"/>
              </a:ext>
            </a:extLst>
          </p:cNvPr>
          <p:cNvCxnSpPr/>
          <p:nvPr userDrawn="1"/>
        </p:nvCxnSpPr>
        <p:spPr>
          <a:xfrm>
            <a:off x="0" y="6059408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0E5D463F-60DC-B10B-C54B-E58B6676E34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4548" y="205396"/>
            <a:ext cx="5157787" cy="328452"/>
          </a:xfrm>
        </p:spPr>
        <p:txBody>
          <a:bodyPr anchor="ctr">
            <a:normAutofit/>
          </a:bodyPr>
          <a:lstStyle>
            <a:lvl1pPr marL="0" indent="0" algn="l">
              <a:buNone/>
              <a:defRPr sz="10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X.X Paragraaftitel</a:t>
            </a:r>
          </a:p>
        </p:txBody>
      </p:sp>
      <p:sp>
        <p:nvSpPr>
          <p:cNvPr id="3" name="Tijdelijke aanduiding voor inhoud 5">
            <a:extLst>
              <a:ext uri="{FF2B5EF4-FFF2-40B4-BE49-F238E27FC236}">
                <a16:creationId xmlns:a16="http://schemas.microsoft.com/office/drawing/2014/main" id="{BD3DD8C1-DCCF-6E4D-37D6-4DEA54D167D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23990" y="3598424"/>
            <a:ext cx="9744015" cy="546231"/>
          </a:xfrm>
          <a:solidFill>
            <a:schemeClr val="bg1">
              <a:lumMod val="85000"/>
              <a:alpha val="0"/>
            </a:schemeClr>
          </a:solidFill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sz="2800" b="0" i="0" u="none" strike="noStrike" baseline="0" dirty="0">
                <a:latin typeface="Segoe UI" panose="020B0502040204020203" pitchFamily="34" charset="0"/>
                <a:cs typeface="Segoe UI" panose="020B0502040204020203" pitchFamily="34" charset="0"/>
              </a:rPr>
              <a:t>• </a:t>
            </a:r>
            <a:r>
              <a:rPr lang="nl-NL" dirty="0"/>
              <a:t>Videolink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78B8868-B3C5-1E1C-B088-FCB49DEB8C5D}"/>
              </a:ext>
            </a:extLst>
          </p:cNvPr>
          <p:cNvSpPr/>
          <p:nvPr userDrawn="1"/>
        </p:nvSpPr>
        <p:spPr>
          <a:xfrm>
            <a:off x="5620657" y="3008355"/>
            <a:ext cx="950686" cy="42817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6" name="Picture 8">
            <a:hlinkClick r:id="rId2"/>
            <a:extLst>
              <a:ext uri="{FF2B5EF4-FFF2-40B4-BE49-F238E27FC236}">
                <a16:creationId xmlns:a16="http://schemas.microsoft.com/office/drawing/2014/main" id="{C240D7AB-8FBA-4E38-4C48-279932C5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52" y="1589388"/>
            <a:ext cx="3089893" cy="12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F38BB152-2505-75F1-1387-D3E514FE7C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4548" y="699016"/>
            <a:ext cx="10564507" cy="546231"/>
          </a:xfrm>
        </p:spPr>
        <p:txBody>
          <a:bodyPr/>
          <a:lstStyle>
            <a:lvl1pPr marL="0" indent="0">
              <a:buNone/>
              <a:defRPr sz="2900" b="1">
                <a:solidFill>
                  <a:srgbClr val="667C3A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pic>
        <p:nvPicPr>
          <p:cNvPr id="4" name="Afbeelding 3" descr="Afbeelding met tekst, Graphics, grafische vormgeving, Lettertype&#10;&#10;Automatisch gegenereerde beschrijving">
            <a:extLst>
              <a:ext uri="{FF2B5EF4-FFF2-40B4-BE49-F238E27FC236}">
                <a16:creationId xmlns:a16="http://schemas.microsoft.com/office/drawing/2014/main" id="{0CE0431B-DB44-8109-7410-2B3C0FB20D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85" y="6059408"/>
            <a:ext cx="1303240" cy="9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85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9C905-E635-4F2E-BF63-C0FE10F49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3434EE-A319-02B1-7D4F-AA4BE6E44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68A1DC-5CF2-DDF7-3DF3-2FCDC85A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BF131-EE56-A850-2633-B25080BA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F84EC-5FBA-08BC-EE62-874D45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6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76617-18CF-2D88-50B9-A9FC7645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FC804-E097-83F0-EFB3-EF6B2D7EB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5E13E-569E-BED3-089C-0A44E4A0A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B23D6E-9F3D-FC35-4BE7-402A0BC4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41C2A9-8BCF-527E-9F0E-17C96F5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A74D2-17F6-FA04-D701-D9653B664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6EB87-6B67-5B95-BD01-D4E2B20E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B09DD-17A7-97C4-1470-A8D996BE2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2FD59-44A7-A2BD-B287-22B55F87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8E14E7-9FA6-63AD-BF69-911BE10F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50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E80BB1-82E7-7255-2118-E6B2A3D93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4A262F-F851-26A4-070A-72FD05CCA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78F2B4-959F-03AF-F682-93250D43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48AD-F657-4929-A4DA-57E71051DB7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BFB76-4E00-B406-45CE-5E16274C8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08069-03BD-4E89-5701-C0F47F0B20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A8D9E-0355-4CC6-90D7-59E5A972B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62" r:id="rId4"/>
    <p:sldLayoutId id="2147483653" r:id="rId5"/>
    <p:sldLayoutId id="2147483664" r:id="rId6"/>
    <p:sldLayoutId id="2147483649" r:id="rId7"/>
    <p:sldLayoutId id="2147483650" r:id="rId8"/>
    <p:sldLayoutId id="2147483651" r:id="rId9"/>
    <p:sldLayoutId id="2147483652" r:id="rId10"/>
    <p:sldLayoutId id="2147483663" r:id="rId11"/>
    <p:sldLayoutId id="2147483654" r:id="rId12"/>
    <p:sldLayoutId id="2147483655" r:id="rId13"/>
    <p:sldLayoutId id="2147483656" r:id="rId14"/>
    <p:sldLayoutId id="2147483658" r:id="rId15"/>
    <p:sldLayoutId id="2147483659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MpGaO9Avt0Q?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vaIfr-1MPAQ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C7B0B-9E12-038D-4F59-167AB0D0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AAC87D-A928-998C-6A1C-77EC8F30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Met werk kom je verder</a:t>
            </a:r>
          </a:p>
        </p:txBody>
      </p:sp>
      <p:pic>
        <p:nvPicPr>
          <p:cNvPr id="6" name="Tijdelijke aanduiding voor afbeelding 5" descr="Afbeelding met persoon, kleding, overdekt, Fastfood&#10;&#10;Automatisch gegenereerde beschrijving">
            <a:extLst>
              <a:ext uri="{FF2B5EF4-FFF2-40B4-BE49-F238E27FC236}">
                <a16:creationId xmlns:a16="http://schemas.microsoft.com/office/drawing/2014/main" id="{8667EE0C-CF9D-58D2-4052-ABF266C9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0" r="16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Sander installeert warmtepompen</a:t>
            </a:r>
          </a:p>
        </p:txBody>
      </p:sp>
      <p:pic>
        <p:nvPicPr>
          <p:cNvPr id="2" name="Onlinemedia 1" title="Keihard nodig én dik salaris: hoezo ‘maar’ mbo?">
            <a:hlinkClick r:id="" action="ppaction://media"/>
            <a:extLst>
              <a:ext uri="{FF2B5EF4-FFF2-40B4-BE49-F238E27FC236}">
                <a16:creationId xmlns:a16="http://schemas.microsoft.com/office/drawing/2014/main" id="{DD1EB702-413A-BC3F-7A80-E4BAE1BC746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92748" y="1958848"/>
            <a:ext cx="4261734" cy="2407879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35E62869-B301-894F-BAA8-BD0FAE00E400}"/>
              </a:ext>
            </a:extLst>
          </p:cNvPr>
          <p:cNvSpPr txBox="1"/>
          <p:nvPr/>
        </p:nvSpPr>
        <p:spPr>
          <a:xfrm>
            <a:off x="3457750" y="5189894"/>
            <a:ext cx="5744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Welke begrip herken je?</a:t>
            </a:r>
          </a:p>
        </p:txBody>
      </p:sp>
    </p:spTree>
    <p:extLst>
      <p:ext uri="{BB962C8B-B14F-4D97-AF65-F5344CB8AC3E}">
        <p14:creationId xmlns:p14="http://schemas.microsoft.com/office/powerpoint/2010/main" val="262546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maatschappelijke positie betekent en welke zaken hier invloed op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begrip maatschappelijke ladder uitleggen en kritiek hierop toelichten.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begrippen kansenongelijkheid, kwalificatieplicht en sociale mobiliteit toelichten en met elkaar in verband brengen.</a:t>
            </a:r>
          </a:p>
        </p:txBody>
      </p:sp>
    </p:spTree>
    <p:extLst>
      <p:ext uri="{BB962C8B-B14F-4D97-AF65-F5344CB8AC3E}">
        <p14:creationId xmlns:p14="http://schemas.microsoft.com/office/powerpoint/2010/main" val="1137684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79FA570-6415-9420-324E-08754F035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A9157-88B9-7EB8-0DBB-430FB232A9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>
              <a:lnSpc>
                <a:spcPct val="100000"/>
              </a:lnSpc>
            </a:pPr>
            <a:r>
              <a:rPr lang="nl-NL" dirty="0"/>
              <a:t>•	Je kunt uitleggen wat maatschappelijke positie betekent en welke zaken hier invloed op hebben.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het begrip maatschappelijke ladder uitleggen en kritiek hierop toelichten.</a:t>
            </a:r>
          </a:p>
          <a:p>
            <a:pPr marL="358775" indent="-358775">
              <a:lnSpc>
                <a:spcPct val="100000"/>
              </a:lnSpc>
            </a:pPr>
            <a:r>
              <a:rPr lang="nl-NL" dirty="0"/>
              <a:t>•	Je kunt de begrippen kansenongelijkheid, kwalificatieplicht en sociale mobiliteit toelichten en met elkaar in verband brengen.</a:t>
            </a:r>
          </a:p>
        </p:txBody>
      </p:sp>
    </p:spTree>
    <p:extLst>
      <p:ext uri="{BB962C8B-B14F-4D97-AF65-F5344CB8AC3E}">
        <p14:creationId xmlns:p14="http://schemas.microsoft.com/office/powerpoint/2010/main" val="351296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31153A-8A39-53BE-3594-254C95D313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58775" indent="-358775"/>
            <a:r>
              <a:rPr lang="nl-NL" dirty="0"/>
              <a:t>•	Maatschappelijke positie</a:t>
            </a:r>
          </a:p>
          <a:p>
            <a:pPr marL="358775" indent="-358775"/>
            <a:r>
              <a:rPr lang="nl-NL" dirty="0"/>
              <a:t>•	Maatschappelijke ladder</a:t>
            </a:r>
          </a:p>
          <a:p>
            <a:pPr marL="358775" indent="-358775"/>
            <a:r>
              <a:rPr lang="nl-NL" dirty="0"/>
              <a:t>•	Kansenongelijkheid</a:t>
            </a:r>
          </a:p>
          <a:p>
            <a:pPr marL="358775" indent="-358775"/>
            <a:r>
              <a:rPr lang="nl-NL" dirty="0"/>
              <a:t>•	Sociale mobiliteit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F90850-406C-6053-B1C1-313E60E42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pic>
        <p:nvPicPr>
          <p:cNvPr id="3" name="Afbeelding 2" descr="Afbeelding met persoon, buitenshuis, hemel, kleding&#10;&#10;Automatisch gegenereerde beschrijving">
            <a:extLst>
              <a:ext uri="{FF2B5EF4-FFF2-40B4-BE49-F238E27FC236}">
                <a16:creationId xmlns:a16="http://schemas.microsoft.com/office/drawing/2014/main" id="{8EDD4B0F-0729-6CC6-7478-406D564BD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081" y="2274785"/>
            <a:ext cx="3792071" cy="252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1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Maatschappelijke positie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algn="l"/>
            <a:r>
              <a:rPr lang="nl-NL" dirty="0"/>
              <a:t>De </a:t>
            </a:r>
            <a:r>
              <a:rPr lang="nl-NL" b="1" dirty="0">
                <a:solidFill>
                  <a:srgbClr val="009CBC"/>
                </a:solidFill>
              </a:rPr>
              <a:t>maatschappelijke positie </a:t>
            </a:r>
            <a:r>
              <a:rPr lang="nl-NL" dirty="0"/>
              <a:t>is </a:t>
            </a:r>
            <a:r>
              <a:rPr lang="nl-NL" i="1" dirty="0"/>
              <a:t>de plek die iemand inneemt in de </a:t>
            </a:r>
          </a:p>
          <a:p>
            <a:pPr marL="179388" algn="l"/>
            <a:r>
              <a:rPr lang="nl-NL" i="1" dirty="0"/>
              <a:t>samenleving</a:t>
            </a:r>
            <a:r>
              <a:rPr lang="nl-NL" dirty="0"/>
              <a:t>.</a:t>
            </a:r>
          </a:p>
          <a:p>
            <a:pPr algn="l"/>
            <a:r>
              <a:rPr lang="nl-NL" dirty="0"/>
              <a:t>De volgende zaken hebben invloed op je maatschappelijke positie:</a:t>
            </a:r>
          </a:p>
          <a:p>
            <a:pPr marL="358775" indent="-358775" algn="l"/>
            <a:r>
              <a:rPr lang="nl-NL" dirty="0"/>
              <a:t>•	geld en bezit</a:t>
            </a:r>
          </a:p>
          <a:p>
            <a:pPr marL="358775" indent="-358775" algn="l"/>
            <a:r>
              <a:rPr lang="nl-NL" dirty="0"/>
              <a:t>•	status</a:t>
            </a:r>
          </a:p>
          <a:p>
            <a:pPr marL="358775" indent="-358775" algn="l"/>
            <a:r>
              <a:rPr lang="nl-NL" dirty="0"/>
              <a:t>•	verantwoordelijkheid</a:t>
            </a:r>
          </a:p>
          <a:p>
            <a:pPr marL="358775" indent="-358775" algn="l"/>
            <a:r>
              <a:rPr lang="nl-NL" dirty="0"/>
              <a:t>•	talent</a:t>
            </a:r>
          </a:p>
          <a:p>
            <a:pPr marL="358775" indent="-358775" algn="l"/>
            <a:r>
              <a:rPr lang="nl-NL" dirty="0"/>
              <a:t>•	macht</a:t>
            </a:r>
          </a:p>
          <a:p>
            <a:pPr marL="358775" indent="-358775" algn="l"/>
            <a:r>
              <a:rPr lang="nl-NL" dirty="0"/>
              <a:t>•</a:t>
            </a:r>
            <a:r>
              <a:rPr lang="nl-NL"/>
              <a:t>	kennis </a:t>
            </a:r>
            <a:r>
              <a:rPr lang="nl-NL" dirty="0"/>
              <a:t>en vaardigheden</a:t>
            </a:r>
          </a:p>
        </p:txBody>
      </p:sp>
      <p:pic>
        <p:nvPicPr>
          <p:cNvPr id="6" name="Afbeelding 5" descr="Afbeelding met Menselijk gezicht, persoon, kleding, stropdas&#10;&#10;Automatisch gegenereerde beschrijving">
            <a:extLst>
              <a:ext uri="{FF2B5EF4-FFF2-40B4-BE49-F238E27FC236}">
                <a16:creationId xmlns:a16="http://schemas.microsoft.com/office/drawing/2014/main" id="{C8693388-2C62-17A2-48CF-4342A9E21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94" y="3272118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6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Maatschappelijke ladder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algn="l"/>
            <a:r>
              <a:rPr lang="nl-NL" dirty="0"/>
              <a:t>Met de </a:t>
            </a:r>
            <a:r>
              <a:rPr lang="nl-NL" b="1" dirty="0">
                <a:solidFill>
                  <a:srgbClr val="009CBC"/>
                </a:solidFill>
              </a:rPr>
              <a:t>maatschappelijke ladder </a:t>
            </a:r>
            <a:r>
              <a:rPr lang="nl-NL" dirty="0"/>
              <a:t>bedoelen we </a:t>
            </a:r>
            <a:r>
              <a:rPr lang="nl-NL" i="1" dirty="0"/>
              <a:t>alle</a:t>
            </a:r>
          </a:p>
          <a:p>
            <a:pPr marL="179388" algn="l"/>
            <a:r>
              <a:rPr lang="nl-NL" i="1" dirty="0"/>
              <a:t>maatschappelijke posities in een samenleving van laag naar hoog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Op de ladder is vaak kritiek. Niet iedereen heeft het talent om door </a:t>
            </a:r>
          </a:p>
          <a:p>
            <a:pPr algn="l"/>
            <a:r>
              <a:rPr lang="nl-NL" dirty="0"/>
              <a:t>te leren of vindt verantwoordelijkheid hebben belangrijk. 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Dat is niet erg: de samenleving heeft behoefte aan theoretisch én </a:t>
            </a:r>
          </a:p>
          <a:p>
            <a:pPr algn="l"/>
            <a:r>
              <a:rPr lang="nl-NL" dirty="0"/>
              <a:t>praktisch opgeleide mensen.</a:t>
            </a:r>
          </a:p>
        </p:txBody>
      </p:sp>
    </p:spTree>
    <p:extLst>
      <p:ext uri="{BB962C8B-B14F-4D97-AF65-F5344CB8AC3E}">
        <p14:creationId xmlns:p14="http://schemas.microsoft.com/office/powerpoint/2010/main" val="387622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Kansenongelijkheid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179388" algn="l"/>
            <a:r>
              <a:rPr lang="nl-NL" dirty="0"/>
              <a:t>In de Nederlandse maatschappij is </a:t>
            </a:r>
            <a:r>
              <a:rPr lang="nl-NL" b="1" dirty="0">
                <a:solidFill>
                  <a:srgbClr val="009CBC"/>
                </a:solidFill>
              </a:rPr>
              <a:t>kansenongelijkheid</a:t>
            </a:r>
            <a:r>
              <a:rPr lang="nl-NL" dirty="0"/>
              <a:t>: </a:t>
            </a:r>
            <a:r>
              <a:rPr lang="nl-NL" i="1" dirty="0"/>
              <a:t>niet </a:t>
            </a:r>
          </a:p>
          <a:p>
            <a:pPr marL="179388" algn="l"/>
            <a:r>
              <a:rPr lang="nl-NL" i="1" dirty="0"/>
              <a:t>iedereen heeft gelijke kansen in de samenleving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Kansenongelijkheid is niet goed voor de samenleving. De </a:t>
            </a:r>
            <a:r>
              <a:rPr lang="nl-NL" b="1" dirty="0"/>
              <a:t>sociale </a:t>
            </a:r>
          </a:p>
          <a:p>
            <a:pPr algn="l"/>
            <a:r>
              <a:rPr lang="nl-NL" b="1" dirty="0"/>
              <a:t>cohesie </a:t>
            </a:r>
            <a:r>
              <a:rPr lang="nl-NL" dirty="0"/>
              <a:t>neemt dan af.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7D2A9203-75B3-3816-6775-1A6562A00BF5}"/>
              </a:ext>
            </a:extLst>
          </p:cNvPr>
          <p:cNvSpPr txBox="1"/>
          <p:nvPr/>
        </p:nvSpPr>
        <p:spPr>
          <a:xfrm>
            <a:off x="1694763" y="4858871"/>
            <a:ext cx="88024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Opdracht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Bedenk waarom mensen meer langs elkaar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heen leven als er meer kansenongelijkheid is.</a:t>
            </a:r>
          </a:p>
        </p:txBody>
      </p:sp>
    </p:spTree>
    <p:extLst>
      <p:ext uri="{BB962C8B-B14F-4D97-AF65-F5344CB8AC3E}">
        <p14:creationId xmlns:p14="http://schemas.microsoft.com/office/powerpoint/2010/main" val="419218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3C75987-259A-3568-59A9-93920C0387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CEA4B11-6860-B8F0-8592-B9127AFF2C0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Kansenongelijkheid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F3ED643-E640-BA95-30C4-6643440A7024}"/>
              </a:ext>
            </a:extLst>
          </p:cNvPr>
          <p:cNvSpPr txBox="1"/>
          <p:nvPr/>
        </p:nvSpPr>
        <p:spPr>
          <a:xfrm>
            <a:off x="1641639" y="5082988"/>
            <a:ext cx="87645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Kijkvraag</a:t>
            </a:r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: Wat zijn de belangrijkste oorzaken van </a:t>
            </a:r>
          </a:p>
          <a:p>
            <a:pPr algn="ctr"/>
            <a:r>
              <a:rPr lang="nl-NL" sz="2800" dirty="0">
                <a:latin typeface="Segoe UI" panose="020B0502040204020203" pitchFamily="34" charset="0"/>
                <a:cs typeface="Segoe UI" panose="020B0502040204020203" pitchFamily="34" charset="0"/>
              </a:rPr>
              <a:t>kansenongelijkheid die in de video worden genoemd?</a:t>
            </a:r>
          </a:p>
        </p:txBody>
      </p:sp>
      <p:pic>
        <p:nvPicPr>
          <p:cNvPr id="8" name="Onlinemedia 7" title="Waarom is er kansenongelijkheid in het onderwijs? I NPO Kennis">
            <a:hlinkClick r:id="" action="ppaction://media"/>
            <a:extLst>
              <a:ext uri="{FF2B5EF4-FFF2-40B4-BE49-F238E27FC236}">
                <a16:creationId xmlns:a16="http://schemas.microsoft.com/office/drawing/2014/main" id="{97C2847E-DF79-1F4D-22A2-66CB88FD7FC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84692" y="1936107"/>
            <a:ext cx="4271802" cy="241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6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Kansenongelijkheid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/>
              <a:t>De overheid probeert de kansenongelijkheid te verkleinen.</a:t>
            </a:r>
          </a:p>
          <a:p>
            <a:pPr algn="l"/>
            <a:endParaRPr lang="nl-NL" dirty="0"/>
          </a:p>
          <a:p>
            <a:pPr marL="177800" algn="l"/>
            <a:r>
              <a:rPr lang="nl-NL" dirty="0"/>
              <a:t>Daarom is de </a:t>
            </a:r>
            <a:r>
              <a:rPr lang="nl-NL" b="1" dirty="0">
                <a:solidFill>
                  <a:srgbClr val="009CBC"/>
                </a:solidFill>
              </a:rPr>
              <a:t>kwalificatieplicht</a:t>
            </a:r>
            <a:r>
              <a:rPr lang="nl-NL" dirty="0"/>
              <a:t> ingesteld: </a:t>
            </a:r>
          </a:p>
          <a:p>
            <a:pPr marL="177800" algn="l"/>
            <a:r>
              <a:rPr lang="nl-NL" i="1" dirty="0"/>
              <a:t>leerlingen van 16 tot 18 jaar zijn verplicht </a:t>
            </a:r>
          </a:p>
          <a:p>
            <a:pPr marL="177800" algn="l"/>
            <a:r>
              <a:rPr lang="nl-NL" i="1" dirty="0"/>
              <a:t>onderwijs te volgen tot ze een diploma </a:t>
            </a:r>
          </a:p>
          <a:p>
            <a:pPr marL="177800" algn="l"/>
            <a:r>
              <a:rPr lang="nl-NL" i="1" dirty="0"/>
              <a:t>hebben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Het doel daarvan is dat leerlingen een goede kans op </a:t>
            </a:r>
            <a:r>
              <a:rPr lang="nl-NL"/>
              <a:t>de </a:t>
            </a:r>
          </a:p>
          <a:p>
            <a:pPr algn="l"/>
            <a:r>
              <a:rPr lang="nl-NL"/>
              <a:t>arbeidsmarkt </a:t>
            </a:r>
            <a:r>
              <a:rPr lang="nl-NL" dirty="0"/>
              <a:t>krijgen.</a:t>
            </a:r>
          </a:p>
        </p:txBody>
      </p:sp>
      <p:pic>
        <p:nvPicPr>
          <p:cNvPr id="9" name="Afbeelding 8" descr="Afbeelding met kleding, persoon, Onderwijs, klas&#10;&#10;Automatisch gegenereerde beschrijving">
            <a:extLst>
              <a:ext uri="{FF2B5EF4-FFF2-40B4-BE49-F238E27FC236}">
                <a16:creationId xmlns:a16="http://schemas.microsoft.com/office/drawing/2014/main" id="{F6EFCCFD-4526-071E-8E2A-138059E88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083" y="2693398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3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53FE4F-B7E0-6242-02D0-8402532CE5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Sociale mobiliteit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30494F-6115-9A89-6098-2D83C3841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8.2 Met werk kom je verder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6218B5A-B810-7B34-93DD-C54D35099A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 algn="l"/>
            <a:r>
              <a:rPr lang="nl-NL" dirty="0"/>
              <a:t>In Nederland is veel </a:t>
            </a:r>
            <a:r>
              <a:rPr lang="nl-NL" b="1" dirty="0">
                <a:solidFill>
                  <a:srgbClr val="009CBC"/>
                </a:solidFill>
              </a:rPr>
              <a:t>sociale mobiliteit</a:t>
            </a:r>
            <a:r>
              <a:rPr lang="nl-NL" dirty="0"/>
              <a:t>: </a:t>
            </a:r>
            <a:r>
              <a:rPr lang="nl-NL" i="1" dirty="0"/>
              <a:t>je kunt doorgroeien naar een andere maatschappelijke positie</a:t>
            </a:r>
            <a:r>
              <a:rPr lang="nl-NL" dirty="0"/>
              <a:t>.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Bijvoorbeeld door je inzet op je opleiding of je werk. In veel andere </a:t>
            </a:r>
          </a:p>
          <a:p>
            <a:pPr algn="l"/>
            <a:r>
              <a:rPr lang="nl-NL" dirty="0"/>
              <a:t>landen is dit anders, daar is je familie bepalend voor je positie in de </a:t>
            </a:r>
          </a:p>
          <a:p>
            <a:pPr algn="l"/>
            <a:r>
              <a:rPr lang="nl-NL" dirty="0"/>
              <a:t>samenleving.</a:t>
            </a:r>
          </a:p>
        </p:txBody>
      </p:sp>
    </p:spTree>
    <p:extLst>
      <p:ext uri="{BB962C8B-B14F-4D97-AF65-F5344CB8AC3E}">
        <p14:creationId xmlns:p14="http://schemas.microsoft.com/office/powerpoint/2010/main" val="9452767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6e05b2-bff7-4274-8c1c-2578f00e4fdc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8" ma:contentTypeDescription="Create a new document." ma:contentTypeScope="" ma:versionID="cf35b24852d26190014b313ca7be27ad">
  <xsd:schema xmlns:xsd="http://www.w3.org/2001/XMLSchema" xmlns:xs="http://www.w3.org/2001/XMLSchema" xmlns:p="http://schemas.microsoft.com/office/2006/metadata/properties" xmlns:ns2="3a6e05b2-bff7-4274-8c1c-2578f00e4fdc" xmlns:ns3="e72f5fea-3ff5-4a0e-8464-2037869e11f9" xmlns:ns4="f0974581-4bbf-443e-902f-14073e9fb4f6" targetNamespace="http://schemas.microsoft.com/office/2006/metadata/properties" ma:root="true" ma:fieldsID="e5077cebe4c086f0e49c94225497fff1" ns2:_="" ns3:_="" ns4:_="">
    <xsd:import namespace="3a6e05b2-bff7-4274-8c1c-2578f00e4fdc"/>
    <xsd:import namespace="e72f5fea-3ff5-4a0e-8464-2037869e11f9"/>
    <xsd:import namespace="f0974581-4bbf-443e-902f-14073e9fb4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51da9d4-972f-4a87-a0f3-b3e73a144c43}" ma:internalName="TaxCatchAll" ma:showField="CatchAllData" ma:web="e72f5fea-3ff5-4a0e-8464-2037869e1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10A83-8FBA-49C1-B2D0-C3FE3E405E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DCBC12-2207-4D71-A54B-FF3E2153BE01}">
  <ds:schemaRefs>
    <ds:schemaRef ds:uri="http://schemas.microsoft.com/office/2006/metadata/properties"/>
    <ds:schemaRef ds:uri="http://schemas.microsoft.com/office/infopath/2007/PartnerControls"/>
    <ds:schemaRef ds:uri="3a6e05b2-bff7-4274-8c1c-2578f00e4fdc"/>
    <ds:schemaRef ds:uri="f0974581-4bbf-443e-902f-14073e9fb4f6"/>
  </ds:schemaRefs>
</ds:datastoreItem>
</file>

<file path=customXml/itemProps3.xml><?xml version="1.0" encoding="utf-8"?>
<ds:datastoreItem xmlns:ds="http://schemas.openxmlformats.org/officeDocument/2006/customXml" ds:itemID="{D7FB09EF-D82F-4C6B-BBB7-5B679C4213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6e05b2-bff7-4274-8c1c-2578f00e4fdc"/>
    <ds:schemaRef ds:uri="e72f5fea-3ff5-4a0e-8464-2037869e11f9"/>
    <ds:schemaRef ds:uri="f0974581-4bbf-443e-902f-14073e9fb4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457</Words>
  <Application>Microsoft Office PowerPoint</Application>
  <PresentationFormat>Breedbeeld</PresentationFormat>
  <Paragraphs>71</Paragraphs>
  <Slides>11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0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Kantoorthema</vt:lpstr>
      <vt:lpstr>8.2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 Rinkel</dc:creator>
  <cp:lastModifiedBy>Fluitsma, D.W.P.M. (Daniel)</cp:lastModifiedBy>
  <cp:revision>13</cp:revision>
  <dcterms:created xsi:type="dcterms:W3CDTF">2024-03-21T10:50:36Z</dcterms:created>
  <dcterms:modified xsi:type="dcterms:W3CDTF">2024-10-16T10:37:21Z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0x010100F3F4CE18F811D44A92B5FDE8C06A468E</vt:lpwstr>
  </property>
</Properties>
</file>