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65" r:id="rId8"/>
    <p:sldId id="276" r:id="rId9"/>
    <p:sldId id="259" r:id="rId10"/>
    <p:sldId id="274" r:id="rId11"/>
    <p:sldId id="267" r:id="rId12"/>
    <p:sldId id="271" r:id="rId13"/>
    <p:sldId id="268" r:id="rId14"/>
    <p:sldId id="262" r:id="rId15"/>
    <p:sldId id="270" r:id="rId16"/>
    <p:sldId id="275" r:id="rId17"/>
    <p:sldId id="272" r:id="rId18"/>
    <p:sldId id="273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E2B4CF-0439-43DC-BC69-FC012A7F6822}" v="11" dt="2024-07-05T07:13:56.0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3B90D-8C0B-481A-AC0B-E25A828BD981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A5EC9-CDCF-47AE-90EF-5E80CC586A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4004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8A5EC9-CDCF-47AE-90EF-5E80CC586AC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8906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3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CE4DAED4-81AA-F919-96EF-57A9BAF125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F758638-8F82-AB52-11F9-FA13D840D9E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78700814"/>
              </p:ext>
            </p:extLst>
          </p:nvPr>
        </p:nvGraphicFramePr>
        <p:xfrm>
          <a:off x="623455" y="712181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F758638-8F82-AB52-11F9-FA13D840D9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2181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59A7FA-3E09-C432-ECB1-E709FB761C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54BB968-3A4E-137A-0958-45FDFA4D91C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800732411"/>
              </p:ext>
            </p:extLst>
          </p:nvPr>
        </p:nvGraphicFramePr>
        <p:xfrm>
          <a:off x="629393" y="71528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54BB968-3A4E-137A-0958-45FDFA4D91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9393" y="71528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97280F91-1D9D-7E8F-ECDF-6E656B245A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8CB20D-EE8B-4DD8-8AAB-86DAA28AEB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6FCA625-18FA-8B2F-CBC5-BD043BE350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408182D-E0F5-3700-16AE-C9441E86D1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cWt0GAe2h8g?feature=oembed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oQ3Ie0tlw4I?feature=oemb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0D17C-7FAB-EFE2-0FA2-D492BD06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30479F-1A92-2AAE-4F0D-4C165F5BA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De regering</a:t>
            </a:r>
          </a:p>
        </p:txBody>
      </p:sp>
      <p:pic>
        <p:nvPicPr>
          <p:cNvPr id="6" name="Tijdelijke aanduiding voor afbeelding 5" descr="Afbeelding met overdekt, Congreszaal, meubels, kleding&#10;&#10;Automatisch gegenereerde beschrijving">
            <a:extLst>
              <a:ext uri="{FF2B5EF4-FFF2-40B4-BE49-F238E27FC236}">
                <a16:creationId xmlns:a16="http://schemas.microsoft.com/office/drawing/2014/main" id="{1D470E8D-9449-C6A7-C002-55BD980E64F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0" r="16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828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doet de koning?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Koning Willem-Alexander is het </a:t>
            </a:r>
            <a:r>
              <a:rPr lang="nl-NL" b="1" dirty="0"/>
              <a:t>staatshoofd</a:t>
            </a:r>
            <a:r>
              <a:rPr lang="nl-NL" dirty="0"/>
              <a:t>.</a:t>
            </a:r>
          </a:p>
          <a:p>
            <a:r>
              <a:rPr lang="nl-NL" dirty="0"/>
              <a:t>Hij is lid van de regering, maar heeft vrijwel geen macht.</a:t>
            </a:r>
          </a:p>
          <a:p>
            <a:endParaRPr lang="nl-NL" dirty="0"/>
          </a:p>
          <a:p>
            <a:r>
              <a:rPr lang="nl-NL" dirty="0"/>
              <a:t>Hij heeft wel een aantal belangrijke taken. Hij moet:</a:t>
            </a:r>
          </a:p>
          <a:p>
            <a:pPr marL="358775" indent="-358775"/>
            <a:r>
              <a:rPr lang="nl-NL" dirty="0"/>
              <a:t>•	een handtekening zetten onder alle wetten;</a:t>
            </a:r>
          </a:p>
          <a:p>
            <a:pPr marL="358775" indent="-358775"/>
            <a:r>
              <a:rPr lang="nl-NL" dirty="0"/>
              <a:t>•	de troonrede voorlezen op Prinsjesdag;</a:t>
            </a:r>
          </a:p>
          <a:p>
            <a:pPr marL="358775" indent="-358775"/>
            <a:r>
              <a:rPr lang="nl-NL" dirty="0"/>
              <a:t>•	overleg voeren met de minister-president;</a:t>
            </a:r>
          </a:p>
          <a:p>
            <a:pPr marL="358775" indent="-358775"/>
            <a:r>
              <a:rPr lang="nl-NL" dirty="0"/>
              <a:t>•	ons land vertegenwoordigen in het buitenland;</a:t>
            </a:r>
          </a:p>
          <a:p>
            <a:pPr marL="358775" indent="-358775"/>
            <a:r>
              <a:rPr lang="nl-NL" dirty="0"/>
              <a:t>•	ministers en staatssecretarissen beëdigen.</a:t>
            </a:r>
          </a:p>
        </p:txBody>
      </p:sp>
      <p:pic>
        <p:nvPicPr>
          <p:cNvPr id="7" name="Afbeelding 6" descr="Afbeelding met hemel, kleding, persoon, person&#10;&#10;Automatisch gegenereerde beschrijving">
            <a:extLst>
              <a:ext uri="{FF2B5EF4-FFF2-40B4-BE49-F238E27FC236}">
                <a16:creationId xmlns:a16="http://schemas.microsoft.com/office/drawing/2014/main" id="{AF0394BF-B766-CC40-59C1-72666F1A2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82" y="3452370"/>
            <a:ext cx="3036494" cy="202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058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DE73279-5B34-FA5B-A9EF-B0ADE3282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7CC2BFA-E051-6E14-4F93-38F9ED47AD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Leve de koning/republiek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97C8590-8741-C4D4-00F8-CF2DCE23272E}"/>
              </a:ext>
            </a:extLst>
          </p:cNvPr>
          <p:cNvSpPr txBox="1"/>
          <p:nvPr/>
        </p:nvSpPr>
        <p:spPr>
          <a:xfrm>
            <a:off x="2588518" y="5279541"/>
            <a:ext cx="7055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vind jij, wel of geen koning?</a:t>
            </a:r>
          </a:p>
        </p:txBody>
      </p:sp>
      <p:pic>
        <p:nvPicPr>
          <p:cNvPr id="11" name="Onlinemedia 10" title="Waarom willen zoveel mensen geen koning of koningin meer?">
            <a:hlinkClick r:id="" action="ppaction://media"/>
            <a:extLst>
              <a:ext uri="{FF2B5EF4-FFF2-40B4-BE49-F238E27FC236}">
                <a16:creationId xmlns:a16="http://schemas.microsoft.com/office/drawing/2014/main" id="{06292F60-CB9B-8834-76DD-47E34A23452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9437" y="1948071"/>
            <a:ext cx="4333429" cy="244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7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Prinsjesdag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/>
            <a:r>
              <a:rPr lang="nl-NL" dirty="0"/>
              <a:t>Op Prinsjesdag leest de koning de </a:t>
            </a:r>
            <a:r>
              <a:rPr lang="nl-NL" b="1" dirty="0">
                <a:solidFill>
                  <a:srgbClr val="009CBC"/>
                </a:solidFill>
              </a:rPr>
              <a:t>troonrede </a:t>
            </a:r>
            <a:r>
              <a:rPr lang="nl-NL" dirty="0"/>
              <a:t>voor, </a:t>
            </a:r>
          </a:p>
          <a:p>
            <a:pPr marL="179388"/>
            <a:r>
              <a:rPr lang="nl-NL" dirty="0"/>
              <a:t>waarin staat </a:t>
            </a:r>
            <a:r>
              <a:rPr lang="nl-NL" i="1" dirty="0"/>
              <a:t>wat het kabinet heeft bereikt en het </a:t>
            </a:r>
          </a:p>
          <a:p>
            <a:pPr marL="179388"/>
            <a:r>
              <a:rPr lang="nl-NL" i="1" dirty="0"/>
              <a:t>volgende jaar wil gaan doen</a:t>
            </a:r>
            <a:r>
              <a:rPr lang="nl-NL" dirty="0"/>
              <a:t>.</a:t>
            </a:r>
          </a:p>
        </p:txBody>
      </p:sp>
      <p:pic>
        <p:nvPicPr>
          <p:cNvPr id="3" name="Afbeelding 2" descr="Afbeelding met Menselijk gezicht, persoon, kleding, stropdas&#10;&#10;Automatisch gegenereerde beschrijving">
            <a:extLst>
              <a:ext uri="{FF2B5EF4-FFF2-40B4-BE49-F238E27FC236}">
                <a16:creationId xmlns:a16="http://schemas.microsoft.com/office/drawing/2014/main" id="{92E40434-342D-9A03-B54B-9212173D7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383" y="2658420"/>
            <a:ext cx="3602181" cy="270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495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Prinsjesdag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/>
            <a:r>
              <a:rPr lang="nl-NL" dirty="0"/>
              <a:t>De minister van Financiën presenteert de </a:t>
            </a:r>
            <a:r>
              <a:rPr lang="nl-NL" b="1" dirty="0">
                <a:solidFill>
                  <a:srgbClr val="009CBC"/>
                </a:solidFill>
              </a:rPr>
              <a:t>miljoenennota</a:t>
            </a:r>
            <a:r>
              <a:rPr lang="nl-NL" dirty="0"/>
              <a:t>, </a:t>
            </a:r>
            <a:r>
              <a:rPr lang="nl-NL" i="1" dirty="0"/>
              <a:t>een </a:t>
            </a:r>
          </a:p>
          <a:p>
            <a:pPr marL="179388"/>
            <a:r>
              <a:rPr lang="nl-NL" i="1" dirty="0"/>
              <a:t>gedetailleerd overzicht van alle plannen van het kabinet voor het </a:t>
            </a:r>
          </a:p>
          <a:p>
            <a:pPr marL="179388"/>
            <a:r>
              <a:rPr lang="nl-NL" i="1" dirty="0"/>
              <a:t>aankomende jaar</a:t>
            </a:r>
            <a:r>
              <a:rPr lang="nl-NL" dirty="0"/>
              <a:t>.</a:t>
            </a:r>
          </a:p>
          <a:p>
            <a:pPr marL="179388"/>
            <a:endParaRPr lang="nl-NL" dirty="0"/>
          </a:p>
          <a:p>
            <a:pPr marL="179388"/>
            <a:r>
              <a:rPr lang="nl-NL" dirty="0"/>
              <a:t>En ook de </a:t>
            </a:r>
            <a:r>
              <a:rPr lang="nl-NL" b="1" dirty="0">
                <a:solidFill>
                  <a:srgbClr val="009CBC"/>
                </a:solidFill>
              </a:rPr>
              <a:t>rijksbegroting</a:t>
            </a:r>
            <a:r>
              <a:rPr lang="nl-NL" dirty="0"/>
              <a:t>: </a:t>
            </a:r>
            <a:r>
              <a:rPr lang="nl-NL" i="1" dirty="0"/>
              <a:t>een overzicht </a:t>
            </a:r>
          </a:p>
          <a:p>
            <a:pPr marL="179388"/>
            <a:r>
              <a:rPr lang="nl-NL" i="1" dirty="0"/>
              <a:t>van alle uitgaven en inkomsten die het </a:t>
            </a:r>
          </a:p>
          <a:p>
            <a:pPr marL="179388"/>
            <a:r>
              <a:rPr lang="nl-NL" i="1" dirty="0"/>
              <a:t>kabinet voor dat jaar verwacht</a:t>
            </a:r>
            <a:r>
              <a:rPr lang="nl-NL" dirty="0"/>
              <a:t>.</a:t>
            </a:r>
          </a:p>
        </p:txBody>
      </p:sp>
      <p:pic>
        <p:nvPicPr>
          <p:cNvPr id="7" name="Afbeelding 6" descr="Afbeelding met Menselijk gezicht, kleding, persoon, Formele kleding&#10;&#10;Automatisch gegenereerde beschrijving">
            <a:extLst>
              <a:ext uri="{FF2B5EF4-FFF2-40B4-BE49-F238E27FC236}">
                <a16:creationId xmlns:a16="http://schemas.microsoft.com/office/drawing/2014/main" id="{0CE11049-E0F7-9AEA-52DA-16C9E47F6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2628900"/>
            <a:ext cx="3004820" cy="3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012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453F56C-DE0B-472D-36D6-57FF8537E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5164055-FA37-B876-1534-8CCBA035E1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Prinsjesdag</a:t>
            </a:r>
          </a:p>
        </p:txBody>
      </p:sp>
      <p:pic>
        <p:nvPicPr>
          <p:cNvPr id="7" name="Onlinemedia 6" title="Wat is Prinsjesdag?">
            <a:hlinkClick r:id="" action="ppaction://media"/>
            <a:extLst>
              <a:ext uri="{FF2B5EF4-FFF2-40B4-BE49-F238E27FC236}">
                <a16:creationId xmlns:a16="http://schemas.microsoft.com/office/drawing/2014/main" id="{1E7DDBCB-4666-D753-A6FE-1E878FCFC94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56424" y="1993900"/>
            <a:ext cx="4309142" cy="2434665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BB2AAEAA-E27C-B05C-CEA1-23B7983E43FA}"/>
              </a:ext>
            </a:extLst>
          </p:cNvPr>
          <p:cNvSpPr txBox="1"/>
          <p:nvPr/>
        </p:nvSpPr>
        <p:spPr>
          <a:xfrm>
            <a:off x="1125185" y="5045952"/>
            <a:ext cx="99416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Op </a:t>
            </a:r>
            <a:r>
              <a:rPr lang="nl-NL" sz="2800">
                <a:latin typeface="Segoe UI" panose="020B0502040204020203" pitchFamily="34" charset="0"/>
                <a:cs typeface="Segoe UI" panose="020B0502040204020203" pitchFamily="34" charset="0"/>
              </a:rPr>
              <a:t>welke manieren 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werkt de regering mee aan de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controlerende en wetgevende taken van het parlement?</a:t>
            </a:r>
          </a:p>
        </p:txBody>
      </p:sp>
    </p:spTree>
    <p:extLst>
      <p:ext uri="{BB962C8B-B14F-4D97-AF65-F5344CB8AC3E}">
        <p14:creationId xmlns:p14="http://schemas.microsoft.com/office/powerpoint/2010/main" val="190470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het verschil tussen de regering en het kabinet uitleggen.</a:t>
            </a:r>
          </a:p>
          <a:p>
            <a:pPr marL="358775" indent="-358775"/>
            <a:r>
              <a:rPr lang="nl-NL" dirty="0"/>
              <a:t>•	Je kunt het verschil uitleggen tussen minister, staatssecretaris en </a:t>
            </a:r>
          </a:p>
          <a:p>
            <a:pPr marL="358775"/>
            <a:r>
              <a:rPr lang="nl-NL" dirty="0"/>
              <a:t>minister-president.</a:t>
            </a:r>
          </a:p>
          <a:p>
            <a:pPr marL="358775" indent="-358775"/>
            <a:r>
              <a:rPr lang="nl-NL" dirty="0"/>
              <a:t>•	Je kunt uitleggen wat het verband is tussen troonrede, </a:t>
            </a:r>
          </a:p>
          <a:p>
            <a:pPr marL="358775"/>
            <a:r>
              <a:rPr lang="nl-NL" dirty="0"/>
              <a:t>miljoenennota en rijksbegroting.</a:t>
            </a:r>
          </a:p>
        </p:txBody>
      </p:sp>
    </p:spTree>
    <p:extLst>
      <p:ext uri="{BB962C8B-B14F-4D97-AF65-F5344CB8AC3E}">
        <p14:creationId xmlns:p14="http://schemas.microsoft.com/office/powerpoint/2010/main" val="248347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het verschil tussen de regering en het kabinet uitleggen.</a:t>
            </a:r>
          </a:p>
          <a:p>
            <a:pPr marL="358775" indent="-358775"/>
            <a:r>
              <a:rPr lang="nl-NL" dirty="0"/>
              <a:t>•	Je kunt het verschil uitleggen tussen minister, staatssecretaris en </a:t>
            </a:r>
          </a:p>
          <a:p>
            <a:pPr marL="358775"/>
            <a:r>
              <a:rPr lang="nl-NL" dirty="0"/>
              <a:t>minister-president.</a:t>
            </a:r>
          </a:p>
          <a:p>
            <a:pPr marL="358775" indent="-358775"/>
            <a:r>
              <a:rPr lang="nl-NL" dirty="0"/>
              <a:t>•	Je kunt uitleggen wat het verband is tussen troonrede, </a:t>
            </a:r>
          </a:p>
          <a:p>
            <a:pPr marL="358775"/>
            <a:r>
              <a:rPr lang="nl-NL" dirty="0"/>
              <a:t>miljoenennota en rijksbegroting.</a:t>
            </a:r>
          </a:p>
        </p:txBody>
      </p:sp>
    </p:spTree>
    <p:extLst>
      <p:ext uri="{BB962C8B-B14F-4D97-AF65-F5344CB8AC3E}">
        <p14:creationId xmlns:p14="http://schemas.microsoft.com/office/powerpoint/2010/main" val="84942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77DC94-FA7B-4945-3FBE-C934BF777ED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58775" indent="-358775"/>
            <a:r>
              <a:rPr lang="nl-NL" dirty="0"/>
              <a:t>•	De regering</a:t>
            </a:r>
          </a:p>
          <a:p>
            <a:pPr marL="358775" indent="-358775"/>
            <a:r>
              <a:rPr lang="nl-NL" dirty="0"/>
              <a:t>•	Ministers en staatssecretarissen</a:t>
            </a:r>
          </a:p>
          <a:p>
            <a:pPr marL="358775" indent="-358775"/>
            <a:r>
              <a:rPr lang="nl-NL" dirty="0"/>
              <a:t>•	Ministers werken samen</a:t>
            </a:r>
          </a:p>
          <a:p>
            <a:pPr marL="358775" indent="-358775"/>
            <a:r>
              <a:rPr lang="nl-NL" dirty="0"/>
              <a:t>•	Wat doet de koning</a:t>
            </a:r>
          </a:p>
          <a:p>
            <a:pPr marL="358775" indent="-358775"/>
            <a:r>
              <a:rPr lang="nl-NL" dirty="0"/>
              <a:t>•	Prinsjesdag</a:t>
            </a:r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C316BD2-79A1-7EE5-6185-7DF1E1E06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pic>
        <p:nvPicPr>
          <p:cNvPr id="5" name="Afbeelding 4" descr="Afbeelding met Menselijk gezicht, persoon, kleding, glimlach&#10;&#10;Automatisch gegenereerde beschrijving">
            <a:extLst>
              <a:ext uri="{FF2B5EF4-FFF2-40B4-BE49-F238E27FC236}">
                <a16:creationId xmlns:a16="http://schemas.microsoft.com/office/drawing/2014/main" id="{361EEED2-6600-F81F-FC87-70CAC7140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270" y="2071833"/>
            <a:ext cx="4003742" cy="267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2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regering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regering</a:t>
            </a:r>
            <a:r>
              <a:rPr lang="nl-NL" dirty="0"/>
              <a:t> bestaat officieel uit </a:t>
            </a:r>
            <a:r>
              <a:rPr lang="nl-NL" i="1" dirty="0"/>
              <a:t>de koning en de ministers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Maar de koning heeft geen rol bij het uitvoeren van de wet. </a:t>
            </a:r>
          </a:p>
          <a:p>
            <a:endParaRPr lang="nl-NL" dirty="0"/>
          </a:p>
          <a:p>
            <a:pPr marL="179388"/>
            <a:r>
              <a:rPr lang="nl-NL" dirty="0"/>
              <a:t>Het</a:t>
            </a:r>
            <a:r>
              <a:rPr lang="nl-NL" b="1" dirty="0">
                <a:solidFill>
                  <a:srgbClr val="009CBC"/>
                </a:solidFill>
              </a:rPr>
              <a:t> kabinet </a:t>
            </a:r>
            <a:r>
              <a:rPr lang="nl-NL" dirty="0"/>
              <a:t>wel, dat vormt </a:t>
            </a:r>
            <a:r>
              <a:rPr lang="nl-NL" i="1" dirty="0"/>
              <a:t>het dagelijks bestuur van ons land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De woorden regering en kabinet worden vaak door elkaar gebruikt.</a:t>
            </a:r>
          </a:p>
        </p:txBody>
      </p:sp>
    </p:spTree>
    <p:extLst>
      <p:ext uri="{BB962C8B-B14F-4D97-AF65-F5344CB8AC3E}">
        <p14:creationId xmlns:p14="http://schemas.microsoft.com/office/powerpoint/2010/main" val="125137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regering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E2D3831-E443-444A-259D-33402C96B6A9}"/>
              </a:ext>
            </a:extLst>
          </p:cNvPr>
          <p:cNvSpPr txBox="1"/>
          <p:nvPr/>
        </p:nvSpPr>
        <p:spPr>
          <a:xfrm>
            <a:off x="1782442" y="5548254"/>
            <a:ext cx="8650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De koning, minister-president Schoof en de ministers.</a:t>
            </a:r>
          </a:p>
        </p:txBody>
      </p:sp>
      <p:pic>
        <p:nvPicPr>
          <p:cNvPr id="2" name="Afbeelding 1" descr="Afbeelding met kleding, persoon, schoeisel, jurk&#10;&#10;Automatisch gegenereerde beschrijving">
            <a:extLst>
              <a:ext uri="{FF2B5EF4-FFF2-40B4-BE49-F238E27FC236}">
                <a16:creationId xmlns:a16="http://schemas.microsoft.com/office/drawing/2014/main" id="{C8C24EF7-B6A4-1D77-30FE-97214EB16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942" y="1406981"/>
            <a:ext cx="8363707" cy="418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002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Ministers en staatssecretarissen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Een</a:t>
            </a:r>
            <a:r>
              <a:rPr lang="nl-NL" b="1" dirty="0">
                <a:solidFill>
                  <a:srgbClr val="009CBC"/>
                </a:solidFill>
              </a:rPr>
              <a:t> minister </a:t>
            </a:r>
            <a:r>
              <a:rPr lang="nl-NL" dirty="0"/>
              <a:t>is </a:t>
            </a:r>
            <a:r>
              <a:rPr lang="nl-NL" i="1" dirty="0"/>
              <a:t>lid van de regering en verantwoordelijk voor een eigen onderwerp</a:t>
            </a:r>
            <a:r>
              <a:rPr lang="nl-NL" dirty="0"/>
              <a:t>.</a:t>
            </a:r>
          </a:p>
          <a:p>
            <a:endParaRPr lang="nl-NL" dirty="0"/>
          </a:p>
          <a:p>
            <a:pPr marL="179388"/>
            <a:r>
              <a:rPr lang="nl-NL" dirty="0"/>
              <a:t>Een </a:t>
            </a:r>
            <a:r>
              <a:rPr lang="nl-NL" b="1" dirty="0">
                <a:solidFill>
                  <a:srgbClr val="009CBC"/>
                </a:solidFill>
              </a:rPr>
              <a:t>staatssecretaris</a:t>
            </a:r>
            <a:r>
              <a:rPr lang="nl-NL" dirty="0"/>
              <a:t> is </a:t>
            </a:r>
            <a:r>
              <a:rPr lang="nl-NL" i="1" dirty="0"/>
              <a:t>een soort assistent-minister die</a:t>
            </a:r>
          </a:p>
          <a:p>
            <a:pPr marL="179388"/>
            <a:r>
              <a:rPr lang="nl-NL" i="1" dirty="0"/>
              <a:t>verantwoordelijk is voor een deel van de taken van een minister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2516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Ministers en staatssecretarissen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endParaRPr lang="nl-NL" dirty="0"/>
          </a:p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minister-president</a:t>
            </a:r>
            <a:r>
              <a:rPr lang="nl-NL" dirty="0"/>
              <a:t>, ook wel </a:t>
            </a:r>
            <a:r>
              <a:rPr lang="nl-NL" b="1" dirty="0"/>
              <a:t>premier</a:t>
            </a:r>
            <a:r>
              <a:rPr lang="nl-NL" dirty="0"/>
              <a:t> </a:t>
            </a:r>
          </a:p>
          <a:p>
            <a:pPr marL="179388"/>
            <a:r>
              <a:rPr lang="nl-NL" dirty="0"/>
              <a:t>genoemd, is </a:t>
            </a:r>
            <a:r>
              <a:rPr lang="nl-NL" i="1" dirty="0"/>
              <a:t>de leider van het kabinet</a:t>
            </a:r>
            <a:r>
              <a:rPr lang="nl-NL" dirty="0"/>
              <a:t>.</a:t>
            </a:r>
          </a:p>
        </p:txBody>
      </p:sp>
      <p:pic>
        <p:nvPicPr>
          <p:cNvPr id="3" name="Afbeelding 2" descr="Afbeelding met Menselijk gezicht, persoon, kleding, person&#10;&#10;Automatisch gegenereerde beschrijving">
            <a:extLst>
              <a:ext uri="{FF2B5EF4-FFF2-40B4-BE49-F238E27FC236}">
                <a16:creationId xmlns:a16="http://schemas.microsoft.com/office/drawing/2014/main" id="{32B2E6C0-1D64-6C54-791E-56967FA2C1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551" y="1759186"/>
            <a:ext cx="3901440" cy="39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078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Ministers werken samen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De ministers komen iedere vrijdag bij elkaar en werken op veel</a:t>
            </a:r>
          </a:p>
          <a:p>
            <a:r>
              <a:rPr lang="nl-NL" dirty="0"/>
              <a:t>gebieden veel samen.</a:t>
            </a:r>
          </a:p>
          <a:p>
            <a:endParaRPr lang="nl-NL" dirty="0"/>
          </a:p>
          <a:p>
            <a:r>
              <a:rPr lang="nl-NL" dirty="0"/>
              <a:t>Als de ministers het eens zijn over de aanpak van een probleem,</a:t>
            </a:r>
          </a:p>
          <a:p>
            <a:r>
              <a:rPr lang="nl-NL" dirty="0"/>
              <a:t>dan stellen zij een wet voor aan de Tweede en Eerste Kamer.</a:t>
            </a:r>
          </a:p>
          <a:p>
            <a:endParaRPr lang="nl-NL" dirty="0"/>
          </a:p>
          <a:p>
            <a:r>
              <a:rPr lang="nl-NL" dirty="0"/>
              <a:t>Het kabinet voert de afgesproken plannen zo goed mogelijk uit, </a:t>
            </a:r>
          </a:p>
          <a:p>
            <a:r>
              <a:rPr lang="nl-NL" dirty="0"/>
              <a:t>maar moet ook besluiten nemen over onverwachte problemen.</a:t>
            </a:r>
          </a:p>
        </p:txBody>
      </p:sp>
    </p:spTree>
    <p:extLst>
      <p:ext uri="{BB962C8B-B14F-4D97-AF65-F5344CB8AC3E}">
        <p14:creationId xmlns:p14="http://schemas.microsoft.com/office/powerpoint/2010/main" val="3056353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Ministers werken samen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4.4 De regering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" name="Afbeelding 2" descr="Afbeelding met tekst, schermopname, brief, ontwerp&#10;&#10;Automatisch gegenereerde beschrijving">
            <a:extLst>
              <a:ext uri="{FF2B5EF4-FFF2-40B4-BE49-F238E27FC236}">
                <a16:creationId xmlns:a16="http://schemas.microsoft.com/office/drawing/2014/main" id="{BEA22956-0C99-6129-F195-F74BF7487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45" y="1395351"/>
            <a:ext cx="5779162" cy="462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523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2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8756FB-9940-40D0-88B7-2F79441425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520</Words>
  <Application>Microsoft Office PowerPoint</Application>
  <PresentationFormat>Breedbeeld</PresentationFormat>
  <Paragraphs>89</Paragraphs>
  <Slides>15</Slides>
  <Notes>1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Segoe UI</vt:lpstr>
      <vt:lpstr>Kantoorthema</vt:lpstr>
      <vt:lpstr>4.4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11</cp:revision>
  <dcterms:created xsi:type="dcterms:W3CDTF">2024-03-21T10:50:36Z</dcterms:created>
  <dcterms:modified xsi:type="dcterms:W3CDTF">2024-10-16T09:14:22Z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