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6" r:id="rId10"/>
    <p:sldId id="267" r:id="rId11"/>
    <p:sldId id="262" r:id="rId12"/>
    <p:sldId id="264" r:id="rId13"/>
    <p:sldId id="268" r:id="rId14"/>
    <p:sldId id="269" r:id="rId1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CBC"/>
    <a:srgbClr val="667C3A"/>
    <a:srgbClr val="CB0E13"/>
    <a:srgbClr val="89317D"/>
    <a:srgbClr val="9F2C27"/>
    <a:srgbClr val="3B5789"/>
    <a:srgbClr val="008337"/>
    <a:srgbClr val="E3AA00"/>
    <a:srgbClr val="EC67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CF64E36-DC5D-4613-96C8-8BBB964C41C0}" v="9" dt="2024-05-24T11:56:29.5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5" d="100"/>
          <a:sy n="75" d="100"/>
        </p:scale>
        <p:origin x="946" y="4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oleObject" Target="../embeddings/oleObject1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oleObject" Target="../embeddings/oleObject2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schooltv.nl/video-item/clipphanger-hoe-word-je-minister-president-van-nederland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peningsdia">
    <p:bg>
      <p:bgPr>
        <a:solidFill>
          <a:srgbClr val="667C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al 11">
            <a:extLst>
              <a:ext uri="{FF2B5EF4-FFF2-40B4-BE49-F238E27FC236}">
                <a16:creationId xmlns:a16="http://schemas.microsoft.com/office/drawing/2014/main" id="{83FA422C-6593-1220-91F8-71877125A8E3}"/>
              </a:ext>
            </a:extLst>
          </p:cNvPr>
          <p:cNvSpPr/>
          <p:nvPr userDrawn="1"/>
        </p:nvSpPr>
        <p:spPr>
          <a:xfrm>
            <a:off x="454682" y="686076"/>
            <a:ext cx="540000" cy="540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803ED15-FF26-6E30-874A-996681B489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8435" y="627974"/>
            <a:ext cx="593596" cy="530225"/>
          </a:xfrm>
        </p:spPr>
        <p:txBody>
          <a:bodyPr anchor="b">
            <a:normAutofit/>
          </a:bodyPr>
          <a:lstStyle>
            <a:lvl1pPr algn="ctr">
              <a:defRPr sz="2000" b="1">
                <a:solidFill>
                  <a:srgbClr val="667C3A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nl-NL" dirty="0"/>
              <a:t>X.X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A886B13-9FC0-3114-9698-045B386CFD51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44373" y="1464276"/>
            <a:ext cx="5208282" cy="3223705"/>
          </a:xfrm>
        </p:spPr>
        <p:txBody>
          <a:bodyPr/>
          <a:lstStyle>
            <a:lvl1pPr marL="0" indent="0">
              <a:buNone/>
              <a:defRPr sz="36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dirty="0"/>
              <a:t>Titel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4F14A56-17E5-E6FD-18F8-24C1A8B1E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9AC501D-B40E-BB39-2B07-604A2A99A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C8C9F4A-A036-7390-BA25-5BF1A5237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CCB835CC-B4DC-6990-4722-0BB28FFCE3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957132" y="910901"/>
            <a:ext cx="5400000" cy="5400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pic>
        <p:nvPicPr>
          <p:cNvPr id="10" name="Afbeelding 9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4A1C372C-AAD5-AB9F-F10C-7530FBBB1BE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3964" y="4796067"/>
            <a:ext cx="3032980" cy="2145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1168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71A24D-462F-1D64-8ADB-7F885A1A1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12C007F-CE9D-6FEC-6718-FBF4048BFB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998FE5D-9E47-0567-1147-A6EBB01D4C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02599AA-7752-1871-8E80-63E9D498E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280B129-02BD-9C90-CEEE-0D8671E64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5C6F3CA-6FC6-7CE1-2F88-A6E071378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04038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D2DA76-2152-29B9-AF7B-B41069C49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4DFF761-56ED-85B0-4AED-F8386C7720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57202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19BD9A-66E4-1E06-0AC4-ED84FD7FE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477B95B-0309-7929-2B4A-78C8DF247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C161566-66AF-156D-734B-37FBB68AB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D32CCB5-AC07-0D3E-BB41-146F982E0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4012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A4C0F036-E313-40D0-8F82-50E3319D4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E3E7F3E6-CCEA-D461-39A0-BB2E997AA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BFB14C6-55F9-221E-C5DC-CEB534633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79223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7B9CD7-67AA-6EA7-5B35-AAE4A8F6A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330EBD6-066D-9DF7-2E1F-A6FE252D7F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E5D12DC-A0FF-8761-B026-250A9525C1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B3B2412-E567-9170-E2B4-41FF18D07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9DA6959-792B-EA40-6E53-544208FDF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423801E-F6FE-0AD8-6AE1-A53E8A972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81138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FA1812-0958-7C5C-C60A-70BD11597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621A2B9-421C-0530-713D-ECF443F902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C3060AD-A3EA-1F91-6234-A01C76B72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CE61083-842D-99E6-3C8C-9DA007D81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27F3664-D6E8-83D4-EDFC-434EF9539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92149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25A28618-C855-DBD6-BDBB-F1A5A7A06E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CBDB467-F7D6-BF62-B219-5059DD726B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F09B044-DE71-5A66-667F-1AEBE82BD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ADB0EA7-B097-0935-1126-6C1FB2F43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8CC200D-4E6E-88DF-BD18-92C12EE2D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50167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ard dia met begrip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>
            <a:extLst>
              <a:ext uri="{FF2B5EF4-FFF2-40B4-BE49-F238E27FC236}">
                <a16:creationId xmlns:a16="http://schemas.microsoft.com/office/drawing/2014/main" id="{D1CB7AE8-0F2A-A449-6A51-6CB4EEAE62F2}"/>
              </a:ext>
            </a:extLst>
          </p:cNvPr>
          <p:cNvSpPr/>
          <p:nvPr userDrawn="1"/>
        </p:nvSpPr>
        <p:spPr>
          <a:xfrm>
            <a:off x="634434" y="692136"/>
            <a:ext cx="3737869" cy="546231"/>
          </a:xfrm>
          <a:prstGeom prst="rect">
            <a:avLst/>
          </a:prstGeom>
          <a:solidFill>
            <a:srgbClr val="EC670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36977" y="766291"/>
            <a:ext cx="3301623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36977" y="212744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14" name="Afbeelding 1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05B6E1BA-3AC0-B699-E8C7-967B412428A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98" y="6194451"/>
            <a:ext cx="833993" cy="58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5181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doelen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667C3A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8" cy="4659235"/>
          </a:xfrm>
          <a:solidFill>
            <a:schemeClr val="bg1"/>
          </a:solidFill>
          <a:ln w="3175">
            <a:solidFill>
              <a:srgbClr val="667C3A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Tekst</a:t>
            </a:r>
            <a:endParaRPr lang="nl-NL" dirty="0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Ovaal 9">
            <a:extLst>
              <a:ext uri="{FF2B5EF4-FFF2-40B4-BE49-F238E27FC236}">
                <a16:creationId xmlns:a16="http://schemas.microsoft.com/office/drawing/2014/main" id="{1A40687E-751B-0241-99C0-8796B4BDD246}"/>
              </a:ext>
            </a:extLst>
          </p:cNvPr>
          <p:cNvSpPr>
            <a:spLocks/>
          </p:cNvSpPr>
          <p:nvPr userDrawn="1"/>
        </p:nvSpPr>
        <p:spPr>
          <a:xfrm>
            <a:off x="400898" y="305521"/>
            <a:ext cx="360000" cy="3600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8BC696CA-8D15-443B-6A64-BD16F36265EF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1255985149"/>
              </p:ext>
            </p:extLst>
          </p:nvPr>
        </p:nvGraphicFramePr>
        <p:xfrm>
          <a:off x="623455" y="711637"/>
          <a:ext cx="25400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2539800" imgH="501480" progId="">
                  <p:embed/>
                </p:oleObj>
              </mc:Choice>
              <mc:Fallback>
                <p:oleObj r:id="rId2" imgW="2539800" imgH="501480" progId="">
                  <p:embed/>
                  <p:pic>
                    <p:nvPicPr>
                      <p:cNvPr id="16" name="Object 15">
                        <a:extLst>
                          <a:ext uri="{FF2B5EF4-FFF2-40B4-BE49-F238E27FC236}">
                            <a16:creationId xmlns:a16="http://schemas.microsoft.com/office/drawing/2014/main" id="{8BC696CA-8D15-443B-6A64-BD16F36265E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3455" y="711637"/>
                        <a:ext cx="25400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Afbeelding 1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E139C18A-8881-99FB-2138-C0A9B042A3E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5247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zicht paragraaf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667C3A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A94D7CE-9BBC-70F3-2AF6-CEF52BF32E2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667C3A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DE05EF23-518C-471B-8767-336995ABD88F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720847478"/>
              </p:ext>
            </p:extLst>
          </p:nvPr>
        </p:nvGraphicFramePr>
        <p:xfrm>
          <a:off x="623455" y="706243"/>
          <a:ext cx="36195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3619440" imgH="501480" progId="">
                  <p:embed/>
                </p:oleObj>
              </mc:Choice>
              <mc:Fallback>
                <p:oleObj r:id="rId2" imgW="3619440" imgH="501480" progId="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DE05EF23-518C-471B-8767-336995ABD88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3455" y="706243"/>
                        <a:ext cx="36195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253E542F-72DE-2C75-19FE-7192CB6E756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6659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ard dia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879514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667C3A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667C3A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667C3A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5" name="Afbeelding 4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DAD167DD-55D5-7A59-A98D-6E219F529F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7910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57196BFA-E356-262B-A571-3D11CDF87C54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ijdelijke aanduiding voor tekst 6">
            <a:extLst>
              <a:ext uri="{FF2B5EF4-FFF2-40B4-BE49-F238E27FC236}">
                <a16:creationId xmlns:a16="http://schemas.microsoft.com/office/drawing/2014/main" id="{ADB66826-75A3-0FDD-8269-94EADCA3E5F8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3195428" y="1250546"/>
            <a:ext cx="5801144" cy="3945877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7995" b="7995"/>
            </a:stretch>
          </a:blip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Calibri" panose="020F050202020403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4375" indent="-3508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›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3200"/>
              </a:lnSpc>
              <a:spcBef>
                <a:spcPts val="500"/>
              </a:spcBef>
              <a:buFont typeface="Arial" panose="020B0604020202020204" pitchFamily="34" charset="0"/>
              <a:buNone/>
              <a:defRPr sz="3600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None/>
              <a:tabLst/>
              <a:defRPr sz="2000" b="0" kern="1200" cap="none" spc="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romanU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 </a:t>
            </a:r>
          </a:p>
        </p:txBody>
      </p: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E79B8B3-384F-A74D-AA91-6002675C39B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667C3A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3">
            <a:extLst>
              <a:ext uri="{FF2B5EF4-FFF2-40B4-BE49-F238E27FC236}">
                <a16:creationId xmlns:a16="http://schemas.microsoft.com/office/drawing/2014/main" id="{833665A6-8E46-FC3E-3C82-DE888B43EF1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667C3A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72EEE8E7-76F3-39F6-7A28-EF513B8A92F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0847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link naar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667C3A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1223990" y="3598424"/>
            <a:ext cx="9744015" cy="546231"/>
          </a:xfrm>
          <a:solidFill>
            <a:schemeClr val="bg1">
              <a:lumMod val="85000"/>
              <a:alpha val="0"/>
            </a:schemeClr>
          </a:solidFill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Videolink</a:t>
            </a:r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178B8868-B3C5-1E1C-B088-FCB49DEB8C5D}"/>
              </a:ext>
            </a:extLst>
          </p:cNvPr>
          <p:cNvSpPr/>
          <p:nvPr userDrawn="1"/>
        </p:nvSpPr>
        <p:spPr>
          <a:xfrm>
            <a:off x="5620657" y="3008355"/>
            <a:ext cx="950686" cy="428170"/>
          </a:xfrm>
          <a:prstGeom prst="round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</a:p>
        </p:txBody>
      </p:sp>
      <p:pic>
        <p:nvPicPr>
          <p:cNvPr id="6" name="Picture 8">
            <a:hlinkClick r:id="rId2"/>
            <a:extLst>
              <a:ext uri="{FF2B5EF4-FFF2-40B4-BE49-F238E27FC236}">
                <a16:creationId xmlns:a16="http://schemas.microsoft.com/office/drawing/2014/main" id="{C240D7AB-8FBA-4E38-4C48-279932C528E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052" y="1589388"/>
            <a:ext cx="3089893" cy="1243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jdelijke aanduiding voor inhoud 3">
            <a:extLst>
              <a:ext uri="{FF2B5EF4-FFF2-40B4-BE49-F238E27FC236}">
                <a16:creationId xmlns:a16="http://schemas.microsoft.com/office/drawing/2014/main" id="{F38BB152-2505-75F1-1387-D3E514FE7CC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667C3A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0CE0431B-DB44-8109-7410-2B3C0FB20DD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2854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59C905-E635-4F2E-BF63-C0FE10F493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13434EE-A319-02B1-7D4F-AA4BE6E44A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368A1DC-5CF2-DDF7-3DF3-2FCDC85A3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32BF131-EE56-A850-2633-B25080BAF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51F84EC-5FBA-08BC-EE62-874D45332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06251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976617-18CF-2D88-50B9-A9FC7645F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FFC804-E097-83F0-EFB3-EF6B2D7EB2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765E13E-569E-BED3-089C-0A44E4A0A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4B23D6E-9F3D-FC35-4BE7-402A0BC47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E41C2A9-8BCF-527E-9F0E-17C96F564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4332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EA74D2-17F6-FA04-D701-D9653B664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3E6EB87-6B67-5B95-BD01-D4E2B20E78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26B09DD-17A7-97C4-1470-A8D996BE2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F02FD59-44A7-A2BD-B287-22B55F870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78E14E7-9FA6-63AD-BF69-911BE10F0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4508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D2E80BB1-82E7-7255-2118-E6B2A3D93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F4A262F-F851-26A4-070A-72FD05CCAA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F78F2B4-959F-03AF-F682-93250D4330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D2BFB76-4E00-B406-45CE-5E16274C87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E408069-03BD-4E89-5701-C0F47F0B20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5337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0" r:id="rId2"/>
    <p:sldLayoutId id="2147483661" r:id="rId3"/>
    <p:sldLayoutId id="2147483662" r:id="rId4"/>
    <p:sldLayoutId id="2147483653" r:id="rId5"/>
    <p:sldLayoutId id="2147483664" r:id="rId6"/>
    <p:sldLayoutId id="2147483649" r:id="rId7"/>
    <p:sldLayoutId id="2147483650" r:id="rId8"/>
    <p:sldLayoutId id="2147483651" r:id="rId9"/>
    <p:sldLayoutId id="2147483652" r:id="rId10"/>
    <p:sldLayoutId id="2147483663" r:id="rId11"/>
    <p:sldLayoutId id="2147483654" r:id="rId12"/>
    <p:sldLayoutId id="2147483655" r:id="rId13"/>
    <p:sldLayoutId id="2147483656" r:id="rId14"/>
    <p:sldLayoutId id="2147483658" r:id="rId15"/>
    <p:sldLayoutId id="2147483659" r:id="rId16"/>
    <p:sldLayoutId id="214748366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5.xml"/><Relationship Id="rId1" Type="http://schemas.openxmlformats.org/officeDocument/2006/relationships/video" Target="https://www.youtube.com/embed/JtDjvnv24lY?feature=oembed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8C7B0B-9E12-038D-4F59-167AB0D01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8.1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8AAC87D-A928-998C-6A1C-77EC8F30D503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NL" dirty="0"/>
              <a:t>Waarom werken we?</a:t>
            </a:r>
          </a:p>
        </p:txBody>
      </p:sp>
      <p:pic>
        <p:nvPicPr>
          <p:cNvPr id="6" name="Tijdelijke aanduiding voor afbeelding 5" descr="Afbeelding met persoon, kleding, overdekt, Fastfood&#10;&#10;Automatisch gegenereerde beschrijving">
            <a:extLst>
              <a:ext uri="{FF2B5EF4-FFF2-40B4-BE49-F238E27FC236}">
                <a16:creationId xmlns:a16="http://schemas.microsoft.com/office/drawing/2014/main" id="{8667EE0C-CF9D-58D2-4052-ABF266C97A11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50" r="1655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93193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853FE4F-B7E0-6242-02D0-8402532CE5B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Het belang van werk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C30494F-6115-9A89-6098-2D83C3841D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8.1 Waarom werken we?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B6218B5A-B810-7B34-93DD-C54D35099A4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nl-NL" dirty="0"/>
              <a:t>Werk is ook belangrijk voor de maatschappij. </a:t>
            </a:r>
          </a:p>
          <a:p>
            <a:endParaRPr lang="nl-NL" dirty="0"/>
          </a:p>
          <a:p>
            <a:r>
              <a:rPr lang="nl-NL" dirty="0"/>
              <a:t>Bijvoorbeeld:</a:t>
            </a:r>
          </a:p>
          <a:p>
            <a:pPr marL="358775" indent="-358775"/>
            <a:r>
              <a:rPr lang="nl-NL" dirty="0"/>
              <a:t>•	agenten zorgen met hun werk voor veiligheid op straat</a:t>
            </a:r>
          </a:p>
          <a:p>
            <a:pPr marL="358775" indent="-358775"/>
            <a:r>
              <a:rPr lang="nl-NL" dirty="0"/>
              <a:t>•	leraren zorgen ervoor dat jij ergens goed in kan worden</a:t>
            </a:r>
          </a:p>
          <a:p>
            <a:pPr marL="358775" indent="-358775"/>
            <a:r>
              <a:rPr lang="nl-NL" dirty="0"/>
              <a:t>•	werkende mensen betalen belasting</a:t>
            </a:r>
          </a:p>
          <a:p>
            <a:pPr marL="358775" indent="-358775"/>
            <a:r>
              <a:rPr lang="nl-NL" dirty="0"/>
              <a:t>•	werkende mensen betalen premies</a:t>
            </a:r>
          </a:p>
        </p:txBody>
      </p:sp>
    </p:spTree>
    <p:extLst>
      <p:ext uri="{BB962C8B-B14F-4D97-AF65-F5344CB8AC3E}">
        <p14:creationId xmlns:p14="http://schemas.microsoft.com/office/powerpoint/2010/main" val="20113684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979FA570-6415-9420-324E-08754F035F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8.1 Waarom werken we?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AEA9157-88B9-7EB8-0DBB-430FB232A9B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58775" indent="-358775"/>
            <a:r>
              <a:rPr lang="nl-NL" dirty="0"/>
              <a:t>• Je kunt uitleggen wat werk betekent.</a:t>
            </a:r>
          </a:p>
          <a:p>
            <a:pPr marL="358775" indent="-358775"/>
            <a:r>
              <a:rPr lang="nl-NL" dirty="0"/>
              <a:t>• Je kunt uitleggen welke behoeften mensen hebben volgens</a:t>
            </a:r>
          </a:p>
          <a:p>
            <a:pPr marL="179388"/>
            <a:r>
              <a:rPr lang="nl-NL" dirty="0"/>
              <a:t> Maslow.</a:t>
            </a:r>
          </a:p>
          <a:p>
            <a:pPr marL="358775" indent="-358775"/>
            <a:r>
              <a:rPr lang="nl-NL" dirty="0"/>
              <a:t>• Je kunt uitleggen wat maatschappelijke participatie is.</a:t>
            </a:r>
          </a:p>
        </p:txBody>
      </p:sp>
    </p:spTree>
    <p:extLst>
      <p:ext uri="{BB962C8B-B14F-4D97-AF65-F5344CB8AC3E}">
        <p14:creationId xmlns:p14="http://schemas.microsoft.com/office/powerpoint/2010/main" val="2537070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979FA570-6415-9420-324E-08754F035F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8.1 Waarom werken we?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AEA9157-88B9-7EB8-0DBB-430FB232A9B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58775" indent="-358775"/>
            <a:r>
              <a:rPr lang="nl-NL" dirty="0"/>
              <a:t>• Je kunt uitleggen wat werk betekent.</a:t>
            </a:r>
          </a:p>
          <a:p>
            <a:pPr marL="358775" indent="-358775"/>
            <a:r>
              <a:rPr lang="nl-NL" dirty="0"/>
              <a:t>• Je kunt uitleggen welke behoeften mensen hebben volgens</a:t>
            </a:r>
          </a:p>
          <a:p>
            <a:pPr marL="179388"/>
            <a:r>
              <a:rPr lang="nl-NL" dirty="0"/>
              <a:t> Maslow.</a:t>
            </a:r>
          </a:p>
          <a:p>
            <a:pPr marL="358775" indent="-358775"/>
            <a:r>
              <a:rPr lang="nl-NL" dirty="0"/>
              <a:t>• Je kunt uitleggen wat maatschappelijke participatie is.</a:t>
            </a:r>
          </a:p>
        </p:txBody>
      </p:sp>
    </p:spTree>
    <p:extLst>
      <p:ext uri="{BB962C8B-B14F-4D97-AF65-F5344CB8AC3E}">
        <p14:creationId xmlns:p14="http://schemas.microsoft.com/office/powerpoint/2010/main" val="3512964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A731153A-8A39-53BE-3594-254C95D31386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58775" indent="-358775"/>
            <a:r>
              <a:rPr lang="nl-NL" dirty="0"/>
              <a:t>•	Wat is werk</a:t>
            </a:r>
          </a:p>
          <a:p>
            <a:pPr marL="358775" indent="-358775"/>
            <a:r>
              <a:rPr lang="nl-NL" dirty="0"/>
              <a:t>•	De basisbehoeften volgens Maslow</a:t>
            </a:r>
          </a:p>
          <a:p>
            <a:pPr marL="358775" indent="-358775"/>
            <a:r>
              <a:rPr lang="nl-NL" dirty="0"/>
              <a:t>•	Het belang van werk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0F90850-406C-6053-B1C1-313E60E425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8.1 Waarom werken we?</a:t>
            </a:r>
          </a:p>
        </p:txBody>
      </p:sp>
      <p:pic>
        <p:nvPicPr>
          <p:cNvPr id="3" name="Afbeelding 2" descr="Afbeelding met persoon, kleding, overdekt, muur&#10;&#10;Automatisch gegenereerde beschrijving">
            <a:extLst>
              <a:ext uri="{FF2B5EF4-FFF2-40B4-BE49-F238E27FC236}">
                <a16:creationId xmlns:a16="http://schemas.microsoft.com/office/drawing/2014/main" id="{96A30225-B46C-9497-903F-0191B3A632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928" y="2158365"/>
            <a:ext cx="4102495" cy="2736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710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853FE4F-B7E0-6242-02D0-8402532CE5B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Wat is werk?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C30494F-6115-9A89-6098-2D83C3841D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8.1 Waarom werken we?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B6218B5A-B810-7B34-93DD-C54D35099A4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179388"/>
            <a:r>
              <a:rPr lang="nl-NL" b="1" dirty="0">
                <a:solidFill>
                  <a:srgbClr val="009CBC"/>
                </a:solidFill>
              </a:rPr>
              <a:t>Werk</a:t>
            </a:r>
            <a:r>
              <a:rPr lang="nl-NL" dirty="0"/>
              <a:t> betekent dat je </a:t>
            </a:r>
            <a:r>
              <a:rPr lang="nl-NL" i="1" dirty="0"/>
              <a:t>iets doet waar anderen behoefte</a:t>
            </a:r>
          </a:p>
          <a:p>
            <a:pPr marL="179388"/>
            <a:r>
              <a:rPr lang="nl-NL" i="1" dirty="0"/>
              <a:t>aan hebben</a:t>
            </a:r>
            <a:r>
              <a:rPr lang="nl-NL" dirty="0"/>
              <a:t>.</a:t>
            </a:r>
          </a:p>
          <a:p>
            <a:endParaRPr lang="nl-NL" dirty="0"/>
          </a:p>
          <a:p>
            <a:r>
              <a:rPr lang="nl-NL" dirty="0"/>
              <a:t>Bijvoorbeeld: een kapper of iemand die als </a:t>
            </a:r>
          </a:p>
          <a:p>
            <a:r>
              <a:rPr lang="nl-NL" dirty="0"/>
              <a:t>vrijwilliger een vereniging helpt. </a:t>
            </a:r>
          </a:p>
          <a:p>
            <a:r>
              <a:rPr lang="nl-NL" dirty="0"/>
              <a:t>Ook mantelzorg is werk.</a:t>
            </a:r>
          </a:p>
          <a:p>
            <a:endParaRPr lang="nl-NL" dirty="0"/>
          </a:p>
          <a:p>
            <a:pPr marL="179388"/>
            <a:r>
              <a:rPr lang="nl-NL" b="1" dirty="0">
                <a:solidFill>
                  <a:srgbClr val="009CBC"/>
                </a:solidFill>
              </a:rPr>
              <a:t>Vrijwilligerswerk</a:t>
            </a:r>
            <a:r>
              <a:rPr lang="nl-NL" dirty="0"/>
              <a:t> is </a:t>
            </a:r>
            <a:r>
              <a:rPr lang="nl-NL" i="1" dirty="0"/>
              <a:t>werk dat je onbetaald en onverplicht doet</a:t>
            </a:r>
            <a:r>
              <a:rPr lang="nl-NL" dirty="0"/>
              <a:t>.</a:t>
            </a:r>
          </a:p>
          <a:p>
            <a:endParaRPr lang="nl-NL" dirty="0"/>
          </a:p>
        </p:txBody>
      </p:sp>
      <p:pic>
        <p:nvPicPr>
          <p:cNvPr id="8" name="Afbeelding 7" descr="Afbeelding met kleding, person, buitenshuis, persoon&#10;&#10;Automatisch gegenereerde beschrijving">
            <a:extLst>
              <a:ext uri="{FF2B5EF4-FFF2-40B4-BE49-F238E27FC236}">
                <a16:creationId xmlns:a16="http://schemas.microsoft.com/office/drawing/2014/main" id="{12EB0201-DE5F-7F9A-590C-6D60B02D37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0345" y="2351443"/>
            <a:ext cx="2878200" cy="2337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2669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853FE4F-B7E0-6242-02D0-8402532CE5B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De basisbehoeften volgens Maslow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C30494F-6115-9A89-6098-2D83C3841D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8.1 Waarom werken we?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E70DF594-124C-FA32-68D0-3085EDAFC8A8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/>
              <a:t>Volgens de Amerikaanse psycholoog Maslow heeft ieder mens</a:t>
            </a:r>
          </a:p>
          <a:p>
            <a:r>
              <a:rPr lang="nl-NL" dirty="0"/>
              <a:t>vijf basisbehoeften. </a:t>
            </a:r>
          </a:p>
          <a:p>
            <a:endParaRPr lang="nl-NL" dirty="0"/>
          </a:p>
          <a:p>
            <a:r>
              <a:rPr lang="nl-NL" dirty="0"/>
              <a:t>Hij zet ze als een piramide op elkaar. De onderste behoefte in de </a:t>
            </a:r>
          </a:p>
          <a:p>
            <a:r>
              <a:rPr lang="nl-NL" dirty="0"/>
              <a:t>piramide wil iedereen het eerste vervuld hebben. </a:t>
            </a:r>
          </a:p>
          <a:p>
            <a:endParaRPr lang="nl-NL" dirty="0"/>
          </a:p>
          <a:p>
            <a:r>
              <a:rPr lang="nl-NL" dirty="0"/>
              <a:t>Als je dat gedaan hebt, ga je voor de volgende.</a:t>
            </a:r>
          </a:p>
        </p:txBody>
      </p:sp>
    </p:spTree>
    <p:extLst>
      <p:ext uri="{BB962C8B-B14F-4D97-AF65-F5344CB8AC3E}">
        <p14:creationId xmlns:p14="http://schemas.microsoft.com/office/powerpoint/2010/main" val="1212009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853FE4F-B7E0-6242-02D0-8402532CE5B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De basisbehoeften volgens Maslow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C30494F-6115-9A89-6098-2D83C3841D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8.1 Waarom werken we?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A184151C-0158-3A0D-6838-2833F0771FC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d</a:t>
            </a:r>
          </a:p>
        </p:txBody>
      </p:sp>
      <p:pic>
        <p:nvPicPr>
          <p:cNvPr id="8" name="Afbeelding 7" descr="Afbeelding met tekst, schermopname, Lettertype, logo&#10;&#10;Automatisch gegenereerde beschrijving">
            <a:extLst>
              <a:ext uri="{FF2B5EF4-FFF2-40B4-BE49-F238E27FC236}">
                <a16:creationId xmlns:a16="http://schemas.microsoft.com/office/drawing/2014/main" id="{990730F2-A605-EA42-F935-A603A1F7A5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9365" y="1420036"/>
            <a:ext cx="5829776" cy="4588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0818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853FE4F-B7E0-6242-02D0-8402532CE5B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De basisbehoeften volgens Maslow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C30494F-6115-9A89-6098-2D83C3841D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8.1 Waarom werken we?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B25F6AD-0CE1-2CAB-353F-0CD69E290D3F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9A630CCD-4077-96BB-274D-12AF24CD3F47}"/>
              </a:ext>
            </a:extLst>
          </p:cNvPr>
          <p:cNvSpPr txBox="1"/>
          <p:nvPr/>
        </p:nvSpPr>
        <p:spPr>
          <a:xfrm>
            <a:off x="1713768" y="5267819"/>
            <a:ext cx="88871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Vraag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: Bij welke basisbehoefte(n) speelt werk géén rol?</a:t>
            </a:r>
          </a:p>
        </p:txBody>
      </p:sp>
      <p:pic>
        <p:nvPicPr>
          <p:cNvPr id="11" name="Afbeelding 10" descr="Afbeelding met tekst, schermopname, Lettertype, logo&#10;&#10;Automatisch gegenereerde beschrijving">
            <a:extLst>
              <a:ext uri="{FF2B5EF4-FFF2-40B4-BE49-F238E27FC236}">
                <a16:creationId xmlns:a16="http://schemas.microsoft.com/office/drawing/2014/main" id="{1D844716-CD27-72FD-48B4-49A8A3831D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5452" y="1535384"/>
            <a:ext cx="4101095" cy="3227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3662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C30494F-6115-9A89-6098-2D83C3841D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8.1 Waarom werken we?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853FE4F-B7E0-6242-02D0-8402532CE5B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Waarom werk je?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35E62869-B301-894F-BAA8-BD0FAE00E400}"/>
              </a:ext>
            </a:extLst>
          </p:cNvPr>
          <p:cNvSpPr txBox="1"/>
          <p:nvPr/>
        </p:nvSpPr>
        <p:spPr>
          <a:xfrm>
            <a:off x="2883851" y="5136106"/>
            <a:ext cx="694658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Kijkvraag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: Hoeveel mensen geven ‘ergens </a:t>
            </a:r>
          </a:p>
          <a:p>
            <a:pPr algn="ctr"/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goed in worden’ als antwoord?</a:t>
            </a:r>
          </a:p>
        </p:txBody>
      </p:sp>
      <p:pic>
        <p:nvPicPr>
          <p:cNvPr id="5" name="Onlinemedia 4" title="Taaltafel Ergon | Thema 11: Waarom werk jij?">
            <a:hlinkClick r:id="" action="ppaction://media"/>
            <a:extLst>
              <a:ext uri="{FF2B5EF4-FFF2-40B4-BE49-F238E27FC236}">
                <a16:creationId xmlns:a16="http://schemas.microsoft.com/office/drawing/2014/main" id="{98CD7C2B-19AF-E75F-F805-A2A12B30FC65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974353" y="1993900"/>
            <a:ext cx="4302313" cy="2430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563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853FE4F-B7E0-6242-02D0-8402532CE5B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Het belang van werk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C30494F-6115-9A89-6098-2D83C3841D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8.1 Waarom werken we?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B6218B5A-B810-7B34-93DD-C54D35099A4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nl-NL" dirty="0"/>
              <a:t>Werk is belangrijk voor jezelf. </a:t>
            </a:r>
          </a:p>
          <a:p>
            <a:endParaRPr lang="nl-NL" dirty="0"/>
          </a:p>
          <a:p>
            <a:r>
              <a:rPr lang="nl-NL" dirty="0"/>
              <a:t>Bijvoorbeeld: </a:t>
            </a:r>
          </a:p>
          <a:p>
            <a:pPr marL="358775" indent="-358775"/>
            <a:r>
              <a:rPr lang="nl-NL" dirty="0"/>
              <a:t>•	je vervult er basisbehoeften mee</a:t>
            </a:r>
          </a:p>
          <a:p>
            <a:pPr marL="358775" indent="-358775"/>
            <a:r>
              <a:rPr lang="nl-NL" dirty="0"/>
              <a:t>•	je krijgt er waardering voor</a:t>
            </a:r>
          </a:p>
          <a:p>
            <a:endParaRPr lang="nl-NL" dirty="0"/>
          </a:p>
          <a:p>
            <a:r>
              <a:rPr lang="nl-NL" dirty="0"/>
              <a:t>Ook onbetaald werk is belangrijk.</a:t>
            </a:r>
          </a:p>
          <a:p>
            <a:pPr marL="179388"/>
            <a:r>
              <a:rPr lang="nl-NL" b="1" dirty="0">
                <a:solidFill>
                  <a:srgbClr val="009CBC"/>
                </a:solidFill>
              </a:rPr>
              <a:t>Maatschappelijke participatie</a:t>
            </a:r>
            <a:r>
              <a:rPr lang="nl-NL" dirty="0"/>
              <a:t> is wanneer je </a:t>
            </a:r>
            <a:r>
              <a:rPr lang="nl-NL" i="1" dirty="0"/>
              <a:t>bewust kiest om iets </a:t>
            </a:r>
          </a:p>
          <a:p>
            <a:pPr marL="179388"/>
            <a:r>
              <a:rPr lang="nl-NL" i="1" dirty="0"/>
              <a:t>voor een ander te doen zonder te worden betaald</a:t>
            </a:r>
            <a:r>
              <a:rPr lang="nl-NL" dirty="0"/>
              <a:t>.</a:t>
            </a:r>
          </a:p>
        </p:txBody>
      </p:sp>
      <p:pic>
        <p:nvPicPr>
          <p:cNvPr id="11" name="Afbeelding 10" descr="Afbeelding met kleding, persoon, verkopen, Handel&#10;&#10;Automatisch gegenereerde beschrijving">
            <a:extLst>
              <a:ext uri="{FF2B5EF4-FFF2-40B4-BE49-F238E27FC236}">
                <a16:creationId xmlns:a16="http://schemas.microsoft.com/office/drawing/2014/main" id="{31930DB5-B5DD-1752-F22F-39E57B732B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0752" y="2242692"/>
            <a:ext cx="2790546" cy="2020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07761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a6e05b2-bff7-4274-8c1c-2578f00e4fdc">
      <Terms xmlns="http://schemas.microsoft.com/office/infopath/2007/PartnerControls"/>
    </lcf76f155ced4ddcb4097134ff3c332f>
    <TaxCatchAll xmlns="f0974581-4bbf-443e-902f-14073e9fb4f6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F4CE18F811D44A92B5FDE8C06A468E" ma:contentTypeVersion="18" ma:contentTypeDescription="Create a new document." ma:contentTypeScope="" ma:versionID="cf35b24852d26190014b313ca7be27ad">
  <xsd:schema xmlns:xsd="http://www.w3.org/2001/XMLSchema" xmlns:xs="http://www.w3.org/2001/XMLSchema" xmlns:p="http://schemas.microsoft.com/office/2006/metadata/properties" xmlns:ns2="3a6e05b2-bff7-4274-8c1c-2578f00e4fdc" xmlns:ns3="e72f5fea-3ff5-4a0e-8464-2037869e11f9" xmlns:ns4="f0974581-4bbf-443e-902f-14073e9fb4f6" targetNamespace="http://schemas.microsoft.com/office/2006/metadata/properties" ma:root="true" ma:fieldsID="e5077cebe4c086f0e49c94225497fff1" ns2:_="" ns3:_="" ns4:_="">
    <xsd:import namespace="3a6e05b2-bff7-4274-8c1c-2578f00e4fdc"/>
    <xsd:import namespace="e72f5fea-3ff5-4a0e-8464-2037869e11f9"/>
    <xsd:import namespace="f0974581-4bbf-443e-902f-14073e9fb4f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6e05b2-bff7-4274-8c1c-2578f00e4fd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4d49524a-21d1-44ef-b988-918b9b4337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2f5fea-3ff5-4a0e-8464-2037869e11f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974581-4bbf-443e-902f-14073e9fb4f6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d51da9d4-972f-4a87-a0f3-b3e73a144c43}" ma:internalName="TaxCatchAll" ma:showField="CatchAllData" ma:web="e72f5fea-3ff5-4a0e-8464-2037869e11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4710A83-8FBA-49C1-B2D0-C3FE3E405EC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8DCBC12-2207-4D71-A54B-FF3E2153BE01}">
  <ds:schemaRefs>
    <ds:schemaRef ds:uri="http://schemas.microsoft.com/office/2006/metadata/properties"/>
    <ds:schemaRef ds:uri="http://schemas.microsoft.com/office/infopath/2007/PartnerControls"/>
    <ds:schemaRef ds:uri="3a6e05b2-bff7-4274-8c1c-2578f00e4fdc"/>
    <ds:schemaRef ds:uri="f0974581-4bbf-443e-902f-14073e9fb4f6"/>
  </ds:schemaRefs>
</ds:datastoreItem>
</file>

<file path=customXml/itemProps3.xml><?xml version="1.0" encoding="utf-8"?>
<ds:datastoreItem xmlns:ds="http://schemas.openxmlformats.org/officeDocument/2006/customXml" ds:itemID="{115C5A37-3298-4113-BED0-5B2FEAA99BE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a6e05b2-bff7-4274-8c1c-2578f00e4fdc"/>
    <ds:schemaRef ds:uri="e72f5fea-3ff5-4a0e-8464-2037869e11f9"/>
    <ds:schemaRef ds:uri="f0974581-4bbf-443e-902f-14073e9fb4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364</Words>
  <Application>Microsoft Office PowerPoint</Application>
  <PresentationFormat>Breedbeeld</PresentationFormat>
  <Paragraphs>67</Paragraphs>
  <Slides>11</Slides>
  <Notes>0</Notes>
  <HiddenSlides>0</HiddenSlides>
  <MMClips>1</MMClips>
  <ScaleCrop>false</ScaleCrop>
  <HeadingPairs>
    <vt:vector size="8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0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Segoe UI</vt:lpstr>
      <vt:lpstr>Kantoorthema</vt:lpstr>
      <vt:lpstr>8.1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George Rinkel</dc:creator>
  <cp:lastModifiedBy>Fluitsma, D.W.P.M. (Daniel)</cp:lastModifiedBy>
  <cp:revision>13</cp:revision>
  <dcterms:created xsi:type="dcterms:W3CDTF">2024-03-21T10:50:36Z</dcterms:created>
  <dcterms:modified xsi:type="dcterms:W3CDTF">2024-10-16T10:36:21Z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0x010100F3F4CE18F811D44A92B5FDE8C06A468E</vt:lpwstr>
  </property>
</Properties>
</file>