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1" r:id="rId11"/>
    <p:sldId id="263" r:id="rId12"/>
    <p:sldId id="264" r:id="rId13"/>
    <p:sldId id="265" r:id="rId14"/>
    <p:sldId id="266" r:id="rId15"/>
    <p:sldId id="267" r:id="rId16"/>
    <p:sldId id="268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3477C0-9124-431A-8F1D-C0EE5AE61C72}" v="4" dt="2024-06-05T08:39:07.151"/>
    <p1510:client id="{C701696E-57A9-40B4-BBCC-A0AE0872A4B6}" v="1" dt="2024-06-06T06:41:06.5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9F2C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9FCB6D5-6BCF-98AF-DA40-2ED82D3A16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9F2C2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BBE1313-BDE7-7B6B-3EA7-EAFA210021E8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392055075"/>
              </p:ext>
            </p:extLst>
          </p:nvPr>
        </p:nvGraphicFramePr>
        <p:xfrm>
          <a:off x="623170" y="706243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4BBE1313-BDE7-7B6B-3EA7-EAFA210021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170" y="706243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1DF42464-15E9-3703-343A-790DF06C93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00833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8E318611-6DC2-AE9B-A5CB-876E3D568A17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65796968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8E318611-6DC2-AE9B-A5CB-876E3D568A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3D5C1B4-8A1A-29B7-BAB8-5B71AD2C4C5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9F2C2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B28FA12-45D0-4FBB-0FEC-3EF6B178A4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F236B7A4-505A-4ED2-E20E-6E3AD776DBC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1887881-A54C-E7D7-DC47-AB0D215C025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1JODo3vOE3E?feature=oembed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uPtVHLY_RLs?feature=oembed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44084-909A-927F-AE18-DF8D474E8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5.6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34C759D-7AE0-003A-6738-F180F54CD1F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Straffen of voorkomen</a:t>
            </a:r>
          </a:p>
        </p:txBody>
      </p:sp>
      <p:pic>
        <p:nvPicPr>
          <p:cNvPr id="6" name="Tijdelijke aanduiding voor afbeelding 5" descr="Afbeelding met hemel, beeldhouwwerk, buitenshuis, persoon&#10;&#10;Automatisch gegenereerde beschrijving">
            <a:extLst>
              <a:ext uri="{FF2B5EF4-FFF2-40B4-BE49-F238E27FC236}">
                <a16:creationId xmlns:a16="http://schemas.microsoft.com/office/drawing/2014/main" id="{B0ED5784-4B5E-0A61-9732-7942C878BC6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5" t="330" r="305" b="-330"/>
          <a:stretch/>
        </p:blipFill>
        <p:spPr>
          <a:xfrm>
            <a:off x="5957132" y="910901"/>
            <a:ext cx="5400000" cy="5400000"/>
          </a:xfrm>
        </p:spPr>
      </p:pic>
    </p:spTree>
    <p:extLst>
      <p:ext uri="{BB962C8B-B14F-4D97-AF65-F5344CB8AC3E}">
        <p14:creationId xmlns:p14="http://schemas.microsoft.com/office/powerpoint/2010/main" val="410894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DC89AAF-DBA1-B33A-D3F6-ED7849BEC8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Repressie en preventie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9C5F907-3561-6727-9ABE-676D9523BD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5.6 Straffen of voorkomen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A06306E-C2CE-1251-B34C-4CB033BD82B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Om criminaliteit te verminderen zijn twee aanpakken mogelijk: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repressie en preventie.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182563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009CBC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Repressie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is </a:t>
            </a:r>
            <a:r>
              <a:rPr kumimoji="0" lang="nl-NL" sz="28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criminaliteit</a:t>
            </a:r>
            <a:r>
              <a:rPr kumimoji="0" lang="nl-NL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onderdrukken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r>
              <a:rPr lang="nl-NL" dirty="0"/>
              <a:t>Repressie is handelen ná het delict. Veroordeelde criminelen </a:t>
            </a:r>
          </a:p>
          <a:p>
            <a:r>
              <a:rPr lang="nl-NL" dirty="0"/>
              <a:t>moeten langer de cel in. En er moeten extra agenten komen</a:t>
            </a:r>
          </a:p>
          <a:p>
            <a:r>
              <a:rPr lang="nl-NL" dirty="0"/>
              <a:t>en justitie moet meer geld krijgen.</a:t>
            </a:r>
          </a:p>
        </p:txBody>
      </p:sp>
    </p:spTree>
    <p:extLst>
      <p:ext uri="{BB962C8B-B14F-4D97-AF65-F5344CB8AC3E}">
        <p14:creationId xmlns:p14="http://schemas.microsoft.com/office/powerpoint/2010/main" val="34611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DC89AAF-DBA1-B33A-D3F6-ED7849BEC8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Repressie en preventie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9C5F907-3561-6727-9ABE-676D9523BD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5.6 Straffen of voorkomen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A06306E-C2CE-1251-B34C-4CB033BD82B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82563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009CBC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Preventie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betekent </a:t>
            </a:r>
            <a:r>
              <a:rPr kumimoji="0" lang="nl-NL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criminaliteit voorkomen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Preventie is handelen vóór het delict. Bijvoorbeeld door te zorgen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voor meer toezicht. Dan wordt er minder gestolen.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Of door jonge criminelen hulp te geven bij het vinden van een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stageplek of een baan. Zo voorkom je dat ze opnieuw de fout in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gaan.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8931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716E702-4903-D747-BE68-9A754F9BAD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5.6 Straffen of voorkomen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3ADCD06-5E2C-C6F0-0A0A-B34669DEA99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Repressie en preventie</a:t>
            </a:r>
          </a:p>
        </p:txBody>
      </p:sp>
      <p:pic>
        <p:nvPicPr>
          <p:cNvPr id="7" name="Onlinemedia 6" title="Sven ging van strafblad naar eigen bedrijf | AJOUAD EN DE TOP 600 #3 | NPO 3">
            <a:hlinkClick r:id="" action="ppaction://media"/>
            <a:extLst>
              <a:ext uri="{FF2B5EF4-FFF2-40B4-BE49-F238E27FC236}">
                <a16:creationId xmlns:a16="http://schemas.microsoft.com/office/drawing/2014/main" id="{7D66607F-B08A-476E-6C2D-84D9CAA2171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37726" y="1945097"/>
            <a:ext cx="4309291" cy="243474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7B7E9D8E-F583-DCAE-59A8-7A3CB472871E}"/>
              </a:ext>
            </a:extLst>
          </p:cNvPr>
          <p:cNvSpPr txBox="1"/>
          <p:nvPr/>
        </p:nvSpPr>
        <p:spPr>
          <a:xfrm>
            <a:off x="2158438" y="5079696"/>
            <a:ext cx="77330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Welke voorbeelden van repressie en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preventie herken je in de video?</a:t>
            </a:r>
          </a:p>
        </p:txBody>
      </p:sp>
    </p:spTree>
    <p:extLst>
      <p:ext uri="{BB962C8B-B14F-4D97-AF65-F5344CB8AC3E}">
        <p14:creationId xmlns:p14="http://schemas.microsoft.com/office/powerpoint/2010/main" val="1867203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EF9A3A8-050E-55E2-A048-C06CAC3E64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5.6 Straffen of voorkomen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7FF93D-29B1-1891-4373-1B772F67F41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lnSpc>
                <a:spcPct val="100000"/>
              </a:lnSpc>
            </a:pPr>
            <a:r>
              <a:rPr lang="nl-NL" dirty="0"/>
              <a:t>•	Je kunt benoemen welke doelen straffen hebben.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wat tbs en ontoerekeningsvatbaarheid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betekenen.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het verschil uitleggen tussen repressie en preventie.</a:t>
            </a:r>
          </a:p>
        </p:txBody>
      </p:sp>
    </p:spTree>
    <p:extLst>
      <p:ext uri="{BB962C8B-B14F-4D97-AF65-F5344CB8AC3E}">
        <p14:creationId xmlns:p14="http://schemas.microsoft.com/office/powerpoint/2010/main" val="4211137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EF9A3A8-050E-55E2-A048-C06CAC3E64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5.6 Straffen of voorkomen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7FF93D-29B1-1891-4373-1B772F67F41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lnSpc>
                <a:spcPct val="100000"/>
              </a:lnSpc>
            </a:pPr>
            <a:r>
              <a:rPr lang="nl-NL" dirty="0"/>
              <a:t>•	Je kunt benoemen welke doelen straffen hebben.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wat tbs en ontoerekeningsvatbaarheid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betekenen.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het verschil uitleggen tussen repressie en preventie.</a:t>
            </a:r>
          </a:p>
        </p:txBody>
      </p:sp>
    </p:spTree>
    <p:extLst>
      <p:ext uri="{BB962C8B-B14F-4D97-AF65-F5344CB8AC3E}">
        <p14:creationId xmlns:p14="http://schemas.microsoft.com/office/powerpoint/2010/main" val="1479834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EECC4366-293B-ADAA-B3EC-B419CFE71FC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Soorten straffen</a:t>
            </a:r>
          </a:p>
          <a:p>
            <a:pPr marL="358775" indent="-358775"/>
            <a:r>
              <a:rPr lang="nl-NL" dirty="0"/>
              <a:t>•	Tbs</a:t>
            </a:r>
          </a:p>
          <a:p>
            <a:pPr marL="358775" indent="-358775"/>
            <a:r>
              <a:rPr lang="nl-NL" dirty="0"/>
              <a:t>•	Jeugdstrafrecht</a:t>
            </a:r>
          </a:p>
          <a:p>
            <a:pPr marL="358775" indent="-358775"/>
            <a:r>
              <a:rPr lang="nl-NL" dirty="0"/>
              <a:t>•	Het doel van straffen</a:t>
            </a:r>
          </a:p>
          <a:p>
            <a:pPr marL="358775" indent="-358775"/>
            <a:r>
              <a:rPr lang="nl-NL" dirty="0"/>
              <a:t>•	Repressie en preventie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6513FED-6826-7E0D-99F4-1B5F0E791A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5.6 Straffen of voorkomen</a:t>
            </a:r>
          </a:p>
        </p:txBody>
      </p:sp>
      <p:pic>
        <p:nvPicPr>
          <p:cNvPr id="6" name="Afbeelding 5" descr="Afbeelding met overdekt, kleding, persoon, meubels&#10;&#10;Automatisch gegenereerde beschrijving">
            <a:extLst>
              <a:ext uri="{FF2B5EF4-FFF2-40B4-BE49-F238E27FC236}">
                <a16:creationId xmlns:a16="http://schemas.microsoft.com/office/drawing/2014/main" id="{5296EB6F-6B3F-ED32-BF43-88A13D50AF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318" y="1982187"/>
            <a:ext cx="4876800" cy="325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650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1D8BF78-49B3-C66F-06B2-1DA542457FE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Soorten straffen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B805A81-9055-4386-3520-0BD68F8F78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5.6 Straffen of voorkomen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CA491FA-A35C-AFB1-8319-F07DCE01FE3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Als de rechter vindt dat iemand schuldig is, zijn er</a:t>
            </a:r>
          </a:p>
          <a:p>
            <a:r>
              <a:rPr lang="nl-NL" dirty="0"/>
              <a:t>verschillende mogelijkheden om te straffen. Dat zijn:</a:t>
            </a:r>
          </a:p>
          <a:p>
            <a:endParaRPr lang="nl-NL" dirty="0"/>
          </a:p>
          <a:p>
            <a:pPr marL="358775" indent="-358775"/>
            <a:r>
              <a:rPr lang="nl-NL" dirty="0"/>
              <a:t>•	Een </a:t>
            </a:r>
            <a:r>
              <a:rPr lang="nl-NL" b="1" dirty="0"/>
              <a:t>hoofdstraf</a:t>
            </a:r>
            <a:r>
              <a:rPr lang="nl-NL" dirty="0"/>
              <a:t> (geldboete, gevangenisstraf, taakstraf)</a:t>
            </a:r>
          </a:p>
          <a:p>
            <a:pPr marL="358775" indent="-358775"/>
            <a:r>
              <a:rPr lang="nl-NL" dirty="0"/>
              <a:t>•	Een </a:t>
            </a:r>
            <a:r>
              <a:rPr lang="nl-NL" b="1" dirty="0"/>
              <a:t>bijkomende straf </a:t>
            </a:r>
            <a:r>
              <a:rPr lang="nl-NL" dirty="0"/>
              <a:t>(bijvoorbeeld rijbewijs inleveren)</a:t>
            </a:r>
          </a:p>
          <a:p>
            <a:pPr marL="358775" indent="-358775"/>
            <a:r>
              <a:rPr lang="nl-NL" dirty="0"/>
              <a:t>•	Een </a:t>
            </a:r>
            <a:r>
              <a:rPr lang="nl-NL" b="1" dirty="0"/>
              <a:t>speciale maatregel </a:t>
            </a:r>
            <a:r>
              <a:rPr lang="nl-NL" dirty="0"/>
              <a:t>(bijvoorbeeld een schadevergoeding </a:t>
            </a:r>
          </a:p>
          <a:p>
            <a:pPr marL="358775"/>
            <a:r>
              <a:rPr lang="nl-NL" dirty="0"/>
              <a:t>betalen)</a:t>
            </a:r>
          </a:p>
        </p:txBody>
      </p:sp>
    </p:spTree>
    <p:extLst>
      <p:ext uri="{BB962C8B-B14F-4D97-AF65-F5344CB8AC3E}">
        <p14:creationId xmlns:p14="http://schemas.microsoft.com/office/powerpoint/2010/main" val="1276045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1D8BF78-49B3-C66F-06B2-1DA542457FE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Tbs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B805A81-9055-4386-3520-0BD68F8F78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5.6 Straffen of voorkomen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CA491FA-A35C-AFB1-8319-F07DCE01FE3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dirty="0"/>
              <a:t>Een speciale maatregel is </a:t>
            </a:r>
            <a:r>
              <a:rPr lang="nl-NL" b="1" dirty="0">
                <a:solidFill>
                  <a:srgbClr val="009CBC"/>
                </a:solidFill>
              </a:rPr>
              <a:t>tbs</a:t>
            </a:r>
            <a:r>
              <a:rPr lang="nl-NL" dirty="0"/>
              <a:t>: </a:t>
            </a:r>
            <a:r>
              <a:rPr lang="nl-NL" i="1" dirty="0"/>
              <a:t>de terbeschikkingstelling</a:t>
            </a:r>
            <a:r>
              <a:rPr lang="nl-NL" dirty="0"/>
              <a:t>. </a:t>
            </a:r>
          </a:p>
          <a:p>
            <a:endParaRPr lang="nl-NL" dirty="0"/>
          </a:p>
          <a:p>
            <a:pPr marL="179388"/>
            <a:r>
              <a:rPr lang="nl-NL" dirty="0"/>
              <a:t>Tbs is bedoeld voor mensen die </a:t>
            </a:r>
            <a:r>
              <a:rPr lang="nl-NL" b="1" dirty="0">
                <a:solidFill>
                  <a:srgbClr val="009CBC"/>
                </a:solidFill>
              </a:rPr>
              <a:t>ontoerekeningsvatbaar</a:t>
            </a:r>
            <a:r>
              <a:rPr lang="nl-NL" dirty="0"/>
              <a:t> zijn: </a:t>
            </a:r>
            <a:r>
              <a:rPr lang="nl-NL" i="1" dirty="0"/>
              <a:t>het </a:t>
            </a:r>
          </a:p>
          <a:p>
            <a:pPr marL="179388"/>
            <a:r>
              <a:rPr lang="nl-NL" i="1" dirty="0"/>
              <a:t>gepleegde delict kan de dader niet worden aangerekend vanwege </a:t>
            </a:r>
          </a:p>
          <a:p>
            <a:pPr marL="179388"/>
            <a:r>
              <a:rPr lang="nl-NL" i="1" dirty="0"/>
              <a:t>een psychische stoornis</a:t>
            </a:r>
            <a:r>
              <a:rPr lang="nl-NL" dirty="0"/>
              <a:t>.</a:t>
            </a:r>
          </a:p>
          <a:p>
            <a:pPr marL="179388"/>
            <a:endParaRPr lang="nl-NL" dirty="0"/>
          </a:p>
          <a:p>
            <a:r>
              <a:rPr lang="nl-NL" dirty="0"/>
              <a:t>Deze mensen worden behandeld in een tbs-kliniek. Ze komen pas </a:t>
            </a:r>
          </a:p>
          <a:p>
            <a:r>
              <a:rPr lang="nl-NL" dirty="0"/>
              <a:t>vrij als de artsen verklaren dat ze genezen zijn.</a:t>
            </a:r>
          </a:p>
        </p:txBody>
      </p:sp>
    </p:spTree>
    <p:extLst>
      <p:ext uri="{BB962C8B-B14F-4D97-AF65-F5344CB8AC3E}">
        <p14:creationId xmlns:p14="http://schemas.microsoft.com/office/powerpoint/2010/main" val="1271975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6638336-9E7C-242E-ADA8-92BDA77526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5.6 Straffen of voorkomen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6AD0753-DC0C-777B-DFB4-FC21ECB1509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Tbs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837E9C8-82DC-85BB-A5DC-D5AE8329A634}"/>
              </a:ext>
            </a:extLst>
          </p:cNvPr>
          <p:cNvSpPr txBox="1"/>
          <p:nvPr/>
        </p:nvSpPr>
        <p:spPr>
          <a:xfrm>
            <a:off x="1626026" y="5114462"/>
            <a:ext cx="89399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Kijkopdracht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Noem twee voordelen van het opleggen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van de tbs-maatregel in plaats van een gevangenisstraf.</a:t>
            </a:r>
          </a:p>
        </p:txBody>
      </p:sp>
      <p:pic>
        <p:nvPicPr>
          <p:cNvPr id="2" name="Onlinemedia 1" title="Er zitten 1460 mensen in een tbs-kliniek: zo werkt tbs">
            <a:hlinkClick r:id="" action="ppaction://media"/>
            <a:extLst>
              <a:ext uri="{FF2B5EF4-FFF2-40B4-BE49-F238E27FC236}">
                <a16:creationId xmlns:a16="http://schemas.microsoft.com/office/drawing/2014/main" id="{113998FD-6672-721B-35DC-F134EE6FD2F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56050" y="1930400"/>
            <a:ext cx="4315752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40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1D8BF78-49B3-C66F-06B2-1DA542457FE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Jeugdstrafrecht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B805A81-9055-4386-3520-0BD68F8F78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5.6 Straffen of voorkomen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CA491FA-A35C-AFB1-8319-F07DCE01FE3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dirty="0"/>
              <a:t>Voor jongeren is er het </a:t>
            </a:r>
            <a:r>
              <a:rPr lang="nl-NL" b="1" dirty="0">
                <a:solidFill>
                  <a:srgbClr val="009CBC"/>
                </a:solidFill>
              </a:rPr>
              <a:t>jeugdstrafrecht</a:t>
            </a:r>
            <a:r>
              <a:rPr lang="nl-NL" dirty="0"/>
              <a:t>: </a:t>
            </a:r>
            <a:r>
              <a:rPr lang="nl-NL" i="1" dirty="0"/>
              <a:t>strafrecht voor jongeren </a:t>
            </a:r>
          </a:p>
          <a:p>
            <a:pPr marL="179388"/>
            <a:r>
              <a:rPr lang="nl-NL" i="1" dirty="0"/>
              <a:t>tussen 12 en 18 jaar die een zwaar misdrijf plegen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De nadruk ligt hierbij meer op voorkomen dat jongeren opnieuw in </a:t>
            </a:r>
          </a:p>
          <a:p>
            <a:r>
              <a:rPr lang="nl-NL" dirty="0"/>
              <a:t>de fout gaan.</a:t>
            </a:r>
          </a:p>
        </p:txBody>
      </p:sp>
    </p:spTree>
    <p:extLst>
      <p:ext uri="{BB962C8B-B14F-4D97-AF65-F5344CB8AC3E}">
        <p14:creationId xmlns:p14="http://schemas.microsoft.com/office/powerpoint/2010/main" val="4097499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DC89AAF-DBA1-B33A-D3F6-ED7849BEC8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Jeugdstrafrecht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9C5F907-3561-6727-9ABE-676D9523BD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5.6 Straffen of voorkomen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A06306E-C2CE-1251-B34C-4CB033BD82B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Als je tussen 12 en 18 jaar oud bent en een licht misdrijf pleegt</a:t>
            </a:r>
          </a:p>
          <a:p>
            <a:r>
              <a:rPr lang="nl-NL" dirty="0"/>
              <a:t>kan de politie je naar </a:t>
            </a:r>
            <a:r>
              <a:rPr lang="nl-NL" b="1" dirty="0"/>
              <a:t>Halt</a:t>
            </a:r>
            <a:r>
              <a:rPr lang="nl-NL" dirty="0"/>
              <a:t> sturen. </a:t>
            </a:r>
          </a:p>
          <a:p>
            <a:endParaRPr lang="nl-NL" dirty="0"/>
          </a:p>
          <a:p>
            <a:r>
              <a:rPr lang="nl-NL" dirty="0"/>
              <a:t>Werk je mee, dan krijg je geen strafblad.</a:t>
            </a:r>
          </a:p>
        </p:txBody>
      </p:sp>
      <p:pic>
        <p:nvPicPr>
          <p:cNvPr id="3" name="Afbeelding 2" descr="Afbeelding met buitenshuis, kleding, persoon, accessoire&#10;&#10;Automatisch gegenereerde beschrijving">
            <a:extLst>
              <a:ext uri="{FF2B5EF4-FFF2-40B4-BE49-F238E27FC236}">
                <a16:creationId xmlns:a16="http://schemas.microsoft.com/office/drawing/2014/main" id="{E778920F-6273-A7BB-ECA8-24A69B70B4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5086" y="2394856"/>
            <a:ext cx="2236651" cy="3354977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6894E400-0E5C-4BB8-CB02-71AE4FD7F693}"/>
              </a:ext>
            </a:extLst>
          </p:cNvPr>
          <p:cNvSpPr txBox="1"/>
          <p:nvPr/>
        </p:nvSpPr>
        <p:spPr>
          <a:xfrm>
            <a:off x="1026919" y="4441371"/>
            <a:ext cx="805470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Waarom is voor deze aanpak van jongeren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gekozen, denk je?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Waarom is niet gekozen voor een straf?</a:t>
            </a:r>
          </a:p>
        </p:txBody>
      </p:sp>
    </p:spTree>
    <p:extLst>
      <p:ext uri="{BB962C8B-B14F-4D97-AF65-F5344CB8AC3E}">
        <p14:creationId xmlns:p14="http://schemas.microsoft.com/office/powerpoint/2010/main" val="3480674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DC89AAF-DBA1-B33A-D3F6-ED7849BEC8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Het doel van straffen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9C5F907-3561-6727-9ABE-676D9523BD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5.6 Straffen of voorkomen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A06306E-C2CE-1251-B34C-4CB033BD82B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straffen van criminelen heeft verschillende doelen:</a:t>
            </a:r>
          </a:p>
          <a:p>
            <a:endParaRPr lang="nl-NL" dirty="0"/>
          </a:p>
          <a:p>
            <a:pPr marL="358775" indent="-358775"/>
            <a:r>
              <a:rPr lang="nl-NL" dirty="0"/>
              <a:t>•	</a:t>
            </a:r>
            <a:r>
              <a:rPr lang="nl-NL" b="1" dirty="0"/>
              <a:t>afschrikking</a:t>
            </a:r>
            <a:endParaRPr lang="nl-NL" dirty="0"/>
          </a:p>
          <a:p>
            <a:pPr marL="358775" indent="-358775"/>
            <a:r>
              <a:rPr lang="nl-NL" dirty="0"/>
              <a:t>•	de dader moet zijn of haar </a:t>
            </a:r>
            <a:r>
              <a:rPr lang="nl-NL" b="1" dirty="0"/>
              <a:t>gedrag verbeteren</a:t>
            </a:r>
            <a:endParaRPr lang="nl-NL" dirty="0"/>
          </a:p>
          <a:p>
            <a:pPr marL="358775" indent="-358775"/>
            <a:r>
              <a:rPr lang="nl-NL" dirty="0"/>
              <a:t>•	de samenleving </a:t>
            </a:r>
            <a:r>
              <a:rPr lang="nl-NL" b="1" dirty="0"/>
              <a:t>veiliger </a:t>
            </a:r>
            <a:r>
              <a:rPr lang="nl-NL" dirty="0"/>
              <a:t>maken</a:t>
            </a:r>
          </a:p>
          <a:p>
            <a:pPr marL="358775" indent="-358775"/>
            <a:r>
              <a:rPr lang="nl-NL" dirty="0"/>
              <a:t>•	</a:t>
            </a:r>
            <a:r>
              <a:rPr lang="nl-NL" b="1" dirty="0"/>
              <a:t>voorkomt</a:t>
            </a:r>
            <a:r>
              <a:rPr lang="nl-NL" dirty="0"/>
              <a:t> </a:t>
            </a:r>
            <a:r>
              <a:rPr lang="nl-NL" b="1" dirty="0"/>
              <a:t>eigenrichting</a:t>
            </a:r>
            <a:endParaRPr lang="nl-NL" dirty="0"/>
          </a:p>
          <a:p>
            <a:pPr marL="358775" indent="-358775"/>
            <a:r>
              <a:rPr lang="nl-NL" dirty="0"/>
              <a:t>•	</a:t>
            </a:r>
            <a:r>
              <a:rPr lang="nl-NL" b="1" dirty="0"/>
              <a:t>vergelding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20085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86765FA-3A6D-4ED6-A9B4-621FD86927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customXml/itemProps3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518</Words>
  <Application>Microsoft Office PowerPoint</Application>
  <PresentationFormat>Breedbeeld</PresentationFormat>
  <Paragraphs>90</Paragraphs>
  <Slides>13</Slides>
  <Notes>0</Notes>
  <HiddenSlides>0</HiddenSlides>
  <MMClips>2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Segoe UI</vt:lpstr>
      <vt:lpstr>Kantoorthema</vt:lpstr>
      <vt:lpstr>5.6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14</cp:revision>
  <dcterms:created xsi:type="dcterms:W3CDTF">2024-03-21T10:50:36Z</dcterms:created>
  <dcterms:modified xsi:type="dcterms:W3CDTF">2024-10-16T10:54:08Z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