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1" r:id="rId9"/>
    <p:sldId id="262" r:id="rId10"/>
    <p:sldId id="260" r:id="rId11"/>
    <p:sldId id="263" r:id="rId12"/>
    <p:sldId id="264" r:id="rId13"/>
    <p:sldId id="268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CB0E13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8AA53F-D6ED-4D01-8D93-E6E01A4DFC05}" v="1" dt="2024-06-20T07:56:50.7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4E145-D763-41FC-8AC3-20B9A08954A1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02881-B1E3-4C47-B6EC-92416391FD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715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Deze aflevering duurt 10 minuten en kan in twee delen worden bekeken met bij elk deel een kijkvraag. Deel 1 duurt tot 5:17 en gaat vooral over hoe werkt </a:t>
            </a:r>
            <a:r>
              <a:rPr lang="nl-NL" dirty="0" err="1"/>
              <a:t>hokjesdenken</a:t>
            </a:r>
            <a:r>
              <a:rPr lang="nl-NL" dirty="0"/>
              <a:t>, waarom doen we het en wat is het voor- en nadeel. De video moet zelf gestopt worden bij 5:17.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02881-B1E3-4C47-B6EC-92416391FD2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717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Het tweede deel van de video start hier in op 5:17.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02881-B1E3-4C47-B6EC-92416391FD2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113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CB0E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881B9E-821B-5E81-95ED-656DD1DB5A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24CA3A94-D907-FAA8-9FE1-6D90E8FAF4E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76773385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24CA3A94-D907-FAA8-9FE1-6D90E8FAF4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737D17A-F941-952D-5BE5-8C9E9897C1D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D4765FE-F7B2-E6DA-1BA1-F4E881A7713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723989365"/>
              </p:ext>
            </p:extLst>
          </p:nvPr>
        </p:nvGraphicFramePr>
        <p:xfrm>
          <a:off x="623455" y="707268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CD4765FE-F7B2-E6DA-1BA1-F4E881A771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7268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884CA24-E685-C85D-128B-D437B07771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7199B6B-CA12-2F2C-4F5C-FCAE86CD0C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C4CB08E-5C8F-031C-4DBF-6ACD978ABA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20A376C-EBDD-F762-4053-80BDC8D40FF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1cD9PTerKHQ?feature=oembed" TargetMode="Externa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1cD9PTerKHQ?start=317&amp;feature=oembed" TargetMode="Externa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CE087E-FDEA-FF66-E70F-515AAA16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7.2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FBC1F5-D9B9-FF8A-2136-2D800AC99DC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 err="1"/>
              <a:t>Hokjesdenken</a:t>
            </a:r>
            <a:endParaRPr lang="nl-NL" dirty="0"/>
          </a:p>
        </p:txBody>
      </p:sp>
      <p:pic>
        <p:nvPicPr>
          <p:cNvPr id="6" name="Tijdelijke aanduiding voor afbeelding 5" descr="Afbeelding met Menselijk gezicht, glimlach, collage, kleding&#10;&#10;Automatisch gegenereerde beschrijving">
            <a:extLst>
              <a:ext uri="{FF2B5EF4-FFF2-40B4-BE49-F238E27FC236}">
                <a16:creationId xmlns:a16="http://schemas.microsoft.com/office/drawing/2014/main" id="{0920E248-FD6D-9F17-FF5A-E3A9B41A802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0" r="208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8644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69E0D17E-D5ED-8167-83B6-5FA7888B84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Discriminatie en racisme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55596D8-FE00-2C66-D28A-D0E43081FD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C5927F1-F64A-80F3-DBD8-9365D549278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Discriminatie vindt plaats op basis van:</a:t>
            </a:r>
          </a:p>
          <a:p>
            <a:endParaRPr lang="nl-NL" dirty="0"/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 err="1"/>
              <a:t>migratie-achtergrond</a:t>
            </a:r>
            <a:endParaRPr lang="nl-NL" dirty="0"/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uiterlijk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sekse en seksuele voorkeur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leeftijd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geloof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handicap</a:t>
            </a:r>
          </a:p>
        </p:txBody>
      </p:sp>
    </p:spTree>
    <p:extLst>
      <p:ext uri="{BB962C8B-B14F-4D97-AF65-F5344CB8AC3E}">
        <p14:creationId xmlns:p14="http://schemas.microsoft.com/office/powerpoint/2010/main" val="2733647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15FAAEB-0F1A-0611-482C-637C380EA5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Discriminatie en racisme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3AC43A-8BD5-A92D-8F81-1888C13671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2EA7052-1240-42F9-D153-DA82C03421C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b="1" dirty="0">
                <a:solidFill>
                  <a:srgbClr val="009CBC"/>
                </a:solidFill>
              </a:rPr>
              <a:t>Racisme</a:t>
            </a:r>
            <a:r>
              <a:rPr lang="nl-NL" dirty="0"/>
              <a:t> is </a:t>
            </a:r>
            <a:r>
              <a:rPr lang="nl-NL" i="1" dirty="0"/>
              <a:t>discriminatie van mensen op basis van huidskleur </a:t>
            </a:r>
          </a:p>
          <a:p>
            <a:pPr marL="179388"/>
            <a:r>
              <a:rPr lang="nl-NL" i="1" dirty="0"/>
              <a:t>of afkomst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Lange tijd dachten we dat het niet voorkwam in </a:t>
            </a:r>
          </a:p>
          <a:p>
            <a:r>
              <a:rPr lang="nl-NL" dirty="0"/>
              <a:t>Nederland.</a:t>
            </a:r>
          </a:p>
          <a:p>
            <a:r>
              <a:rPr lang="nl-NL" dirty="0"/>
              <a:t>Tegenwoordig erkennen we het als een </a:t>
            </a:r>
          </a:p>
          <a:p>
            <a:r>
              <a:rPr lang="nl-NL" dirty="0"/>
              <a:t>maatschappelijk probleem.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612B84D-3BC3-5C27-A10D-1F5BCFFC9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712" y="2756592"/>
            <a:ext cx="2453833" cy="243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994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C500ED36-7AD1-5622-9D47-A3C624265E2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Gevolgen van discriminatie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3E678A-27BA-5F26-2902-5D0C409BC3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3053299-3EDF-E2F4-A8FB-64FCE8F9A69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b="1" dirty="0"/>
              <a:t>Sociale ongelijkheid </a:t>
            </a:r>
            <a:r>
              <a:rPr lang="nl-NL" dirty="0"/>
              <a:t>in de maatschappij.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Slachtoffers van discriminatie ontwikkelen hierdoor vaker</a:t>
            </a:r>
          </a:p>
          <a:p>
            <a:pPr marL="360363" indent="-360363"/>
            <a:r>
              <a:rPr lang="nl-NL" dirty="0"/>
              <a:t>	psychische klachten.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Het is slecht voor de </a:t>
            </a:r>
            <a:r>
              <a:rPr lang="nl-NL" b="1" dirty="0"/>
              <a:t>sociale cohesie</a:t>
            </a:r>
            <a:r>
              <a:rPr lang="nl-NL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Discriminatie is dan ook verboden volgens artikel 1 van de</a:t>
            </a:r>
          </a:p>
          <a:p>
            <a:r>
              <a:rPr lang="nl-NL" b="1" dirty="0"/>
              <a:t>Grondwet.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E12CABB-E82F-7928-8279-9E01925A9CCC}"/>
              </a:ext>
            </a:extLst>
          </p:cNvPr>
          <p:cNvSpPr txBox="1"/>
          <p:nvPr/>
        </p:nvSpPr>
        <p:spPr>
          <a:xfrm>
            <a:off x="3153441" y="5043354"/>
            <a:ext cx="5798960" cy="9961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Vraag: 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Waarom komt discriminatie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dan nog steeds voor, denk je?</a:t>
            </a: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43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1CF7DBD-04EB-36D9-314D-9B24608AF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2A734-2AB5-AAED-D06A-45EA4DDB48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/>
              <a:t>Je kunt beschrijven wat vooroordelen en stereotypen zijn, </a:t>
            </a:r>
          </a:p>
          <a:p>
            <a:pPr marL="360363">
              <a:lnSpc>
                <a:spcPct val="100000"/>
              </a:lnSpc>
            </a:pPr>
            <a:r>
              <a:rPr lang="nl-NL" dirty="0"/>
              <a:t>en hoe deze ontstaan.</a:t>
            </a:r>
          </a:p>
          <a:p>
            <a:pPr marL="360363" indent="-360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/>
              <a:t>Je kunt voorbeelden noemen en herkennen van vooroordelen 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en stereotypen.</a:t>
            </a:r>
          </a:p>
          <a:p>
            <a:pPr marL="360363" indent="-360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/>
              <a:t>Je kunt uitleggen wat discriminatie en racisme is, 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en de gevolgen ervan beschrijven. </a:t>
            </a:r>
          </a:p>
        </p:txBody>
      </p:sp>
    </p:spTree>
    <p:extLst>
      <p:ext uri="{BB962C8B-B14F-4D97-AF65-F5344CB8AC3E}">
        <p14:creationId xmlns:p14="http://schemas.microsoft.com/office/powerpoint/2010/main" val="209268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1CF7DBD-04EB-36D9-314D-9B24608AF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2A734-2AB5-AAED-D06A-45EA4DDB48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beschrijven wat vooroordelen en stereotypen zijn, </a:t>
            </a:r>
          </a:p>
          <a:p>
            <a:pPr marL="360363" indent="-360363"/>
            <a:r>
              <a:rPr lang="nl-NL" dirty="0"/>
              <a:t>	en hoe deze ontstaan.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voorbeelden noemen en herkennen van vooroordelen </a:t>
            </a:r>
          </a:p>
          <a:p>
            <a:pPr marL="360363"/>
            <a:r>
              <a:rPr lang="nl-NL" dirty="0"/>
              <a:t>en stereotypen.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uitleggen wat discriminatie en racisme is, </a:t>
            </a:r>
          </a:p>
          <a:p>
            <a:pPr marL="360363" indent="-360363"/>
            <a:r>
              <a:rPr lang="nl-NL" dirty="0"/>
              <a:t>	en de gevolgen ervan beschrijven. </a:t>
            </a:r>
          </a:p>
        </p:txBody>
      </p:sp>
    </p:spTree>
    <p:extLst>
      <p:ext uri="{BB962C8B-B14F-4D97-AF65-F5344CB8AC3E}">
        <p14:creationId xmlns:p14="http://schemas.microsoft.com/office/powerpoint/2010/main" val="4045058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3A29F31-C7EE-8323-C6BE-9CB94DA2AB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" y="1371109"/>
            <a:ext cx="10830607" cy="4659235"/>
          </a:xfrm>
        </p:spPr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Waarom denken we in hokjes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Stereotypen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Vooroordelen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Discriminatie en racisme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Gevolgen van discriminatie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CC4B57-A6F2-AF0C-7033-D21A468D6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pic>
        <p:nvPicPr>
          <p:cNvPr id="5" name="Afbeelding 4" descr="Afbeelding met Menselijk gezicht, glimlach, collage, kleding&#10;&#10;Automatisch gegenereerde beschrijving">
            <a:extLst>
              <a:ext uri="{FF2B5EF4-FFF2-40B4-BE49-F238E27FC236}">
                <a16:creationId xmlns:a16="http://schemas.microsoft.com/office/drawing/2014/main" id="{3BECEFC7-1B2B-DC54-A566-2950199B1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598" y="2999390"/>
            <a:ext cx="3458822" cy="201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22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D1DA45A-4773-F4EF-84B5-BC73BBD3EF1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Waarom denken we in hokjes?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328E9C-3474-813E-9D42-B0048FDBB2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D2A48B7-2EBE-162D-5754-D093A2D69F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9184" y="1399356"/>
            <a:ext cx="10830607" cy="4659235"/>
          </a:xfrm>
        </p:spPr>
        <p:txBody>
          <a:bodyPr/>
          <a:lstStyle/>
          <a:p>
            <a:r>
              <a:rPr lang="nl-NL" dirty="0"/>
              <a:t>Om de wereld overzichtelijk te maken, maakt je brein hokjes aan. </a:t>
            </a:r>
          </a:p>
          <a:p>
            <a:r>
              <a:rPr lang="nl-NL" dirty="0"/>
              <a:t>Je plaats dingen, dieren en mensen automatisch in zo’n hokje.</a:t>
            </a:r>
          </a:p>
          <a:p>
            <a:r>
              <a:rPr lang="nl-NL" dirty="0"/>
              <a:t>Je hebt dan snel een oordeel over wie je voor je hebt. </a:t>
            </a:r>
          </a:p>
        </p:txBody>
      </p:sp>
      <p:pic>
        <p:nvPicPr>
          <p:cNvPr id="22" name="Graphic 21" descr="Hond met effen opvulling">
            <a:extLst>
              <a:ext uri="{FF2B5EF4-FFF2-40B4-BE49-F238E27FC236}">
                <a16:creationId xmlns:a16="http://schemas.microsoft.com/office/drawing/2014/main" id="{5FA4B5A7-5180-E937-C86A-BC265CF9D7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9045" y="4616356"/>
            <a:ext cx="914400" cy="914400"/>
          </a:xfrm>
          <a:prstGeom prst="rect">
            <a:avLst/>
          </a:prstGeom>
        </p:spPr>
      </p:pic>
      <p:sp>
        <p:nvSpPr>
          <p:cNvPr id="23" name="Actieknop: Leeg 2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169DFB3-24A9-BE03-0A94-764C7C894FFB}"/>
              </a:ext>
            </a:extLst>
          </p:cNvPr>
          <p:cNvSpPr/>
          <p:nvPr/>
        </p:nvSpPr>
        <p:spPr>
          <a:xfrm>
            <a:off x="3238074" y="3372727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Actieknop: Leeg 2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6E9C060-5244-9673-D1B7-DBBE76BBCA95}"/>
              </a:ext>
            </a:extLst>
          </p:cNvPr>
          <p:cNvSpPr/>
          <p:nvPr/>
        </p:nvSpPr>
        <p:spPr>
          <a:xfrm>
            <a:off x="4439508" y="3366083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Actieknop: Leeg 2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5759F49-B34B-5D21-5FD2-641B26E90E22}"/>
              </a:ext>
            </a:extLst>
          </p:cNvPr>
          <p:cNvSpPr/>
          <p:nvPr/>
        </p:nvSpPr>
        <p:spPr>
          <a:xfrm>
            <a:off x="5667660" y="3377103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Actieknop: Leeg 2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E2DEA71F-110B-FA85-902A-4B183BEBD97C}"/>
              </a:ext>
            </a:extLst>
          </p:cNvPr>
          <p:cNvSpPr/>
          <p:nvPr/>
        </p:nvSpPr>
        <p:spPr>
          <a:xfrm>
            <a:off x="6930567" y="3372727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Actieknop: Leeg 2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5F1A2F44-EE7B-6F82-3303-5D71CDC906D7}"/>
              </a:ext>
            </a:extLst>
          </p:cNvPr>
          <p:cNvSpPr/>
          <p:nvPr/>
        </p:nvSpPr>
        <p:spPr>
          <a:xfrm>
            <a:off x="6937656" y="4569252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Actieknop: Leeg 2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535B5DD6-E49D-F7BC-B58B-5D1E2C4BD3BA}"/>
              </a:ext>
            </a:extLst>
          </p:cNvPr>
          <p:cNvSpPr/>
          <p:nvPr/>
        </p:nvSpPr>
        <p:spPr>
          <a:xfrm>
            <a:off x="5667660" y="4569252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Actieknop: Leeg 28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D29E2812-DDDF-6984-4E57-2F001ACDD3D8}"/>
              </a:ext>
            </a:extLst>
          </p:cNvPr>
          <p:cNvSpPr/>
          <p:nvPr/>
        </p:nvSpPr>
        <p:spPr>
          <a:xfrm>
            <a:off x="4439508" y="4601759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Actieknop: Leeg 3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325C5D7B-46ED-A732-3E8B-AC7886D77A1D}"/>
              </a:ext>
            </a:extLst>
          </p:cNvPr>
          <p:cNvSpPr/>
          <p:nvPr/>
        </p:nvSpPr>
        <p:spPr>
          <a:xfrm>
            <a:off x="3251343" y="4601759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3" name="Graphic 32" descr="Vrouwelijke arts met effen opvulling">
            <a:extLst>
              <a:ext uri="{FF2B5EF4-FFF2-40B4-BE49-F238E27FC236}">
                <a16:creationId xmlns:a16="http://schemas.microsoft.com/office/drawing/2014/main" id="{74B6A92E-C03C-FE2A-2D7F-CCAE6395C4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36099" y="3451020"/>
            <a:ext cx="914400" cy="914400"/>
          </a:xfrm>
          <a:prstGeom prst="rect">
            <a:avLst/>
          </a:prstGeom>
        </p:spPr>
      </p:pic>
      <p:pic>
        <p:nvPicPr>
          <p:cNvPr id="35" name="Graphic 34" descr="Spin met effen opvulling">
            <a:extLst>
              <a:ext uri="{FF2B5EF4-FFF2-40B4-BE49-F238E27FC236}">
                <a16:creationId xmlns:a16="http://schemas.microsoft.com/office/drawing/2014/main" id="{3111060A-4D0A-4069-5337-95707C5263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86490" y="3441090"/>
            <a:ext cx="914400" cy="914400"/>
          </a:xfrm>
          <a:prstGeom prst="rect">
            <a:avLst/>
          </a:prstGeom>
        </p:spPr>
      </p:pic>
      <p:pic>
        <p:nvPicPr>
          <p:cNvPr id="37" name="Graphic 36" descr="Vrouw met wandelstok silhouet">
            <a:extLst>
              <a:ext uri="{FF2B5EF4-FFF2-40B4-BE49-F238E27FC236}">
                <a16:creationId xmlns:a16="http://schemas.microsoft.com/office/drawing/2014/main" id="{D45DBABA-E38E-8A57-C49A-3C003550E5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49045" y="3429000"/>
            <a:ext cx="914400" cy="914400"/>
          </a:xfrm>
          <a:prstGeom prst="rect">
            <a:avLst/>
          </a:prstGeom>
        </p:spPr>
      </p:pic>
      <p:pic>
        <p:nvPicPr>
          <p:cNvPr id="39" name="Graphic 38" descr="Bodybuilder met effen opvulling">
            <a:extLst>
              <a:ext uri="{FF2B5EF4-FFF2-40B4-BE49-F238E27FC236}">
                <a16:creationId xmlns:a16="http://schemas.microsoft.com/office/drawing/2014/main" id="{B3ADA71A-3852-9537-69C8-A832764D2EE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315351" y="4665767"/>
            <a:ext cx="914400" cy="914400"/>
          </a:xfrm>
          <a:prstGeom prst="rect">
            <a:avLst/>
          </a:prstGeom>
        </p:spPr>
      </p:pic>
      <p:pic>
        <p:nvPicPr>
          <p:cNvPr id="41" name="Graphic 40" descr="Contour van verwarrend gezicht silhouet">
            <a:extLst>
              <a:ext uri="{FF2B5EF4-FFF2-40B4-BE49-F238E27FC236}">
                <a16:creationId xmlns:a16="http://schemas.microsoft.com/office/drawing/2014/main" id="{210C1A0E-624E-1CCD-839A-2544B527DE9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18519" y="4633346"/>
            <a:ext cx="914400" cy="914400"/>
          </a:xfrm>
          <a:prstGeom prst="rect">
            <a:avLst/>
          </a:prstGeom>
        </p:spPr>
      </p:pic>
      <p:pic>
        <p:nvPicPr>
          <p:cNvPr id="43" name="Graphic 42" descr="Mannelijke detective silhouet">
            <a:extLst>
              <a:ext uri="{FF2B5EF4-FFF2-40B4-BE49-F238E27FC236}">
                <a16:creationId xmlns:a16="http://schemas.microsoft.com/office/drawing/2014/main" id="{7426E876-EFC6-30F5-C528-B68E476E086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065672" y="4616356"/>
            <a:ext cx="914400" cy="914400"/>
          </a:xfrm>
          <a:prstGeom prst="rect">
            <a:avLst/>
          </a:prstGeom>
        </p:spPr>
      </p:pic>
      <p:pic>
        <p:nvPicPr>
          <p:cNvPr id="45" name="Graphic 44" descr="Slang silhouet">
            <a:extLst>
              <a:ext uri="{FF2B5EF4-FFF2-40B4-BE49-F238E27FC236}">
                <a16:creationId xmlns:a16="http://schemas.microsoft.com/office/drawing/2014/main" id="{832F333C-3A46-7229-6CB3-B821681E4E6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345731" y="34024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274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E09B87B-EE61-D076-34B5-3AE88B44A6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Stereotypen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0AB4113-E2DC-5E8A-EBEF-DBAE95C4AA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1FB6642-63C5-31C7-760E-4179DF3B45D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Aan een hokje koppelen we vaak een </a:t>
            </a:r>
            <a:r>
              <a:rPr lang="nl-NL" b="1" dirty="0">
                <a:solidFill>
                  <a:srgbClr val="009CBC"/>
                </a:solidFill>
              </a:rPr>
              <a:t>stereotype</a:t>
            </a:r>
            <a:r>
              <a:rPr lang="nl-NL" dirty="0"/>
              <a:t>: </a:t>
            </a:r>
            <a:r>
              <a:rPr lang="nl-NL" i="1" dirty="0"/>
              <a:t>een overdreven </a:t>
            </a:r>
          </a:p>
          <a:p>
            <a:pPr marL="179388"/>
            <a:r>
              <a:rPr lang="nl-NL" i="1" dirty="0"/>
              <a:t>en vaststaand beeld van een groep mensen</a:t>
            </a:r>
            <a:r>
              <a:rPr lang="nl-NL" dirty="0"/>
              <a:t>. </a:t>
            </a:r>
          </a:p>
          <a:p>
            <a:r>
              <a:rPr lang="nl-NL" dirty="0"/>
              <a:t>Bijvoorbeeld: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meisjes zijn goed in taal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jongens zijn goed in wiskunde </a:t>
            </a:r>
          </a:p>
          <a:p>
            <a:endParaRPr lang="nl-NL" dirty="0"/>
          </a:p>
          <a:p>
            <a:pPr algn="ctr"/>
            <a:r>
              <a:rPr lang="nl-NL" dirty="0"/>
              <a:t>		</a:t>
            </a:r>
          </a:p>
          <a:p>
            <a:endParaRPr lang="nl-NL" dirty="0"/>
          </a:p>
          <a:p>
            <a:r>
              <a:rPr lang="nl-NL" dirty="0"/>
              <a:t> 			1			2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6" name="Graphic 5" descr="Vrouw met wandelstok silhouet">
            <a:extLst>
              <a:ext uri="{FF2B5EF4-FFF2-40B4-BE49-F238E27FC236}">
                <a16:creationId xmlns:a16="http://schemas.microsoft.com/office/drawing/2014/main" id="{E56A0C09-C41F-35C7-79A1-457410478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70165" y="4953719"/>
            <a:ext cx="914400" cy="914400"/>
          </a:xfrm>
          <a:prstGeom prst="rect">
            <a:avLst/>
          </a:prstGeom>
        </p:spPr>
      </p:pic>
      <p:sp>
        <p:nvSpPr>
          <p:cNvPr id="7" name="Actieknop: Leeg 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F200451C-F263-D25D-9147-7BBE4142CBCF}"/>
              </a:ext>
            </a:extLst>
          </p:cNvPr>
          <p:cNvSpPr/>
          <p:nvPr/>
        </p:nvSpPr>
        <p:spPr>
          <a:xfrm>
            <a:off x="3742149" y="4825703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" name="Actieknop: Leeg 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B4A442C-B5B0-B207-345F-0BFFF72710BF}"/>
              </a:ext>
            </a:extLst>
          </p:cNvPr>
          <p:cNvSpPr/>
          <p:nvPr/>
        </p:nvSpPr>
        <p:spPr>
          <a:xfrm>
            <a:off x="6547491" y="4825703"/>
            <a:ext cx="1042416" cy="1042416"/>
          </a:xfrm>
          <a:prstGeom prst="actionButtonBlank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9" name="Graphic 8" descr="Bodybuilder met effen opvulling">
            <a:extLst>
              <a:ext uri="{FF2B5EF4-FFF2-40B4-BE49-F238E27FC236}">
                <a16:creationId xmlns:a16="http://schemas.microsoft.com/office/drawing/2014/main" id="{743654D9-26B3-DD36-AE5E-CFB13F52B4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75507" y="4889711"/>
            <a:ext cx="914400" cy="914400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C1C222AB-A433-0DCE-F33B-BFD5D56F4892}"/>
              </a:ext>
            </a:extLst>
          </p:cNvPr>
          <p:cNvSpPr txBox="1"/>
          <p:nvPr/>
        </p:nvSpPr>
        <p:spPr>
          <a:xfrm>
            <a:off x="1477818" y="4195086"/>
            <a:ext cx="8088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 etiket plak jij op hokje 1 en hokje 2?</a:t>
            </a:r>
          </a:p>
        </p:txBody>
      </p:sp>
    </p:spTree>
    <p:extLst>
      <p:ext uri="{BB962C8B-B14F-4D97-AF65-F5344CB8AC3E}">
        <p14:creationId xmlns:p14="http://schemas.microsoft.com/office/powerpoint/2010/main" val="2218953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73C76D3-4B44-8869-AC40-6DD8C86B68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Vooroordelen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CD29BCC-3F49-B2F2-6C43-FE18680A6C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99E1595-60B6-40CA-67F9-C9F70A3E78C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Stereotypen kunnen leiden tot </a:t>
            </a:r>
            <a:r>
              <a:rPr lang="nl-NL" b="1" dirty="0">
                <a:solidFill>
                  <a:srgbClr val="009CBC"/>
                </a:solidFill>
              </a:rPr>
              <a:t>vooroordelen</a:t>
            </a:r>
            <a:r>
              <a:rPr lang="nl-NL" dirty="0"/>
              <a:t>: </a:t>
            </a:r>
            <a:r>
              <a:rPr lang="nl-NL" i="1" dirty="0"/>
              <a:t>een oordeel over</a:t>
            </a:r>
          </a:p>
          <a:p>
            <a:pPr marL="179388"/>
            <a:r>
              <a:rPr lang="nl-NL" i="1" dirty="0"/>
              <a:t>iemand of iets zonder dat je de persoon of de feiten kent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Het oordeel over iemand is dan alleen gebaseerd op het hokje </a:t>
            </a:r>
          </a:p>
          <a:p>
            <a:r>
              <a:rPr lang="nl-NL" dirty="0"/>
              <a:t>waar je iemand indeelt. </a:t>
            </a:r>
          </a:p>
        </p:txBody>
      </p:sp>
    </p:spTree>
    <p:extLst>
      <p:ext uri="{BB962C8B-B14F-4D97-AF65-F5344CB8AC3E}">
        <p14:creationId xmlns:p14="http://schemas.microsoft.com/office/powerpoint/2010/main" val="3440730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DF5DACC-473A-D15A-42C1-896CBE2234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pic>
        <p:nvPicPr>
          <p:cNvPr id="5" name="Onlinemedia 4" title="Hokjesdenken">
            <a:hlinkClick r:id="" action="ppaction://media"/>
            <a:extLst>
              <a:ext uri="{FF2B5EF4-FFF2-40B4-BE49-F238E27FC236}">
                <a16:creationId xmlns:a16="http://schemas.microsoft.com/office/drawing/2014/main" id="{A36FE01E-E796-4EEF-462D-033F9A3DF816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919255" y="1935332"/>
            <a:ext cx="4353490" cy="2530137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7AD9AFA-2F23-103A-F7D7-837D233A49C5}"/>
              </a:ext>
            </a:extLst>
          </p:cNvPr>
          <p:cNvSpPr txBox="1"/>
          <p:nvPr/>
        </p:nvSpPr>
        <p:spPr>
          <a:xfrm>
            <a:off x="890609" y="5007189"/>
            <a:ext cx="10389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Kijkvragen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 voordeel heeft </a:t>
            </a:r>
            <a:r>
              <a:rPr lang="nl-NL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hokjesdenken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? En welk nadeel?</a:t>
            </a:r>
          </a:p>
        </p:txBody>
      </p:sp>
    </p:spTree>
    <p:extLst>
      <p:ext uri="{BB962C8B-B14F-4D97-AF65-F5344CB8AC3E}">
        <p14:creationId xmlns:p14="http://schemas.microsoft.com/office/powerpoint/2010/main" val="254634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699FACB-B522-6DEC-A199-EDCAC18615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pic>
        <p:nvPicPr>
          <p:cNvPr id="4" name="Onlinemedia 3" title="Hokjesdenken">
            <a:hlinkClick r:id="" action="ppaction://media"/>
            <a:extLst>
              <a:ext uri="{FF2B5EF4-FFF2-40B4-BE49-F238E27FC236}">
                <a16:creationId xmlns:a16="http://schemas.microsoft.com/office/drawing/2014/main" id="{E9FF9E6B-53D5-5079-B375-B481D1F2E8D1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953482" y="2000631"/>
            <a:ext cx="4285036" cy="2420449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E6DF1B93-157B-5F6C-8805-90095ACF55CD}"/>
              </a:ext>
            </a:extLst>
          </p:cNvPr>
          <p:cNvSpPr txBox="1"/>
          <p:nvPr/>
        </p:nvSpPr>
        <p:spPr>
          <a:xfrm>
            <a:off x="2718188" y="5007189"/>
            <a:ext cx="6734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laat het experiment zien? </a:t>
            </a:r>
          </a:p>
        </p:txBody>
      </p:sp>
    </p:spTree>
    <p:extLst>
      <p:ext uri="{BB962C8B-B14F-4D97-AF65-F5344CB8AC3E}">
        <p14:creationId xmlns:p14="http://schemas.microsoft.com/office/powerpoint/2010/main" val="83844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69E0D17E-D5ED-8167-83B6-5FA7888B84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Discriminatie en racisme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55596D8-FE00-2C66-D28A-D0E43081FD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7.2 </a:t>
            </a:r>
            <a:r>
              <a:rPr lang="nl-NL" dirty="0" err="1"/>
              <a:t>Hokjesdenken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C5927F1-F64A-80F3-DBD8-9365D549278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vooroordeel kan ertoe leiden dat je mensen verkeerd</a:t>
            </a:r>
          </a:p>
          <a:p>
            <a:r>
              <a:rPr lang="nl-NL" dirty="0"/>
              <a:t>beoordeelt en behandelt.</a:t>
            </a:r>
          </a:p>
          <a:p>
            <a:endParaRPr lang="nl-NL" dirty="0"/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Discriminatie</a:t>
            </a:r>
            <a:r>
              <a:rPr lang="nl-NL" dirty="0"/>
              <a:t>: </a:t>
            </a:r>
            <a:r>
              <a:rPr lang="nl-NL" i="1" dirty="0"/>
              <a:t>mensen anders behandelen </a:t>
            </a:r>
          </a:p>
          <a:p>
            <a:pPr marL="179388"/>
            <a:r>
              <a:rPr lang="nl-NL" i="1" dirty="0"/>
              <a:t>of buitensluiten op basis van bepaalde </a:t>
            </a:r>
          </a:p>
          <a:p>
            <a:pPr marL="179388"/>
            <a:r>
              <a:rPr lang="nl-NL" i="1" dirty="0"/>
              <a:t>kenmerken.</a:t>
            </a:r>
            <a:endParaRPr lang="nl-NL" dirty="0"/>
          </a:p>
        </p:txBody>
      </p:sp>
      <p:pic>
        <p:nvPicPr>
          <p:cNvPr id="10" name="Afbeelding 9" descr="Afbeelding met kleding, persoon, schoeisel, Menselijk gezicht&#10;&#10;Automatisch gegenereerde beschrijving">
            <a:extLst>
              <a:ext uri="{FF2B5EF4-FFF2-40B4-BE49-F238E27FC236}">
                <a16:creationId xmlns:a16="http://schemas.microsoft.com/office/drawing/2014/main" id="{EABA1681-B274-E14B-6046-9F80C3ADC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339" y="2855259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431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BD91953D-CD9F-463D-BE60-0F3013EE58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483</Words>
  <Application>Microsoft Office PowerPoint</Application>
  <PresentationFormat>Breedbeeld</PresentationFormat>
  <Paragraphs>94</Paragraphs>
  <Slides>13</Slides>
  <Notes>2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Segoe UI</vt:lpstr>
      <vt:lpstr>Kantoorthema</vt:lpstr>
      <vt:lpstr>7.2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12</cp:revision>
  <dcterms:created xsi:type="dcterms:W3CDTF">2024-03-21T10:50:36Z</dcterms:created>
  <dcterms:modified xsi:type="dcterms:W3CDTF">2024-10-16T10:16:20Z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