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5" r:id="rId8"/>
    <p:sldId id="277" r:id="rId9"/>
    <p:sldId id="271" r:id="rId10"/>
    <p:sldId id="272" r:id="rId11"/>
    <p:sldId id="262" r:id="rId12"/>
    <p:sldId id="278" r:id="rId13"/>
    <p:sldId id="275" r:id="rId14"/>
    <p:sldId id="281" r:id="rId15"/>
    <p:sldId id="279" r:id="rId16"/>
    <p:sldId id="273" r:id="rId17"/>
    <p:sldId id="274" r:id="rId18"/>
    <p:sldId id="276" r:id="rId19"/>
    <p:sldId id="280" r:id="rId2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5779C9-2EE7-43AD-A235-22372B403173}" v="10" dt="2024-05-29T07:30:15.7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821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E3AA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CE4DAED4-81AA-F919-96EF-57A9BAF125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E3AA00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FF758638-8F82-AB52-11F9-FA13D840D9E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4178700814"/>
              </p:ext>
            </p:extLst>
          </p:nvPr>
        </p:nvGraphicFramePr>
        <p:xfrm>
          <a:off x="623455" y="712181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FF758638-8F82-AB52-11F9-FA13D840D9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12181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4A59A7FA-3E09-C432-ECB1-E709FB761C7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E3AA00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354BB968-3A4E-137A-0958-45FDFA4D91C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800732411"/>
              </p:ext>
            </p:extLst>
          </p:nvPr>
        </p:nvGraphicFramePr>
        <p:xfrm>
          <a:off x="629393" y="71528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354BB968-3A4E-137A-0958-45FDFA4D91C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9393" y="71528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97280F91-1D9D-7E8F-ECDF-6E656B245A1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E3AA00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48CB20D-EE8B-4DD8-8AAB-86DAA28AEB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56FCA625-18FA-8B2F-CBC5-BD043BE350F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2408182D-E0F5-3700-16AE-C9441E86D1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1NmIceIcI8k?feature=oembed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XxrFBBIRRiA?feature=oembed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20D17C-7FAB-EFE2-0FA2-D492BD06F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4.6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330479F-1A92-2AAE-4F0D-4C165F5BAFC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Politiek in de buurt</a:t>
            </a:r>
          </a:p>
        </p:txBody>
      </p:sp>
      <p:pic>
        <p:nvPicPr>
          <p:cNvPr id="6" name="Tijdelijke aanduiding voor afbeelding 5" descr="Afbeelding met overdekt, Congreszaal, meubels, kleding&#10;&#10;Automatisch gegenereerde beschrijving">
            <a:extLst>
              <a:ext uri="{FF2B5EF4-FFF2-40B4-BE49-F238E27FC236}">
                <a16:creationId xmlns:a16="http://schemas.microsoft.com/office/drawing/2014/main" id="{1D470E8D-9449-C6A7-C002-55BD980E64F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0" r="169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58283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gemeente</a:t>
            </a:r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4.6 Politiek in de buurt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DE48F89-0801-4EA3-0DFD-BA5CB717E83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pic>
        <p:nvPicPr>
          <p:cNvPr id="7" name="Tijdelijke aanduiding voor inhoud 2" descr="Afbeelding met tekst, schermopname, Lettertype&#10;&#10;Automatisch gegenereerde beschrijving">
            <a:extLst>
              <a:ext uri="{FF2B5EF4-FFF2-40B4-BE49-F238E27FC236}">
                <a16:creationId xmlns:a16="http://schemas.microsoft.com/office/drawing/2014/main" id="{9888F4C6-CA13-9EF6-9C5C-119A9382E7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314" y="2351646"/>
            <a:ext cx="10780565" cy="2856850"/>
          </a:xfrm>
          <a:prstGeom prst="rect">
            <a:avLst/>
          </a:prstGeom>
          <a:solidFill>
            <a:schemeClr val="bg1"/>
          </a:solidFill>
          <a:ln w="3175">
            <a:solidFill>
              <a:srgbClr val="E3AA00"/>
            </a:solidFill>
          </a:ln>
        </p:spPr>
      </p:pic>
    </p:spTree>
    <p:extLst>
      <p:ext uri="{BB962C8B-B14F-4D97-AF65-F5344CB8AC3E}">
        <p14:creationId xmlns:p14="http://schemas.microsoft.com/office/powerpoint/2010/main" val="2163746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5837370-A677-59DA-7EB7-390649B6B9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4.6 Politiek in de buurt</a:t>
            </a:r>
          </a:p>
        </p:txBody>
      </p:sp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223E6E30-29C0-823E-AE22-6C09C7F11DE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Gekozen burgemeester?</a:t>
            </a:r>
          </a:p>
        </p:txBody>
      </p:sp>
      <p:pic>
        <p:nvPicPr>
          <p:cNvPr id="7" name="Onlinemedia 6" title="Mag Ik Wat Vragen? - Wat vind je van de gekozen burgemeester?">
            <a:hlinkClick r:id="" action="ppaction://media"/>
            <a:extLst>
              <a:ext uri="{FF2B5EF4-FFF2-40B4-BE49-F238E27FC236}">
                <a16:creationId xmlns:a16="http://schemas.microsoft.com/office/drawing/2014/main" id="{C03060EE-7D3D-4F74-D5DD-6CDDB5652E0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65388" y="1967005"/>
            <a:ext cx="4293274" cy="2425700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694005A0-1F2D-7EED-BA6A-67E0B302F7FF}"/>
              </a:ext>
            </a:extLst>
          </p:cNvPr>
          <p:cNvSpPr txBox="1"/>
          <p:nvPr/>
        </p:nvSpPr>
        <p:spPr>
          <a:xfrm>
            <a:off x="2204614" y="5060673"/>
            <a:ext cx="77827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Wat vind jij, moet een burgemeester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worden gekozen of benoemd door de regering?</a:t>
            </a:r>
          </a:p>
        </p:txBody>
      </p:sp>
    </p:spTree>
    <p:extLst>
      <p:ext uri="{BB962C8B-B14F-4D97-AF65-F5344CB8AC3E}">
        <p14:creationId xmlns:p14="http://schemas.microsoft.com/office/powerpoint/2010/main" val="2171602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provincie</a:t>
            </a:r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4.6 Politiek in de buurt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Provincies zitten tussen de regering en de gemeenten in. Ze regelen </a:t>
            </a:r>
          </a:p>
          <a:p>
            <a:r>
              <a:rPr lang="nl-NL" dirty="0"/>
              <a:t>zaken die te groot zijn voor een gemeente, en te klein voor de </a:t>
            </a:r>
          </a:p>
          <a:p>
            <a:r>
              <a:rPr lang="nl-NL" dirty="0"/>
              <a:t>regering.</a:t>
            </a:r>
          </a:p>
          <a:p>
            <a:endParaRPr lang="nl-NL" dirty="0"/>
          </a:p>
          <a:p>
            <a:r>
              <a:rPr lang="nl-NL" dirty="0"/>
              <a:t>De provincie wijst bijvoorbeeld aan waar nieuwe woonwijken of</a:t>
            </a:r>
          </a:p>
          <a:p>
            <a:r>
              <a:rPr lang="nl-NL" dirty="0"/>
              <a:t>recreatiegebieden moeten komen. Het provinciebestuur controleert</a:t>
            </a:r>
          </a:p>
          <a:p>
            <a:r>
              <a:rPr lang="nl-NL" dirty="0"/>
              <a:t>ook of de gemeenten hun werk goed doen.</a:t>
            </a:r>
          </a:p>
        </p:txBody>
      </p:sp>
    </p:spTree>
    <p:extLst>
      <p:ext uri="{BB962C8B-B14F-4D97-AF65-F5344CB8AC3E}">
        <p14:creationId xmlns:p14="http://schemas.microsoft.com/office/powerpoint/2010/main" val="14282086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provincie</a:t>
            </a:r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4.6 Politiek in de buurt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b="1" dirty="0"/>
              <a:t>Provinciale Staten</a:t>
            </a:r>
          </a:p>
          <a:p>
            <a:pPr marL="179388"/>
            <a:r>
              <a:rPr lang="nl-NL" dirty="0"/>
              <a:t>Elke vier jaar kiezen we de leden van de </a:t>
            </a:r>
            <a:r>
              <a:rPr lang="nl-NL" b="1" dirty="0">
                <a:solidFill>
                  <a:srgbClr val="009CBC"/>
                </a:solidFill>
              </a:rPr>
              <a:t>Provinciale Staten</a:t>
            </a:r>
            <a:r>
              <a:rPr lang="nl-NL" dirty="0"/>
              <a:t>,</a:t>
            </a:r>
          </a:p>
          <a:p>
            <a:pPr marL="179388"/>
            <a:r>
              <a:rPr lang="nl-NL" i="1" dirty="0"/>
              <a:t>de gekozen volksvertegenwoordiging in de provincie</a:t>
            </a:r>
            <a:r>
              <a:rPr lang="nl-NL" dirty="0"/>
              <a:t>. </a:t>
            </a:r>
          </a:p>
          <a:p>
            <a:endParaRPr lang="nl-NL" dirty="0"/>
          </a:p>
          <a:p>
            <a:r>
              <a:rPr lang="nl-NL" dirty="0"/>
              <a:t>De leden hebben nog een speciale taak: ze kiezen om de vier jaar </a:t>
            </a:r>
          </a:p>
          <a:p>
            <a:r>
              <a:rPr lang="nl-NL" dirty="0"/>
              <a:t>de leden van de Eerste Kamer.</a:t>
            </a:r>
          </a:p>
        </p:txBody>
      </p:sp>
    </p:spTree>
    <p:extLst>
      <p:ext uri="{BB962C8B-B14F-4D97-AF65-F5344CB8AC3E}">
        <p14:creationId xmlns:p14="http://schemas.microsoft.com/office/powerpoint/2010/main" val="374003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provincie</a:t>
            </a:r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4.6 Politiek in de buurt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College van Gedeputeerde Staten </a:t>
            </a:r>
          </a:p>
          <a:p>
            <a:pPr marL="179388"/>
            <a:r>
              <a:rPr lang="nl-NL" b="1" dirty="0">
                <a:solidFill>
                  <a:srgbClr val="009CBC"/>
                </a:solidFill>
              </a:rPr>
              <a:t>Het college van Gedeputeerde Staten </a:t>
            </a:r>
            <a:r>
              <a:rPr lang="nl-NL" dirty="0"/>
              <a:t>is </a:t>
            </a:r>
            <a:r>
              <a:rPr lang="nl-NL" i="1" dirty="0"/>
              <a:t>het dagelijks bestuur </a:t>
            </a:r>
          </a:p>
          <a:p>
            <a:pPr marL="179388"/>
            <a:r>
              <a:rPr lang="nl-NL" i="1" dirty="0"/>
              <a:t>van de provincie</a:t>
            </a:r>
            <a:r>
              <a:rPr lang="nl-NL" dirty="0"/>
              <a:t>.</a:t>
            </a:r>
          </a:p>
          <a:p>
            <a:r>
              <a:rPr lang="nl-NL" dirty="0"/>
              <a:t>Het college wordt gekozen door de Provinciale Staten.</a:t>
            </a:r>
          </a:p>
          <a:p>
            <a:pPr marL="179388"/>
            <a:endParaRPr lang="nl-NL" dirty="0"/>
          </a:p>
          <a:p>
            <a:pPr marL="179388"/>
            <a:r>
              <a:rPr lang="nl-NL" dirty="0"/>
              <a:t>De </a:t>
            </a:r>
            <a:r>
              <a:rPr lang="nl-NL" b="1" dirty="0">
                <a:solidFill>
                  <a:srgbClr val="009CBC"/>
                </a:solidFill>
              </a:rPr>
              <a:t>commissaris van de Koning</a:t>
            </a:r>
            <a:r>
              <a:rPr lang="nl-NL" dirty="0"/>
              <a:t> </a:t>
            </a:r>
            <a:r>
              <a:rPr lang="nl-NL" i="1" dirty="0"/>
              <a:t>geeft leiding aan Gedeputeerde </a:t>
            </a:r>
          </a:p>
          <a:p>
            <a:pPr marL="179388"/>
            <a:r>
              <a:rPr lang="nl-NL" i="1" dirty="0"/>
              <a:t>Staten</a:t>
            </a:r>
            <a:r>
              <a:rPr lang="nl-NL" dirty="0"/>
              <a:t>.</a:t>
            </a:r>
          </a:p>
          <a:p>
            <a:r>
              <a:rPr lang="nl-NL" dirty="0"/>
              <a:t>De commissaris wordt benoemd door de regering.</a:t>
            </a:r>
          </a:p>
        </p:txBody>
      </p:sp>
    </p:spTree>
    <p:extLst>
      <p:ext uri="{BB962C8B-B14F-4D97-AF65-F5344CB8AC3E}">
        <p14:creationId xmlns:p14="http://schemas.microsoft.com/office/powerpoint/2010/main" val="15401408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provincie</a:t>
            </a:r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4.6 Politiek in de buurt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D1D4015-6CCB-BAF9-7058-ABED7851078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pic>
        <p:nvPicPr>
          <p:cNvPr id="7" name="Tijdelijke aanduiding voor inhoud 2" descr="Afbeelding met tekst, schermopname, Lettertype&#10;&#10;Automatisch gegenereerde beschrijving">
            <a:extLst>
              <a:ext uri="{FF2B5EF4-FFF2-40B4-BE49-F238E27FC236}">
                <a16:creationId xmlns:a16="http://schemas.microsoft.com/office/drawing/2014/main" id="{1F9CB24B-7081-E2CD-D16A-89216027A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20" y="2370706"/>
            <a:ext cx="10803142" cy="2862833"/>
          </a:xfrm>
          <a:prstGeom prst="rect">
            <a:avLst/>
          </a:prstGeom>
          <a:solidFill>
            <a:schemeClr val="bg1"/>
          </a:solidFill>
          <a:ln w="3175">
            <a:solidFill>
              <a:srgbClr val="E3AA00"/>
            </a:solidFill>
          </a:ln>
        </p:spPr>
      </p:pic>
    </p:spTree>
    <p:extLst>
      <p:ext uri="{BB962C8B-B14F-4D97-AF65-F5344CB8AC3E}">
        <p14:creationId xmlns:p14="http://schemas.microsoft.com/office/powerpoint/2010/main" val="2749988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jdelijke aanduiding voor tekst 22">
            <a:extLst>
              <a:ext uri="{FF2B5EF4-FFF2-40B4-BE49-F238E27FC236}">
                <a16:creationId xmlns:a16="http://schemas.microsoft.com/office/drawing/2014/main" id="{2ED637A2-8AE6-252A-BA36-435F2DD02E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4.6 Politiek in de buurt</a:t>
            </a:r>
          </a:p>
        </p:txBody>
      </p:sp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20B94955-04A6-7423-85DD-8D3C84336E4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>
              <a:lnSpc>
                <a:spcPct val="100000"/>
              </a:lnSpc>
            </a:pPr>
            <a:r>
              <a:rPr lang="nl-NL" dirty="0"/>
              <a:t>•	Je kunt taken van de gemeente en de provincie benoemen en </a:t>
            </a:r>
          </a:p>
          <a:p>
            <a:pPr marL="358775">
              <a:lnSpc>
                <a:spcPct val="100000"/>
              </a:lnSpc>
            </a:pPr>
            <a:r>
              <a:rPr lang="nl-NL" dirty="0"/>
              <a:t>herkennen.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uitleggen wie in de gemeente en de provincie de plannen </a:t>
            </a:r>
          </a:p>
          <a:p>
            <a:pPr marL="358775">
              <a:lnSpc>
                <a:spcPct val="100000"/>
              </a:lnSpc>
            </a:pPr>
            <a:r>
              <a:rPr lang="nl-NL" dirty="0"/>
              <a:t>goedkeuren en wie de plannen uitvoeren.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de rol van de provincie beschrijven in de totstandkoming </a:t>
            </a:r>
          </a:p>
          <a:p>
            <a:pPr marL="358775">
              <a:lnSpc>
                <a:spcPct val="100000"/>
              </a:lnSpc>
            </a:pPr>
            <a:r>
              <a:rPr lang="nl-NL" dirty="0"/>
              <a:t>van de Eerste Kamer.</a:t>
            </a:r>
          </a:p>
        </p:txBody>
      </p:sp>
    </p:spTree>
    <p:extLst>
      <p:ext uri="{BB962C8B-B14F-4D97-AF65-F5344CB8AC3E}">
        <p14:creationId xmlns:p14="http://schemas.microsoft.com/office/powerpoint/2010/main" val="4160312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jdelijke aanduiding voor tekst 22">
            <a:extLst>
              <a:ext uri="{FF2B5EF4-FFF2-40B4-BE49-F238E27FC236}">
                <a16:creationId xmlns:a16="http://schemas.microsoft.com/office/drawing/2014/main" id="{2ED637A2-8AE6-252A-BA36-435F2DD02E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4.6 Politiek in de buurt</a:t>
            </a:r>
          </a:p>
        </p:txBody>
      </p:sp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20B94955-04A6-7423-85DD-8D3C84336E4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>
              <a:lnSpc>
                <a:spcPct val="100000"/>
              </a:lnSpc>
            </a:pPr>
            <a:r>
              <a:rPr lang="nl-NL" dirty="0"/>
              <a:t>•	Je kunt taken van de gemeente en de provincie benoemen en  </a:t>
            </a:r>
          </a:p>
          <a:p>
            <a:pPr marL="358775">
              <a:lnSpc>
                <a:spcPct val="100000"/>
              </a:lnSpc>
            </a:pPr>
            <a:r>
              <a:rPr lang="nl-NL" dirty="0"/>
              <a:t>herkennen.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uitleggen wie in de gemeente en de provincie de plannen  </a:t>
            </a:r>
          </a:p>
          <a:p>
            <a:pPr marL="358775">
              <a:lnSpc>
                <a:spcPct val="100000"/>
              </a:lnSpc>
            </a:pPr>
            <a:r>
              <a:rPr lang="nl-NL" dirty="0"/>
              <a:t>goedkeuren en wie de plannen uitvoeren.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de rol van de provincie beschrijven in de totstandkoming </a:t>
            </a:r>
          </a:p>
          <a:p>
            <a:pPr marL="358775">
              <a:lnSpc>
                <a:spcPct val="100000"/>
              </a:lnSpc>
            </a:pPr>
            <a:r>
              <a:rPr lang="nl-NL" dirty="0"/>
              <a:t>van de Eerste Kamer.</a:t>
            </a:r>
          </a:p>
        </p:txBody>
      </p:sp>
    </p:spTree>
    <p:extLst>
      <p:ext uri="{BB962C8B-B14F-4D97-AF65-F5344CB8AC3E}">
        <p14:creationId xmlns:p14="http://schemas.microsoft.com/office/powerpoint/2010/main" val="849422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877DC94-FA7B-4945-3FBE-C934BF777ED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De gemeente</a:t>
            </a:r>
          </a:p>
          <a:p>
            <a:pPr marL="358775" indent="-358775"/>
            <a:r>
              <a:rPr lang="nl-NL" dirty="0"/>
              <a:t>•	De provincie</a:t>
            </a:r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8C316BD2-79A1-7EE5-6185-7DF1E1E067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4.6 Politiek in de buurt</a:t>
            </a:r>
          </a:p>
        </p:txBody>
      </p:sp>
      <p:pic>
        <p:nvPicPr>
          <p:cNvPr id="5" name="Afbeelding 4" descr="Afbeelding met overdekt, stoel, kleding, persoon&#10;&#10;Automatisch gegenereerde beschrijving">
            <a:extLst>
              <a:ext uri="{FF2B5EF4-FFF2-40B4-BE49-F238E27FC236}">
                <a16:creationId xmlns:a16="http://schemas.microsoft.com/office/drawing/2014/main" id="{5B4F85E9-ADA0-7799-FAEB-7CC36B089B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157" y="2125622"/>
            <a:ext cx="4473388" cy="298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926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gemeente</a:t>
            </a:r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4.6 Politiek in de buurt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Nederland heeft 12 provincies en ongeveer 340 gemeenten.</a:t>
            </a:r>
          </a:p>
          <a:p>
            <a:r>
              <a:rPr lang="nl-NL" dirty="0"/>
              <a:t>Ze hebben allemaal eigen kenmerken, problemen en belangen.</a:t>
            </a:r>
          </a:p>
          <a:p>
            <a:endParaRPr lang="nl-NL" dirty="0"/>
          </a:p>
          <a:p>
            <a:r>
              <a:rPr lang="nl-NL" dirty="0"/>
              <a:t>Gemeenten moeten een aantal taken van de rijksoverheid </a:t>
            </a:r>
          </a:p>
          <a:p>
            <a:r>
              <a:rPr lang="nl-NL" dirty="0"/>
              <a:t>uitvoeren.</a:t>
            </a:r>
          </a:p>
          <a:p>
            <a:endParaRPr lang="nl-NL" dirty="0"/>
          </a:p>
          <a:p>
            <a:r>
              <a:rPr lang="nl-NL" dirty="0"/>
              <a:t>Ze mogen ook zelf dingen beslissen. De gemeente staat namelijk </a:t>
            </a:r>
          </a:p>
          <a:p>
            <a:r>
              <a:rPr lang="nl-NL" dirty="0"/>
              <a:t>dichter bij de inwoners en kan beter beoordelen wat er nodig is.</a:t>
            </a:r>
          </a:p>
        </p:txBody>
      </p:sp>
    </p:spTree>
    <p:extLst>
      <p:ext uri="{BB962C8B-B14F-4D97-AF65-F5344CB8AC3E}">
        <p14:creationId xmlns:p14="http://schemas.microsoft.com/office/powerpoint/2010/main" val="1251377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gemeente</a:t>
            </a:r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4.6 Politiek in de buurt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Om over lokale kwesties te beslissen, hebben gemeenten een eigen</a:t>
            </a:r>
          </a:p>
          <a:p>
            <a:r>
              <a:rPr lang="nl-NL" dirty="0"/>
              <a:t>bestuur.</a:t>
            </a:r>
          </a:p>
          <a:p>
            <a:endParaRPr lang="nl-NL" dirty="0"/>
          </a:p>
          <a:p>
            <a:r>
              <a:rPr lang="nl-NL" dirty="0"/>
              <a:t>Dat bestaat uit:</a:t>
            </a:r>
          </a:p>
          <a:p>
            <a:pPr marL="358775" indent="-358775"/>
            <a:r>
              <a:rPr lang="nl-NL" dirty="0"/>
              <a:t>•	de gemeenteraad</a:t>
            </a:r>
          </a:p>
          <a:p>
            <a:pPr marL="358775" indent="-358775"/>
            <a:r>
              <a:rPr lang="nl-NL" dirty="0"/>
              <a:t>•	het college van burgemeester en wethouders</a:t>
            </a:r>
          </a:p>
        </p:txBody>
      </p:sp>
    </p:spTree>
    <p:extLst>
      <p:ext uri="{BB962C8B-B14F-4D97-AF65-F5344CB8AC3E}">
        <p14:creationId xmlns:p14="http://schemas.microsoft.com/office/powerpoint/2010/main" val="524554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gemeente</a:t>
            </a:r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4.6 Politiek in de buurt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b="1" dirty="0"/>
              <a:t>De gemeenteraad</a:t>
            </a:r>
          </a:p>
          <a:p>
            <a:pPr marL="179388"/>
            <a:r>
              <a:rPr lang="nl-NL" dirty="0"/>
              <a:t>Elke vier jaar kiest de bevolking een nieuwe </a:t>
            </a:r>
            <a:r>
              <a:rPr lang="nl-NL" b="1" dirty="0">
                <a:solidFill>
                  <a:srgbClr val="009CBC"/>
                </a:solidFill>
              </a:rPr>
              <a:t>gemeenteraad</a:t>
            </a:r>
            <a:r>
              <a:rPr lang="nl-NL" dirty="0"/>
              <a:t>, </a:t>
            </a:r>
            <a:r>
              <a:rPr lang="nl-NL" i="1" dirty="0"/>
              <a:t>de </a:t>
            </a:r>
          </a:p>
          <a:p>
            <a:pPr marL="179388"/>
            <a:r>
              <a:rPr lang="nl-NL" i="1" dirty="0"/>
              <a:t>gekozen volksvertegenwoordiging in de gemeente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Net als het parlement heeft de gemeenteraad twee taken:</a:t>
            </a:r>
          </a:p>
          <a:p>
            <a:pPr marL="358775" indent="-358775"/>
            <a:r>
              <a:rPr lang="nl-NL" dirty="0"/>
              <a:t>•	stemmen over belangrijke besluiten</a:t>
            </a:r>
          </a:p>
          <a:p>
            <a:pPr marL="358775" indent="-358775"/>
            <a:r>
              <a:rPr lang="nl-NL" dirty="0"/>
              <a:t>•	controleren van het college van burgemeester en wethouders</a:t>
            </a:r>
          </a:p>
        </p:txBody>
      </p:sp>
    </p:spTree>
    <p:extLst>
      <p:ext uri="{BB962C8B-B14F-4D97-AF65-F5344CB8AC3E}">
        <p14:creationId xmlns:p14="http://schemas.microsoft.com/office/powerpoint/2010/main" val="3856337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gemeente</a:t>
            </a:r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4.6 Politiek in de buurt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b="1" dirty="0"/>
              <a:t>Burgemeester en wethouders</a:t>
            </a:r>
          </a:p>
          <a:p>
            <a:pPr marL="179388"/>
            <a:r>
              <a:rPr lang="nl-NL" dirty="0"/>
              <a:t>Het </a:t>
            </a:r>
            <a:r>
              <a:rPr lang="nl-NL" b="1" dirty="0">
                <a:solidFill>
                  <a:srgbClr val="009CBC"/>
                </a:solidFill>
              </a:rPr>
              <a:t>college van burgemeester en wethouders (B en W) </a:t>
            </a:r>
            <a:r>
              <a:rPr lang="nl-NL" dirty="0"/>
              <a:t>vormt </a:t>
            </a:r>
          </a:p>
          <a:p>
            <a:pPr marL="179388"/>
            <a:r>
              <a:rPr lang="nl-NL" i="1" dirty="0"/>
              <a:t>het dagelijks bestuur van de gemeente</a:t>
            </a:r>
            <a:r>
              <a:rPr lang="nl-NL" dirty="0"/>
              <a:t>.</a:t>
            </a:r>
          </a:p>
          <a:p>
            <a:pPr marL="179388"/>
            <a:endParaRPr lang="nl-NL" dirty="0"/>
          </a:p>
          <a:p>
            <a:pPr marL="179388"/>
            <a:r>
              <a:rPr lang="nl-NL" dirty="0"/>
              <a:t>Een </a:t>
            </a:r>
            <a:r>
              <a:rPr lang="nl-NL" b="1" dirty="0">
                <a:solidFill>
                  <a:srgbClr val="009CBC"/>
                </a:solidFill>
              </a:rPr>
              <a:t>wethouder</a:t>
            </a:r>
            <a:r>
              <a:rPr lang="nl-NL" dirty="0"/>
              <a:t> is </a:t>
            </a:r>
            <a:r>
              <a:rPr lang="nl-NL" i="1" dirty="0"/>
              <a:t>lid van het college van B en W en is </a:t>
            </a:r>
          </a:p>
          <a:p>
            <a:pPr marL="179388"/>
            <a:r>
              <a:rPr lang="nl-NL" i="1" dirty="0"/>
              <a:t>verantwoordelijk voor een eigen onderwerp</a:t>
            </a:r>
            <a:r>
              <a:rPr lang="nl-NL" dirty="0"/>
              <a:t>.</a:t>
            </a:r>
          </a:p>
          <a:p>
            <a:pPr marL="179388"/>
            <a:endParaRPr lang="nl-NL" dirty="0"/>
          </a:p>
          <a:p>
            <a:pPr marL="179388"/>
            <a:r>
              <a:rPr lang="nl-NL" dirty="0"/>
              <a:t>De </a:t>
            </a:r>
            <a:r>
              <a:rPr lang="nl-NL" b="1" dirty="0">
                <a:solidFill>
                  <a:srgbClr val="009CBC"/>
                </a:solidFill>
              </a:rPr>
              <a:t>burgemeester</a:t>
            </a:r>
            <a:r>
              <a:rPr lang="nl-NL" dirty="0"/>
              <a:t> </a:t>
            </a:r>
            <a:r>
              <a:rPr lang="nl-NL" i="1" dirty="0"/>
              <a:t>geeft leiding aan het college van B en W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48886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DE73279-5B34-FA5B-A9EF-B0ADE3282D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4.6 Politiek in de buurt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7CC2BFA-E051-6E14-4F93-38F9ED47AD6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wethouder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97C8590-8741-C4D4-00F8-CF2DCE23272E}"/>
              </a:ext>
            </a:extLst>
          </p:cNvPr>
          <p:cNvSpPr txBox="1"/>
          <p:nvPr/>
        </p:nvSpPr>
        <p:spPr>
          <a:xfrm>
            <a:off x="2684679" y="4956812"/>
            <a:ext cx="71656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Op welke functie in de landelijke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regering lijkt een wethouder?</a:t>
            </a:r>
          </a:p>
        </p:txBody>
      </p:sp>
      <p:pic>
        <p:nvPicPr>
          <p:cNvPr id="12" name="Onlinemedia 11" title="Wat doet een wethouder?">
            <a:hlinkClick r:id="" action="ppaction://media"/>
            <a:extLst>
              <a:ext uri="{FF2B5EF4-FFF2-40B4-BE49-F238E27FC236}">
                <a16:creationId xmlns:a16="http://schemas.microsoft.com/office/drawing/2014/main" id="{C2E48958-59C2-FE66-2DEE-8649340CC06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64866" y="1879417"/>
            <a:ext cx="4326878" cy="244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478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gemeente</a:t>
            </a:r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4.6 Politiek in de buurt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De burgemeester is het hoofd van de lokale politie en brandweer  </a:t>
            </a:r>
          </a:p>
          <a:p>
            <a:r>
              <a:rPr lang="nl-NL" dirty="0"/>
              <a:t>en heeft de leiding bij branden, rampen en andere noodsituaties.</a:t>
            </a:r>
          </a:p>
          <a:p>
            <a:endParaRPr lang="nl-NL" dirty="0"/>
          </a:p>
          <a:p>
            <a:r>
              <a:rPr lang="nl-NL" dirty="0"/>
              <a:t>Burgemeesters mogen direct optreden als de </a:t>
            </a:r>
          </a:p>
          <a:p>
            <a:r>
              <a:rPr lang="nl-NL" dirty="0"/>
              <a:t>openbare orde en veiligheid in gevaar zijn.</a:t>
            </a:r>
          </a:p>
          <a:p>
            <a:endParaRPr lang="nl-NL" dirty="0"/>
          </a:p>
          <a:p>
            <a:r>
              <a:rPr lang="nl-NL" dirty="0"/>
              <a:t>Burgemeesters worden voor zes jaar </a:t>
            </a:r>
          </a:p>
          <a:p>
            <a:r>
              <a:rPr lang="nl-NL" dirty="0"/>
              <a:t>benoemd door de regering.</a:t>
            </a:r>
          </a:p>
        </p:txBody>
      </p:sp>
      <p:pic>
        <p:nvPicPr>
          <p:cNvPr id="3" name="Afbeelding 2" descr="Afbeelding met kleding, pak, persoon, microfoon&#10;&#10;Automatisch gegenereerde beschrijving">
            <a:extLst>
              <a:ext uri="{FF2B5EF4-FFF2-40B4-BE49-F238E27FC236}">
                <a16:creationId xmlns:a16="http://schemas.microsoft.com/office/drawing/2014/main" id="{B641529D-DE66-2883-787B-1F6E735CA1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129" y="2981399"/>
            <a:ext cx="3657600" cy="24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9787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customXml/itemProps3.xml><?xml version="1.0" encoding="utf-8"?>
<ds:datastoreItem xmlns:ds="http://schemas.openxmlformats.org/officeDocument/2006/customXml" ds:itemID="{49E57D3E-E759-4A8B-A0AD-F3C21EB989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620</Words>
  <Application>Microsoft Office PowerPoint</Application>
  <PresentationFormat>Breedbeeld</PresentationFormat>
  <Paragraphs>107</Paragraphs>
  <Slides>16</Slides>
  <Notes>0</Notes>
  <HiddenSlides>0</HiddenSlides>
  <MMClips>2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Segoe UI</vt:lpstr>
      <vt:lpstr>Kantoorthema</vt:lpstr>
      <vt:lpstr>4.6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12</cp:revision>
  <dcterms:created xsi:type="dcterms:W3CDTF">2024-03-21T10:50:36Z</dcterms:created>
  <dcterms:modified xsi:type="dcterms:W3CDTF">2024-10-16T09:02:28Z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