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9" r:id="rId9"/>
    <p:sldId id="265" r:id="rId10"/>
    <p:sldId id="266" r:id="rId11"/>
    <p:sldId id="273" r:id="rId12"/>
    <p:sldId id="267" r:id="rId13"/>
    <p:sldId id="271" r:id="rId14"/>
    <p:sldId id="268" r:id="rId15"/>
    <p:sldId id="264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5D7CA2-1068-4826-8EFF-063BE4AF95FB}" v="1" dt="2024-06-19T11:30:10.6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8931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E078D08-6E49-ECD5-EAB0-2BCCEC65CC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768A68B4-D993-DFB2-FEA8-E2340AF07F09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164619356"/>
              </p:ext>
            </p:extLst>
          </p:nvPr>
        </p:nvGraphicFramePr>
        <p:xfrm>
          <a:off x="623455" y="69574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768A68B4-D993-DFB2-FEA8-E2340AF07F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69574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3676F8C8-6273-C439-AFE4-327A7E6728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2A1F14B-1AC2-A771-AB97-FEA08CFF8C7C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50788604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2A1F14B-1AC2-A771-AB97-FEA08CFF8C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505488FB-B3F3-81FF-3B97-F35D71C5268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4ABC5CA-A46D-3872-E821-0FE6A19CEA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694D4E2-5BD3-9A0F-443D-83FE6900A5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AA957C73-CC5F-AE67-70D3-D16C418DF6E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IZwcp7fCbCs?feature=oembed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ckyq8FZ1eSI?feature=oembe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3DDB58-2D68-79CA-2A7D-91E5F33D9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6.5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5DB2933-7DD5-8480-84C4-879001445FF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Werken aan een </a:t>
            </a:r>
          </a:p>
          <a:p>
            <a:r>
              <a:rPr lang="nl-NL" dirty="0"/>
              <a:t>betere wereld</a:t>
            </a:r>
            <a:endParaRPr lang="en-NL" dirty="0"/>
          </a:p>
        </p:txBody>
      </p:sp>
      <p:pic>
        <p:nvPicPr>
          <p:cNvPr id="6" name="Tijdelijke aanduiding voor afbeelding 5" descr="Afbeelding met Menselijk gezicht, Rebellie, persoon, kleding&#10;&#10;Automatisch gegenereerde beschrijving">
            <a:extLst>
              <a:ext uri="{FF2B5EF4-FFF2-40B4-BE49-F238E27FC236}">
                <a16:creationId xmlns:a16="http://schemas.microsoft.com/office/drawing/2014/main" id="{FBB37C0C-CBAB-5D3D-92A1-7110FC0E24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r="166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8492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08553A9-EA49-930C-F643-AE03CB0FAC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6.5 Werken aan een betere wereld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B74786-F4D9-0028-4C6C-C90672DD23A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De NAVO bestaat 75 jaar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78EBF80-FBB5-05F6-0F71-9572CF451AAE}"/>
              </a:ext>
            </a:extLst>
          </p:cNvPr>
          <p:cNvSpPr txBox="1"/>
          <p:nvPr/>
        </p:nvSpPr>
        <p:spPr>
          <a:xfrm>
            <a:off x="573509" y="5069416"/>
            <a:ext cx="10574625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800" b="1" dirty="0">
                <a:latin typeface="Segoe UI"/>
                <a:cs typeface="Calibri"/>
              </a:rPr>
              <a:t>Kijkvraag:</a:t>
            </a:r>
            <a:r>
              <a:rPr lang="nl-NL" sz="2800" dirty="0">
                <a:latin typeface="Segoe UI"/>
                <a:cs typeface="Calibri"/>
              </a:rPr>
              <a:t> Waarom wil Oekraïne graag lid worden van de NAVO?</a:t>
            </a:r>
            <a:endParaRPr lang="nl-NL" sz="2800" dirty="0">
              <a:latin typeface="Segoe UI"/>
            </a:endParaRPr>
          </a:p>
        </p:txBody>
      </p:sp>
      <p:pic>
        <p:nvPicPr>
          <p:cNvPr id="6" name="Onlinemedia 5" title="De NAVO is 75 jaar! Maar wat is het eigenlijk?">
            <a:hlinkClick r:id="" action="ppaction://media"/>
            <a:extLst>
              <a:ext uri="{FF2B5EF4-FFF2-40B4-BE49-F238E27FC236}">
                <a16:creationId xmlns:a16="http://schemas.microsoft.com/office/drawing/2014/main" id="{B6F38533-BC1E-F5F2-53DB-1F9B9BB6E93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53435" y="1936035"/>
            <a:ext cx="4314074" cy="243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00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215" y="730766"/>
            <a:ext cx="10879514" cy="54623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Overige organisaties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6.5 Werken aan een betere wereld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79388"/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Niet-gouvernementele organisaties (ngo's)</a:t>
            </a:r>
            <a:r>
              <a:rPr lang="nl-NL" dirty="0">
                <a:solidFill>
                  <a:srgbClr val="009CBC"/>
                </a:solidFill>
                <a:latin typeface="Segoe UI"/>
                <a:cs typeface="Segoe UI"/>
              </a:rPr>
              <a:t>: </a:t>
            </a:r>
            <a:r>
              <a:rPr lang="nl-NL" i="1" dirty="0">
                <a:latin typeface="Segoe UI"/>
                <a:cs typeface="Segoe UI"/>
              </a:rPr>
              <a:t>zijn organisaties die</a:t>
            </a:r>
          </a:p>
          <a:p>
            <a:pPr marL="179388"/>
            <a:r>
              <a:rPr lang="nl-NL" i="1" dirty="0">
                <a:latin typeface="Segoe UI"/>
                <a:cs typeface="Segoe UI"/>
              </a:rPr>
              <a:t>onafhankelijk van een overheid werken aan een maatschappelijk</a:t>
            </a:r>
          </a:p>
          <a:p>
            <a:pPr marL="179388"/>
            <a:r>
              <a:rPr lang="nl-NL" i="1" dirty="0">
                <a:latin typeface="Segoe UI"/>
                <a:cs typeface="Segoe UI"/>
              </a:rPr>
              <a:t>doel.</a:t>
            </a:r>
            <a:endParaRPr lang="nl-NL" i="1" dirty="0"/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Ook zij werken wereldwijd om de wereld </a:t>
            </a:r>
          </a:p>
          <a:p>
            <a:r>
              <a:rPr lang="nl-NL" dirty="0">
                <a:latin typeface="Segoe UI"/>
                <a:cs typeface="Segoe UI"/>
              </a:rPr>
              <a:t>een beetje beter te maken. Bijvoorbeeld </a:t>
            </a:r>
          </a:p>
          <a:p>
            <a:r>
              <a:rPr lang="nl-NL" dirty="0">
                <a:latin typeface="Segoe UI"/>
                <a:cs typeface="Segoe UI"/>
              </a:rPr>
              <a:t>Amnesty International.</a:t>
            </a:r>
          </a:p>
        </p:txBody>
      </p:sp>
      <p:pic>
        <p:nvPicPr>
          <p:cNvPr id="7" name="Afbeelding 6" descr="Afbeelding met tekst, Lettertype, Graphics, symbool">
            <a:extLst>
              <a:ext uri="{FF2B5EF4-FFF2-40B4-BE49-F238E27FC236}">
                <a16:creationId xmlns:a16="http://schemas.microsoft.com/office/drawing/2014/main" id="{12F7F8FB-0A0A-C6DA-0CF5-24000DA6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390" y="3283644"/>
            <a:ext cx="3048000" cy="1292352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33BA684B-D39A-08ED-3C3C-8E294EEB4B9D}"/>
              </a:ext>
            </a:extLst>
          </p:cNvPr>
          <p:cNvSpPr txBox="1"/>
          <p:nvPr/>
        </p:nvSpPr>
        <p:spPr>
          <a:xfrm>
            <a:off x="3287910" y="5514568"/>
            <a:ext cx="5624938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Segoe UI"/>
              </a:rPr>
              <a:t>Vraag: 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Segoe UI"/>
              </a:rPr>
              <a:t>Welke andere ngo's ken je?</a:t>
            </a:r>
          </a:p>
        </p:txBody>
      </p:sp>
    </p:spTree>
    <p:extLst>
      <p:ext uri="{BB962C8B-B14F-4D97-AF65-F5344CB8AC3E}">
        <p14:creationId xmlns:p14="http://schemas.microsoft.com/office/powerpoint/2010/main" val="1032507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FD1847B-8579-E900-F327-D86BC402A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6.5 Werken aan een betere wereld</a:t>
            </a:r>
            <a:endParaRPr lang="en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1FCA5-CB97-7BA6-71C1-86D435FA2F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" y="1380289"/>
            <a:ext cx="10830608" cy="4659235"/>
          </a:xfrm>
        </p:spPr>
        <p:txBody>
          <a:bodyPr>
            <a:normAutofit/>
          </a:bodyPr>
          <a:lstStyle/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uitleggen wat de doelen van de Verenigde Naties zijn</a:t>
            </a:r>
          </a:p>
          <a:p>
            <a:pPr marL="360363" indent="-360363" algn="l"/>
            <a:r>
              <a:rPr lang="nl-NL" b="0" i="0" u="none" strike="noStrike" baseline="0" dirty="0"/>
              <a:t>	en hoe ze die willen bereiken.</a:t>
            </a:r>
          </a:p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dirty="0"/>
              <a:t>Je </a:t>
            </a:r>
            <a:r>
              <a:rPr lang="nl-NL" b="0" i="0" u="none" strike="noStrike" baseline="0" dirty="0"/>
              <a:t>kunt uitleggen wat de NAVO doet.</a:t>
            </a:r>
          </a:p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uitleggen wat ngo’s zijn en enkele voorbeelden noemen.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066465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FD1847B-8579-E900-F327-D86BC402A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6.5 Werken aan een betere wereld</a:t>
            </a:r>
            <a:endParaRPr lang="en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1FCA5-CB97-7BA6-71C1-86D435FA2F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" y="1380289"/>
            <a:ext cx="10830608" cy="4659235"/>
          </a:xfrm>
        </p:spPr>
        <p:txBody>
          <a:bodyPr>
            <a:normAutofit/>
          </a:bodyPr>
          <a:lstStyle/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uitleggen wat de doelen van de Verenigde Naties zijn</a:t>
            </a:r>
          </a:p>
          <a:p>
            <a:pPr marL="360363" indent="-360363" algn="l"/>
            <a:r>
              <a:rPr lang="nl-NL" b="0" i="0" u="none" strike="noStrike" baseline="0" dirty="0"/>
              <a:t>	en hoe ze die willen bereiken.</a:t>
            </a:r>
          </a:p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dirty="0"/>
              <a:t>Je </a:t>
            </a:r>
            <a:r>
              <a:rPr lang="nl-NL" b="0" i="0" u="none" strike="noStrike" baseline="0" dirty="0"/>
              <a:t>kunt uitleggen wat de NAVO doet.</a:t>
            </a:r>
          </a:p>
          <a:p>
            <a:pPr marL="360363" indent="-360363" algn="l">
              <a:buFont typeface="Arial" panose="020B0604020202020204" pitchFamily="34" charset="0"/>
              <a:buChar char="•"/>
            </a:pPr>
            <a:r>
              <a:rPr lang="nl-NL" b="0" i="0" u="none" strike="noStrike" baseline="0" dirty="0"/>
              <a:t>Je kunt uitleggen wat ngo’s zijn en enkele voorbeelden noemen.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926913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1342B2E-184D-5F58-F874-A49B4A22A0A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1950" indent="-361950">
              <a:buFont typeface="Arial" panose="020B0604020202020204" pitchFamily="34" charset="0"/>
              <a:buChar char="•"/>
            </a:pPr>
            <a:r>
              <a:rPr lang="nl-NL" dirty="0"/>
              <a:t>Verenigde Naties</a:t>
            </a:r>
          </a:p>
          <a:p>
            <a:pPr marL="361950" indent="-361950">
              <a:buFont typeface="Arial" panose="020B0604020202020204" pitchFamily="34" charset="0"/>
              <a:buChar char="•"/>
            </a:pPr>
            <a:r>
              <a:rPr lang="nl-NL" dirty="0"/>
              <a:t>Hoeveel macht hebben de VN </a:t>
            </a:r>
          </a:p>
          <a:p>
            <a:pPr marL="361950" indent="-361950">
              <a:buFont typeface="Arial" panose="020B0604020202020204" pitchFamily="34" charset="0"/>
              <a:buChar char="•"/>
            </a:pPr>
            <a:r>
              <a:rPr lang="nl-NL" dirty="0"/>
              <a:t>NAVO</a:t>
            </a:r>
          </a:p>
          <a:p>
            <a:pPr marL="361950" indent="-361950">
              <a:buFont typeface="Arial" panose="020B0604020202020204" pitchFamily="34" charset="0"/>
              <a:buChar char="•"/>
            </a:pPr>
            <a:r>
              <a:rPr lang="nl-NL" dirty="0"/>
              <a:t>Overige organisaties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955A64-3194-E60B-46D5-222704864F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6.5 Werken aan een betere wereld</a:t>
            </a:r>
            <a:endParaRPr lang="en-NL" dirty="0"/>
          </a:p>
        </p:txBody>
      </p:sp>
      <p:pic>
        <p:nvPicPr>
          <p:cNvPr id="9" name="Afbeelding 8" descr="Afbeelding met kleding, persoon, gebouw, person&#10;&#10;Automatisch gegenereerde beschrijving">
            <a:extLst>
              <a:ext uri="{FF2B5EF4-FFF2-40B4-BE49-F238E27FC236}">
                <a16:creationId xmlns:a16="http://schemas.microsoft.com/office/drawing/2014/main" id="{9632BA1E-A9A0-A758-DD0D-511FF43AF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3333" y="3294549"/>
            <a:ext cx="3675575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70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Verenigde Naties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6.5 Werken aan een betere wereld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79388"/>
            <a:r>
              <a:rPr lang="nl-NL" dirty="0">
                <a:latin typeface="Segoe UI"/>
                <a:cs typeface="Segoe UI"/>
              </a:rPr>
              <a:t>Bijna alle landen in de wereld zijn lid van de</a:t>
            </a:r>
            <a:r>
              <a:rPr lang="nl-NL" dirty="0">
                <a:solidFill>
                  <a:srgbClr val="000000"/>
                </a:solidFill>
                <a:latin typeface="Segoe UI"/>
                <a:cs typeface="Segoe UI"/>
              </a:rPr>
              <a:t> </a:t>
            </a:r>
          </a:p>
          <a:p>
            <a:pPr marL="179388"/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Verenigde Naties (VN)</a:t>
            </a:r>
            <a:r>
              <a:rPr lang="nl-NL" i="0" u="none" strike="noStrike" baseline="0" dirty="0">
                <a:latin typeface="Segoe UI"/>
                <a:cs typeface="Segoe UI"/>
              </a:rPr>
              <a:t>:</a:t>
            </a:r>
            <a:r>
              <a:rPr lang="nl-NL" dirty="0">
                <a:solidFill>
                  <a:srgbClr val="0070C0"/>
                </a:solidFill>
                <a:latin typeface="Segoe UI"/>
                <a:cs typeface="Segoe UI"/>
              </a:rPr>
              <a:t> </a:t>
            </a:r>
            <a:r>
              <a:rPr lang="nl-NL" i="1" dirty="0">
                <a:latin typeface="Segoe UI"/>
                <a:cs typeface="Segoe UI"/>
              </a:rPr>
              <a:t>een wereldwijd samenwerkingsverband</a:t>
            </a:r>
          </a:p>
          <a:p>
            <a:pPr marL="179388"/>
            <a:r>
              <a:rPr lang="nl-NL" i="1" dirty="0">
                <a:latin typeface="Segoe UI"/>
                <a:cs typeface="Segoe UI"/>
              </a:rPr>
              <a:t>voor vrede </a:t>
            </a:r>
            <a:r>
              <a:rPr lang="nl-NL" b="0" i="1" u="none" strike="noStrike" baseline="0" dirty="0">
                <a:latin typeface="Segoe UI"/>
                <a:cs typeface="Segoe UI"/>
              </a:rPr>
              <a:t>en </a:t>
            </a:r>
            <a:r>
              <a:rPr lang="nl-NL" i="1" dirty="0">
                <a:latin typeface="Segoe UI"/>
                <a:cs typeface="Segoe UI"/>
              </a:rPr>
              <a:t>veiligheid</a:t>
            </a:r>
            <a:r>
              <a:rPr lang="nl-NL" b="0" i="1" u="none" strike="noStrike" baseline="0" dirty="0">
                <a:latin typeface="Segoe UI"/>
                <a:cs typeface="Segoe UI"/>
              </a:rPr>
              <a:t>.</a:t>
            </a:r>
          </a:p>
          <a:p>
            <a:endParaRPr lang="nl-NL" i="1" dirty="0">
              <a:latin typeface="Segoe UI"/>
              <a:cs typeface="Segoe UI"/>
            </a:endParaRPr>
          </a:p>
          <a:p>
            <a:endParaRPr lang="nl-NL" dirty="0"/>
          </a:p>
          <a:p>
            <a:pPr algn="l"/>
            <a:endParaRPr lang="nl-NL" i="1" dirty="0">
              <a:solidFill>
                <a:srgbClr val="000000"/>
              </a:solidFill>
            </a:endParaRPr>
          </a:p>
          <a:p>
            <a:endParaRPr lang="en-US" dirty="0">
              <a:latin typeface="Segoe UI"/>
              <a:cs typeface="Segoe UI"/>
            </a:endParaRPr>
          </a:p>
        </p:txBody>
      </p:sp>
      <p:pic>
        <p:nvPicPr>
          <p:cNvPr id="5" name="Afbeelding 4" descr="Afbeelding met Lettertype, logo, tekst, Graphics&#10;&#10;Automatisch gegenereerde beschrijving">
            <a:extLst>
              <a:ext uri="{FF2B5EF4-FFF2-40B4-BE49-F238E27FC236}">
                <a16:creationId xmlns:a16="http://schemas.microsoft.com/office/drawing/2014/main" id="{A1201C09-8A45-E160-E11B-5BF03FB71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338" y="3119344"/>
            <a:ext cx="5005724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763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Verenigde Naties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6.5 Werken aan een betere wereld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Taken van de VN zijn:</a:t>
            </a:r>
            <a:endParaRPr lang="nl-NL" dirty="0"/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>
                <a:latin typeface="Segoe UI"/>
                <a:cs typeface="Segoe UI"/>
              </a:rPr>
              <a:t>bemiddelen bij </a:t>
            </a:r>
            <a:r>
              <a:rPr lang="nl-NL" b="1" dirty="0">
                <a:latin typeface="Segoe UI"/>
                <a:cs typeface="Segoe UI"/>
              </a:rPr>
              <a:t>conflicten</a:t>
            </a:r>
            <a:r>
              <a:rPr lang="nl-NL" dirty="0">
                <a:latin typeface="Segoe UI"/>
                <a:cs typeface="Segoe UI"/>
              </a:rPr>
              <a:t> tussen landen</a:t>
            </a:r>
            <a:endParaRPr lang="nl-NL" dirty="0"/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b="1" dirty="0">
                <a:latin typeface="Segoe UI"/>
                <a:cs typeface="Segoe UI"/>
              </a:rPr>
              <a:t>hulp</a:t>
            </a:r>
            <a:r>
              <a:rPr lang="nl-NL" dirty="0">
                <a:latin typeface="Segoe UI"/>
                <a:cs typeface="Segoe UI"/>
              </a:rPr>
              <a:t> bieden aan mensen in nood</a:t>
            </a:r>
            <a:endParaRPr lang="nl-NL" dirty="0"/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en-US" dirty="0" err="1">
                <a:latin typeface="Segoe UI"/>
                <a:cs typeface="Segoe UI"/>
              </a:rPr>
              <a:t>regeringen</a:t>
            </a:r>
            <a:r>
              <a:rPr lang="en-US" dirty="0">
                <a:latin typeface="Segoe UI"/>
                <a:cs typeface="Segoe UI"/>
              </a:rPr>
              <a:t> </a:t>
            </a:r>
            <a:r>
              <a:rPr lang="en-US" dirty="0" err="1">
                <a:latin typeface="Segoe UI"/>
                <a:cs typeface="Segoe UI"/>
              </a:rPr>
              <a:t>oproepen</a:t>
            </a:r>
            <a:r>
              <a:rPr lang="en-US" dirty="0">
                <a:latin typeface="Segoe UI"/>
                <a:cs typeface="Segoe UI"/>
              </a:rPr>
              <a:t> de </a:t>
            </a:r>
            <a:r>
              <a:rPr lang="en-US" b="1" dirty="0" err="1">
                <a:latin typeface="Segoe UI"/>
                <a:cs typeface="Segoe UI"/>
              </a:rPr>
              <a:t>mensenrechten</a:t>
            </a:r>
            <a:r>
              <a:rPr lang="en-US" dirty="0">
                <a:latin typeface="Segoe UI"/>
                <a:cs typeface="Segoe UI"/>
              </a:rPr>
              <a:t> </a:t>
            </a:r>
            <a:r>
              <a:rPr lang="en-US" dirty="0" err="1">
                <a:latin typeface="Segoe UI"/>
                <a:cs typeface="Segoe UI"/>
              </a:rPr>
              <a:t>te</a:t>
            </a:r>
            <a:r>
              <a:rPr lang="en-US" dirty="0">
                <a:latin typeface="Segoe UI"/>
                <a:cs typeface="Segoe UI"/>
              </a:rPr>
              <a:t> </a:t>
            </a:r>
            <a:r>
              <a:rPr lang="en-US" dirty="0" err="1">
                <a:latin typeface="Segoe UI"/>
                <a:cs typeface="Segoe UI"/>
              </a:rPr>
              <a:t>respecteren</a:t>
            </a:r>
            <a:endParaRPr lang="en-NL" dirty="0"/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en-US" dirty="0">
                <a:latin typeface="Segoe UI"/>
                <a:cs typeface="Segoe UI"/>
              </a:rPr>
              <a:t>elk </a:t>
            </a:r>
            <a:r>
              <a:rPr lang="en-US" dirty="0" err="1">
                <a:latin typeface="Segoe UI"/>
                <a:cs typeface="Segoe UI"/>
              </a:rPr>
              <a:t>jaar</a:t>
            </a:r>
            <a:r>
              <a:rPr lang="en-US" dirty="0">
                <a:latin typeface="Segoe UI"/>
                <a:cs typeface="Segoe UI"/>
              </a:rPr>
              <a:t> </a:t>
            </a:r>
            <a:r>
              <a:rPr lang="en-US" dirty="0" err="1">
                <a:latin typeface="Segoe UI"/>
                <a:cs typeface="Segoe UI"/>
              </a:rPr>
              <a:t>een</a:t>
            </a:r>
            <a:r>
              <a:rPr lang="en-US" dirty="0">
                <a:latin typeface="Segoe UI"/>
                <a:cs typeface="Segoe UI"/>
              </a:rPr>
              <a:t> </a:t>
            </a:r>
            <a:r>
              <a:rPr lang="en-US" b="1" dirty="0" err="1">
                <a:latin typeface="Segoe UI"/>
                <a:cs typeface="Segoe UI"/>
              </a:rPr>
              <a:t>klimaatconferentie</a:t>
            </a:r>
            <a:r>
              <a:rPr lang="en-US" b="1" dirty="0">
                <a:latin typeface="Segoe UI"/>
                <a:cs typeface="Segoe UI"/>
              </a:rPr>
              <a:t> </a:t>
            </a:r>
            <a:r>
              <a:rPr lang="en-US" dirty="0" err="1">
                <a:latin typeface="Segoe UI"/>
                <a:cs typeface="Segoe UI"/>
              </a:rPr>
              <a:t>organiseren</a:t>
            </a:r>
            <a:r>
              <a:rPr lang="en-US" dirty="0">
                <a:latin typeface="Segoe UI"/>
                <a:cs typeface="Segoe UI"/>
              </a:rPr>
              <a:t>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endParaRPr lang="en-US" dirty="0">
              <a:latin typeface="Segoe UI"/>
              <a:cs typeface="Segoe UI"/>
            </a:endParaRPr>
          </a:p>
          <a:p>
            <a:r>
              <a:rPr lang="en-US" dirty="0">
                <a:latin typeface="Segoe UI"/>
                <a:cs typeface="Segoe UI"/>
              </a:rPr>
              <a:t>Zo </a:t>
            </a:r>
            <a:r>
              <a:rPr lang="en-US" dirty="0" err="1">
                <a:latin typeface="Segoe UI"/>
                <a:cs typeface="Segoe UI"/>
              </a:rPr>
              <a:t>proberen</a:t>
            </a:r>
            <a:r>
              <a:rPr lang="en-US" dirty="0">
                <a:latin typeface="Segoe UI"/>
                <a:cs typeface="Segoe UI"/>
              </a:rPr>
              <a:t> de VN </a:t>
            </a:r>
            <a:r>
              <a:rPr lang="en-US" dirty="0" err="1">
                <a:latin typeface="Segoe UI"/>
                <a:cs typeface="Segoe UI"/>
              </a:rPr>
              <a:t>vrede</a:t>
            </a:r>
            <a:r>
              <a:rPr lang="en-US" dirty="0">
                <a:latin typeface="Segoe UI"/>
                <a:cs typeface="Segoe UI"/>
              </a:rPr>
              <a:t> </a:t>
            </a:r>
            <a:r>
              <a:rPr lang="en-US" dirty="0" err="1">
                <a:latin typeface="Segoe UI"/>
                <a:cs typeface="Segoe UI"/>
              </a:rPr>
              <a:t>en</a:t>
            </a:r>
            <a:r>
              <a:rPr lang="en-US" dirty="0">
                <a:latin typeface="Segoe UI"/>
                <a:cs typeface="Segoe UI"/>
              </a:rPr>
              <a:t> </a:t>
            </a:r>
            <a:r>
              <a:rPr lang="en-US" dirty="0" err="1">
                <a:latin typeface="Segoe UI"/>
                <a:cs typeface="Segoe UI"/>
              </a:rPr>
              <a:t>veiligheid</a:t>
            </a:r>
            <a:r>
              <a:rPr lang="en-US" dirty="0">
                <a:latin typeface="Segoe UI"/>
                <a:cs typeface="Segoe UI"/>
              </a:rPr>
              <a:t> </a:t>
            </a:r>
            <a:r>
              <a:rPr lang="en-US" dirty="0" err="1">
                <a:latin typeface="Segoe UI"/>
                <a:cs typeface="Segoe UI"/>
              </a:rPr>
              <a:t>te</a:t>
            </a:r>
            <a:r>
              <a:rPr lang="en-US" dirty="0">
                <a:latin typeface="Segoe UI"/>
                <a:cs typeface="Segoe UI"/>
              </a:rPr>
              <a:t> </a:t>
            </a:r>
            <a:r>
              <a:rPr lang="en-US" dirty="0" err="1">
                <a:latin typeface="Segoe UI"/>
                <a:cs typeface="Segoe UI"/>
              </a:rPr>
              <a:t>bereiken</a:t>
            </a:r>
            <a:r>
              <a:rPr lang="en-US" dirty="0">
                <a:latin typeface="Segoe UI"/>
                <a:cs typeface="Segoe UI"/>
              </a:rPr>
              <a:t>. 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endParaRPr lang="en-US" dirty="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723473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Verenigde Naties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6.5 Werken aan een betere wereld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solidFill>
                  <a:srgbClr val="000000"/>
                </a:solidFill>
                <a:latin typeface="Segoe UI"/>
                <a:cs typeface="Segoe UI"/>
              </a:rPr>
              <a:t>Behalve vrede en veiligheid proberen de VN ook te bereiken dat in</a:t>
            </a:r>
          </a:p>
          <a:p>
            <a:r>
              <a:rPr lang="nl-NL" dirty="0">
                <a:solidFill>
                  <a:srgbClr val="000000"/>
                </a:solidFill>
                <a:latin typeface="Segoe UI"/>
                <a:cs typeface="Segoe UI"/>
              </a:rPr>
              <a:t>2030 armoede en ongelijkheid de wereld uit zijn. </a:t>
            </a:r>
          </a:p>
          <a:p>
            <a:r>
              <a:rPr lang="nl-NL" dirty="0">
                <a:solidFill>
                  <a:srgbClr val="000000"/>
                </a:solidFill>
                <a:latin typeface="Segoe UI"/>
                <a:cs typeface="Segoe UI"/>
              </a:rPr>
              <a:t>Hiervoor hebben ze in 2015 de </a:t>
            </a:r>
            <a:r>
              <a:rPr lang="nl-NL" b="1" dirty="0">
                <a:solidFill>
                  <a:srgbClr val="000000"/>
                </a:solidFill>
                <a:latin typeface="Segoe UI"/>
                <a:cs typeface="Segoe UI"/>
              </a:rPr>
              <a:t>Global Goals</a:t>
            </a:r>
            <a:r>
              <a:rPr lang="nl-NL" dirty="0">
                <a:solidFill>
                  <a:srgbClr val="000000"/>
                </a:solidFill>
                <a:latin typeface="Segoe UI"/>
                <a:cs typeface="Segoe UI"/>
              </a:rPr>
              <a:t> vastgesteld. </a:t>
            </a:r>
          </a:p>
        </p:txBody>
      </p:sp>
      <p:pic>
        <p:nvPicPr>
          <p:cNvPr id="5" name="Afbeelding 4" descr="Afbeelding met buitenshuis, hemel, kleding, persoon&#10;&#10;Automatisch gegenereerde beschrijving">
            <a:extLst>
              <a:ext uri="{FF2B5EF4-FFF2-40B4-BE49-F238E27FC236}">
                <a16:creationId xmlns:a16="http://schemas.microsoft.com/office/drawing/2014/main" id="{1BE99A20-E0C0-A982-9667-DFE1AEA51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0638" y="3429000"/>
            <a:ext cx="3232598" cy="216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944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215" y="730766"/>
            <a:ext cx="10879514" cy="54623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Hoeveel macht hebben de VN?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6.5 Werken aan een betere wereld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solidFill>
                  <a:srgbClr val="000000"/>
                </a:solidFill>
                <a:latin typeface="Segoe UI"/>
                <a:cs typeface="Segoe UI"/>
              </a:rPr>
              <a:t>De VN kunnen landen niet verplichten om maatregelen te nemen.</a:t>
            </a:r>
          </a:p>
          <a:p>
            <a:r>
              <a:rPr lang="nl-NL" dirty="0">
                <a:latin typeface="Segoe UI"/>
                <a:cs typeface="Segoe UI"/>
              </a:rPr>
              <a:t>Bij conflicten vergadert de </a:t>
            </a:r>
            <a:r>
              <a:rPr lang="nl-NL" b="1" dirty="0">
                <a:latin typeface="Segoe UI"/>
                <a:cs typeface="Segoe UI"/>
              </a:rPr>
              <a:t>VN-Veiligheidsraad</a:t>
            </a:r>
            <a:r>
              <a:rPr lang="nl-NL" dirty="0">
                <a:latin typeface="Segoe UI"/>
                <a:cs typeface="Segoe UI"/>
              </a:rPr>
              <a:t>. </a:t>
            </a:r>
          </a:p>
          <a:p>
            <a:endParaRPr lang="nl-NL" dirty="0">
              <a:latin typeface="Segoe UI"/>
              <a:cs typeface="Segoe UI"/>
            </a:endParaRPr>
          </a:p>
          <a:p>
            <a:pPr marL="179388"/>
            <a:r>
              <a:rPr lang="nl-NL" dirty="0">
                <a:latin typeface="Segoe UI"/>
                <a:cs typeface="Segoe UI"/>
              </a:rPr>
              <a:t>In deze raad hebben vijf landen </a:t>
            </a:r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vetorecht</a:t>
            </a:r>
            <a:r>
              <a:rPr lang="nl-NL" dirty="0">
                <a:latin typeface="Segoe UI"/>
                <a:cs typeface="Segoe UI"/>
              </a:rPr>
              <a:t>: </a:t>
            </a:r>
            <a:r>
              <a:rPr lang="nl-NL" i="1" dirty="0">
                <a:latin typeface="Segoe UI"/>
                <a:cs typeface="Segoe UI"/>
              </a:rPr>
              <a:t>de mogelijkheid om </a:t>
            </a:r>
          </a:p>
          <a:p>
            <a:pPr marL="179388"/>
            <a:r>
              <a:rPr lang="nl-NL" i="1" dirty="0">
                <a:latin typeface="Segoe UI"/>
                <a:cs typeface="Segoe UI"/>
              </a:rPr>
              <a:t>met één stem een beslissing tegen te houden</a:t>
            </a:r>
            <a:r>
              <a:rPr lang="nl-NL" dirty="0">
                <a:latin typeface="Segoe UI"/>
                <a:cs typeface="Segoe UI"/>
              </a:rPr>
              <a:t>.</a:t>
            </a:r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Hierdoor wordt er bijna nooit militair ingegrepen.</a:t>
            </a:r>
          </a:p>
          <a:p>
            <a:endParaRPr lang="nl-NL" dirty="0">
              <a:latin typeface="Segoe UI"/>
              <a:cs typeface="Segoe UI"/>
            </a:endParaRPr>
          </a:p>
          <a:p>
            <a:pPr algn="ctr"/>
            <a:r>
              <a:rPr lang="nl-NL" b="1" dirty="0">
                <a:latin typeface="Segoe UI"/>
                <a:cs typeface="Segoe UI"/>
              </a:rPr>
              <a:t>Vraag: </a:t>
            </a:r>
            <a:r>
              <a:rPr lang="nl-NL" dirty="0">
                <a:latin typeface="Segoe UI"/>
                <a:cs typeface="Segoe UI"/>
              </a:rPr>
              <a:t>Welke vijf landen hebben vetorecht?</a:t>
            </a:r>
          </a:p>
        </p:txBody>
      </p:sp>
    </p:spTree>
    <p:extLst>
      <p:ext uri="{BB962C8B-B14F-4D97-AF65-F5344CB8AC3E}">
        <p14:creationId xmlns:p14="http://schemas.microsoft.com/office/powerpoint/2010/main" val="2763235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08553A9-EA49-930C-F643-AE03CB0FAC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6.5 Werken aan een betere wereld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B74786-F4D9-0028-4C6C-C90672DD23A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Wat kan de VN wel en niet?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78EBF80-FBB5-05F6-0F71-9572CF451AAE}"/>
              </a:ext>
            </a:extLst>
          </p:cNvPr>
          <p:cNvSpPr txBox="1"/>
          <p:nvPr/>
        </p:nvSpPr>
        <p:spPr>
          <a:xfrm>
            <a:off x="1945109" y="5139266"/>
            <a:ext cx="1168141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800" b="1" dirty="0">
                <a:latin typeface="Segoe UI"/>
                <a:cs typeface="Calibri"/>
              </a:rPr>
              <a:t>Kijkvraag:</a:t>
            </a:r>
            <a:r>
              <a:rPr lang="nl-NL" sz="2800" dirty="0">
                <a:latin typeface="Segoe UI"/>
                <a:cs typeface="Calibri"/>
              </a:rPr>
              <a:t> Op welke manier hebben de VN invloed?</a:t>
            </a:r>
            <a:endParaRPr lang="nl-NL" sz="2800" dirty="0">
              <a:latin typeface="Segoe UI"/>
            </a:endParaRPr>
          </a:p>
        </p:txBody>
      </p:sp>
      <p:pic>
        <p:nvPicPr>
          <p:cNvPr id="4" name="Onlinemedia 3" title="Wat de Verenigde Naties (niet) kunnen in een oorlog">
            <a:hlinkClick r:id="" action="ppaction://media"/>
            <a:extLst>
              <a:ext uri="{FF2B5EF4-FFF2-40B4-BE49-F238E27FC236}">
                <a16:creationId xmlns:a16="http://schemas.microsoft.com/office/drawing/2014/main" id="{0B23AFFD-8DAF-A348-D254-F55C1A65161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24611" y="1964640"/>
            <a:ext cx="4328335" cy="244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887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215" y="730766"/>
            <a:ext cx="10879514" cy="54623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NAVO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6.5 Werken aan een betere wereld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79388"/>
            <a:r>
              <a:rPr lang="nl-NL" dirty="0">
                <a:solidFill>
                  <a:srgbClr val="000000"/>
                </a:solidFill>
                <a:latin typeface="Segoe UI"/>
                <a:cs typeface="Segoe UI"/>
              </a:rPr>
              <a:t>Nederland is ook lid van de</a:t>
            </a:r>
            <a:r>
              <a:rPr lang="nl-NL" dirty="0"/>
              <a:t> </a:t>
            </a:r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Noord-Atlantische</a:t>
            </a:r>
          </a:p>
          <a:p>
            <a:pPr marL="179388"/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Verdragsorganisatie (NAVO)</a:t>
            </a:r>
            <a:r>
              <a:rPr lang="nl-NL" dirty="0">
                <a:latin typeface="Segoe UI"/>
                <a:cs typeface="Segoe UI"/>
              </a:rPr>
              <a:t>: </a:t>
            </a:r>
            <a:r>
              <a:rPr lang="nl-NL" i="1" dirty="0">
                <a:latin typeface="Segoe UI"/>
                <a:cs typeface="Segoe UI"/>
              </a:rPr>
              <a:t>een militair</a:t>
            </a:r>
            <a:r>
              <a:rPr lang="nl-NL" i="1" dirty="0"/>
              <a:t> </a:t>
            </a:r>
            <a:r>
              <a:rPr lang="nl-NL" i="1" dirty="0">
                <a:latin typeface="Segoe UI"/>
                <a:cs typeface="Segoe UI"/>
              </a:rPr>
              <a:t>bondgenootschap van</a:t>
            </a:r>
          </a:p>
          <a:p>
            <a:pPr marL="179388"/>
            <a:r>
              <a:rPr lang="nl-NL" i="1" dirty="0">
                <a:latin typeface="Segoe UI"/>
                <a:cs typeface="Segoe UI"/>
              </a:rPr>
              <a:t>landen uit Noord-Amerika en Europa</a:t>
            </a:r>
            <a:r>
              <a:rPr lang="nl-NL" dirty="0">
                <a:latin typeface="Segoe UI"/>
                <a:cs typeface="Segoe UI"/>
              </a:rPr>
              <a:t>.</a:t>
            </a:r>
            <a:endParaRPr lang="nl-NL" dirty="0"/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De lidstaten zorgen samen voor elkaars</a:t>
            </a:r>
          </a:p>
          <a:p>
            <a:r>
              <a:rPr lang="nl-NL" dirty="0">
                <a:latin typeface="Segoe UI"/>
                <a:cs typeface="Segoe UI"/>
              </a:rPr>
              <a:t>veiligheid. Zo helpen de leden elkaar als</a:t>
            </a:r>
          </a:p>
          <a:p>
            <a:r>
              <a:rPr lang="nl-NL" dirty="0">
                <a:latin typeface="Segoe UI"/>
                <a:cs typeface="Segoe UI"/>
              </a:rPr>
              <a:t>een van hen wordt aangevallen. </a:t>
            </a:r>
          </a:p>
        </p:txBody>
      </p:sp>
      <p:pic>
        <p:nvPicPr>
          <p:cNvPr id="5" name="Afbeelding 4" descr="Afbeelding met Lettertype, tekst, Graphics, symbool&#10;&#10;Automatisch gegenereerde beschrijving">
            <a:extLst>
              <a:ext uri="{FF2B5EF4-FFF2-40B4-BE49-F238E27FC236}">
                <a16:creationId xmlns:a16="http://schemas.microsoft.com/office/drawing/2014/main" id="{61A4B251-3FEF-1CD4-81B4-6F3B2D655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4651" y="3341515"/>
            <a:ext cx="357909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807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CC919B-A653-4E3A-82AA-901535814F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438</Words>
  <Application>Microsoft Office PowerPoint</Application>
  <PresentationFormat>Breedbeeld</PresentationFormat>
  <Paragraphs>75</Paragraphs>
  <Slides>12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Segoe UI</vt:lpstr>
      <vt:lpstr>Kantoorthema</vt:lpstr>
      <vt:lpstr>6.5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161</cp:revision>
  <dcterms:created xsi:type="dcterms:W3CDTF">2024-03-21T10:50:36Z</dcterms:created>
  <dcterms:modified xsi:type="dcterms:W3CDTF">2024-10-16T09:06:34Z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