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E145-D763-41FC-8AC3-20B9A08954A1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02881-B1E3-4C47-B6EC-92416391FD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71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CB0E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881B9E-821B-5E81-95ED-656DD1DB5A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4CA3A94-D907-FAA8-9FE1-6D90E8FAF4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76773385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4CA3A94-D907-FAA8-9FE1-6D90E8FAF4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737D17A-F941-952D-5BE5-8C9E9897C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D4765FE-F7B2-E6DA-1BA1-F4E881A7713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723989365"/>
              </p:ext>
            </p:extLst>
          </p:nvPr>
        </p:nvGraphicFramePr>
        <p:xfrm>
          <a:off x="623455" y="707268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D4765FE-F7B2-E6DA-1BA1-F4E881A77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7268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884CA24-E685-C85D-128B-D437B07771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7199B6B-CA12-2F2C-4F5C-FCAE86CD0C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C4CB08E-5C8F-031C-4DBF-6ACD978ABA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20A376C-EBDD-F762-4053-80BDC8D40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-item/polen-in-nederland-wel-of-niet-geintegreerd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E087E-FDEA-FF66-E70F-515AAA1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BC1F5-D9B9-FF8A-2136-2D800AC99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Integratie</a:t>
            </a:r>
          </a:p>
        </p:txBody>
      </p:sp>
      <p:pic>
        <p:nvPicPr>
          <p:cNvPr id="6" name="Tijdelijke aanduiding voor afbeelding 5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0920E248-FD6D-9F17-FF5A-E3A9B41A80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208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64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5FD1595-2C5B-59F3-38BE-7E92513943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5FE352-54D7-7CDC-F224-9A73D2E61BF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>
                <a:hlinkClick r:id="rId2"/>
              </a:rPr>
              <a:t>https://schooltv.nl/video-item/polen-in-nederland-wel-of-niet-geintegreerd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274708-3C79-205F-C919-6776D1E768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Integratie en segregatie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C5A8883-16B9-AD32-176C-48838F9A92D1}"/>
              </a:ext>
            </a:extLst>
          </p:cNvPr>
          <p:cNvSpPr txBox="1"/>
          <p:nvPr/>
        </p:nvSpPr>
        <p:spPr>
          <a:xfrm>
            <a:off x="285207" y="4981738"/>
            <a:ext cx="11621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Kijkvragen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herken je aan integratie? Wat herken je aan segregatie?</a:t>
            </a:r>
          </a:p>
        </p:txBody>
      </p:sp>
    </p:spTree>
    <p:extLst>
      <p:ext uri="{BB962C8B-B14F-4D97-AF65-F5344CB8AC3E}">
        <p14:creationId xmlns:p14="http://schemas.microsoft.com/office/powerpoint/2010/main" val="290536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het verschil uitleggen tussen assimilatie, segregatie</a:t>
            </a:r>
          </a:p>
          <a:p>
            <a:pPr marL="358775" indent="-358775"/>
            <a:r>
              <a:rPr lang="nl-NL" dirty="0"/>
              <a:t>	en integratie.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uitleggen op welke manier integratie past bij de</a:t>
            </a:r>
          </a:p>
          <a:p>
            <a:pPr marL="358775" indent="-358775"/>
            <a:r>
              <a:rPr lang="nl-NL" dirty="0"/>
              <a:t>	Nederlandse basiswaarden.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een voordeel en een nadeel geven van integratie</a:t>
            </a:r>
          </a:p>
          <a:p>
            <a:pPr marL="358775" indent="-358775"/>
            <a:r>
              <a:rPr lang="nl-NL" dirty="0"/>
              <a:t>	en segregatie. </a:t>
            </a:r>
          </a:p>
        </p:txBody>
      </p:sp>
    </p:spTree>
    <p:extLst>
      <p:ext uri="{BB962C8B-B14F-4D97-AF65-F5344CB8AC3E}">
        <p14:creationId xmlns:p14="http://schemas.microsoft.com/office/powerpoint/2010/main" val="185667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het verschil uitleggen tussen assimilatie, segregatie</a:t>
            </a:r>
          </a:p>
          <a:p>
            <a:pPr marL="358775" indent="-358775"/>
            <a:r>
              <a:rPr lang="nl-NL" dirty="0"/>
              <a:t>	en integratie.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uitleggen op welke manier integratie past bij de</a:t>
            </a:r>
          </a:p>
          <a:p>
            <a:pPr marL="358775" indent="-358775"/>
            <a:r>
              <a:rPr lang="nl-NL" dirty="0"/>
              <a:t>	Nederlandse basiswaarden.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Je kunt een voordeel en een nadeel geven van integratie</a:t>
            </a:r>
          </a:p>
          <a:p>
            <a:pPr marL="358775" indent="-358775"/>
            <a:r>
              <a:rPr lang="nl-NL" dirty="0"/>
              <a:t>	en segregatie. </a:t>
            </a:r>
          </a:p>
        </p:txBody>
      </p:sp>
    </p:spTree>
    <p:extLst>
      <p:ext uri="{BB962C8B-B14F-4D97-AF65-F5344CB8AC3E}">
        <p14:creationId xmlns:p14="http://schemas.microsoft.com/office/powerpoint/2010/main" val="404505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3A29F31-C7EE-8323-C6BE-9CB94DA2AB1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Hoeveel neem je over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Zoveel mogelijk aanpassen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Niet aanpassen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Allebei aanpassen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Twee kanten van integratie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Integratie gaat niet vanzelf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CC4B57-A6F2-AF0C-7033-D21A468D6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pic>
        <p:nvPicPr>
          <p:cNvPr id="5" name="Afbeelding 4" descr="Afbeelding met buitenshuis, auto, Landvoertuig, gebouw&#10;&#10;Automatisch gegenereerde beschrijving">
            <a:extLst>
              <a:ext uri="{FF2B5EF4-FFF2-40B4-BE49-F238E27FC236}">
                <a16:creationId xmlns:a16="http://schemas.microsoft.com/office/drawing/2014/main" id="{C0999620-A9AC-B0BE-7EDA-233581F21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86" y="2327746"/>
            <a:ext cx="4144406" cy="276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818E9B7-BF79-2D91-80C1-B2942D2F41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Hoeveel neem je over?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6FB782-781E-66CD-FCBF-A91255288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2D6D2DD-ED2D-F27F-4571-529849D30C5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Gewoonten en gebruiken verschillen per land: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taal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kleding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omgangsvormen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regels en wetten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Wanneer mensen in Nederland komen wonen, is de vraag:</a:t>
            </a:r>
          </a:p>
          <a:p>
            <a:r>
              <a:rPr lang="nl-NL" dirty="0"/>
              <a:t>Wie past zich in welke mate aan? </a:t>
            </a:r>
          </a:p>
        </p:txBody>
      </p:sp>
    </p:spTree>
    <p:extLst>
      <p:ext uri="{BB962C8B-B14F-4D97-AF65-F5344CB8AC3E}">
        <p14:creationId xmlns:p14="http://schemas.microsoft.com/office/powerpoint/2010/main" val="203589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39C930E-D1AE-00CC-A4C4-FFD0A22C6C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Zoveel mogelijk aanpassen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40012E-E043-624D-AA5B-76317EED3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D04510-4FE8-8E86-126A-853D842747E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b="1" dirty="0">
                <a:solidFill>
                  <a:srgbClr val="009CBC"/>
                </a:solidFill>
              </a:rPr>
              <a:t>Assimilatie: </a:t>
            </a:r>
            <a:r>
              <a:rPr lang="nl-NL" i="1" dirty="0"/>
              <a:t>je vervangt bijna alles van de cultuur uit het land </a:t>
            </a:r>
          </a:p>
          <a:p>
            <a:pPr marL="179388"/>
            <a:r>
              <a:rPr lang="nl-NL" i="1" dirty="0"/>
              <a:t>waar je vandaan komt door de dominante cultuur van het land </a:t>
            </a:r>
          </a:p>
          <a:p>
            <a:pPr marL="179388"/>
            <a:r>
              <a:rPr lang="nl-NL" i="1" dirty="0"/>
              <a:t>waar je woont.</a:t>
            </a:r>
            <a:endParaRPr lang="nl-NL" dirty="0"/>
          </a:p>
          <a:p>
            <a:endParaRPr lang="nl-NL" i="1" dirty="0"/>
          </a:p>
          <a:p>
            <a:pPr algn="ctr"/>
            <a:endParaRPr lang="nl-NL" b="1" dirty="0"/>
          </a:p>
          <a:p>
            <a:pPr algn="ctr"/>
            <a:endParaRPr lang="nl-NL" b="1" dirty="0"/>
          </a:p>
          <a:p>
            <a:pPr algn="ctr"/>
            <a:endParaRPr lang="nl-NL" b="1" dirty="0"/>
          </a:p>
          <a:p>
            <a:pPr algn="ctr"/>
            <a:r>
              <a:rPr lang="nl-NL" b="1" dirty="0"/>
              <a:t>Vraag: </a:t>
            </a:r>
            <a:r>
              <a:rPr lang="nl-NL" dirty="0"/>
              <a:t>Waarom doen de meeste mensen niet aan assimilatie?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00851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62BBEDF-029B-C56C-20E2-10DF0A8709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Niet aanpassen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79D4ED-A5EB-65A4-FC7E-B79D10F57E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CE10AD-DC29-1173-1867-9F7EFA51D65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Het tegenovergestelde van assimilatie is </a:t>
            </a:r>
            <a:r>
              <a:rPr lang="nl-NL" b="1" dirty="0">
                <a:solidFill>
                  <a:srgbClr val="009CBC"/>
                </a:solidFill>
              </a:rPr>
              <a:t>segregatie</a:t>
            </a:r>
            <a:r>
              <a:rPr lang="nl-NL" dirty="0"/>
              <a:t>: </a:t>
            </a:r>
            <a:r>
              <a:rPr lang="nl-NL" i="1" dirty="0"/>
              <a:t>groepen leven</a:t>
            </a:r>
          </a:p>
          <a:p>
            <a:pPr marL="179388"/>
            <a:r>
              <a:rPr lang="nl-NL" i="1" dirty="0"/>
              <a:t>gescheiden van elkaar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Je leeft dan bijvoorbeeld met mensen in een wijk die jouw waarden,</a:t>
            </a:r>
          </a:p>
          <a:p>
            <a:r>
              <a:rPr lang="nl-NL" dirty="0"/>
              <a:t>normen en gewoonten delen. </a:t>
            </a:r>
          </a:p>
          <a:p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1" dirty="0"/>
              <a:t>Voordeel</a:t>
            </a:r>
            <a:r>
              <a:rPr lang="nl-NL" dirty="0"/>
              <a:t>:</a:t>
            </a:r>
            <a:r>
              <a:rPr lang="nl-NL" b="1" dirty="0"/>
              <a:t> </a:t>
            </a:r>
            <a:r>
              <a:rPr lang="nl-NL" dirty="0"/>
              <a:t>je voelt je het meest op je gemak bij mensen zoals jij.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1" dirty="0"/>
              <a:t>Nadeel</a:t>
            </a:r>
            <a:r>
              <a:rPr lang="nl-NL" dirty="0"/>
              <a:t>: nieuwkomers leren de taal en dominante cultuur minder</a:t>
            </a:r>
          </a:p>
          <a:p>
            <a:pPr marL="360363" indent="-360363"/>
            <a:r>
              <a:rPr lang="nl-NL" dirty="0"/>
              <a:t>	goed.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989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FAA0814-00E0-BE55-3AB2-587D6AA526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Allebei aanpassen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D3DC5E-0121-4697-33D3-852AF78D21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F35BAD-6767-9C79-B53B-2F77C817E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De middenweg tussen assimilatie en segregatie is </a:t>
            </a:r>
            <a:r>
              <a:rPr lang="nl-NL" b="1" dirty="0">
                <a:solidFill>
                  <a:srgbClr val="009CBC"/>
                </a:solidFill>
              </a:rPr>
              <a:t>integratie</a:t>
            </a:r>
            <a:r>
              <a:rPr lang="nl-NL" dirty="0"/>
              <a:t>:</a:t>
            </a:r>
          </a:p>
          <a:p>
            <a:pPr marL="179388"/>
            <a:r>
              <a:rPr lang="nl-NL" i="1" dirty="0"/>
              <a:t>wederzijdse aanpassing waarbij nieuwkomers deel gaan uitmaken</a:t>
            </a:r>
          </a:p>
          <a:p>
            <a:pPr marL="179388"/>
            <a:r>
              <a:rPr lang="nl-NL" i="1" dirty="0"/>
              <a:t>van de samenleving</a:t>
            </a:r>
            <a:r>
              <a:rPr lang="nl-NL" dirty="0"/>
              <a:t>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Een nieuwkomer leert de taal, respecteert de </a:t>
            </a:r>
            <a:r>
              <a:rPr lang="nl-NL" b="1" dirty="0"/>
              <a:t>basiswaarden</a:t>
            </a:r>
            <a:r>
              <a:rPr lang="nl-NL" dirty="0"/>
              <a:t> </a:t>
            </a:r>
          </a:p>
          <a:p>
            <a:pPr marL="360363" indent="-360363"/>
            <a:r>
              <a:rPr lang="nl-NL" dirty="0"/>
              <a:t>	van de Nederlandse samenleving en doet actief mee.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De Nederlandse samenleving biedt mensen de vrijheid om </a:t>
            </a:r>
          </a:p>
          <a:p>
            <a:pPr marL="360363" indent="-360363"/>
            <a:r>
              <a:rPr lang="nl-NL" dirty="0"/>
              <a:t>	eigen waarden, normen en gewoonten te behouden.</a:t>
            </a:r>
          </a:p>
          <a:p>
            <a:endParaRPr lang="nl-NL" dirty="0"/>
          </a:p>
          <a:p>
            <a:pPr algn="ctr"/>
            <a:r>
              <a:rPr lang="nl-NL" b="1" dirty="0"/>
              <a:t>Vraag</a:t>
            </a:r>
            <a:r>
              <a:rPr lang="nl-NL" dirty="0"/>
              <a:t>: waarom past integratie het beste bij de </a:t>
            </a:r>
            <a:r>
              <a:rPr lang="nl-NL" b="1" dirty="0"/>
              <a:t>basiswaarden</a:t>
            </a:r>
            <a:r>
              <a:rPr lang="nl-NL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903176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C475263-8274-D963-EA71-339AC8FDF78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Twee kanten van integratie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57F51D-E24A-7647-D121-945FF8A5FE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1CE1C0-68C2-A3D6-2AA3-498225749A1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Voordeel:</a:t>
            </a:r>
          </a:p>
          <a:p>
            <a:r>
              <a:rPr lang="nl-NL" dirty="0"/>
              <a:t>Integratie verrijkt de Nederlandse cultuur. Bijvoorbeeld met: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gerechten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jongerentaal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muziekstijlen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algn="just"/>
            <a:r>
              <a:rPr lang="nl-NL" b="1" dirty="0"/>
              <a:t>Nadeel:</a:t>
            </a:r>
          </a:p>
          <a:p>
            <a:r>
              <a:rPr lang="nl-NL" dirty="0"/>
              <a:t>Aan de andere kant zijn er ook mensen die vreemde talen horen </a:t>
            </a:r>
          </a:p>
          <a:p>
            <a:r>
              <a:rPr lang="nl-NL" dirty="0"/>
              <a:t>op straat en zich minder thuis voelen in hun buurt.</a:t>
            </a:r>
          </a:p>
        </p:txBody>
      </p:sp>
      <p:pic>
        <p:nvPicPr>
          <p:cNvPr id="7" name="Afbeelding 6" descr="Afbeelding met tekst, fiets, buitenshuis, gebouw&#10;&#10;Automatisch gegenereerde beschrijving">
            <a:extLst>
              <a:ext uri="{FF2B5EF4-FFF2-40B4-BE49-F238E27FC236}">
                <a16:creationId xmlns:a16="http://schemas.microsoft.com/office/drawing/2014/main" id="{DB509CCD-ECAC-48AE-1409-E202DF31D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693398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3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65627AF-020E-C7ED-82D6-5819F942F7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Integratie gaat niet vanzelf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5F2BC9-92C6-8767-CD56-543B2D7E1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7.3 Integratie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50F16A2-CD0A-B145-D416-9B00293896E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Nieuwkomers moeten snel kunnen meedoen in de maatschappij: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Kom je van buiten de EU, dan ben je verplicht om</a:t>
            </a:r>
          </a:p>
          <a:p>
            <a:pPr marL="358775" indent="-358775"/>
            <a:r>
              <a:rPr lang="nl-NL" dirty="0"/>
              <a:t>	</a:t>
            </a:r>
            <a:r>
              <a:rPr lang="nl-NL" b="1" dirty="0"/>
              <a:t>inburgeringscursus</a:t>
            </a:r>
            <a:r>
              <a:rPr lang="nl-NL" dirty="0"/>
              <a:t> en examen te doen.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Overheid ondersteunt met bijvoorbeeld geld voor </a:t>
            </a:r>
          </a:p>
          <a:p>
            <a:pPr marL="358775"/>
            <a:r>
              <a:rPr lang="nl-NL" b="1" dirty="0"/>
              <a:t>lessen Nederlands</a:t>
            </a:r>
            <a:r>
              <a:rPr lang="nl-NL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Maar mensen moeten altijd aan elkaar wennen.</a:t>
            </a:r>
          </a:p>
          <a:p>
            <a:r>
              <a:rPr lang="nl-NL" dirty="0"/>
              <a:t>Wij-zij-denken en discriminatie staan integratie nogal eens in de</a:t>
            </a:r>
          </a:p>
          <a:p>
            <a:r>
              <a:rPr lang="nl-NL" dirty="0"/>
              <a:t>weg.</a:t>
            </a:r>
          </a:p>
        </p:txBody>
      </p:sp>
    </p:spTree>
    <p:extLst>
      <p:ext uri="{BB962C8B-B14F-4D97-AF65-F5344CB8AC3E}">
        <p14:creationId xmlns:p14="http://schemas.microsoft.com/office/powerpoint/2010/main" val="9522551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1725AEC3-2E15-4390-A4B8-5C761CCEA8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461</Words>
  <Application>Microsoft Office PowerPoint</Application>
  <PresentationFormat>Breedbeeld</PresentationFormat>
  <Paragraphs>91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7.3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12</cp:revision>
  <dcterms:created xsi:type="dcterms:W3CDTF">2024-03-21T10:50:36Z</dcterms:created>
  <dcterms:modified xsi:type="dcterms:W3CDTF">2024-10-16T10:17:03Z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