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5" r:id="rId10"/>
    <p:sldId id="262" r:id="rId11"/>
    <p:sldId id="266" r:id="rId12"/>
    <p:sldId id="263" r:id="rId13"/>
    <p:sldId id="269" r:id="rId14"/>
    <p:sldId id="268" r:id="rId15"/>
    <p:sldId id="271" r:id="rId16"/>
    <p:sldId id="270" r:id="rId17"/>
    <p:sldId id="273" r:id="rId18"/>
    <p:sldId id="272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1F0DDC-3772-40A4-A845-848942421F86}" v="9" dt="2024-06-05T07:50:10.605"/>
    <p1510:client id="{630F6EAE-621F-4A5E-AE78-2BAF6FB8D5F3}" v="1" dt="2024-06-06T06:35:38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9F2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9FCB6D5-6BCF-98AF-DA40-2ED82D3A16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BBE1313-BDE7-7B6B-3EA7-EAFA210021E8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92055075"/>
              </p:ext>
            </p:extLst>
          </p:nvPr>
        </p:nvGraphicFramePr>
        <p:xfrm>
          <a:off x="623170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BBE1313-BDE7-7B6B-3EA7-EAFA21002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170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DF42464-15E9-3703-343A-790DF06C93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E318611-6DC2-AE9B-A5CB-876E3D568A1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657969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E318611-6DC2-AE9B-A5CB-876E3D568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3D5C1B4-8A1A-29B7-BAB8-5B71AD2C4C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B28FA12-45D0-4FBB-0FEC-3EF6B178A4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236B7A4-505A-4ED2-E20E-6E3AD776DB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1887881-A54C-E7D7-DC47-AB0D215C02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YvLljkmZ-8Y?feature=oembe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si4Kmdll-8k?feature=oemb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E5hc3CAjv8E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44084-909A-927F-AE18-DF8D474E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5.5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4C759D-7AE0-003A-6738-F180F54CD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Opgepakt ... en dan?</a:t>
            </a:r>
          </a:p>
        </p:txBody>
      </p:sp>
      <p:pic>
        <p:nvPicPr>
          <p:cNvPr id="6" name="Tijdelijke aanduiding voor afbeelding 5" descr="Afbeelding met hemel, beeldhouwwerk, buitenshuis, persoon&#10;&#10;Automatisch gegenereerde beschrijving">
            <a:extLst>
              <a:ext uri="{FF2B5EF4-FFF2-40B4-BE49-F238E27FC236}">
                <a16:creationId xmlns:a16="http://schemas.microsoft.com/office/drawing/2014/main" id="{B0ED5784-4B5E-0A61-9732-7942C878BC6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330" r="305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41089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9906F7-F847-4625-AAE6-4E92C13CE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rechtszaak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8227A5-4B4A-7DE3-6101-E4FD54E4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997C31-97C1-6966-D145-D0EC03A29F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pPr marL="358775" indent="-358775"/>
            <a:r>
              <a:rPr lang="nl-NL" dirty="0"/>
              <a:t>4.	De </a:t>
            </a:r>
            <a:r>
              <a:rPr lang="nl-NL" b="1" dirty="0"/>
              <a:t>officier van justitie</a:t>
            </a:r>
            <a:r>
              <a:rPr lang="nl-NL" dirty="0"/>
              <a:t> legt nog eens uit waarom de verdachte </a:t>
            </a:r>
          </a:p>
          <a:p>
            <a:pPr marL="358775"/>
            <a:r>
              <a:rPr lang="nl-NL" dirty="0"/>
              <a:t>schuldig is en eist een straf</a:t>
            </a:r>
          </a:p>
          <a:p>
            <a:pPr marL="358775" indent="-358775"/>
            <a:r>
              <a:rPr lang="nl-NL" dirty="0"/>
              <a:t>5.	De </a:t>
            </a:r>
            <a:r>
              <a:rPr lang="nl-NL" b="1" dirty="0"/>
              <a:t>advocaat</a:t>
            </a:r>
            <a:r>
              <a:rPr lang="nl-NL" dirty="0"/>
              <a:t> weerlegt de standpunten van de officier</a:t>
            </a:r>
          </a:p>
          <a:p>
            <a:pPr marL="358775" indent="-358775"/>
            <a:r>
              <a:rPr lang="nl-NL" dirty="0"/>
              <a:t>6.	De </a:t>
            </a:r>
            <a:r>
              <a:rPr lang="nl-NL" b="1" dirty="0"/>
              <a:t>verdachte</a:t>
            </a:r>
            <a:r>
              <a:rPr lang="nl-NL" dirty="0"/>
              <a:t> krijgt als laatste het woord</a:t>
            </a:r>
          </a:p>
          <a:p>
            <a:pPr marL="358775" indent="-358775"/>
            <a:r>
              <a:rPr lang="nl-NL" dirty="0"/>
              <a:t>7.	Bij eenvoudige zaken neemt de rechter meteen een beslissing </a:t>
            </a:r>
          </a:p>
          <a:p>
            <a:pPr marL="358775"/>
            <a:r>
              <a:rPr lang="nl-NL" dirty="0"/>
              <a:t>(het </a:t>
            </a:r>
            <a:r>
              <a:rPr lang="nl-NL" b="1" dirty="0"/>
              <a:t>vonnis</a:t>
            </a:r>
            <a:r>
              <a:rPr lang="nl-NL" dirty="0"/>
              <a:t>). Bij andere zaken volgt het vonnis twee weken later</a:t>
            </a:r>
          </a:p>
        </p:txBody>
      </p:sp>
    </p:spTree>
    <p:extLst>
      <p:ext uri="{BB962C8B-B14F-4D97-AF65-F5344CB8AC3E}">
        <p14:creationId xmlns:p14="http://schemas.microsoft.com/office/powerpoint/2010/main" val="3662069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9906F7-F847-4625-AAE6-4E92C13CE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rechtszaak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8227A5-4B4A-7DE3-6101-E4FD54E4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997C31-97C1-6966-D145-D0EC03A29F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 </a:t>
            </a:r>
          </a:p>
        </p:txBody>
      </p:sp>
      <p:pic>
        <p:nvPicPr>
          <p:cNvPr id="2" name="Afbeelding 1" descr="Afbeelding met tekst, schermopname, Lettertype, ontwerp&#10;&#10;Automatisch gegenereerde beschrijving">
            <a:extLst>
              <a:ext uri="{FF2B5EF4-FFF2-40B4-BE49-F238E27FC236}">
                <a16:creationId xmlns:a16="http://schemas.microsoft.com/office/drawing/2014/main" id="{5CA8F52B-40FE-38C2-2BBC-75299D7E4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446" y="1415906"/>
            <a:ext cx="5311219" cy="460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87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9906F7-F847-4625-AAE6-4E92C13CE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Wanneer ben je schuldig?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8227A5-4B4A-7DE3-6101-E4FD54E4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997C31-97C1-6966-D145-D0EC03A29F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rechter moet drie vragen met ‘ja’ beantwoorden om te bepalen </a:t>
            </a:r>
          </a:p>
          <a:p>
            <a:r>
              <a:rPr lang="nl-NL" dirty="0"/>
              <a:t>of iemand schuldig is.</a:t>
            </a:r>
          </a:p>
          <a:p>
            <a:endParaRPr lang="nl-NL" dirty="0"/>
          </a:p>
          <a:p>
            <a:pPr marL="358775" indent="-358775"/>
            <a:r>
              <a:rPr lang="nl-NL" dirty="0"/>
              <a:t>1.	</a:t>
            </a:r>
            <a:r>
              <a:rPr lang="nl-NL" b="1" dirty="0"/>
              <a:t>Heeft de verdachte het gedaan?</a:t>
            </a:r>
          </a:p>
          <a:p>
            <a:pPr marL="358775" indent="-358775"/>
            <a:endParaRPr lang="nl-NL" dirty="0"/>
          </a:p>
          <a:p>
            <a:pPr marL="358775" indent="-358775"/>
            <a:r>
              <a:rPr lang="nl-NL" dirty="0"/>
              <a:t>2.	</a:t>
            </a:r>
            <a:r>
              <a:rPr lang="nl-NL" b="1" dirty="0"/>
              <a:t>Gaat het om een strafbaar feit?</a:t>
            </a:r>
          </a:p>
          <a:p>
            <a:pPr marL="358775" indent="-358775"/>
            <a:endParaRPr lang="nl-NL" dirty="0"/>
          </a:p>
          <a:p>
            <a:pPr marL="358775" indent="-358775"/>
            <a:r>
              <a:rPr lang="nl-NL" dirty="0"/>
              <a:t>3.	</a:t>
            </a:r>
            <a:r>
              <a:rPr lang="nl-NL" b="1" dirty="0"/>
              <a:t>Is de verdachte strafbaar?</a:t>
            </a:r>
          </a:p>
        </p:txBody>
      </p:sp>
    </p:spTree>
    <p:extLst>
      <p:ext uri="{BB962C8B-B14F-4D97-AF65-F5344CB8AC3E}">
        <p14:creationId xmlns:p14="http://schemas.microsoft.com/office/powerpoint/2010/main" val="158213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81AB40F-3B1C-EAEE-A3CF-946D2CBE7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</a:t>
            </a:r>
            <a:r>
              <a:rPr lang="nl-NL"/>
              <a:t>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0088519-E303-A8FE-75A6-754A991DE1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Hoe beslist een rechter (1)</a:t>
            </a:r>
          </a:p>
        </p:txBody>
      </p:sp>
      <p:pic>
        <p:nvPicPr>
          <p:cNvPr id="7" name="Onlinemedia 6" title="Tygo Gernandt deelt &quot;klappen&quot; uit voor de Rechtspraak">
            <a:hlinkClick r:id="" action="ppaction://media"/>
            <a:extLst>
              <a:ext uri="{FF2B5EF4-FFF2-40B4-BE49-F238E27FC236}">
                <a16:creationId xmlns:a16="http://schemas.microsoft.com/office/drawing/2014/main" id="{356EBEC7-21CA-A047-B520-22618504412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9700" y="1941748"/>
            <a:ext cx="4343400" cy="2454021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D56DFA40-D6D8-6774-4544-F0D083193957}"/>
              </a:ext>
            </a:extLst>
          </p:cNvPr>
          <p:cNvSpPr txBox="1"/>
          <p:nvPr/>
        </p:nvSpPr>
        <p:spPr>
          <a:xfrm>
            <a:off x="3026827" y="5100402"/>
            <a:ext cx="61383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zou een rechter beslissen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over deze vechtpartij, denk je?</a:t>
            </a:r>
          </a:p>
        </p:txBody>
      </p:sp>
    </p:spTree>
    <p:extLst>
      <p:ext uri="{BB962C8B-B14F-4D97-AF65-F5344CB8AC3E}">
        <p14:creationId xmlns:p14="http://schemas.microsoft.com/office/powerpoint/2010/main" val="363049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81AB40F-3B1C-EAEE-A3CF-946D2CBE7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</a:t>
            </a:r>
            <a:r>
              <a:rPr lang="nl-NL"/>
              <a:t>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0088519-E303-A8FE-75A6-754A991DE1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Hoe beslist een rechter (2)</a:t>
            </a:r>
          </a:p>
        </p:txBody>
      </p:sp>
      <p:pic>
        <p:nvPicPr>
          <p:cNvPr id="8" name="Onlinemedia 7" title="Rechter Rogier licht video toe | de Rechtspraak">
            <a:hlinkClick r:id="" action="ppaction://media"/>
            <a:extLst>
              <a:ext uri="{FF2B5EF4-FFF2-40B4-BE49-F238E27FC236}">
                <a16:creationId xmlns:a16="http://schemas.microsoft.com/office/drawing/2014/main" id="{290EFE77-08B3-08FC-2D05-6F68F45534D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35303" y="1930158"/>
            <a:ext cx="4327419" cy="2444992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D56DFA40-D6D8-6774-4544-F0D083193957}"/>
              </a:ext>
            </a:extLst>
          </p:cNvPr>
          <p:cNvSpPr txBox="1"/>
          <p:nvPr/>
        </p:nvSpPr>
        <p:spPr>
          <a:xfrm>
            <a:off x="2029438" y="5100402"/>
            <a:ext cx="81331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Kijkvragen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is het vonnis van de rechter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over de vechtpartij? En wat vind je van dat vonnis?</a:t>
            </a:r>
          </a:p>
        </p:txBody>
      </p:sp>
    </p:spTree>
    <p:extLst>
      <p:ext uri="{BB962C8B-B14F-4D97-AF65-F5344CB8AC3E}">
        <p14:creationId xmlns:p14="http://schemas.microsoft.com/office/powerpoint/2010/main" val="267113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E5F8F46-5B84-E739-6892-A767BC8574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D11910-90BB-18BC-0D52-52F0A5E4894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wanneer iemand een verdachte is.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een proces-verbaal is.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het Openbaar Ministerie is en welke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mogelijkheden een officier van justitie heeft.</a:t>
            </a:r>
          </a:p>
        </p:txBody>
      </p:sp>
    </p:spTree>
    <p:extLst>
      <p:ext uri="{BB962C8B-B14F-4D97-AF65-F5344CB8AC3E}">
        <p14:creationId xmlns:p14="http://schemas.microsoft.com/office/powerpoint/2010/main" val="2233872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E5F8F46-5B84-E739-6892-A767BC8574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D11910-90BB-18BC-0D52-52F0A5E4894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wanneer iemand een verdachte is.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een proces-verbaal is.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het Openbaar Ministerie is en welke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mogelijkheden een officier van justitie heeft.</a:t>
            </a:r>
          </a:p>
        </p:txBody>
      </p:sp>
    </p:spTree>
    <p:extLst>
      <p:ext uri="{BB962C8B-B14F-4D97-AF65-F5344CB8AC3E}">
        <p14:creationId xmlns:p14="http://schemas.microsoft.com/office/powerpoint/2010/main" val="126517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0335DE5-9873-1F6E-F6FB-83F71CF2D42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Een verdachte</a:t>
            </a:r>
          </a:p>
          <a:p>
            <a:pPr marL="358775" indent="-358775"/>
            <a:r>
              <a:rPr lang="nl-NL" dirty="0"/>
              <a:t>•	Wat mag de politie</a:t>
            </a:r>
          </a:p>
          <a:p>
            <a:pPr marL="358775" indent="-358775"/>
            <a:r>
              <a:rPr lang="nl-NL" dirty="0"/>
              <a:t>•	Officier van justitie</a:t>
            </a:r>
          </a:p>
          <a:p>
            <a:pPr marL="358775" indent="-358775"/>
            <a:r>
              <a:rPr lang="nl-NL" dirty="0"/>
              <a:t>•	De rechtszaak</a:t>
            </a:r>
          </a:p>
          <a:p>
            <a:pPr marL="358775" indent="-358775"/>
            <a:r>
              <a:rPr lang="nl-NL" dirty="0"/>
              <a:t>•	Wanneer ben je schuldig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2CDB41-10A6-827F-660C-FAC8CBE911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pic>
        <p:nvPicPr>
          <p:cNvPr id="7" name="Afbeelding 6" descr="Afbeelding met overdekt, persoon, kleding, Menselijk gezicht&#10;&#10;Automatisch gegenereerde beschrijving">
            <a:extLst>
              <a:ext uri="{FF2B5EF4-FFF2-40B4-BE49-F238E27FC236}">
                <a16:creationId xmlns:a16="http://schemas.microsoft.com/office/drawing/2014/main" id="{1BEFA64F-399E-7350-D478-F366495F5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435" y="2322844"/>
            <a:ext cx="3917576" cy="261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29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BEC32C3-71B3-857C-EDB3-1B40936628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Een verdachte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37143F9-50E0-0564-F000-D35D8DC569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E214B60-B6A3-87D0-DFD9-E9AE025B7DE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Na melding van een misdrijf gaan agenten de zaak onderzoeken.</a:t>
            </a:r>
          </a:p>
          <a:p>
            <a:endParaRPr lang="nl-NL" dirty="0"/>
          </a:p>
          <a:p>
            <a:pPr marL="179388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verdachte</a:t>
            </a:r>
            <a:r>
              <a:rPr lang="nl-NL" dirty="0"/>
              <a:t> is</a:t>
            </a:r>
            <a:r>
              <a:rPr lang="nl-NL" i="1" dirty="0"/>
              <a:t> iemand van wie de </a:t>
            </a:r>
          </a:p>
          <a:p>
            <a:pPr marL="179388"/>
            <a:r>
              <a:rPr lang="nl-NL" i="1" dirty="0"/>
              <a:t>politie denkt dat die iets strafbaars </a:t>
            </a:r>
          </a:p>
          <a:p>
            <a:pPr marL="179388"/>
            <a:r>
              <a:rPr lang="nl-NL" i="1" dirty="0"/>
              <a:t>heeft gedaan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pic>
        <p:nvPicPr>
          <p:cNvPr id="7" name="Afbeelding 6" descr="Afbeelding met voertuig, buitenshuis, Landvoertuig, wiel&#10;&#10;Automatisch gegenereerde beschrijving">
            <a:extLst>
              <a:ext uri="{FF2B5EF4-FFF2-40B4-BE49-F238E27FC236}">
                <a16:creationId xmlns:a16="http://schemas.microsoft.com/office/drawing/2014/main" id="{843288E1-9C60-D113-A76A-5489E657A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635" y="2615677"/>
            <a:ext cx="381000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689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9906F7-F847-4625-AAE6-4E92C13CE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mag de politie?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8227A5-4B4A-7DE3-6101-E4FD54E4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997C31-97C1-6966-D145-D0EC03A29F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Pas als je verdachte bent van een misdrijf mag de politie:</a:t>
            </a:r>
          </a:p>
          <a:p>
            <a:endParaRPr lang="nl-NL" dirty="0"/>
          </a:p>
          <a:p>
            <a:pPr marL="358775" indent="-358775"/>
            <a:r>
              <a:rPr lang="nl-NL" dirty="0"/>
              <a:t>•	je </a:t>
            </a:r>
            <a:r>
              <a:rPr lang="nl-NL" b="1" dirty="0"/>
              <a:t>fouilleren</a:t>
            </a:r>
            <a:endParaRPr lang="nl-NL" dirty="0"/>
          </a:p>
          <a:p>
            <a:pPr marL="358775" indent="-358775"/>
            <a:r>
              <a:rPr lang="nl-NL" dirty="0"/>
              <a:t>•	je </a:t>
            </a:r>
            <a:r>
              <a:rPr lang="nl-NL" b="1" dirty="0"/>
              <a:t>arresteren</a:t>
            </a:r>
            <a:endParaRPr lang="nl-NL" dirty="0"/>
          </a:p>
          <a:p>
            <a:pPr marL="358775" indent="-358775"/>
            <a:r>
              <a:rPr lang="nl-NL" dirty="0"/>
              <a:t>•	je </a:t>
            </a:r>
            <a:r>
              <a:rPr lang="nl-NL" b="1" dirty="0"/>
              <a:t>huis doorzoeken </a:t>
            </a:r>
            <a:r>
              <a:rPr lang="nl-NL" dirty="0"/>
              <a:t>op zoek naar bewijsmateriaal</a:t>
            </a:r>
          </a:p>
          <a:p>
            <a:pPr marL="358775" indent="-358775"/>
            <a:endParaRPr lang="nl-NL" dirty="0"/>
          </a:p>
          <a:p>
            <a:pPr marL="179388"/>
            <a:r>
              <a:rPr lang="nl-NL" dirty="0"/>
              <a:t>Na afloop van het onderzoek schrijft de politie een </a:t>
            </a: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proces-verbaal</a:t>
            </a:r>
            <a:r>
              <a:rPr lang="nl-NL" dirty="0"/>
              <a:t>: </a:t>
            </a:r>
            <a:r>
              <a:rPr lang="nl-NL" i="1" dirty="0"/>
              <a:t>een speciaal politieverslag over het misdrijf </a:t>
            </a:r>
          </a:p>
          <a:p>
            <a:pPr marL="179388"/>
            <a:r>
              <a:rPr lang="nl-NL" i="1" dirty="0"/>
              <a:t>en de verdachte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8636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199D6B9-D93C-4446-B2F3-2364EF571A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783DD54-D062-3DE4-0C6C-D7559A668E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Arrestatie</a:t>
            </a:r>
          </a:p>
        </p:txBody>
      </p:sp>
      <p:pic>
        <p:nvPicPr>
          <p:cNvPr id="8" name="Onlinemedia 7" title="Achtervolging en arrestatie in Dordrecht | POLITIE 24/7">
            <a:hlinkClick r:id="" action="ppaction://media"/>
            <a:extLst>
              <a:ext uri="{FF2B5EF4-FFF2-40B4-BE49-F238E27FC236}">
                <a16:creationId xmlns:a16="http://schemas.microsoft.com/office/drawing/2014/main" id="{3D84569C-E8B8-3458-E499-015B5623B86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19162" y="1927411"/>
            <a:ext cx="4379219" cy="2474259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E24CB2C3-E9C1-F93B-9B96-FB666A5F652F}"/>
              </a:ext>
            </a:extLst>
          </p:cNvPr>
          <p:cNvSpPr txBox="1"/>
          <p:nvPr/>
        </p:nvSpPr>
        <p:spPr>
          <a:xfrm>
            <a:off x="2251036" y="5031758"/>
            <a:ext cx="76899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Waarom werd de man gearresteerd?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En waarom werd hij later weer vrijgelaten?</a:t>
            </a:r>
          </a:p>
        </p:txBody>
      </p:sp>
    </p:spTree>
    <p:extLst>
      <p:ext uri="{BB962C8B-B14F-4D97-AF65-F5344CB8AC3E}">
        <p14:creationId xmlns:p14="http://schemas.microsoft.com/office/powerpoint/2010/main" val="388148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9906F7-F847-4625-AAE6-4E92C13CE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officier van justitie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8227A5-4B4A-7DE3-6101-E4FD54E4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997C31-97C1-6966-D145-D0EC03A29F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Bij een zwaarder misdrijf gaat het proces-verbaal naar de officier </a:t>
            </a:r>
          </a:p>
          <a:p>
            <a:r>
              <a:rPr lang="nl-NL" dirty="0"/>
              <a:t>van justitie. Deze beslist wat er met de verdachte gebeurt. </a:t>
            </a:r>
          </a:p>
          <a:p>
            <a:endParaRPr lang="nl-NL" dirty="0"/>
          </a:p>
          <a:p>
            <a:pPr marL="179388"/>
            <a:r>
              <a:rPr lang="nl-NL" dirty="0"/>
              <a:t>Het </a:t>
            </a:r>
            <a:r>
              <a:rPr lang="nl-NL" b="1" dirty="0">
                <a:solidFill>
                  <a:srgbClr val="009CBC"/>
                </a:solidFill>
              </a:rPr>
              <a:t>Openbaar Ministerie </a:t>
            </a:r>
            <a:r>
              <a:rPr lang="nl-NL" dirty="0"/>
              <a:t>(OM) is </a:t>
            </a:r>
          </a:p>
          <a:p>
            <a:pPr marL="179388"/>
            <a:r>
              <a:rPr lang="nl-NL" i="1" dirty="0"/>
              <a:t>alle officieren van justitie samen</a:t>
            </a:r>
            <a:r>
              <a:rPr lang="nl-NL" dirty="0"/>
              <a:t>.</a:t>
            </a:r>
          </a:p>
        </p:txBody>
      </p:sp>
      <p:pic>
        <p:nvPicPr>
          <p:cNvPr id="3" name="Afbeelding 2" descr="Afbeelding met overdekt, muur, Kantoorgebouw, meubels&#10;&#10;Automatisch gegenereerde beschrijving">
            <a:extLst>
              <a:ext uri="{FF2B5EF4-FFF2-40B4-BE49-F238E27FC236}">
                <a16:creationId xmlns:a16="http://schemas.microsoft.com/office/drawing/2014/main" id="{5B323DBA-E25E-DA59-DDFF-100B5E59DA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6" r="58824" b="22818"/>
          <a:stretch/>
        </p:blipFill>
        <p:spPr>
          <a:xfrm>
            <a:off x="8797571" y="2688531"/>
            <a:ext cx="2878551" cy="287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89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9906F7-F847-4625-AAE6-4E92C13CE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officier van justitie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8227A5-4B4A-7DE3-6101-E4FD54E4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997C31-97C1-6966-D145-D0EC03A29F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De officier van justitie heeft drie mogelijkheden:</a:t>
            </a:r>
          </a:p>
          <a:p>
            <a:pPr marL="358775" indent="-358775"/>
            <a:endParaRPr lang="nl-NL" dirty="0"/>
          </a:p>
          <a:p>
            <a:pPr marL="358775" indent="-358775"/>
            <a:r>
              <a:rPr lang="nl-NL" dirty="0"/>
              <a:t>1.	De zaak </a:t>
            </a:r>
            <a:r>
              <a:rPr lang="nl-NL" b="1" dirty="0"/>
              <a:t>seponeren</a:t>
            </a:r>
            <a:r>
              <a:rPr lang="nl-NL" dirty="0"/>
              <a:t> (de zaak komt niet voor de rechter)</a:t>
            </a:r>
          </a:p>
          <a:p>
            <a:pPr marL="358775" indent="-358775"/>
            <a:endParaRPr lang="nl-NL" dirty="0"/>
          </a:p>
          <a:p>
            <a:pPr marL="358775" indent="-358775"/>
            <a:r>
              <a:rPr lang="nl-NL" dirty="0"/>
              <a:t>2.	Zelf een straf opleggen (een </a:t>
            </a:r>
            <a:r>
              <a:rPr lang="nl-NL" b="1" dirty="0"/>
              <a:t>strafbeschikking</a:t>
            </a:r>
            <a:r>
              <a:rPr lang="nl-NL" dirty="0"/>
              <a:t>)</a:t>
            </a:r>
          </a:p>
          <a:p>
            <a:pPr marL="358775" indent="-358775"/>
            <a:endParaRPr lang="nl-NL" dirty="0"/>
          </a:p>
          <a:p>
            <a:pPr marL="358775" indent="-358775"/>
            <a:r>
              <a:rPr lang="nl-NL" dirty="0"/>
              <a:t>3.	De verdachte </a:t>
            </a:r>
            <a:r>
              <a:rPr lang="nl-NL" b="1" dirty="0"/>
              <a:t>vervolgen</a:t>
            </a:r>
            <a:r>
              <a:rPr lang="nl-NL" dirty="0"/>
              <a:t> (de zaak komt wel voor de rechter)</a:t>
            </a:r>
          </a:p>
        </p:txBody>
      </p:sp>
    </p:spTree>
    <p:extLst>
      <p:ext uri="{BB962C8B-B14F-4D97-AF65-F5344CB8AC3E}">
        <p14:creationId xmlns:p14="http://schemas.microsoft.com/office/powerpoint/2010/main" val="1508663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D9906F7-F847-4625-AAE6-4E92C13CEF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rechtszaak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8227A5-4B4A-7DE3-6101-E4FD54E4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5.5 Opgepakt ... en dan?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7997C31-97C1-6966-D145-D0EC03A29F2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rechtszaak heeft altijd een vaste volgorde.</a:t>
            </a:r>
          </a:p>
          <a:p>
            <a:endParaRPr lang="nl-NL" dirty="0"/>
          </a:p>
          <a:p>
            <a:pPr marL="358775" indent="-358775"/>
            <a:r>
              <a:rPr lang="nl-NL" dirty="0"/>
              <a:t>1.	De rechter controleert de </a:t>
            </a:r>
            <a:r>
              <a:rPr lang="nl-NL" b="1" dirty="0"/>
              <a:t>persoonsgegevens</a:t>
            </a:r>
            <a:r>
              <a:rPr lang="nl-NL" dirty="0"/>
              <a:t> van de verdachte</a:t>
            </a:r>
          </a:p>
          <a:p>
            <a:pPr marL="358775" indent="-358775"/>
            <a:r>
              <a:rPr lang="nl-NL" dirty="0"/>
              <a:t>2.	De officier van justitie leest de </a:t>
            </a:r>
            <a:r>
              <a:rPr lang="nl-NL" b="1" dirty="0"/>
              <a:t>aanklacht</a:t>
            </a:r>
            <a:r>
              <a:rPr lang="nl-NL" dirty="0"/>
              <a:t> voor. De rechter, </a:t>
            </a:r>
          </a:p>
          <a:p>
            <a:pPr marL="358775"/>
            <a:r>
              <a:rPr lang="nl-NL" dirty="0"/>
              <a:t>officier en advocaten stellen </a:t>
            </a:r>
            <a:r>
              <a:rPr lang="nl-NL" b="1" dirty="0"/>
              <a:t>vragen</a:t>
            </a:r>
            <a:r>
              <a:rPr lang="nl-NL" dirty="0"/>
              <a:t> aan de verdachte</a:t>
            </a:r>
          </a:p>
          <a:p>
            <a:pPr marL="358775" indent="-358775"/>
            <a:r>
              <a:rPr lang="nl-NL" dirty="0"/>
              <a:t>3.	De rechter, officier van justitie en advocaten stellen vragen aan </a:t>
            </a:r>
          </a:p>
          <a:p>
            <a:pPr marL="358775"/>
            <a:r>
              <a:rPr lang="nl-NL" dirty="0"/>
              <a:t>de </a:t>
            </a:r>
            <a:r>
              <a:rPr lang="nl-NL" b="1" dirty="0"/>
              <a:t>getuigen</a:t>
            </a:r>
            <a:endParaRPr lang="nl-NL" dirty="0"/>
          </a:p>
          <a:p>
            <a:pPr marL="358775" indent="-358775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7702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ECD956E7-A1CA-4603-8B70-03FE34710A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618</Words>
  <Application>Microsoft Office PowerPoint</Application>
  <PresentationFormat>Breedbeeld</PresentationFormat>
  <Paragraphs>95</Paragraphs>
  <Slides>15</Slides>
  <Notes>0</Notes>
  <HiddenSlides>0</HiddenSlides>
  <MMClips>3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Segoe UI</vt:lpstr>
      <vt:lpstr>Kantoorthema</vt:lpstr>
      <vt:lpstr>5.5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13</cp:revision>
  <dcterms:created xsi:type="dcterms:W3CDTF">2024-03-21T10:50:36Z</dcterms:created>
  <dcterms:modified xsi:type="dcterms:W3CDTF">2024-10-16T10:53:09Z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