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65" r:id="rId8"/>
    <p:sldId id="273" r:id="rId9"/>
    <p:sldId id="267" r:id="rId10"/>
    <p:sldId id="259" r:id="rId11"/>
    <p:sldId id="269" r:id="rId12"/>
    <p:sldId id="276" r:id="rId13"/>
    <p:sldId id="270" r:id="rId14"/>
    <p:sldId id="272" r:id="rId15"/>
    <p:sldId id="274" r:id="rId16"/>
    <p:sldId id="262" r:id="rId17"/>
    <p:sldId id="275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CBC"/>
    <a:srgbClr val="E3AA00"/>
    <a:srgbClr val="EC67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4F357F4-0F24-45DD-9EFC-B9A770FE43DF}" v="5" dt="2024-05-28T08:46:12.33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5" d="100"/>
          <a:sy n="75" d="100"/>
        </p:scale>
        <p:origin x="946" y="4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oleObject" Target="../embeddings/oleObject2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schooltv.nl/video-item/clipphanger-hoe-word-je-minister-president-van-nederland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peningsdia">
    <p:bg>
      <p:bgPr>
        <a:solidFill>
          <a:srgbClr val="E3AA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al 11">
            <a:extLst>
              <a:ext uri="{FF2B5EF4-FFF2-40B4-BE49-F238E27FC236}">
                <a16:creationId xmlns:a16="http://schemas.microsoft.com/office/drawing/2014/main" id="{83FA422C-6593-1220-91F8-71877125A8E3}"/>
              </a:ext>
            </a:extLst>
          </p:cNvPr>
          <p:cNvSpPr/>
          <p:nvPr userDrawn="1"/>
        </p:nvSpPr>
        <p:spPr>
          <a:xfrm>
            <a:off x="454682" y="686076"/>
            <a:ext cx="540000" cy="54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03ED15-FF26-6E30-874A-996681B489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435" y="627974"/>
            <a:ext cx="593596" cy="530225"/>
          </a:xfrm>
        </p:spPr>
        <p:txBody>
          <a:bodyPr anchor="b">
            <a:normAutofit/>
          </a:bodyPr>
          <a:lstStyle>
            <a:lvl1pPr algn="ctr">
              <a:defRPr sz="20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nl-NL" dirty="0"/>
              <a:t>X.X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A886B13-9FC0-3114-9698-045B386CFD51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44373" y="1464276"/>
            <a:ext cx="5208282" cy="3223705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dirty="0"/>
              <a:t>Titel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4F14A56-17E5-E6FD-18F8-24C1A8B1E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9AC501D-B40E-BB39-2B07-604A2A99A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C8C9F4A-A036-7390-BA25-5BF1A5237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CB835CC-B4DC-6990-4722-0BB28FFCE3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957132" y="910901"/>
            <a:ext cx="5400000" cy="540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pic>
        <p:nvPicPr>
          <p:cNvPr id="10" name="Afbeelding 9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CE4DAED4-81AA-F919-96EF-57A9BAF125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964" y="4796067"/>
            <a:ext cx="3032980" cy="214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116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71A24D-462F-1D64-8ADB-7F885A1A1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2C007F-CE9D-6FEC-6718-FBF4048BFB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998FE5D-9E47-0567-1147-A6EBB01D4C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02599AA-7752-1871-8E80-63E9D498E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280B129-02BD-9C90-CEEE-0D8671E64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5C6F3CA-6FC6-7CE1-2F88-A6E071378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4038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D2DA76-2152-29B9-AF7B-B41069C49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4DFF761-56ED-85B0-4AED-F8386C7720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5720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19BD9A-66E4-1E06-0AC4-ED84FD7FE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477B95B-0309-7929-2B4A-78C8DF247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C161566-66AF-156D-734B-37FBB68AB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D32CCB5-AC07-0D3E-BB41-146F982E0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4012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4C0F036-E313-40D0-8F82-50E3319D4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3E7F3E6-CCEA-D461-39A0-BB2E997AA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BFB14C6-55F9-221E-C5DC-CEB534633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79223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7B9CD7-67AA-6EA7-5B35-AAE4A8F6A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30EBD6-066D-9DF7-2E1F-A6FE252D7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E5D12DC-A0FF-8761-B026-250A9525C1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B3B2412-E567-9170-E2B4-41FF18D07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9DA6959-792B-EA40-6E53-544208FDF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423801E-F6FE-0AD8-6AE1-A53E8A972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81138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FA1812-0958-7C5C-C60A-70BD11597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621A2B9-421C-0530-713D-ECF443F902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C3060AD-A3EA-1F91-6234-A01C76B72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CE61083-842D-99E6-3C8C-9DA007D81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27F3664-D6E8-83D4-EDFC-434EF9539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9214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25A28618-C855-DBD6-BDBB-F1A5A7A06E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CBDB467-F7D6-BF62-B219-5059DD726B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F09B044-DE71-5A66-667F-1AEBE82BD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ADB0EA7-B097-0935-1126-6C1FB2F43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8CC200D-4E6E-88DF-BD18-92C12EE2D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50167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ard dia met begrip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D1CB7AE8-0F2A-A449-6A51-6CB4EEAE62F2}"/>
              </a:ext>
            </a:extLst>
          </p:cNvPr>
          <p:cNvSpPr/>
          <p:nvPr userDrawn="1"/>
        </p:nvSpPr>
        <p:spPr>
          <a:xfrm>
            <a:off x="634434" y="692136"/>
            <a:ext cx="3737869" cy="546231"/>
          </a:xfrm>
          <a:prstGeom prst="rect">
            <a:avLst/>
          </a:prstGeom>
          <a:solidFill>
            <a:srgbClr val="EC670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36977" y="766291"/>
            <a:ext cx="3301623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36977" y="212744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14" name="Afbeelding 1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5B6E1BA-3AC0-B699-E8C7-967B412428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98" y="6194451"/>
            <a:ext cx="833993" cy="58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518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doelen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8" cy="4659235"/>
          </a:xfrm>
          <a:solidFill>
            <a:schemeClr val="bg1"/>
          </a:solidFill>
          <a:ln w="3175">
            <a:solidFill>
              <a:srgbClr val="E3AA00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Tekst</a:t>
            </a:r>
            <a:endParaRPr lang="nl-NL" dirty="0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Ovaal 9">
            <a:extLst>
              <a:ext uri="{FF2B5EF4-FFF2-40B4-BE49-F238E27FC236}">
                <a16:creationId xmlns:a16="http://schemas.microsoft.com/office/drawing/2014/main" id="{1A40687E-751B-0241-99C0-8796B4BDD246}"/>
              </a:ext>
            </a:extLst>
          </p:cNvPr>
          <p:cNvSpPr>
            <a:spLocks/>
          </p:cNvSpPr>
          <p:nvPr userDrawn="1"/>
        </p:nvSpPr>
        <p:spPr>
          <a:xfrm>
            <a:off x="400898" y="305521"/>
            <a:ext cx="360000" cy="360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FF758638-8F82-AB52-11F9-FA13D840D9ED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4178700814"/>
              </p:ext>
            </p:extLst>
          </p:nvPr>
        </p:nvGraphicFramePr>
        <p:xfrm>
          <a:off x="623455" y="712181"/>
          <a:ext cx="25400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539800" imgH="501480" progId="">
                  <p:embed/>
                </p:oleObj>
              </mc:Choice>
              <mc:Fallback>
                <p:oleObj r:id="rId2" imgW="2539800" imgH="501480" progId="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FF758638-8F82-AB52-11F9-FA13D840D9E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712181"/>
                        <a:ext cx="25400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Afbeelding 1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4A59A7FA-3E09-C432-ECB1-E709FB761C7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5247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zicht paragraaf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E3AA00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A94D7CE-9BBC-70F3-2AF6-CEF52BF32E2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354BB968-3A4E-137A-0958-45FDFA4D91CD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800732411"/>
              </p:ext>
            </p:extLst>
          </p:nvPr>
        </p:nvGraphicFramePr>
        <p:xfrm>
          <a:off x="629393" y="715283"/>
          <a:ext cx="36195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619440" imgH="501480" progId="">
                  <p:embed/>
                </p:oleObj>
              </mc:Choice>
              <mc:Fallback>
                <p:oleObj r:id="rId2" imgW="3619440" imgH="501480" progId="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354BB968-3A4E-137A-0958-45FDFA4D91C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9393" y="715283"/>
                        <a:ext cx="36195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Afbeelding 4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97280F91-1D9D-7E8F-ECDF-6E656B245A1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665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ard dia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879514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E3AA00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5" name="Afbeelding 4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748CB20D-EE8B-4DD8-8AAB-86DAA28AEB0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791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57196BFA-E356-262B-A571-3D11CDF87C54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ijdelijke aanduiding voor tekst 6">
            <a:extLst>
              <a:ext uri="{FF2B5EF4-FFF2-40B4-BE49-F238E27FC236}">
                <a16:creationId xmlns:a16="http://schemas.microsoft.com/office/drawing/2014/main" id="{ADB66826-75A3-0FDD-8269-94EADCA3E5F8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195428" y="1250546"/>
            <a:ext cx="5801144" cy="3945877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7995" b="7995"/>
            </a:stretch>
          </a:blip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Calibri" panose="020F050202020403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3508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›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3200"/>
              </a:lnSpc>
              <a:spcBef>
                <a:spcPts val="500"/>
              </a:spcBef>
              <a:buFont typeface="Arial" panose="020B0604020202020204" pitchFamily="34" charset="0"/>
              <a:buNone/>
              <a:defRPr sz="3600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None/>
              <a:tabLst/>
              <a:defRPr sz="2000" b="0" kern="1200" cap="none" spc="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romanU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 </a:t>
            </a:r>
          </a:p>
        </p:txBody>
      </p: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E79B8B3-384F-A74D-AA91-6002675C39B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3">
            <a:extLst>
              <a:ext uri="{FF2B5EF4-FFF2-40B4-BE49-F238E27FC236}">
                <a16:creationId xmlns:a16="http://schemas.microsoft.com/office/drawing/2014/main" id="{833665A6-8E46-FC3E-3C82-DE888B43EF1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56FCA625-18FA-8B2F-CBC5-BD043BE350F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084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link naar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1223990" y="3598424"/>
            <a:ext cx="9744015" cy="546231"/>
          </a:xfrm>
          <a:solidFill>
            <a:schemeClr val="bg1">
              <a:lumMod val="85000"/>
              <a:alpha val="0"/>
            </a:schemeClr>
          </a:solidFill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Videolink</a:t>
            </a:r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178B8868-B3C5-1E1C-B088-FCB49DEB8C5D}"/>
              </a:ext>
            </a:extLst>
          </p:cNvPr>
          <p:cNvSpPr/>
          <p:nvPr userDrawn="1"/>
        </p:nvSpPr>
        <p:spPr>
          <a:xfrm>
            <a:off x="5620657" y="3008355"/>
            <a:ext cx="950686" cy="428170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</a:p>
        </p:txBody>
      </p:sp>
      <p:pic>
        <p:nvPicPr>
          <p:cNvPr id="6" name="Picture 8">
            <a:hlinkClick r:id="rId2"/>
            <a:extLst>
              <a:ext uri="{FF2B5EF4-FFF2-40B4-BE49-F238E27FC236}">
                <a16:creationId xmlns:a16="http://schemas.microsoft.com/office/drawing/2014/main" id="{C240D7AB-8FBA-4E38-4C48-279932C528E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052" y="1589388"/>
            <a:ext cx="3089893" cy="124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jdelijke aanduiding voor inhoud 3">
            <a:extLst>
              <a:ext uri="{FF2B5EF4-FFF2-40B4-BE49-F238E27FC236}">
                <a16:creationId xmlns:a16="http://schemas.microsoft.com/office/drawing/2014/main" id="{F38BB152-2505-75F1-1387-D3E514FE7CC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2408182D-E0F5-3700-16AE-C9441E86D14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854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59C905-E635-4F2E-BF63-C0FE10F493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13434EE-A319-02B1-7D4F-AA4BE6E44A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368A1DC-5CF2-DDF7-3DF3-2FCDC85A3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32BF131-EE56-A850-2633-B25080BAF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51F84EC-5FBA-08BC-EE62-874D45332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6251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976617-18CF-2D88-50B9-A9FC7645F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FFC804-E097-83F0-EFB3-EF6B2D7EB2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65E13E-569E-BED3-089C-0A44E4A0A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B23D6E-9F3D-FC35-4BE7-402A0BC47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E41C2A9-8BCF-527E-9F0E-17C96F564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433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EA74D2-17F6-FA04-D701-D9653B664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3E6EB87-6B67-5B95-BD01-D4E2B20E7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6B09DD-17A7-97C4-1470-A8D996BE2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02FD59-44A7-A2BD-B287-22B55F870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78E14E7-9FA6-63AD-BF69-911BE10F0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4508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2E80BB1-82E7-7255-2118-E6B2A3D93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F4A262F-F851-26A4-070A-72FD05CCAA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F78F2B4-959F-03AF-F682-93250D4330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D2BFB76-4E00-B406-45CE-5E16274C87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E408069-03BD-4E89-5701-C0F47F0B20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5337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0" r:id="rId2"/>
    <p:sldLayoutId id="2147483661" r:id="rId3"/>
    <p:sldLayoutId id="2147483662" r:id="rId4"/>
    <p:sldLayoutId id="2147483653" r:id="rId5"/>
    <p:sldLayoutId id="2147483664" r:id="rId6"/>
    <p:sldLayoutId id="2147483649" r:id="rId7"/>
    <p:sldLayoutId id="2147483650" r:id="rId8"/>
    <p:sldLayoutId id="2147483651" r:id="rId9"/>
    <p:sldLayoutId id="2147483652" r:id="rId10"/>
    <p:sldLayoutId id="2147483663" r:id="rId11"/>
    <p:sldLayoutId id="2147483654" r:id="rId12"/>
    <p:sldLayoutId id="2147483655" r:id="rId13"/>
    <p:sldLayoutId id="2147483656" r:id="rId14"/>
    <p:sldLayoutId id="2147483658" r:id="rId15"/>
    <p:sldLayoutId id="2147483659" r:id="rId16"/>
    <p:sldLayoutId id="21474836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rAR_HLaIENI?feature=oembed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Dg5Ou8aRSjA?feature=oembed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20D17C-7FAB-EFE2-0FA2-D492BD06F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4.3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330479F-1A92-2AAE-4F0D-4C165F5BAFC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dirty="0"/>
              <a:t>Het parlement</a:t>
            </a:r>
          </a:p>
        </p:txBody>
      </p:sp>
      <p:pic>
        <p:nvPicPr>
          <p:cNvPr id="6" name="Tijdelijke aanduiding voor afbeelding 5" descr="Afbeelding met overdekt, Congreszaal, meubels, kleding&#10;&#10;Automatisch gegenereerde beschrijving">
            <a:extLst>
              <a:ext uri="{FF2B5EF4-FFF2-40B4-BE49-F238E27FC236}">
                <a16:creationId xmlns:a16="http://schemas.microsoft.com/office/drawing/2014/main" id="{1D470E8D-9449-C6A7-C002-55BD980E64FB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00" r="169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582836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B02F30A-4EAC-B662-9B43-329E4F1592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Wat doet het parlement?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F92546-9BD3-B442-D162-2A499F0F4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4.3 Het parlement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05FA9DC-EB3E-32E9-2858-C54F45B6707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b="1" dirty="0"/>
              <a:t>Controlerende taak</a:t>
            </a:r>
          </a:p>
          <a:p>
            <a:endParaRPr lang="nl-NL" dirty="0"/>
          </a:p>
          <a:p>
            <a:r>
              <a:rPr lang="nl-NL" dirty="0"/>
              <a:t>De tweede taak van het parlement is controleren hoe de ministers</a:t>
            </a:r>
          </a:p>
          <a:p>
            <a:r>
              <a:rPr lang="nl-NL" dirty="0"/>
              <a:t>hun werk doen.</a:t>
            </a:r>
          </a:p>
          <a:p>
            <a:endParaRPr lang="nl-NL" dirty="0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Voor deze taak hebben Kamerleden de volgende rechten: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nl-NL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  <a:p>
            <a:pPr marL="358775" marR="0" lvl="0" indent="-3587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•	</a:t>
            </a:r>
            <a:r>
              <a:rPr kumimoji="0" lang="nl-NL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Vragenrecht</a:t>
            </a: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: ze mogen mondeling of per brief vragen stellen</a:t>
            </a:r>
          </a:p>
          <a:p>
            <a:pPr marL="358775"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aan ministers</a:t>
            </a:r>
          </a:p>
        </p:txBody>
      </p:sp>
    </p:spTree>
    <p:extLst>
      <p:ext uri="{BB962C8B-B14F-4D97-AF65-F5344CB8AC3E}">
        <p14:creationId xmlns:p14="http://schemas.microsoft.com/office/powerpoint/2010/main" val="33804262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B02F30A-4EAC-B662-9B43-329E4F1592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Wat doet het parlement?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F92546-9BD3-B442-D162-2A499F0F4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4.3 Het parlement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05FA9DC-EB3E-32E9-2858-C54F45B6707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nl-NL" b="1" dirty="0"/>
              <a:t>Controlerende taak</a:t>
            </a:r>
          </a:p>
          <a:p>
            <a:pPr marL="358775" marR="0" lvl="0" indent="-3587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nl-NL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  <a:p>
            <a:pPr marL="358775" marR="0" lvl="0" indent="-3587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•	</a:t>
            </a:r>
            <a:r>
              <a:rPr kumimoji="0" lang="nl-NL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Motierecht</a:t>
            </a:r>
            <a:endParaRPr kumimoji="0" lang="nl-NL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  <a:p>
            <a:pPr marL="358775" marR="0" lvl="0" indent="-3587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nl-NL" dirty="0">
              <a:solidFill>
                <a:prstClr val="black"/>
              </a:solidFill>
            </a:endParaRPr>
          </a:p>
          <a:p>
            <a:pPr marL="358775"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Een </a:t>
            </a:r>
            <a:r>
              <a:rPr kumimoji="0" lang="nl-NL" sz="2800" b="1" i="0" u="none" strike="noStrike" kern="1200" cap="none" spc="0" normalizeH="0" baseline="0" noProof="0" dirty="0">
                <a:ln>
                  <a:noFill/>
                </a:ln>
                <a:solidFill>
                  <a:srgbClr val="009CBC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motie</a:t>
            </a: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 is </a:t>
            </a:r>
            <a:r>
              <a:rPr kumimoji="0" lang="nl-NL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een uitspraak waarin de Kamer zijn</a:t>
            </a:r>
          </a:p>
          <a:p>
            <a:pPr marL="358775"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nl-NL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mening over iets geeft of een minister vraagt iets te doen</a:t>
            </a: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.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lang="nl-NL" noProof="0" dirty="0">
              <a:solidFill>
                <a:prstClr val="black"/>
              </a:solidFill>
            </a:endParaRP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nl-NL" sz="28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Bij een </a:t>
            </a:r>
            <a:r>
              <a:rPr kumimoji="0" lang="nl-NL" sz="28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motie van wantrouwen </a:t>
            </a:r>
            <a:r>
              <a:rPr kumimoji="0" lang="nl-NL" sz="28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vraagt een Kamerlid een minister af te treden</a:t>
            </a:r>
            <a:endParaRPr kumimoji="0" lang="nl-NL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826698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B02F30A-4EAC-B662-9B43-329E4F1592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Wat doet het parlement?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F92546-9BD3-B442-D162-2A499F0F4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4.3 Het parlement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05FA9DC-EB3E-32E9-2858-C54F45B6707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nl-NL" b="1" dirty="0"/>
              <a:t>Controlerende taak</a:t>
            </a:r>
          </a:p>
          <a:p>
            <a:endParaRPr lang="nl-NL" dirty="0"/>
          </a:p>
          <a:p>
            <a:pPr marL="358775" indent="-358775"/>
            <a:r>
              <a:rPr lang="nl-NL" dirty="0"/>
              <a:t>•	</a:t>
            </a:r>
            <a:r>
              <a:rPr lang="nl-NL" b="1" dirty="0"/>
              <a:t>Recht van interpellatie: </a:t>
            </a:r>
            <a:r>
              <a:rPr lang="nl-NL" dirty="0"/>
              <a:t>Kamerleden mogen een minister ‘ter</a:t>
            </a:r>
          </a:p>
          <a:p>
            <a:pPr marL="358775"/>
            <a:r>
              <a:rPr lang="nl-NL" dirty="0"/>
              <a:t>verantwoording roepen’</a:t>
            </a:r>
          </a:p>
          <a:p>
            <a:pPr marL="358775" indent="-358775"/>
            <a:endParaRPr lang="nl-NL" dirty="0"/>
          </a:p>
          <a:p>
            <a:pPr marL="358775" indent="-358775"/>
            <a:r>
              <a:rPr lang="nl-NL" dirty="0"/>
              <a:t>•	</a:t>
            </a:r>
            <a:r>
              <a:rPr lang="nl-NL" b="1" dirty="0"/>
              <a:t>Enquêterecht: </a:t>
            </a:r>
            <a:r>
              <a:rPr lang="nl-NL" dirty="0"/>
              <a:t>ze mogen een groot onderzoek uitvoeren als</a:t>
            </a:r>
          </a:p>
          <a:p>
            <a:pPr marL="358775"/>
            <a:r>
              <a:rPr lang="nl-NL" dirty="0"/>
              <a:t>ze denken dat de regering grote fouten heeft gemaakt in een</a:t>
            </a:r>
          </a:p>
          <a:p>
            <a:pPr marL="358775"/>
            <a:r>
              <a:rPr lang="nl-NL" dirty="0"/>
              <a:t>bepaalde kwestie</a:t>
            </a:r>
          </a:p>
        </p:txBody>
      </p:sp>
    </p:spTree>
    <p:extLst>
      <p:ext uri="{BB962C8B-B14F-4D97-AF65-F5344CB8AC3E}">
        <p14:creationId xmlns:p14="http://schemas.microsoft.com/office/powerpoint/2010/main" val="9781671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DE73279-5B34-FA5B-A9EF-B0ADE3282D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4.3 Het parlement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67CC2BFA-E051-6E14-4F93-38F9ED47AD6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Welke taak?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297C8590-8741-C4D4-00F8-CF2DCE23272E}"/>
              </a:ext>
            </a:extLst>
          </p:cNvPr>
          <p:cNvSpPr txBox="1"/>
          <p:nvPr/>
        </p:nvSpPr>
        <p:spPr>
          <a:xfrm>
            <a:off x="2026448" y="4956812"/>
            <a:ext cx="84820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Kijkvraag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Welke taak van het parlement zie je hier?</a:t>
            </a:r>
          </a:p>
        </p:txBody>
      </p:sp>
      <p:pic>
        <p:nvPicPr>
          <p:cNvPr id="10" name="Onlinemedia 9" title="09-10-2018 Stemming wetsvoorstel Tweede Kamer">
            <a:hlinkClick r:id="" action="ppaction://media"/>
            <a:extLst>
              <a:ext uri="{FF2B5EF4-FFF2-40B4-BE49-F238E27FC236}">
                <a16:creationId xmlns:a16="http://schemas.microsoft.com/office/drawing/2014/main" id="{8BF58C27-E3EC-BF5F-3BA7-DDCC3E86F516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943941" y="1901188"/>
            <a:ext cx="4330757" cy="2446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478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jdelijke aanduiding voor tekst 22">
            <a:extLst>
              <a:ext uri="{FF2B5EF4-FFF2-40B4-BE49-F238E27FC236}">
                <a16:creationId xmlns:a16="http://schemas.microsoft.com/office/drawing/2014/main" id="{2ED637A2-8AE6-252A-BA36-435F2DD02E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4.3 Het parlement</a:t>
            </a:r>
          </a:p>
        </p:txBody>
      </p:sp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20B94955-04A6-7423-85DD-8D3C84336E4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58775" indent="-358775"/>
            <a:r>
              <a:rPr lang="nl-NL" dirty="0"/>
              <a:t>•	Je kunt uitleggen wat het parlement is en het verschil </a:t>
            </a:r>
          </a:p>
          <a:p>
            <a:pPr marL="358775"/>
            <a:r>
              <a:rPr lang="nl-NL" dirty="0"/>
              <a:t>beschrijven tussen de Eerste en de Tweede Kamer.</a:t>
            </a:r>
          </a:p>
          <a:p>
            <a:pPr marL="358775" indent="-358775"/>
            <a:r>
              <a:rPr lang="nl-NL" dirty="0"/>
              <a:t>•	Je kunt uitleggen welke hoofdtaken het parlement heeft en </a:t>
            </a:r>
          </a:p>
          <a:p>
            <a:pPr marL="358775"/>
            <a:r>
              <a:rPr lang="nl-NL" dirty="0"/>
              <a:t>welke rechten het hiervoor heeft.</a:t>
            </a:r>
          </a:p>
          <a:p>
            <a:pPr marL="358775" indent="-358775"/>
            <a:r>
              <a:rPr lang="nl-NL" dirty="0"/>
              <a:t>•	Je kunt de begrippen zetel en motie uitleggen.</a:t>
            </a:r>
          </a:p>
        </p:txBody>
      </p:sp>
    </p:spTree>
    <p:extLst>
      <p:ext uri="{BB962C8B-B14F-4D97-AF65-F5344CB8AC3E}">
        <p14:creationId xmlns:p14="http://schemas.microsoft.com/office/powerpoint/2010/main" val="911449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jdelijke aanduiding voor tekst 22">
            <a:extLst>
              <a:ext uri="{FF2B5EF4-FFF2-40B4-BE49-F238E27FC236}">
                <a16:creationId xmlns:a16="http://schemas.microsoft.com/office/drawing/2014/main" id="{2ED637A2-8AE6-252A-BA36-435F2DD02E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4.3 Het parlement</a:t>
            </a:r>
          </a:p>
        </p:txBody>
      </p:sp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20B94955-04A6-7423-85DD-8D3C84336E4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58775" indent="-358775"/>
            <a:r>
              <a:rPr lang="nl-NL" dirty="0"/>
              <a:t>•	Je kunt uitleggen wat het parlement is en het verschil </a:t>
            </a:r>
          </a:p>
          <a:p>
            <a:pPr marL="358775"/>
            <a:r>
              <a:rPr lang="nl-NL" dirty="0"/>
              <a:t>beschrijven tussen de Eerste en de Tweede Kamer.</a:t>
            </a:r>
          </a:p>
          <a:p>
            <a:pPr marL="358775" indent="-358775"/>
            <a:r>
              <a:rPr lang="nl-NL" dirty="0"/>
              <a:t>•	Je kunt uitleggen welke hoofdtaken het parlement heeft en </a:t>
            </a:r>
          </a:p>
          <a:p>
            <a:pPr marL="358775"/>
            <a:r>
              <a:rPr lang="nl-NL" dirty="0"/>
              <a:t>welke rechten het hiervoor heeft.</a:t>
            </a:r>
          </a:p>
          <a:p>
            <a:pPr marL="358775" indent="-358775"/>
            <a:r>
              <a:rPr lang="nl-NL" dirty="0"/>
              <a:t>•	Je kunt de begrippen zetel en motie uitleggen.</a:t>
            </a:r>
          </a:p>
        </p:txBody>
      </p:sp>
    </p:spTree>
    <p:extLst>
      <p:ext uri="{BB962C8B-B14F-4D97-AF65-F5344CB8AC3E}">
        <p14:creationId xmlns:p14="http://schemas.microsoft.com/office/powerpoint/2010/main" val="8494229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877DC94-FA7B-4945-3FBE-C934BF777ED0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58775" indent="-358775"/>
            <a:r>
              <a:rPr lang="nl-NL" dirty="0"/>
              <a:t>•	Eerste en Tweede Kamer</a:t>
            </a:r>
          </a:p>
          <a:p>
            <a:pPr marL="358775" indent="-358775"/>
            <a:r>
              <a:rPr lang="nl-NL" dirty="0"/>
              <a:t>•	Wat doet het parlement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8C316BD2-79A1-7EE5-6185-7DF1E1E067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4.3 Het parlement</a:t>
            </a:r>
          </a:p>
        </p:txBody>
      </p:sp>
      <p:pic>
        <p:nvPicPr>
          <p:cNvPr id="5" name="Afbeelding 4" descr="Afbeelding met kleding, Menselijk gezicht, persoon, vrouw&#10;&#10;Automatisch gegenereerde beschrijving">
            <a:extLst>
              <a:ext uri="{FF2B5EF4-FFF2-40B4-BE49-F238E27FC236}">
                <a16:creationId xmlns:a16="http://schemas.microsoft.com/office/drawing/2014/main" id="{EBEF10C2-DB59-2787-979C-EA34703491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5502" y="2204328"/>
            <a:ext cx="4514475" cy="3011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926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B02F30A-4EAC-B662-9B43-329E4F1592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Eerste en Tweede Kamer</a:t>
            </a:r>
          </a:p>
          <a:p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F92546-9BD3-B442-D162-2A499F0F4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4.3 Het parlement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05FA9DC-EB3E-32E9-2858-C54F45B6707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179388"/>
            <a:r>
              <a:rPr lang="nl-NL" dirty="0"/>
              <a:t>Wat er moet gebeuren in Nederland wordt bepaald door</a:t>
            </a:r>
          </a:p>
          <a:p>
            <a:pPr marL="179388"/>
            <a:r>
              <a:rPr lang="nl-NL" dirty="0"/>
              <a:t>het </a:t>
            </a:r>
            <a:r>
              <a:rPr lang="nl-NL" b="1" dirty="0">
                <a:solidFill>
                  <a:srgbClr val="009CBC"/>
                </a:solidFill>
              </a:rPr>
              <a:t>parlement</a:t>
            </a:r>
            <a:r>
              <a:rPr lang="nl-NL" dirty="0"/>
              <a:t>: </a:t>
            </a:r>
            <a:r>
              <a:rPr lang="nl-NL" i="1" dirty="0"/>
              <a:t>de Eerste en Tweede Kamer</a:t>
            </a:r>
            <a:r>
              <a:rPr lang="nl-NL" dirty="0"/>
              <a:t>.</a:t>
            </a:r>
          </a:p>
          <a:p>
            <a:endParaRPr lang="nl-NL" dirty="0"/>
          </a:p>
          <a:p>
            <a:r>
              <a:rPr lang="nl-NL" dirty="0"/>
              <a:t>De Tweede Kamer heeft 150 leden die rechtstreeks</a:t>
            </a:r>
          </a:p>
          <a:p>
            <a:r>
              <a:rPr lang="nl-NL" dirty="0"/>
              <a:t>gekozen zijn. </a:t>
            </a:r>
          </a:p>
          <a:p>
            <a:endParaRPr lang="nl-NL" dirty="0"/>
          </a:p>
          <a:p>
            <a:r>
              <a:rPr lang="nl-NL" dirty="0"/>
              <a:t>In de Eerste Kamer zitten 75 leden die indirect</a:t>
            </a:r>
          </a:p>
          <a:p>
            <a:r>
              <a:rPr lang="nl-NL" dirty="0"/>
              <a:t>gekozen zijn.</a:t>
            </a:r>
          </a:p>
        </p:txBody>
      </p:sp>
    </p:spTree>
    <p:extLst>
      <p:ext uri="{BB962C8B-B14F-4D97-AF65-F5344CB8AC3E}">
        <p14:creationId xmlns:p14="http://schemas.microsoft.com/office/powerpoint/2010/main" val="1251377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27D60B2-6630-52A8-8D67-A657215D54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4.3 Het parlement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2BB6D713-0DB1-CEEA-E7E2-53F56011733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De Eerste Kamer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D191AA56-403B-F437-56F6-9D856A530B5B}"/>
              </a:ext>
            </a:extLst>
          </p:cNvPr>
          <p:cNvSpPr txBox="1"/>
          <p:nvPr/>
        </p:nvSpPr>
        <p:spPr>
          <a:xfrm>
            <a:off x="2703597" y="5091953"/>
            <a:ext cx="678480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Kijkvraag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Door wie worden de leden van</a:t>
            </a:r>
          </a:p>
          <a:p>
            <a:pPr algn="ctr"/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de Eerste Kamer gekozen?</a:t>
            </a:r>
          </a:p>
        </p:txBody>
      </p:sp>
      <p:pic>
        <p:nvPicPr>
          <p:cNvPr id="8" name="Onlinemedia 7" title="Hoe wordt de Eerste Kamer gekozen?">
            <a:hlinkClick r:id="" action="ppaction://media"/>
            <a:extLst>
              <a:ext uri="{FF2B5EF4-FFF2-40B4-BE49-F238E27FC236}">
                <a16:creationId xmlns:a16="http://schemas.microsoft.com/office/drawing/2014/main" id="{74A57362-C540-F0C5-2988-8B719AC972C6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947459" y="1993900"/>
            <a:ext cx="4326965" cy="244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256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B02F30A-4EAC-B662-9B43-329E4F1592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Wat doet het parlement?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F92546-9BD3-B442-D162-2A499F0F4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4.3 Het parlement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05FA9DC-EB3E-32E9-2858-C54F45B6707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Het parlement heeft twee hoofdtaken:</a:t>
            </a:r>
          </a:p>
          <a:p>
            <a:endParaRPr lang="nl-NL" dirty="0"/>
          </a:p>
          <a:p>
            <a:pPr marL="358775" indent="-358775"/>
            <a:r>
              <a:rPr lang="nl-NL" dirty="0"/>
              <a:t>•	de wetgevende taak</a:t>
            </a:r>
          </a:p>
          <a:p>
            <a:pPr marL="358775" indent="-358775"/>
            <a:r>
              <a:rPr lang="nl-NL" dirty="0"/>
              <a:t>•	de controlerende taak</a:t>
            </a:r>
          </a:p>
        </p:txBody>
      </p:sp>
      <p:pic>
        <p:nvPicPr>
          <p:cNvPr id="3" name="Afbeelding 2" descr="Afbeelding met kleding, Menselijk gezicht, persoon, microfoon&#10;&#10;Automatisch gegenereerde beschrijving">
            <a:extLst>
              <a:ext uri="{FF2B5EF4-FFF2-40B4-BE49-F238E27FC236}">
                <a16:creationId xmlns:a16="http://schemas.microsoft.com/office/drawing/2014/main" id="{254EECA6-F912-D244-2B25-E35FA71492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7921" y="1880658"/>
            <a:ext cx="2440624" cy="3658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6300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B02F30A-4EAC-B662-9B43-329E4F1592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Wat doet het parlement?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F92546-9BD3-B442-D162-2A499F0F4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4.3 Het parlement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05FA9DC-EB3E-32E9-2858-C54F45B6707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b="1" dirty="0"/>
              <a:t>Wetgevende taak</a:t>
            </a:r>
          </a:p>
          <a:p>
            <a:endParaRPr lang="nl-NL" dirty="0"/>
          </a:p>
          <a:p>
            <a:r>
              <a:rPr lang="nl-NL" dirty="0"/>
              <a:t>Het parlement stelt de wetten vast, dat is </a:t>
            </a:r>
          </a:p>
          <a:p>
            <a:r>
              <a:rPr lang="nl-NL" dirty="0"/>
              <a:t>de wetgevende taak. </a:t>
            </a:r>
          </a:p>
          <a:p>
            <a:endParaRPr lang="nl-NL" dirty="0"/>
          </a:p>
          <a:p>
            <a:r>
              <a:rPr lang="nl-NL" dirty="0"/>
              <a:t>Hiervoor heeft het parlement </a:t>
            </a:r>
            <a:r>
              <a:rPr lang="nl-NL" b="1" dirty="0"/>
              <a:t>stemrecht</a:t>
            </a:r>
            <a:r>
              <a:rPr lang="nl-NL" dirty="0"/>
              <a:t>: </a:t>
            </a:r>
          </a:p>
          <a:p>
            <a:r>
              <a:rPr lang="nl-NL" dirty="0"/>
              <a:t>het recht om wetsvoorstellen goed te </a:t>
            </a:r>
          </a:p>
          <a:p>
            <a:r>
              <a:rPr lang="nl-NL" dirty="0"/>
              <a:t>keuren of af te keuren.</a:t>
            </a:r>
          </a:p>
        </p:txBody>
      </p:sp>
      <p:pic>
        <p:nvPicPr>
          <p:cNvPr id="3" name="Afbeelding 2" descr="Afbeelding met overdekt, Congreszaal, meubels, Conventie&#10;&#10;Automatisch gegenereerde beschrijving">
            <a:extLst>
              <a:ext uri="{FF2B5EF4-FFF2-40B4-BE49-F238E27FC236}">
                <a16:creationId xmlns:a16="http://schemas.microsoft.com/office/drawing/2014/main" id="{A6313790-4F4B-E294-636B-CC028B4A00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1218" y="2357716"/>
            <a:ext cx="4360475" cy="2886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516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B02F30A-4EAC-B662-9B43-329E4F1592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Wat doet het parlement?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F92546-9BD3-B442-D162-2A499F0F4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4.3 Het parlement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05FA9DC-EB3E-32E9-2858-C54F45B6707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nl-NL" b="1" dirty="0"/>
              <a:t>Wetgevende taak</a:t>
            </a:r>
          </a:p>
          <a:p>
            <a:endParaRPr lang="nl-NL" dirty="0"/>
          </a:p>
          <a:p>
            <a:r>
              <a:rPr lang="nl-NL" dirty="0"/>
              <a:t>Tweede Kamerleden hebben nog twee rechten:</a:t>
            </a:r>
          </a:p>
          <a:p>
            <a:endParaRPr lang="nl-NL" dirty="0"/>
          </a:p>
          <a:p>
            <a:pPr marL="358775" indent="-358775"/>
            <a:r>
              <a:rPr lang="nl-NL" dirty="0"/>
              <a:t>•	</a:t>
            </a:r>
            <a:r>
              <a:rPr lang="nl-NL" b="1" dirty="0"/>
              <a:t>Recht van amendement</a:t>
            </a:r>
            <a:r>
              <a:rPr lang="nl-NL" dirty="0"/>
              <a:t>: ze kunnen veranderingen </a:t>
            </a:r>
          </a:p>
          <a:p>
            <a:pPr marL="358775"/>
            <a:r>
              <a:rPr lang="nl-NL" dirty="0"/>
              <a:t>aanbrengen in een wetsvoorstel</a:t>
            </a:r>
          </a:p>
          <a:p>
            <a:pPr marL="358775" indent="-358775"/>
            <a:r>
              <a:rPr lang="nl-NL" dirty="0"/>
              <a:t>•	</a:t>
            </a:r>
            <a:r>
              <a:rPr lang="nl-NL" b="1" dirty="0"/>
              <a:t>Recht van initiatief</a:t>
            </a:r>
            <a:r>
              <a:rPr lang="nl-NL" dirty="0"/>
              <a:t>: ze mogen zelf wetsvoorstellen maken</a:t>
            </a:r>
          </a:p>
        </p:txBody>
      </p:sp>
    </p:spTree>
    <p:extLst>
      <p:ext uri="{BB962C8B-B14F-4D97-AF65-F5344CB8AC3E}">
        <p14:creationId xmlns:p14="http://schemas.microsoft.com/office/powerpoint/2010/main" val="22960281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B02F30A-4EAC-B662-9B43-329E4F1592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Wat doet het parlement?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F92546-9BD3-B442-D162-2A499F0F4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4.3 Het parlement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05FA9DC-EB3E-32E9-2858-C54F45B6707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nl-NL" b="1" dirty="0"/>
              <a:t>Wetgevende taak</a:t>
            </a:r>
          </a:p>
          <a:p>
            <a:endParaRPr lang="nl-NL" dirty="0"/>
          </a:p>
          <a:p>
            <a:r>
              <a:rPr lang="nl-NL" dirty="0"/>
              <a:t>Als de meerderheid van de Tweede Kamer een wetsvoorstel heeft </a:t>
            </a:r>
          </a:p>
          <a:p>
            <a:r>
              <a:rPr lang="nl-NL" dirty="0"/>
              <a:t>goedgekeurd, gaat het voorstel naar de Eerste Kamer. </a:t>
            </a:r>
          </a:p>
          <a:p>
            <a:endParaRPr lang="nl-NL" dirty="0"/>
          </a:p>
          <a:p>
            <a:r>
              <a:rPr lang="nl-NL" dirty="0"/>
              <a:t>Die kijkt vooral of er geen fouten in staan. Het werk van de Eerste </a:t>
            </a:r>
          </a:p>
          <a:p>
            <a:r>
              <a:rPr lang="nl-NL" dirty="0"/>
              <a:t>Kamer is dus een soort laatste check.</a:t>
            </a:r>
          </a:p>
        </p:txBody>
      </p:sp>
    </p:spTree>
    <p:extLst>
      <p:ext uri="{BB962C8B-B14F-4D97-AF65-F5344CB8AC3E}">
        <p14:creationId xmlns:p14="http://schemas.microsoft.com/office/powerpoint/2010/main" val="230018635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a6e05b2-bff7-4274-8c1c-2578f00e4fdc">
      <Terms xmlns="http://schemas.microsoft.com/office/infopath/2007/PartnerControls"/>
    </lcf76f155ced4ddcb4097134ff3c332f>
    <TaxCatchAll xmlns="f0974581-4bbf-443e-902f-14073e9fb4f6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F4CE18F811D44A92B5FDE8C06A468E" ma:contentTypeVersion="18" ma:contentTypeDescription="Create a new document." ma:contentTypeScope="" ma:versionID="cf35b24852d26190014b313ca7be27ad">
  <xsd:schema xmlns:xsd="http://www.w3.org/2001/XMLSchema" xmlns:xs="http://www.w3.org/2001/XMLSchema" xmlns:p="http://schemas.microsoft.com/office/2006/metadata/properties" xmlns:ns2="3a6e05b2-bff7-4274-8c1c-2578f00e4fdc" xmlns:ns3="e72f5fea-3ff5-4a0e-8464-2037869e11f9" xmlns:ns4="f0974581-4bbf-443e-902f-14073e9fb4f6" targetNamespace="http://schemas.microsoft.com/office/2006/metadata/properties" ma:root="true" ma:fieldsID="e5077cebe4c086f0e49c94225497fff1" ns2:_="" ns3:_="" ns4:_="">
    <xsd:import namespace="3a6e05b2-bff7-4274-8c1c-2578f00e4fdc"/>
    <xsd:import namespace="e72f5fea-3ff5-4a0e-8464-2037869e11f9"/>
    <xsd:import namespace="f0974581-4bbf-443e-902f-14073e9fb4f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6e05b2-bff7-4274-8c1c-2578f00e4f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d49524a-21d1-44ef-b988-918b9b4337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2f5fea-3ff5-4a0e-8464-2037869e11f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974581-4bbf-443e-902f-14073e9fb4f6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d51da9d4-972f-4a87-a0f3-b3e73a144c43}" ma:internalName="TaxCatchAll" ma:showField="CatchAllData" ma:web="e72f5fea-3ff5-4a0e-8464-2037869e11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8DCBC12-2207-4D71-A54B-FF3E2153BE01}">
  <ds:schemaRefs>
    <ds:schemaRef ds:uri="http://schemas.microsoft.com/office/2006/metadata/properties"/>
    <ds:schemaRef ds:uri="http://schemas.microsoft.com/office/infopath/2007/PartnerControls"/>
    <ds:schemaRef ds:uri="3a6e05b2-bff7-4274-8c1c-2578f00e4fdc"/>
    <ds:schemaRef ds:uri="f0974581-4bbf-443e-902f-14073e9fb4f6"/>
  </ds:schemaRefs>
</ds:datastoreItem>
</file>

<file path=customXml/itemProps2.xml><?xml version="1.0" encoding="utf-8"?>
<ds:datastoreItem xmlns:ds="http://schemas.openxmlformats.org/officeDocument/2006/customXml" ds:itemID="{64245C87-DB94-41A8-9CE1-588950A9CCB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6e05b2-bff7-4274-8c1c-2578f00e4fdc"/>
    <ds:schemaRef ds:uri="e72f5fea-3ff5-4a0e-8464-2037869e11f9"/>
    <ds:schemaRef ds:uri="f0974581-4bbf-443e-902f-14073e9fb4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4710A83-8FBA-49C1-B2D0-C3FE3E405EC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509</Words>
  <Application>Microsoft Office PowerPoint</Application>
  <PresentationFormat>Breedbeeld</PresentationFormat>
  <Paragraphs>99</Paragraphs>
  <Slides>14</Slides>
  <Notes>0</Notes>
  <HiddenSlides>0</HiddenSlides>
  <MMClips>2</MMClips>
  <ScaleCrop>false</ScaleCrop>
  <HeadingPairs>
    <vt:vector size="8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0</vt:i4>
      </vt:variant>
      <vt:variant>
        <vt:lpstr>Diatitels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Segoe UI</vt:lpstr>
      <vt:lpstr>Kantoorthema</vt:lpstr>
      <vt:lpstr>4.3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George Rinkel</dc:creator>
  <cp:lastModifiedBy>Fluitsma, D.W.P.M. (Daniel)</cp:lastModifiedBy>
  <cp:revision>9</cp:revision>
  <dcterms:created xsi:type="dcterms:W3CDTF">2024-03-21T10:50:36Z</dcterms:created>
  <dcterms:modified xsi:type="dcterms:W3CDTF">2024-10-16T09:01:10Z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0x010100F3F4CE18F811D44A92B5FDE8C06A468E</vt:lpwstr>
  </property>
</Properties>
</file>