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74" r:id="rId9"/>
    <p:sldId id="275" r:id="rId10"/>
    <p:sldId id="262" r:id="rId11"/>
    <p:sldId id="278" r:id="rId12"/>
    <p:sldId id="279" r:id="rId13"/>
    <p:sldId id="280" r:id="rId14"/>
    <p:sldId id="276" r:id="rId15"/>
    <p:sldId id="281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667C3A"/>
    <a:srgbClr val="CB0E13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667C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A1C372C-AAD5-AB9F-F10C-7530FBBB1B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8BC696CA-8D15-443B-6A64-BD16F36265E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255985149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8BC696CA-8D15-443B-6A64-BD16F36265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E139C18A-8881-99FB-2138-C0A9B042A3E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DE05EF23-518C-471B-8767-336995ABD88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2084747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DE05EF23-518C-471B-8767-336995ABD8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53E542F-72DE-2C75-19FE-7192CB6E756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AD167DD-55D5-7A59-A98D-6E219F529F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2EEE8E7-76F3-39F6-7A28-EF513B8A92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CE0431B-DB44-8109-7410-2B3C0FB20DD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FpXt58L23gA?feature=oembed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8C7B0B-9E12-038D-4F59-167AB0D0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8.5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AAC87D-A928-998C-6A1C-77EC8F30D50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De verzorgingsstaat</a:t>
            </a:r>
          </a:p>
        </p:txBody>
      </p:sp>
      <p:pic>
        <p:nvPicPr>
          <p:cNvPr id="6" name="Tijdelijke aanduiding voor afbeelding 5" descr="Afbeelding met persoon, kleding, overdekt, Fastfood&#10;&#10;Automatisch gegenereerde beschrijving">
            <a:extLst>
              <a:ext uri="{FF2B5EF4-FFF2-40B4-BE49-F238E27FC236}">
                <a16:creationId xmlns:a16="http://schemas.microsoft.com/office/drawing/2014/main" id="{8667EE0C-CF9D-58D2-4052-ABF266C97A1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0" r="16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319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Verzorgingsstaat te duur?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8.5 De verzorgingsstaat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algn="l"/>
            <a:r>
              <a:rPr lang="nl-NL" dirty="0"/>
              <a:t>Alle politieke partijen vinden dat de overheid burgers moet</a:t>
            </a:r>
          </a:p>
          <a:p>
            <a:pPr algn="l"/>
            <a:r>
              <a:rPr lang="nl-NL" dirty="0"/>
              <a:t>ondersteunen als dat nodig is.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Er zijn ook verschillen:</a:t>
            </a:r>
          </a:p>
          <a:p>
            <a:pPr marL="358775" indent="-358775" algn="l"/>
            <a:r>
              <a:rPr lang="nl-NL" dirty="0"/>
              <a:t>•	liberalen willen lage uitkeringen</a:t>
            </a:r>
          </a:p>
          <a:p>
            <a:pPr marL="358775" indent="-358775" algn="l"/>
            <a:r>
              <a:rPr lang="nl-NL" dirty="0"/>
              <a:t>•	christen-democraten willen meer mantelzorg</a:t>
            </a:r>
          </a:p>
          <a:p>
            <a:pPr marL="358775" indent="-358775" algn="l"/>
            <a:r>
              <a:rPr lang="nl-NL" dirty="0"/>
              <a:t>•	sociaaldemocraten willen hogere uitkeringen</a:t>
            </a:r>
          </a:p>
          <a:p>
            <a:pPr marL="358775" algn="l"/>
            <a:r>
              <a:rPr lang="nl-NL" dirty="0"/>
              <a:t>voor mensen met een lager inkomen</a:t>
            </a:r>
          </a:p>
        </p:txBody>
      </p:sp>
      <p:pic>
        <p:nvPicPr>
          <p:cNvPr id="6" name="Afbeelding 5" descr="Afbeelding met persoon, kleding, muur, Menselijk gezicht&#10;&#10;Automatisch gegenereerde beschrijving">
            <a:extLst>
              <a:ext uri="{FF2B5EF4-FFF2-40B4-BE49-F238E27FC236}">
                <a16:creationId xmlns:a16="http://schemas.microsoft.com/office/drawing/2014/main" id="{C2066077-D076-F1B3-F5FF-44AFD389CF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594" y="2958352"/>
            <a:ext cx="3265135" cy="2177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864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Van wieg tot graf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8.5 De verzorgingsstaat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endParaRPr lang="nl-NL" dirty="0"/>
          </a:p>
        </p:txBody>
      </p:sp>
      <p:pic>
        <p:nvPicPr>
          <p:cNvPr id="8" name="Afbeelding 7" descr="Afbeelding met tekst, kaart, schermopname&#10;&#10;Automatisch gegenereerde beschrijving">
            <a:extLst>
              <a:ext uri="{FF2B5EF4-FFF2-40B4-BE49-F238E27FC236}">
                <a16:creationId xmlns:a16="http://schemas.microsoft.com/office/drawing/2014/main" id="{51FD7BB3-9635-F550-D478-5231A8CE4B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4" t="8947" r="4767" b="12098"/>
          <a:stretch/>
        </p:blipFill>
        <p:spPr>
          <a:xfrm>
            <a:off x="1872607" y="1410415"/>
            <a:ext cx="8446785" cy="3639945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A467DA74-7EBF-37C7-6C25-511FBC881289}"/>
              </a:ext>
            </a:extLst>
          </p:cNvPr>
          <p:cNvSpPr txBox="1"/>
          <p:nvPr/>
        </p:nvSpPr>
        <p:spPr>
          <a:xfrm>
            <a:off x="1528440" y="5130783"/>
            <a:ext cx="91964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Bekijk de illustratie Van wieg tot graf in je lesboek.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Van welke maatregel(en) heb jij al geprofiteerd?</a:t>
            </a:r>
          </a:p>
        </p:txBody>
      </p:sp>
    </p:spTree>
    <p:extLst>
      <p:ext uri="{BB962C8B-B14F-4D97-AF65-F5344CB8AC3E}">
        <p14:creationId xmlns:p14="http://schemas.microsoft.com/office/powerpoint/2010/main" val="3419031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79FA570-6415-9420-324E-08754F035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8.5 De verzorgingsstaat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A9157-88B9-7EB8-0DBB-430FB232A9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1950" indent="-361950"/>
            <a:r>
              <a:rPr lang="nl-NL" dirty="0"/>
              <a:t>•	Je kunt uitleggen wat de verzorgingsstaat is en de twee soorten </a:t>
            </a:r>
          </a:p>
          <a:p>
            <a:pPr marL="361950"/>
            <a:r>
              <a:rPr lang="nl-NL" dirty="0"/>
              <a:t>regelingen van de verzorgingsstaat benoemen en uitleggen.</a:t>
            </a:r>
          </a:p>
          <a:p>
            <a:pPr marL="361950" indent="-361950"/>
            <a:r>
              <a:rPr lang="nl-NL" dirty="0"/>
              <a:t>•	Je kunt uitleggen wat de participatiesamenleving is en welke </a:t>
            </a:r>
          </a:p>
          <a:p>
            <a:pPr marL="361950"/>
            <a:r>
              <a:rPr lang="nl-NL" dirty="0"/>
              <a:t>maatregelen daarbij horen.</a:t>
            </a:r>
          </a:p>
          <a:p>
            <a:pPr marL="361950" indent="-361950"/>
            <a:r>
              <a:rPr lang="nl-NL" dirty="0"/>
              <a:t>•	Je kunt uitleggen hoe verschillende politieke partijen denken over </a:t>
            </a:r>
          </a:p>
          <a:p>
            <a:pPr marL="361950"/>
            <a:r>
              <a:rPr lang="nl-NL" dirty="0"/>
              <a:t>de verzorgingsstaat.</a:t>
            </a:r>
          </a:p>
        </p:txBody>
      </p:sp>
    </p:spTree>
    <p:extLst>
      <p:ext uri="{BB962C8B-B14F-4D97-AF65-F5344CB8AC3E}">
        <p14:creationId xmlns:p14="http://schemas.microsoft.com/office/powerpoint/2010/main" val="29938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79FA570-6415-9420-324E-08754F035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8.5 De verzorgingsstaat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A9157-88B9-7EB8-0DBB-430FB232A9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1950" indent="-361950"/>
            <a:r>
              <a:rPr lang="nl-NL" dirty="0"/>
              <a:t>•	Je kunt uitleggen wat de verzorgingsstaat is en de twee soorten </a:t>
            </a:r>
          </a:p>
          <a:p>
            <a:pPr marL="361950"/>
            <a:r>
              <a:rPr lang="nl-NL" dirty="0"/>
              <a:t>regelingen van de verzorgingsstaat benoemen en uitleggen.</a:t>
            </a:r>
          </a:p>
          <a:p>
            <a:pPr marL="361950" indent="-361950"/>
            <a:r>
              <a:rPr lang="nl-NL" dirty="0"/>
              <a:t>•	Je kunt uitleggen wat de participatiesamenleving is en welke </a:t>
            </a:r>
          </a:p>
          <a:p>
            <a:pPr marL="361950"/>
            <a:r>
              <a:rPr lang="nl-NL" dirty="0"/>
              <a:t>maatregelen daarbij horen.</a:t>
            </a:r>
          </a:p>
          <a:p>
            <a:pPr marL="361950" indent="-361950"/>
            <a:r>
              <a:rPr lang="nl-NL" dirty="0"/>
              <a:t>•	Je kunt uitleggen hoe verschillende politieke partijen denken over </a:t>
            </a:r>
          </a:p>
          <a:p>
            <a:pPr marL="361950"/>
            <a:r>
              <a:rPr lang="nl-NL" dirty="0"/>
              <a:t>de verzorgingsstaat.</a:t>
            </a:r>
          </a:p>
        </p:txBody>
      </p:sp>
    </p:spTree>
    <p:extLst>
      <p:ext uri="{BB962C8B-B14F-4D97-AF65-F5344CB8AC3E}">
        <p14:creationId xmlns:p14="http://schemas.microsoft.com/office/powerpoint/2010/main" val="3512964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731153A-8A39-53BE-3594-254C95D3138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Verzorgingsstaat</a:t>
            </a:r>
          </a:p>
          <a:p>
            <a:pPr marL="358775" indent="-358775"/>
            <a:r>
              <a:rPr lang="nl-NL" dirty="0"/>
              <a:t>•	Regelingen voor werknemers</a:t>
            </a:r>
          </a:p>
          <a:p>
            <a:pPr marL="358775" indent="-358775"/>
            <a:r>
              <a:rPr lang="nl-NL" dirty="0"/>
              <a:t>•	Regelingen voor iedereen</a:t>
            </a:r>
          </a:p>
          <a:p>
            <a:pPr marL="358775" indent="-358775"/>
            <a:r>
              <a:rPr lang="nl-NL" dirty="0"/>
              <a:t>•	Verzorgingsstaat te duur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F90850-406C-6053-B1C1-313E60E425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8.5 De verzorgingsstaat</a:t>
            </a:r>
          </a:p>
        </p:txBody>
      </p:sp>
      <p:pic>
        <p:nvPicPr>
          <p:cNvPr id="3" name="Afbeelding 2" descr="Afbeelding met overdekt, muur, kleding, persoon&#10;&#10;Automatisch gegenereerde beschrijving">
            <a:extLst>
              <a:ext uri="{FF2B5EF4-FFF2-40B4-BE49-F238E27FC236}">
                <a16:creationId xmlns:a16="http://schemas.microsoft.com/office/drawing/2014/main" id="{F972B576-506D-47BE-9D66-E14B704A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024" y="2089763"/>
            <a:ext cx="4392705" cy="292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71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Verzorgingsstaat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8.5 De verzorgingsstaat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/>
            <a:r>
              <a:rPr lang="nl-NL" dirty="0"/>
              <a:t>Als je geen werkt hebt, hoef je niet bang te zijn dat je geen eten </a:t>
            </a:r>
          </a:p>
          <a:p>
            <a:pPr algn="l"/>
            <a:r>
              <a:rPr lang="nl-NL" dirty="0"/>
              <a:t>meer kunt kopen.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Ook in andere situaties helpt de overheid je.</a:t>
            </a:r>
          </a:p>
          <a:p>
            <a:pPr algn="l"/>
            <a:endParaRPr lang="nl-NL" dirty="0"/>
          </a:p>
          <a:p>
            <a:pPr marL="177800" algn="l"/>
            <a:r>
              <a:rPr lang="nl-NL" dirty="0"/>
              <a:t>Nederland is een </a:t>
            </a:r>
            <a:r>
              <a:rPr lang="nl-NL" b="1" dirty="0">
                <a:solidFill>
                  <a:srgbClr val="009CBC"/>
                </a:solidFill>
              </a:rPr>
              <a:t>verzorgingsstaat</a:t>
            </a:r>
            <a:r>
              <a:rPr lang="nl-NL" dirty="0"/>
              <a:t>, </a:t>
            </a:r>
            <a:r>
              <a:rPr lang="nl-NL" i="1" dirty="0"/>
              <a:t>een land</a:t>
            </a:r>
          </a:p>
          <a:p>
            <a:pPr marL="177800" algn="l"/>
            <a:r>
              <a:rPr lang="nl-NL" i="1" dirty="0"/>
              <a:t>waar de overheid de burgers helpt als dat nodig is</a:t>
            </a:r>
            <a:r>
              <a:rPr lang="nl-NL" dirty="0"/>
              <a:t>.</a:t>
            </a:r>
          </a:p>
        </p:txBody>
      </p:sp>
      <p:pic>
        <p:nvPicPr>
          <p:cNvPr id="27" name="Afbeelding 26" descr="Afbeelding met persoon, maaltijd, voedsel, kleding&#10;&#10;Automatisch gegenereerde beschrijving">
            <a:extLst>
              <a:ext uri="{FF2B5EF4-FFF2-40B4-BE49-F238E27FC236}">
                <a16:creationId xmlns:a16="http://schemas.microsoft.com/office/drawing/2014/main" id="{22E13813-EC6E-4C31-B97B-60E2A3C2B4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659" y="2604319"/>
            <a:ext cx="2765176" cy="241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66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Regelingen voor werknemers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8.5 De verzorgingsstaat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r>
              <a:rPr lang="nl-NL" dirty="0"/>
              <a:t>Als werknemer betaal je premies. Daarvan worden uitkeringen</a:t>
            </a:r>
          </a:p>
          <a:p>
            <a:pPr algn="l"/>
            <a:r>
              <a:rPr lang="nl-NL" dirty="0"/>
              <a:t>betaald die je krijgt als dat nodig is.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Bijvoorbeeld:</a:t>
            </a:r>
          </a:p>
          <a:p>
            <a:pPr algn="l"/>
            <a:endParaRPr lang="nl-NL" dirty="0"/>
          </a:p>
          <a:p>
            <a:pPr marL="355600" indent="-355600" algn="l"/>
            <a:r>
              <a:rPr lang="nl-NL" dirty="0"/>
              <a:t>•	je wordt </a:t>
            </a:r>
            <a:r>
              <a:rPr lang="nl-NL" b="1" dirty="0"/>
              <a:t>werkloos</a:t>
            </a:r>
            <a:r>
              <a:rPr lang="nl-NL" dirty="0"/>
              <a:t>: je krijgt een WW-uitkering</a:t>
            </a:r>
            <a:endParaRPr lang="nl-NL" b="1" dirty="0"/>
          </a:p>
          <a:p>
            <a:pPr marL="355600" indent="-355600" algn="l"/>
            <a:r>
              <a:rPr lang="nl-NL" dirty="0"/>
              <a:t>•	je wordt </a:t>
            </a:r>
            <a:r>
              <a:rPr lang="nl-NL" b="1" dirty="0"/>
              <a:t>ziek</a:t>
            </a:r>
            <a:r>
              <a:rPr lang="nl-NL" dirty="0"/>
              <a:t>: je krijgt twee jaar minimaal 70 procent van je loon</a:t>
            </a:r>
            <a:endParaRPr lang="nl-NL" b="1" dirty="0"/>
          </a:p>
          <a:p>
            <a:pPr marL="355600" indent="-355600" algn="l"/>
            <a:r>
              <a:rPr lang="nl-NL" dirty="0"/>
              <a:t>•	je wordt </a:t>
            </a:r>
            <a:r>
              <a:rPr lang="nl-NL" b="1" dirty="0"/>
              <a:t>arbeidsongeschikt</a:t>
            </a:r>
            <a:r>
              <a:rPr lang="nl-NL" dirty="0"/>
              <a:t>: je krijgt een WIA-uitkering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785406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Regelingen voor iedereen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8.5 De verzorgingsstaat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r>
              <a:rPr lang="nl-NL" dirty="0"/>
              <a:t>Sommige regelingen zijn voor iedereen. Deze worden betaald uit de belastingen.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Een paar voorbeelden:</a:t>
            </a:r>
          </a:p>
          <a:p>
            <a:pPr algn="l"/>
            <a:endParaRPr lang="nl-NL" dirty="0"/>
          </a:p>
          <a:p>
            <a:pPr marL="355600" indent="-355600" algn="l"/>
            <a:r>
              <a:rPr lang="nl-NL" dirty="0"/>
              <a:t>•	</a:t>
            </a:r>
            <a:r>
              <a:rPr lang="nl-NL" b="1" dirty="0"/>
              <a:t>AOW</a:t>
            </a:r>
            <a:r>
              <a:rPr lang="nl-NL" dirty="0"/>
              <a:t>: uitkering voor mensen die met pensioen zijn</a:t>
            </a:r>
            <a:endParaRPr lang="nl-NL" b="1" dirty="0"/>
          </a:p>
          <a:p>
            <a:pPr marL="355600" indent="-355600" algn="l"/>
            <a:r>
              <a:rPr lang="nl-NL" dirty="0"/>
              <a:t>•	</a:t>
            </a:r>
            <a:r>
              <a:rPr lang="nl-NL" b="1" dirty="0"/>
              <a:t>kinderbijslag</a:t>
            </a:r>
            <a:r>
              <a:rPr lang="nl-NL" dirty="0"/>
              <a:t>: uitkering voor ouders van kinderen tot 18 jaar</a:t>
            </a:r>
            <a:endParaRPr lang="nl-NL" b="1" dirty="0"/>
          </a:p>
          <a:p>
            <a:pPr marL="355600" indent="-355600" algn="l"/>
            <a:r>
              <a:rPr lang="nl-NL" dirty="0"/>
              <a:t>•	</a:t>
            </a:r>
            <a:r>
              <a:rPr lang="nl-NL" b="1" dirty="0"/>
              <a:t>bijstand</a:t>
            </a:r>
            <a:r>
              <a:rPr lang="nl-NL" dirty="0"/>
              <a:t>: uitkering voor mensen die nergens anders recht op</a:t>
            </a:r>
          </a:p>
          <a:p>
            <a:pPr marL="355600" algn="l"/>
            <a:r>
              <a:rPr lang="nl-NL" dirty="0"/>
              <a:t>hebben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647982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8.5 De verzorgingsstaat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Dertig jaar in de bijstand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5E62869-B301-894F-BAA8-BD0FAE00E400}"/>
              </a:ext>
            </a:extLst>
          </p:cNvPr>
          <p:cNvSpPr txBox="1"/>
          <p:nvPr/>
        </p:nvSpPr>
        <p:spPr>
          <a:xfrm>
            <a:off x="1731627" y="4956812"/>
            <a:ext cx="90717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vind jij ervan dat iemand dertig jaar een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bijstandsuitkering krijgt?</a:t>
            </a:r>
          </a:p>
        </p:txBody>
      </p:sp>
      <p:pic>
        <p:nvPicPr>
          <p:cNvPr id="8" name="Onlinemedia 7" title="Harry kan al dertig jaar prima rondkomen van een bijstandsuitkering">
            <a:hlinkClick r:id="" action="ppaction://media"/>
            <a:extLst>
              <a:ext uri="{FF2B5EF4-FFF2-40B4-BE49-F238E27FC236}">
                <a16:creationId xmlns:a16="http://schemas.microsoft.com/office/drawing/2014/main" id="{EA28A0FF-EAE2-DB64-6342-9434745FDE6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72610" y="1901188"/>
            <a:ext cx="4365709" cy="246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6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Verzorgingsstaat te duur?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8.5 De verzorgingsstaat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7800" algn="l"/>
            <a:r>
              <a:rPr lang="nl-NL" dirty="0"/>
              <a:t>De overheid stimuleert de </a:t>
            </a:r>
            <a:r>
              <a:rPr lang="nl-NL" b="1" dirty="0">
                <a:solidFill>
                  <a:srgbClr val="009CBC"/>
                </a:solidFill>
              </a:rPr>
              <a:t>participatiesamenleving</a:t>
            </a:r>
            <a:r>
              <a:rPr lang="nl-NL" dirty="0"/>
              <a:t>, </a:t>
            </a:r>
            <a:r>
              <a:rPr lang="nl-NL" i="1" dirty="0"/>
              <a:t>een </a:t>
            </a:r>
          </a:p>
          <a:p>
            <a:pPr marL="177800" algn="l"/>
            <a:r>
              <a:rPr lang="nl-NL" i="1" dirty="0"/>
              <a:t>samenleving waarin mensen meer verantwoordelijkheid nemen </a:t>
            </a:r>
          </a:p>
          <a:p>
            <a:pPr marL="177800" algn="l"/>
            <a:r>
              <a:rPr lang="nl-NL" i="1" dirty="0"/>
              <a:t>voor hun eigen leven en omgeving</a:t>
            </a:r>
            <a:r>
              <a:rPr lang="nl-NL" dirty="0"/>
              <a:t>. 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Het doel is om meer mensen aan het werk te krijgen en</a:t>
            </a:r>
          </a:p>
          <a:p>
            <a:pPr algn="l"/>
            <a:r>
              <a:rPr lang="nl-NL" dirty="0"/>
              <a:t>minder mensen afhankelijk te maken van de overheid.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307915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Verzorgingsstaat te duur?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8.5 De verzorgingsstaat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r>
              <a:rPr lang="nl-NL" dirty="0"/>
              <a:t>De afgelopen jaren is de hoogte van de uitkeringen verlaagd en </a:t>
            </a:r>
          </a:p>
          <a:p>
            <a:pPr algn="l"/>
            <a:r>
              <a:rPr lang="nl-NL" dirty="0"/>
              <a:t>krijgen mensen minder snel een uitkering.</a:t>
            </a:r>
          </a:p>
          <a:p>
            <a:pPr algn="l"/>
            <a:endParaRPr lang="nl-NL" b="1" dirty="0"/>
          </a:p>
          <a:p>
            <a:pPr algn="l"/>
            <a:r>
              <a:rPr lang="nl-NL" dirty="0"/>
              <a:t>Ook gaat de pensioenleeftijd verder omhoog.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En je moet voor zorg steeds vaker (bij)betalen.</a:t>
            </a:r>
          </a:p>
        </p:txBody>
      </p:sp>
    </p:spTree>
    <p:extLst>
      <p:ext uri="{BB962C8B-B14F-4D97-AF65-F5344CB8AC3E}">
        <p14:creationId xmlns:p14="http://schemas.microsoft.com/office/powerpoint/2010/main" val="392824055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3.xml><?xml version="1.0" encoding="utf-8"?>
<ds:datastoreItem xmlns:ds="http://schemas.openxmlformats.org/officeDocument/2006/customXml" ds:itemID="{5578CE87-97B3-4F39-9EF2-0EFA7B62A6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498</Words>
  <Application>Microsoft Office PowerPoint</Application>
  <PresentationFormat>Breedbeeld</PresentationFormat>
  <Paragraphs>84</Paragraphs>
  <Slides>12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Segoe UI</vt:lpstr>
      <vt:lpstr>Kantoorthema</vt:lpstr>
      <vt:lpstr>8.5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16</cp:revision>
  <dcterms:created xsi:type="dcterms:W3CDTF">2024-03-21T10:50:36Z</dcterms:created>
  <dcterms:modified xsi:type="dcterms:W3CDTF">2024-10-16T10:42:24Z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