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56" r:id="rId5"/>
    <p:sldId id="257" r:id="rId6"/>
    <p:sldId id="259" r:id="rId7"/>
    <p:sldId id="260" r:id="rId8"/>
    <p:sldId id="262" r:id="rId9"/>
    <p:sldId id="261" r:id="rId10"/>
    <p:sldId id="263" r:id="rId11"/>
    <p:sldId id="264" r:id="rId12"/>
    <p:sldId id="265" r:id="rId13"/>
    <p:sldId id="266" r:id="rId14"/>
    <p:sldId id="267" r:id="rId15"/>
    <p:sldId id="269" r:id="rId16"/>
    <p:sldId id="270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CB0E13"/>
    <a:srgbClr val="89317D"/>
    <a:srgbClr val="9F2C27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40A8AC-D733-41F4-8A5B-3B7C2C0FA5ED}" v="1" dt="2024-06-21T08:36:56.8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46" y="43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4E145-D763-41FC-8AC3-20B9A08954A1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02881-B1E3-4C47-B6EC-92416391FD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3715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CB0E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DA881B9E-821B-5E81-95ED-656DD1DB5A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CB0E13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24CA3A94-D907-FAA8-9FE1-6D90E8FAF4E4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976773385"/>
              </p:ext>
            </p:extLst>
          </p:nvPr>
        </p:nvGraphicFramePr>
        <p:xfrm>
          <a:off x="623455" y="711637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24CA3A94-D907-FAA8-9FE1-6D90E8FAF4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11637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2737D17A-F941-952D-5BE5-8C9E9897C1D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CB0E13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CD4765FE-F7B2-E6DA-1BA1-F4E881A77134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723989365"/>
              </p:ext>
            </p:extLst>
          </p:nvPr>
        </p:nvGraphicFramePr>
        <p:xfrm>
          <a:off x="623455" y="707268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CD4765FE-F7B2-E6DA-1BA1-F4E881A771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7268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6884CA24-E685-C85D-128B-D437B07771F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CB0E13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7199B6B-CA12-2F2C-4F5C-FCAE86CD0C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6C4CB08E-5C8F-031C-4DBF-6ACD978ABA8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420A376C-EBDD-F762-4053-80BDC8D40FF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KwUzhJIZe78?feature=oembed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CE087E-FDEA-FF66-E70F-515AAA16D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7.4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DFBC1F5-D9B9-FF8A-2136-2D800AC99DC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Nederland is veranderd</a:t>
            </a:r>
          </a:p>
        </p:txBody>
      </p:sp>
      <p:pic>
        <p:nvPicPr>
          <p:cNvPr id="6" name="Tijdelijke aanduiding voor afbeelding 5" descr="Afbeelding met Menselijk gezicht, glimlach, collage, kleding&#10;&#10;Automatisch gegenereerde beschrijving">
            <a:extLst>
              <a:ext uri="{FF2B5EF4-FFF2-40B4-BE49-F238E27FC236}">
                <a16:creationId xmlns:a16="http://schemas.microsoft.com/office/drawing/2014/main" id="{0920E248-FD6D-9F17-FF5A-E3A9B41A802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50" r="208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58644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83398763-72DC-7B6C-2997-889E9B16BA1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Nederland nu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71E3496-A79C-0726-41EA-2102D5E5F3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7.4 Nederland is veranderd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6E921CA-5724-21BD-E377-DB3BE71CE43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Individualisering heeft veel vrijheid gebracht voor de samenleving. </a:t>
            </a:r>
          </a:p>
          <a:p>
            <a:r>
              <a:rPr lang="nl-NL" b="1" dirty="0"/>
              <a:t>Keerzijde</a:t>
            </a:r>
            <a:r>
              <a:rPr lang="nl-NL" dirty="0"/>
              <a:t> is dat in een ik-cultuur mensen minder met elkaar</a:t>
            </a:r>
          </a:p>
          <a:p>
            <a:r>
              <a:rPr lang="nl-NL" dirty="0"/>
              <a:t>verbonden zijn. </a:t>
            </a:r>
          </a:p>
          <a:p>
            <a:endParaRPr lang="nl-NL" dirty="0"/>
          </a:p>
          <a:p>
            <a:r>
              <a:rPr lang="nl-NL" dirty="0"/>
              <a:t>Gevolgen: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eenzaamheid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mensen houden minder rekening met elkaar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sneller egoïstisch en asociaal gedrag</a:t>
            </a:r>
          </a:p>
        </p:txBody>
      </p:sp>
      <p:pic>
        <p:nvPicPr>
          <p:cNvPr id="6" name="Afbeelding 5" descr="Afbeelding met buitenshuis, gebouw, boom, Container&#10;&#10;Automatisch gegenereerde beschrijving">
            <a:extLst>
              <a:ext uri="{FF2B5EF4-FFF2-40B4-BE49-F238E27FC236}">
                <a16:creationId xmlns:a16="http://schemas.microsoft.com/office/drawing/2014/main" id="{5CEC3DEC-F5C6-CB2F-13FC-FF6881E57C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510" y="3897297"/>
            <a:ext cx="3202035" cy="199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249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FE7C52B9-9750-6F65-CC02-57F8A99348D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Nederland nu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FDFC2B0-F172-81CA-ACD1-2E6B181348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7.4 Nederland is veranderd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05CAFA7-0C82-54A5-3490-8BB07FA8AD2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Individualisering heeft veel persoonlijke vrijheid gebracht. </a:t>
            </a:r>
          </a:p>
          <a:p>
            <a:endParaRPr lang="nl-NL" dirty="0"/>
          </a:p>
          <a:p>
            <a:r>
              <a:rPr lang="nl-NL" b="1" dirty="0"/>
              <a:t>Voordeel: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Er zijn meer mogelijkheden dan ooit om keuzes te maken </a:t>
            </a:r>
          </a:p>
          <a:p>
            <a:pPr marL="360363" indent="-360363"/>
            <a:r>
              <a:rPr lang="nl-NL" dirty="0"/>
              <a:t>	die het beste bij je passen.</a:t>
            </a:r>
          </a:p>
          <a:p>
            <a:endParaRPr lang="nl-NL" dirty="0"/>
          </a:p>
          <a:p>
            <a:r>
              <a:rPr lang="nl-NL" b="1" dirty="0"/>
              <a:t>Nadeel: 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Kiezen is soms moeilijker. Dat kan leiden tot </a:t>
            </a:r>
            <a:r>
              <a:rPr lang="nl-NL" b="1" dirty="0"/>
              <a:t>keuzestress</a:t>
            </a:r>
            <a:r>
              <a:rPr lang="nl-NL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3601746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A3900696-6551-69DB-6C9F-57F62D448F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7.4 Nederland is veranderd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3190702-6617-D611-BE5D-824326C51709}"/>
              </a:ext>
            </a:extLst>
          </p:cNvPr>
          <p:cNvSpPr txBox="1"/>
          <p:nvPr/>
        </p:nvSpPr>
        <p:spPr>
          <a:xfrm>
            <a:off x="2049465" y="5054851"/>
            <a:ext cx="82659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Wat vind jij, moeten we weer terug naar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de traditionele rolverdeling tussen man en vrouw?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FBC9DE2-B963-0A9E-9C02-66C6C10AE2A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“Trad </a:t>
            </a:r>
            <a:r>
              <a:rPr lang="nl-NL" dirty="0" err="1"/>
              <a:t>wives</a:t>
            </a:r>
            <a:r>
              <a:rPr lang="nl-NL" dirty="0"/>
              <a:t>”</a:t>
            </a:r>
          </a:p>
        </p:txBody>
      </p:sp>
      <p:pic>
        <p:nvPicPr>
          <p:cNvPr id="7" name="Onlinemedia 3" title="🧹 Nieuwe TikTok hype 'Trad Wife': vrouwen verheerlijken leventje als huisvrouw | Hart van Nederland">
            <a:hlinkClick r:id="" action="ppaction://media"/>
            <a:extLst>
              <a:ext uri="{FF2B5EF4-FFF2-40B4-BE49-F238E27FC236}">
                <a16:creationId xmlns:a16="http://schemas.microsoft.com/office/drawing/2014/main" id="{F959ADB6-21C5-19EC-57CE-2A428B4DDCA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66424" y="1988597"/>
            <a:ext cx="4259152" cy="2405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431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21CF7DBD-04EB-36D9-314D-9B24608AFD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7.4 Nederland is veranderd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42A734-2AB5-AAED-D06A-45EA4DDB485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Je kunt uitleggen hoe emancipatie en individualisering de</a:t>
            </a:r>
          </a:p>
          <a:p>
            <a:pPr marL="360363"/>
            <a:r>
              <a:rPr lang="nl-NL" dirty="0"/>
              <a:t>Nederlandse cultuur hebben veranderd.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Je kunt een positief en een negatief gevolg van individualisering</a:t>
            </a:r>
          </a:p>
          <a:p>
            <a:pPr marL="360363" indent="-360363"/>
            <a:r>
              <a:rPr lang="nl-NL" dirty="0"/>
              <a:t>	voor de samenleving beschrijven.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Je kunt een positief en een negatief gevolg van individualisering</a:t>
            </a:r>
          </a:p>
          <a:p>
            <a:pPr marL="360363" indent="-360363"/>
            <a:r>
              <a:rPr lang="nl-NL" dirty="0"/>
              <a:t>	voor het individu beschrijven. </a:t>
            </a:r>
          </a:p>
        </p:txBody>
      </p:sp>
    </p:spTree>
    <p:extLst>
      <p:ext uri="{BB962C8B-B14F-4D97-AF65-F5344CB8AC3E}">
        <p14:creationId xmlns:p14="http://schemas.microsoft.com/office/powerpoint/2010/main" val="2844015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21CF7DBD-04EB-36D9-314D-9B24608AFD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7.4 Nederland is veranderd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42A734-2AB5-AAED-D06A-45EA4DDB485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Je kunt uitleggen hoe emancipatie en individualisering de</a:t>
            </a:r>
          </a:p>
          <a:p>
            <a:pPr marL="360363"/>
            <a:r>
              <a:rPr lang="nl-NL" dirty="0"/>
              <a:t>Nederlandse cultuur hebben veranderd.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Je kunt een positief en een negatief gevolg van individualisering</a:t>
            </a:r>
          </a:p>
          <a:p>
            <a:pPr marL="360363" indent="-360363"/>
            <a:r>
              <a:rPr lang="nl-NL" dirty="0"/>
              <a:t>	voor de samenleving beschrijven.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Je kunt een positief en een negatief gevolg van individualisering</a:t>
            </a:r>
          </a:p>
          <a:p>
            <a:pPr marL="360363" indent="-360363"/>
            <a:r>
              <a:rPr lang="nl-NL" dirty="0"/>
              <a:t>	voor het individu beschrijven. </a:t>
            </a:r>
          </a:p>
        </p:txBody>
      </p:sp>
    </p:spTree>
    <p:extLst>
      <p:ext uri="{BB962C8B-B14F-4D97-AF65-F5344CB8AC3E}">
        <p14:creationId xmlns:p14="http://schemas.microsoft.com/office/powerpoint/2010/main" val="4045058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CAB5478-F65F-FE30-75CF-D940CEEDEFB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Nederland vroeger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Individualisering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Van wij-cultuur naar ik-cultuur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Emancipatie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Nederland nu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5F4AC1C-2F11-9F83-250D-C8FEA02E84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7.4 Nederland is veranderd</a:t>
            </a:r>
          </a:p>
        </p:txBody>
      </p:sp>
      <p:pic>
        <p:nvPicPr>
          <p:cNvPr id="5" name="Afbeelding 4" descr="Afbeelding met kleding, persoon, meubels, tafel&#10;&#10;Automatisch gegenereerde beschrijving">
            <a:extLst>
              <a:ext uri="{FF2B5EF4-FFF2-40B4-BE49-F238E27FC236}">
                <a16:creationId xmlns:a16="http://schemas.microsoft.com/office/drawing/2014/main" id="{3BFD8D99-36BC-102C-6ECD-8A142067D3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545" y="2936441"/>
            <a:ext cx="3810000" cy="254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195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8AD45781-9383-0168-B7A5-3A81463AB57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Nederland vroeger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F51331D-DEFA-A615-8BA6-6CEE5F3A2F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7.4 Nederland is veranderd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BDC1BFC-C9A2-7FC7-6B36-C9B4537AD79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Geloof speelde een grote rol in het dagelijks leven.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Vader werkte en moeder zorgde voor het gezin.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Vrouwen waren ondergeschikt aan mannen.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Gehoorzaamheid en volgzaamheid waren </a:t>
            </a:r>
          </a:p>
          <a:p>
            <a:pPr marL="358775"/>
            <a:r>
              <a:rPr lang="nl-NL" dirty="0"/>
              <a:t>dominante waarden.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dirty="0"/>
          </a:p>
        </p:txBody>
      </p:sp>
      <p:pic>
        <p:nvPicPr>
          <p:cNvPr id="6" name="Afbeelding 5" descr="Afbeelding met overdekt, kleding, muur, tafel&#10;&#10;Automatisch gegenereerde beschrijving">
            <a:extLst>
              <a:ext uri="{FF2B5EF4-FFF2-40B4-BE49-F238E27FC236}">
                <a16:creationId xmlns:a16="http://schemas.microsoft.com/office/drawing/2014/main" id="{7F9A485E-3F5E-DF65-1985-BBF1C65A68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1296" y="2352724"/>
            <a:ext cx="3087932" cy="312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143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97D46628-0543-367B-EAE5-9B66F08C563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Nederland vroeger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D6E52A0-EF73-FBB2-2F83-8903346E41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7.4 Nederland is veranderd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7550791-C8A0-C950-9B46-587678D02D6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Vanaf de jaren 60 van de vorige eeuw begon Nederland snel te</a:t>
            </a:r>
          </a:p>
          <a:p>
            <a:r>
              <a:rPr lang="nl-NL" dirty="0"/>
              <a:t>veranderen. De </a:t>
            </a:r>
            <a:r>
              <a:rPr lang="nl-NL" b="1" dirty="0"/>
              <a:t>culturele diversiteit </a:t>
            </a:r>
            <a:r>
              <a:rPr lang="nl-NL" dirty="0"/>
              <a:t>nam toe. </a:t>
            </a:r>
          </a:p>
          <a:p>
            <a:endParaRPr lang="nl-NL" dirty="0"/>
          </a:p>
          <a:p>
            <a:r>
              <a:rPr lang="nl-NL" dirty="0"/>
              <a:t>Dit komt onder andere door: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de komst van migranten uit verschillende landen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individualisering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emancipatie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5428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BBBFFA73-1C63-D612-543E-59E56D313B0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Individualisering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35329BB-BEEF-8203-FD17-923F4992CD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7.4 Nederland is veranderd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E18A154-E39A-64BE-A6CB-39D0A71F54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3455" y="1410415"/>
            <a:ext cx="10830607" cy="4659235"/>
          </a:xfrm>
        </p:spPr>
        <p:txBody>
          <a:bodyPr/>
          <a:lstStyle/>
          <a:p>
            <a:r>
              <a:rPr lang="nl-NL" dirty="0"/>
              <a:t>De invloed van de kerk nam af en mensen gingen zelf keuzes</a:t>
            </a:r>
          </a:p>
          <a:p>
            <a:r>
              <a:rPr lang="nl-NL" dirty="0"/>
              <a:t>maken.</a:t>
            </a:r>
          </a:p>
          <a:p>
            <a:pPr marL="179388"/>
            <a:r>
              <a:rPr lang="nl-NL" dirty="0"/>
              <a:t>Dit heet </a:t>
            </a:r>
            <a:r>
              <a:rPr lang="nl-NL" b="1" dirty="0">
                <a:solidFill>
                  <a:srgbClr val="009CBC"/>
                </a:solidFill>
              </a:rPr>
              <a:t>individualisering</a:t>
            </a:r>
            <a:r>
              <a:rPr lang="nl-NL" dirty="0"/>
              <a:t>:</a:t>
            </a:r>
            <a:r>
              <a:rPr lang="nl-NL" b="1" dirty="0">
                <a:solidFill>
                  <a:srgbClr val="009CBC"/>
                </a:solidFill>
              </a:rPr>
              <a:t> </a:t>
            </a:r>
            <a:r>
              <a:rPr lang="nl-NL" i="1" dirty="0"/>
              <a:t>de ontwikkeling waarbij mensen meer</a:t>
            </a:r>
          </a:p>
          <a:p>
            <a:pPr marL="179388"/>
            <a:r>
              <a:rPr lang="nl-NL" i="1" dirty="0"/>
              <a:t>vrijheid krijgen om eigen keuzes te maken</a:t>
            </a:r>
            <a:r>
              <a:rPr lang="nl-NL" dirty="0"/>
              <a:t>. </a:t>
            </a:r>
          </a:p>
          <a:p>
            <a:endParaRPr lang="nl-NL" dirty="0"/>
          </a:p>
          <a:p>
            <a:r>
              <a:rPr lang="nl-NL" dirty="0"/>
              <a:t>De nadruk ligt op: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persoonlijke ontwikkeling 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individuele vrijheid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6" name="Afbeelding 5" descr="Afbeelding met persoon, bruid, trouwjurk, ceremonie&#10;&#10;Automatisch gegenereerde beschrijving">
            <a:extLst>
              <a:ext uri="{FF2B5EF4-FFF2-40B4-BE49-F238E27FC236}">
                <a16:creationId xmlns:a16="http://schemas.microsoft.com/office/drawing/2014/main" id="{8D257F52-23DD-79F3-BB6E-EB71D5902D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545" y="3900626"/>
            <a:ext cx="30480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337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3CE00226-D121-2ED6-7733-A3869C0F965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Van wij-cultuur naar ik-cultuur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ADD1F18-71CB-128E-2420-64554ACD6E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7.4 Nederland is veranderd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4BC689A-1311-1B3E-C6D1-518431DA55E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Door individualisering veranderde Nederland van een ‘wij-cultuur’</a:t>
            </a:r>
          </a:p>
          <a:p>
            <a:r>
              <a:rPr lang="nl-NL" dirty="0"/>
              <a:t>in een ‘ik’-cultuur.</a:t>
            </a:r>
          </a:p>
          <a:p>
            <a:endParaRPr lang="nl-NL" dirty="0"/>
          </a:p>
          <a:p>
            <a:r>
              <a:rPr lang="nl-NL" dirty="0"/>
              <a:t>In een wij-cultuur, of </a:t>
            </a:r>
            <a:r>
              <a:rPr lang="nl-NL" b="1" dirty="0"/>
              <a:t>collectivistische</a:t>
            </a:r>
            <a:r>
              <a:rPr lang="nl-NL" dirty="0"/>
              <a:t> cultuur, gaat het belang van</a:t>
            </a:r>
          </a:p>
          <a:p>
            <a:r>
              <a:rPr lang="nl-NL" dirty="0"/>
              <a:t>de groep voor het eigen belang. Kenmerken zijn o.a.: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groep is hecht en familiebanden zijn belangrijk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mensen zorgen voor elkaar en letten op elkaar</a:t>
            </a:r>
          </a:p>
          <a:p>
            <a:pPr algn="ctr"/>
            <a:endParaRPr lang="nl-NL" b="1" dirty="0"/>
          </a:p>
          <a:p>
            <a:pPr algn="ctr"/>
            <a:r>
              <a:rPr lang="nl-NL" b="1" dirty="0"/>
              <a:t>Vraag: </a:t>
            </a:r>
            <a:r>
              <a:rPr lang="nl-NL" dirty="0"/>
              <a:t>Welke </a:t>
            </a:r>
            <a:r>
              <a:rPr lang="nl-NL" b="1" dirty="0"/>
              <a:t>collectivistische</a:t>
            </a:r>
            <a:r>
              <a:rPr lang="nl-NL" dirty="0"/>
              <a:t> subculturen zijn er in Nederland? </a:t>
            </a:r>
          </a:p>
          <a:p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799390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D12FE4DA-F9FB-B540-B8A2-6BC56F56D5F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Emancipatie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1443F36-9B28-3DE8-A092-8F6EE80E1C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7.4 Nederland is veranderd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AAB4F18-68AF-DD02-8960-A36B7CDCAD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3455" y="1374116"/>
            <a:ext cx="10830607" cy="4659235"/>
          </a:xfrm>
        </p:spPr>
        <p:txBody>
          <a:bodyPr/>
          <a:lstStyle/>
          <a:p>
            <a:pPr marL="179388"/>
            <a:r>
              <a:rPr lang="nl-NL" b="1" dirty="0">
                <a:solidFill>
                  <a:srgbClr val="009CBC"/>
                </a:solidFill>
              </a:rPr>
              <a:t>Emancipatie </a:t>
            </a:r>
            <a:r>
              <a:rPr lang="nl-NL" dirty="0"/>
              <a:t>is </a:t>
            </a:r>
            <a:r>
              <a:rPr lang="nl-NL" i="1" dirty="0"/>
              <a:t>de strijd voor gelijke rechten en gelijke behandeling</a:t>
            </a:r>
            <a:r>
              <a:rPr lang="nl-NL" dirty="0"/>
              <a:t>. 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Dit startte met vrouwenemancipatie. 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Later homo-emancipatie. 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Nu emancipatie van de </a:t>
            </a:r>
            <a:r>
              <a:rPr lang="nl-NL" b="1" dirty="0" err="1">
                <a:solidFill>
                  <a:srgbClr val="009CBC"/>
                </a:solidFill>
              </a:rPr>
              <a:t>lhbtiq</a:t>
            </a:r>
            <a:r>
              <a:rPr lang="nl-NL" b="1" dirty="0">
                <a:solidFill>
                  <a:srgbClr val="009CBC"/>
                </a:solidFill>
              </a:rPr>
              <a:t>+-beweging</a:t>
            </a:r>
            <a:r>
              <a:rPr lang="nl-NL" dirty="0"/>
              <a:t>: </a:t>
            </a:r>
            <a:r>
              <a:rPr lang="nl-NL" i="1" dirty="0"/>
              <a:t>lesbisch,</a:t>
            </a:r>
          </a:p>
          <a:p>
            <a:pPr marL="360363" indent="-360363"/>
            <a:r>
              <a:rPr lang="nl-NL" i="1" dirty="0"/>
              <a:t>	homoseksueel, biseksueel, transgender persoon, </a:t>
            </a:r>
          </a:p>
          <a:p>
            <a:pPr marL="360363" indent="-360363"/>
            <a:r>
              <a:rPr lang="nl-NL" i="1" dirty="0"/>
              <a:t>	intersekse persoon en queer</a:t>
            </a:r>
            <a:r>
              <a:rPr lang="nl-NL" dirty="0"/>
              <a:t>. </a:t>
            </a:r>
          </a:p>
          <a:p>
            <a:endParaRPr lang="nl-NL" b="1" dirty="0"/>
          </a:p>
          <a:p>
            <a:endParaRPr lang="nl-NL" b="1" dirty="0"/>
          </a:p>
          <a:p>
            <a:endParaRPr lang="nl-NL" dirty="0"/>
          </a:p>
        </p:txBody>
      </p:sp>
      <p:pic>
        <p:nvPicPr>
          <p:cNvPr id="6" name="Afbeelding 5" descr="Afbeelding met tekst, kleding, buitenshuis, vrouw&#10;&#10;Automatisch gegenereerde beschrijving">
            <a:extLst>
              <a:ext uri="{FF2B5EF4-FFF2-40B4-BE49-F238E27FC236}">
                <a16:creationId xmlns:a16="http://schemas.microsoft.com/office/drawing/2014/main" id="{94A72FBE-18AC-ADC6-3917-608A31FD9D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474" y="3981545"/>
            <a:ext cx="2767071" cy="1876074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6E73DEF9-525C-EE59-CD3E-59BD5970EDD2}"/>
              </a:ext>
            </a:extLst>
          </p:cNvPr>
          <p:cNvSpPr txBox="1"/>
          <p:nvPr/>
        </p:nvSpPr>
        <p:spPr>
          <a:xfrm>
            <a:off x="1645455" y="4919582"/>
            <a:ext cx="596554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Welke successen zijn er door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emancipatie geboekt?</a:t>
            </a:r>
          </a:p>
        </p:txBody>
      </p:sp>
    </p:spTree>
    <p:extLst>
      <p:ext uri="{BB962C8B-B14F-4D97-AF65-F5344CB8AC3E}">
        <p14:creationId xmlns:p14="http://schemas.microsoft.com/office/powerpoint/2010/main" val="625902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FA4BC649-1625-4243-43AA-48C19370145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Nederland nu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FADEB0D-390D-670F-56F1-C9B91735A6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7.4 Nederland is veranderd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6373347-2FEB-F344-693F-0FC132D4044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Vrijheid en gelijkwaardigheid zijn </a:t>
            </a:r>
            <a:r>
              <a:rPr lang="nl-NL" b="1" dirty="0"/>
              <a:t>basiswaarden</a:t>
            </a:r>
            <a:r>
              <a:rPr lang="nl-NL" dirty="0"/>
              <a:t> in de huidige</a:t>
            </a:r>
          </a:p>
          <a:p>
            <a:r>
              <a:rPr lang="nl-NL" dirty="0"/>
              <a:t>Nederlandse samenleving.</a:t>
            </a:r>
          </a:p>
          <a:p>
            <a:endParaRPr lang="nl-NL" dirty="0"/>
          </a:p>
          <a:p>
            <a:r>
              <a:rPr lang="nl-NL" dirty="0"/>
              <a:t>Maar er is nog steeds geen volledige gelijkwaardigheid: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Vrouwen verdienen minder dan mannen voor hetzelfde werk.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 err="1"/>
              <a:t>Lhbtiq</a:t>
            </a:r>
            <a:r>
              <a:rPr lang="nl-NL" dirty="0"/>
              <a:t>+-personen gemiddeld vaker slachtoffer van discriminatie</a:t>
            </a:r>
          </a:p>
          <a:p>
            <a:pPr marL="360363" indent="-360363"/>
            <a:r>
              <a:rPr lang="nl-NL" dirty="0"/>
              <a:t>	en geweld.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Mensen met een </a:t>
            </a:r>
            <a:r>
              <a:rPr lang="nl-NL" dirty="0" err="1"/>
              <a:t>migratie-achtergrond</a:t>
            </a:r>
            <a:r>
              <a:rPr lang="nl-NL" dirty="0"/>
              <a:t> ervaren nog steeds</a:t>
            </a:r>
          </a:p>
          <a:p>
            <a:pPr marL="360363" indent="-360363"/>
            <a:r>
              <a:rPr lang="nl-NL" dirty="0"/>
              <a:t>	discriminatie. </a:t>
            </a:r>
          </a:p>
        </p:txBody>
      </p:sp>
    </p:spTree>
    <p:extLst>
      <p:ext uri="{BB962C8B-B14F-4D97-AF65-F5344CB8AC3E}">
        <p14:creationId xmlns:p14="http://schemas.microsoft.com/office/powerpoint/2010/main" val="250678439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Props1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6FAE10-899B-4B83-9553-8CBB5068AF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962</TotalTime>
  <Words>544</Words>
  <Application>Microsoft Office PowerPoint</Application>
  <PresentationFormat>Breedbeeld</PresentationFormat>
  <Paragraphs>105</Paragraphs>
  <Slides>13</Slides>
  <Notes>0</Notes>
  <HiddenSlides>0</HiddenSlides>
  <MMClips>1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Segoe UI</vt:lpstr>
      <vt:lpstr>Kantoorthema</vt:lpstr>
      <vt:lpstr>7.4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12</cp:revision>
  <dcterms:created xsi:type="dcterms:W3CDTF">2024-03-21T10:50:36Z</dcterms:created>
  <dcterms:modified xsi:type="dcterms:W3CDTF">2024-10-16T10:18:21Z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