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9" r:id="rId7"/>
    <p:sldId id="260" r:id="rId8"/>
    <p:sldId id="261" r:id="rId9"/>
    <p:sldId id="269" r:id="rId10"/>
    <p:sldId id="263" r:id="rId11"/>
    <p:sldId id="264" r:id="rId12"/>
    <p:sldId id="265" r:id="rId13"/>
    <p:sldId id="270" r:id="rId14"/>
    <p:sldId id="266" r:id="rId15"/>
    <p:sldId id="267" r:id="rId16"/>
    <p:sldId id="258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DCF9859-EF81-94E3-1741-F421DBF664BD}" name="George Rinkel" initials="GR" userId="S::george.rinkel@sanoma.com::af9a95be-0c45-4de3-8499-f6d6077ad6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96D090-3354-40AF-B3A1-EF6CCAE186C3}" v="4" dt="2024-06-12T06:58:04.3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821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3B57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8E8C3F8E-5ED1-885C-AA74-CDF755415C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3B5789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42FD5037-C1A8-F7D5-2C67-A12C6CAF26F2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386964374"/>
              </p:ext>
            </p:extLst>
          </p:nvPr>
        </p:nvGraphicFramePr>
        <p:xfrm>
          <a:off x="623455" y="706243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42FD5037-C1A8-F7D5-2C67-A12C6CAF26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D539AE52-2052-E7A3-99A9-BC5190C1A87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00833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8789553C-D0E9-ABBD-AB8F-58CF1C1741A6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375800697"/>
              </p:ext>
            </p:extLst>
          </p:nvPr>
        </p:nvGraphicFramePr>
        <p:xfrm>
          <a:off x="623455" y="695747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8789553C-D0E9-ABBD-AB8F-58CF1C1741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695747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6F3A63C7-E434-90A2-1F44-3BE45EF7A8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3B5789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F658C5E5-B614-D8EF-50D4-6759BEFABC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00833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00833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A124E1BE-9126-F2F5-DC03-3C08497568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86B82366-4C1E-7885-8DB2-F4BACAD436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tv.nl/video-item/dominante-cultuur-en-subculturen-iedereen-heeft-zijn-eigen-gewoontes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E8EBEB-D7E5-EA73-DA41-B927DD1CF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3.1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D0B138E-D4B3-F07D-A7C0-DCA4F0086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Cultuur</a:t>
            </a:r>
          </a:p>
        </p:txBody>
      </p:sp>
      <p:pic>
        <p:nvPicPr>
          <p:cNvPr id="6" name="Tijdelijke aanduiding voor afbeelding 5" descr="Afbeelding met persoon, buitenshuis, kleding, groep&#10;&#10;Automatisch gegenereerde beschrijving">
            <a:extLst>
              <a:ext uri="{FF2B5EF4-FFF2-40B4-BE49-F238E27FC236}">
                <a16:creationId xmlns:a16="http://schemas.microsoft.com/office/drawing/2014/main" id="{A3E90C30-381D-51B5-1260-E483C45A76E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1" r="267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27681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3C31A97-2EBA-C31F-84C7-A09165310D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3.1 Cultuur</a:t>
            </a:r>
            <a:endParaRPr lang="en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4C3E62-B98F-18ED-B78A-0CBBE7DA8E8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>
                <a:hlinkClick r:id="rId2"/>
              </a:rPr>
              <a:t>https://schooltv.nl/video-item/dominante-cultuur-en-subculturen-iedereen-heeft-zijn-eigen-gewoontes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A8E1020-C6F6-F176-57A7-AD65BF4D04C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Subcultuur</a:t>
            </a:r>
            <a:endParaRPr lang="en-NL" dirty="0"/>
          </a:p>
          <a:p>
            <a:endParaRPr lang="en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DA5806E-AEDF-8FF2-9B30-6779AD1816B9}"/>
              </a:ext>
            </a:extLst>
          </p:cNvPr>
          <p:cNvSpPr txBox="1"/>
          <p:nvPr/>
        </p:nvSpPr>
        <p:spPr>
          <a:xfrm>
            <a:off x="1307117" y="5496793"/>
            <a:ext cx="95850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Welke subculturen uit het filmpje passen bij jou?</a:t>
            </a:r>
            <a:endParaRPr lang="en-NL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339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A6159E6-0A91-6B38-078D-145E22214ED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Aangeboren of aangeleerd?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C5CC4E-234F-9359-D41F-08352D2936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3.1 Cultuur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CF78C8E-13E8-3CC4-CB8F-8CA5F018E51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dirty="0"/>
              <a:t>Veel kenmerken van jouw persoon zijn </a:t>
            </a:r>
            <a:r>
              <a:rPr lang="nl-NL" b="1" dirty="0"/>
              <a:t>aangeboren</a:t>
            </a:r>
            <a:r>
              <a:rPr lang="nl-NL" dirty="0"/>
              <a:t>, bijvoorbeeld je lengte en je talent voor sport.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Maar je gedrag en wat je mooi </a:t>
            </a:r>
            <a:br>
              <a:rPr lang="nl-NL" dirty="0"/>
            </a:br>
            <a:r>
              <a:rPr lang="nl-NL" dirty="0"/>
              <a:t>en normaal vindt, is </a:t>
            </a:r>
            <a:r>
              <a:rPr lang="nl-NL" b="1" dirty="0"/>
              <a:t>aangeleerd</a:t>
            </a:r>
            <a:r>
              <a:rPr lang="nl-NL" dirty="0"/>
              <a:t>.</a:t>
            </a:r>
          </a:p>
        </p:txBody>
      </p:sp>
      <p:pic>
        <p:nvPicPr>
          <p:cNvPr id="7" name="Afbeelding 6" descr="Afbeelding met voetbal, hemel, persoon, gras&#10;&#10;Automatisch gegenereerde beschrijving">
            <a:extLst>
              <a:ext uri="{FF2B5EF4-FFF2-40B4-BE49-F238E27FC236}">
                <a16:creationId xmlns:a16="http://schemas.microsoft.com/office/drawing/2014/main" id="{BA828515-6A43-0E3D-CB9A-E2C82A6BE9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545" y="2418281"/>
            <a:ext cx="3810000" cy="248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682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A6159E6-0A91-6B38-078D-145E22214ED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Aangeboren of aangeleerd?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C5CC4E-234F-9359-D41F-08352D2936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3.1 Cultuur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CF78C8E-13E8-3CC4-CB8F-8CA5F018E51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ts val="2800"/>
              </a:lnSpc>
            </a:pPr>
            <a:endParaRPr lang="nl-NL" dirty="0"/>
          </a:p>
        </p:txBody>
      </p:sp>
      <p:pic>
        <p:nvPicPr>
          <p:cNvPr id="6" name="Afbeelding 5" descr="Afbeelding met kleding, schoeisel, persoon, buitenshuis&#10;&#10;Automatisch gegenereerde beschrijving">
            <a:extLst>
              <a:ext uri="{FF2B5EF4-FFF2-40B4-BE49-F238E27FC236}">
                <a16:creationId xmlns:a16="http://schemas.microsoft.com/office/drawing/2014/main" id="{3D2492C2-AA85-7EA0-116C-D3B57B5943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950" y="1380289"/>
            <a:ext cx="4721194" cy="3540896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E1696EAC-9063-C165-CAF0-998F8C3E655A}"/>
              </a:ext>
            </a:extLst>
          </p:cNvPr>
          <p:cNvSpPr txBox="1"/>
          <p:nvPr/>
        </p:nvSpPr>
        <p:spPr>
          <a:xfrm>
            <a:off x="1248038" y="5124240"/>
            <a:ext cx="969592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Welke aangeboren en welke aangeleerde kenmerken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herken je in deze foto over carnaval?</a:t>
            </a:r>
          </a:p>
        </p:txBody>
      </p:sp>
    </p:spTree>
    <p:extLst>
      <p:ext uri="{BB962C8B-B14F-4D97-AF65-F5344CB8AC3E}">
        <p14:creationId xmlns:p14="http://schemas.microsoft.com/office/powerpoint/2010/main" val="978687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367DEB1F-E635-AE7D-4930-FAD2F61D5B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3.1 Cultuur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E40816-408C-A5C3-4E1E-22BCC983559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Je kunt beschrijven wat cultuur is en hiervan voorbeelden geven.</a:t>
            </a:r>
            <a:endParaRPr lang="en-NL" dirty="0">
              <a:effectLst/>
              <a:ea typeface="Times New Roman" panose="02020603050405020304" pitchFamily="18" charset="0"/>
            </a:endParaRPr>
          </a:p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Je kunt kenmerken en basiswaarden van de Nederlandse dominante cultuur benoemen.</a:t>
            </a:r>
            <a:endParaRPr lang="en-NL" dirty="0">
              <a:effectLst/>
              <a:ea typeface="Times New Roman" panose="02020603050405020304" pitchFamily="18" charset="0"/>
            </a:endParaRPr>
          </a:p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Je kunt uitleggen wat het verschil is tussen een dominante cultuur en een subcultuur.</a:t>
            </a:r>
            <a:endParaRPr lang="en-NL" dirty="0">
              <a:effectLst/>
              <a:ea typeface="Times New Roman" panose="02020603050405020304" pitchFamily="18" charset="0"/>
            </a:endParaRPr>
          </a:p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Je kunt voorbeelden geven en herkennen van aangeboren en aangeleerd gedrag.</a:t>
            </a:r>
            <a:endParaRPr lang="en-NL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338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79E70AEA-7BC2-751E-4D39-CF4B6C34FD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3.1 Cultuur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9F2716-18E6-5ABD-B99B-5A45CCBAFB6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Je kunt beschrijven wat cultuur is en hiervan voorbeelden geven.</a:t>
            </a:r>
            <a:endParaRPr lang="en-NL" dirty="0">
              <a:effectLst/>
              <a:ea typeface="Times New Roman" panose="02020603050405020304" pitchFamily="18" charset="0"/>
            </a:endParaRPr>
          </a:p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Je kunt kenmerken en basiswaarden van de Nederlandse dominante cultuur benoemen.</a:t>
            </a:r>
            <a:endParaRPr lang="en-NL" dirty="0">
              <a:effectLst/>
              <a:ea typeface="Times New Roman" panose="02020603050405020304" pitchFamily="18" charset="0"/>
            </a:endParaRPr>
          </a:p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Je kunt uitleggen wat het verschil is tussen een dominante cultuur en een subcultuur.</a:t>
            </a:r>
            <a:endParaRPr lang="en-NL" dirty="0">
              <a:effectLst/>
              <a:ea typeface="Times New Roman" panose="02020603050405020304" pitchFamily="18" charset="0"/>
            </a:endParaRPr>
          </a:p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Je kunt voorbeelden geven en herkennen van aangeboren en aangeleerd gedrag.</a:t>
            </a:r>
            <a:endParaRPr lang="en-NL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78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B26A09DE-2257-B07C-20B7-837223298F9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61950" lvl="0" indent="-361950">
              <a:lnSpc>
                <a:spcPct val="107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kern="100" dirty="0">
                <a:effectLst/>
                <a:latin typeface="Segoe UI"/>
                <a:ea typeface="Calibri"/>
                <a:cs typeface="Segoe UI"/>
              </a:rPr>
              <a:t>Cultuur</a:t>
            </a:r>
            <a:endParaRPr lang="en-NL" kern="100" dirty="0">
              <a:effectLst/>
              <a:latin typeface="Segoe UI"/>
              <a:ea typeface="Calibri"/>
              <a:cs typeface="Segoe UI"/>
            </a:endParaRPr>
          </a:p>
          <a:p>
            <a:pPr marL="361950" lvl="0" indent="-361950">
              <a:lnSpc>
                <a:spcPct val="107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kern="100" dirty="0">
                <a:effectLst/>
                <a:latin typeface="Segoe UI"/>
                <a:ea typeface="Calibri"/>
                <a:cs typeface="Segoe UI"/>
              </a:rPr>
              <a:t>Dominante cultuur</a:t>
            </a:r>
            <a:endParaRPr lang="en-NL" kern="100" dirty="0">
              <a:effectLst/>
              <a:latin typeface="Segoe UI"/>
              <a:ea typeface="Calibri"/>
              <a:cs typeface="Segoe UI"/>
            </a:endParaRPr>
          </a:p>
          <a:p>
            <a:pPr marL="361950" lvl="0" indent="-361950">
              <a:lnSpc>
                <a:spcPct val="107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kern="100" dirty="0">
                <a:effectLst/>
                <a:latin typeface="Segoe UI"/>
                <a:ea typeface="Calibri"/>
                <a:cs typeface="Segoe UI"/>
              </a:rPr>
              <a:t>Subcultuur</a:t>
            </a:r>
            <a:endParaRPr lang="en-NL" kern="100" dirty="0">
              <a:effectLst/>
              <a:latin typeface="Segoe UI"/>
              <a:ea typeface="Calibri"/>
              <a:cs typeface="Segoe UI"/>
            </a:endParaRPr>
          </a:p>
          <a:p>
            <a:pPr marL="361950" lvl="0" indent="-361950"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kern="100" dirty="0">
                <a:effectLst/>
                <a:ea typeface="Calibri" panose="020F0502020204030204" pitchFamily="34" charset="0"/>
              </a:rPr>
              <a:t>Aangeboren of aangeleerd</a:t>
            </a:r>
            <a:endParaRPr lang="en-NL" kern="100" dirty="0">
              <a:effectLst/>
              <a:ea typeface="Calibri" panose="020F0502020204030204" pitchFamily="34" charset="0"/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8B4ECAD-E2ED-6278-9588-81573B18EF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3.1 Cultuur</a:t>
            </a:r>
          </a:p>
        </p:txBody>
      </p:sp>
      <p:pic>
        <p:nvPicPr>
          <p:cNvPr id="7" name="Afbeelding 6" descr="Afbeelding met sport, hemel, buitenshuis, persoon&#10;&#10;Automatisch gegenereerde beschrijving">
            <a:extLst>
              <a:ext uri="{FF2B5EF4-FFF2-40B4-BE49-F238E27FC236}">
                <a16:creationId xmlns:a16="http://schemas.microsoft.com/office/drawing/2014/main" id="{6F8A506C-3A9D-E329-A078-6A9EFA2B3F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550" y="1997820"/>
            <a:ext cx="5006920" cy="329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896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62FB92ED-2F52-EA92-BE8B-F1672554E82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Cultuur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9D29C7D-B709-5AE9-9E35-A288E4E402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3.1 Cultuur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861D336-0D5C-7A29-0DED-5537F91C37F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177800">
              <a:lnSpc>
                <a:spcPct val="100000"/>
              </a:lnSpc>
            </a:pPr>
            <a:r>
              <a:rPr lang="nl-NL" b="1" dirty="0">
                <a:solidFill>
                  <a:srgbClr val="009CBC"/>
                </a:solidFill>
                <a:effectLst/>
                <a:ea typeface="Times New Roman" panose="02020603050405020304" pitchFamily="18" charset="0"/>
              </a:rPr>
              <a:t>Cultuur</a:t>
            </a:r>
            <a:r>
              <a:rPr lang="nl-NL" dirty="0">
                <a:effectLst/>
                <a:ea typeface="Times New Roman" panose="02020603050405020304" pitchFamily="18" charset="0"/>
              </a:rPr>
              <a:t> is de verzamelnaam voor </a:t>
            </a:r>
            <a:r>
              <a:rPr lang="nl-NL" i="1" dirty="0">
                <a:effectLst/>
                <a:ea typeface="Times New Roman" panose="02020603050405020304" pitchFamily="18" charset="0"/>
              </a:rPr>
              <a:t>alle waarden, normen en </a:t>
            </a:r>
          </a:p>
          <a:p>
            <a:pPr marL="177800">
              <a:lnSpc>
                <a:spcPct val="100000"/>
              </a:lnSpc>
            </a:pPr>
            <a:r>
              <a:rPr lang="nl-NL" i="1" dirty="0">
                <a:effectLst/>
                <a:ea typeface="Times New Roman" panose="02020603050405020304" pitchFamily="18" charset="0"/>
              </a:rPr>
              <a:t>gewoonten die mensen in een bepaalde groep of samenleving met </a:t>
            </a:r>
          </a:p>
          <a:p>
            <a:pPr marL="177800">
              <a:lnSpc>
                <a:spcPct val="100000"/>
              </a:lnSpc>
            </a:pPr>
            <a:r>
              <a:rPr lang="nl-NL" i="1" dirty="0">
                <a:effectLst/>
                <a:ea typeface="Times New Roman" panose="02020603050405020304" pitchFamily="18" charset="0"/>
              </a:rPr>
              <a:t>elkaar delen.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b="1" dirty="0"/>
              <a:t>Waarden</a:t>
            </a:r>
            <a:r>
              <a:rPr lang="nl-NL" dirty="0"/>
              <a:t> zijn principes die je belangrijk vindt in het leven.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b="1" dirty="0"/>
              <a:t>Normen</a:t>
            </a:r>
            <a:r>
              <a:rPr lang="nl-NL" dirty="0"/>
              <a:t> zijn </a:t>
            </a:r>
            <a:r>
              <a:rPr lang="nl-NL" b="1" dirty="0"/>
              <a:t>gedragsregels</a:t>
            </a:r>
            <a:r>
              <a:rPr lang="nl-NL" dirty="0"/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nl-NL" dirty="0"/>
          </a:p>
          <a:p>
            <a:pPr marL="177800">
              <a:lnSpc>
                <a:spcPct val="100000"/>
              </a:lnSpc>
              <a:spcBef>
                <a:spcPts val="0"/>
              </a:spcBef>
            </a:pPr>
            <a:r>
              <a:rPr lang="nl-NL" dirty="0">
                <a:latin typeface="Segoe UI"/>
                <a:cs typeface="Segoe UI"/>
              </a:rPr>
              <a:t>Een </a:t>
            </a:r>
            <a:r>
              <a:rPr lang="nl-NL" b="1" dirty="0">
                <a:solidFill>
                  <a:srgbClr val="009CBC"/>
                </a:solidFill>
                <a:latin typeface="Segoe UI"/>
                <a:cs typeface="Segoe UI"/>
              </a:rPr>
              <a:t>gewoonte</a:t>
            </a:r>
            <a:r>
              <a:rPr lang="nl-NL" dirty="0">
                <a:latin typeface="Segoe UI"/>
                <a:cs typeface="Segoe UI"/>
              </a:rPr>
              <a:t> is </a:t>
            </a:r>
            <a:r>
              <a:rPr lang="nl-NL" i="1" dirty="0">
                <a:latin typeface="Segoe UI"/>
                <a:cs typeface="Segoe UI"/>
              </a:rPr>
              <a:t>de manier waarop je iets gewend bent te doen</a:t>
            </a:r>
            <a:r>
              <a:rPr lang="nl-NL" dirty="0">
                <a:latin typeface="Segoe UI"/>
                <a:cs typeface="Segoe UI"/>
              </a:rPr>
              <a:t>.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9DE39BA-6FB6-25F7-0808-80681C21118D}"/>
              </a:ext>
            </a:extLst>
          </p:cNvPr>
          <p:cNvSpPr txBox="1"/>
          <p:nvPr/>
        </p:nvSpPr>
        <p:spPr>
          <a:xfrm>
            <a:off x="693680" y="5529759"/>
            <a:ext cx="10760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Vraag: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 welke ontbijtgewoontes passen bij de Nederlandse cultuur?</a:t>
            </a:r>
          </a:p>
        </p:txBody>
      </p:sp>
    </p:spTree>
    <p:extLst>
      <p:ext uri="{BB962C8B-B14F-4D97-AF65-F5344CB8AC3E}">
        <p14:creationId xmlns:p14="http://schemas.microsoft.com/office/powerpoint/2010/main" val="2548816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A6159E6-0A91-6B38-078D-145E22214ED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Dominante cultuur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C5CC4E-234F-9359-D41F-08352D2936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3.1 Cultuur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CF78C8E-13E8-3CC4-CB8F-8CA5F018E51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77800">
              <a:lnSpc>
                <a:spcPct val="100000"/>
              </a:lnSpc>
            </a:pPr>
            <a:r>
              <a:rPr lang="nl-NL" dirty="0"/>
              <a:t>De </a:t>
            </a:r>
            <a:r>
              <a:rPr lang="nl-NL" b="1" dirty="0">
                <a:solidFill>
                  <a:srgbClr val="009CBC"/>
                </a:solidFill>
              </a:rPr>
              <a:t>dominante cultuur</a:t>
            </a:r>
            <a:r>
              <a:rPr lang="nl-NL" dirty="0">
                <a:solidFill>
                  <a:srgbClr val="009CBC"/>
                </a:solidFill>
              </a:rPr>
              <a:t> </a:t>
            </a:r>
            <a:r>
              <a:rPr lang="nl-NL" dirty="0"/>
              <a:t>bestaat uit </a:t>
            </a:r>
            <a:r>
              <a:rPr lang="nl-NL" i="1" dirty="0"/>
              <a:t>alle waarden, normen en </a:t>
            </a:r>
          </a:p>
          <a:p>
            <a:pPr marL="177800">
              <a:lnSpc>
                <a:spcPct val="100000"/>
              </a:lnSpc>
            </a:pPr>
            <a:r>
              <a:rPr lang="nl-NL" i="1" dirty="0"/>
              <a:t>gewoonten die de meeste mensen in een land met elkaar delen</a:t>
            </a:r>
            <a:r>
              <a:rPr lang="nl-NL" dirty="0"/>
              <a:t>. 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Bijvoorbeeld: </a:t>
            </a:r>
          </a:p>
          <a:p>
            <a:pPr>
              <a:lnSpc>
                <a:spcPct val="100000"/>
              </a:lnSpc>
            </a:pPr>
            <a:r>
              <a:rPr lang="nl-NL" dirty="0"/>
              <a:t>De </a:t>
            </a:r>
            <a:r>
              <a:rPr lang="nl-NL" b="1" dirty="0"/>
              <a:t>waarde</a:t>
            </a:r>
            <a:r>
              <a:rPr lang="nl-NL" dirty="0"/>
              <a:t>: tolerantie</a:t>
            </a:r>
          </a:p>
          <a:p>
            <a:pPr>
              <a:lnSpc>
                <a:spcPct val="100000"/>
              </a:lnSpc>
            </a:pPr>
            <a:r>
              <a:rPr lang="nl-NL" dirty="0"/>
              <a:t>De </a:t>
            </a:r>
            <a:r>
              <a:rPr lang="nl-NL" b="1" dirty="0"/>
              <a:t>norm</a:t>
            </a:r>
            <a:r>
              <a:rPr lang="nl-NL" dirty="0"/>
              <a:t>: op tijd komen bij afspraken</a:t>
            </a:r>
          </a:p>
          <a:p>
            <a:pPr>
              <a:lnSpc>
                <a:spcPct val="100000"/>
              </a:lnSpc>
            </a:pPr>
            <a:r>
              <a:rPr lang="nl-NL" dirty="0"/>
              <a:t>De </a:t>
            </a:r>
            <a:r>
              <a:rPr lang="nl-NL" b="1" dirty="0"/>
              <a:t>gewoonte</a:t>
            </a:r>
            <a:r>
              <a:rPr lang="nl-NL" dirty="0"/>
              <a:t>: schaatsen op natuurijs</a:t>
            </a:r>
          </a:p>
        </p:txBody>
      </p:sp>
    </p:spTree>
    <p:extLst>
      <p:ext uri="{BB962C8B-B14F-4D97-AF65-F5344CB8AC3E}">
        <p14:creationId xmlns:p14="http://schemas.microsoft.com/office/powerpoint/2010/main" val="4041601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A6159E6-0A91-6B38-078D-145E22214ED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Dominante cultuur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C5CC4E-234F-9359-D41F-08352D2936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3.1 Cultuur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CF78C8E-13E8-3CC4-CB8F-8CA5F018E51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dirty="0"/>
              <a:t>In de dominante cultuur staan drie </a:t>
            </a:r>
            <a:r>
              <a:rPr lang="nl-NL" b="1" dirty="0"/>
              <a:t>basiswaarden</a:t>
            </a:r>
            <a:r>
              <a:rPr lang="nl-NL" dirty="0"/>
              <a:t> centraal: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b="1" dirty="0"/>
              <a:t>vrijheid: </a:t>
            </a:r>
            <a:r>
              <a:rPr lang="nl-NL" dirty="0"/>
              <a:t>je mag denken, zeggen en doen wat je wilt</a:t>
            </a:r>
          </a:p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b="1" dirty="0"/>
              <a:t>gelijkwaardigheid: </a:t>
            </a:r>
            <a:r>
              <a:rPr lang="nl-NL" dirty="0"/>
              <a:t>alle mensen zijn evenveel waard</a:t>
            </a:r>
          </a:p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b="1" dirty="0"/>
              <a:t>solidariteit: </a:t>
            </a:r>
            <a:r>
              <a:rPr lang="nl-NL" dirty="0"/>
              <a:t>je houdt rekening met elkaar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544041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A6159E6-0A91-6B38-078D-145E22214ED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Subcultuur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C5CC4E-234F-9359-D41F-08352D2936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3.1 Cultuur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CF78C8E-13E8-3CC4-CB8F-8CA5F018E51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nl-NL" dirty="0"/>
              <a:t>Binnen de dominante cultuur bestaan kleinere cultuurgroepen. Zij </a:t>
            </a:r>
          </a:p>
          <a:p>
            <a:pPr>
              <a:lnSpc>
                <a:spcPct val="100000"/>
              </a:lnSpc>
            </a:pPr>
            <a:r>
              <a:rPr lang="nl-NL" dirty="0"/>
              <a:t>maken deel uit van de dominante cultuur, maar hebben elk ook hun </a:t>
            </a:r>
          </a:p>
          <a:p>
            <a:pPr>
              <a:lnSpc>
                <a:spcPct val="100000"/>
              </a:lnSpc>
            </a:pPr>
            <a:r>
              <a:rPr lang="nl-NL" dirty="0"/>
              <a:t>eigen gewoonten.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 marL="177800">
              <a:lnSpc>
                <a:spcPct val="100000"/>
              </a:lnSpc>
            </a:pPr>
            <a:r>
              <a:rPr lang="nl-NL" dirty="0"/>
              <a:t>Een </a:t>
            </a:r>
            <a:r>
              <a:rPr lang="nl-NL" b="1" dirty="0">
                <a:solidFill>
                  <a:srgbClr val="009CBC"/>
                </a:solidFill>
              </a:rPr>
              <a:t>subcultuur</a:t>
            </a:r>
            <a:r>
              <a:rPr lang="nl-NL" dirty="0"/>
              <a:t> is </a:t>
            </a:r>
            <a:r>
              <a:rPr lang="nl-NL" i="1" dirty="0"/>
              <a:t>de cultuur van een kleine </a:t>
            </a:r>
          </a:p>
          <a:p>
            <a:pPr marL="177800">
              <a:lnSpc>
                <a:spcPct val="100000"/>
              </a:lnSpc>
            </a:pPr>
            <a:r>
              <a:rPr lang="nl-NL" i="1" dirty="0"/>
              <a:t>groep mensen binnen de samenleving</a:t>
            </a:r>
            <a:r>
              <a:rPr lang="nl-NL" dirty="0"/>
              <a:t>.</a:t>
            </a:r>
          </a:p>
        </p:txBody>
      </p:sp>
      <p:pic>
        <p:nvPicPr>
          <p:cNvPr id="8" name="Afbeelding 7" descr="Afbeelding met persoon, kleding, buitenshuis, boom&#10;&#10;Automatisch gegenereerde beschrijving">
            <a:extLst>
              <a:ext uri="{FF2B5EF4-FFF2-40B4-BE49-F238E27FC236}">
                <a16:creationId xmlns:a16="http://schemas.microsoft.com/office/drawing/2014/main" id="{1F6BAE80-1853-EE57-9C30-59819000B9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2829" y="2693397"/>
            <a:ext cx="3048001" cy="203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938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A6159E6-0A91-6B38-078D-145E22214ED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Subcultuur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C5CC4E-234F-9359-D41F-08352D2936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3.1 Cultuur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CF78C8E-13E8-3CC4-CB8F-8CA5F018E51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ts val="2800"/>
              </a:lnSpc>
            </a:pPr>
            <a:endParaRPr lang="nl-NL" dirty="0"/>
          </a:p>
        </p:txBody>
      </p:sp>
      <p:pic>
        <p:nvPicPr>
          <p:cNvPr id="6" name="Afbeelding 5" descr="Afbeelding met sport, persoon, skateboarden, buitenshuis&#10;&#10;Automatisch gegenereerde beschrijving">
            <a:extLst>
              <a:ext uri="{FF2B5EF4-FFF2-40B4-BE49-F238E27FC236}">
                <a16:creationId xmlns:a16="http://schemas.microsoft.com/office/drawing/2014/main" id="{ABF09CD0-B7F4-30E8-4243-7D4C9CEC73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440" y="1457344"/>
            <a:ext cx="5038635" cy="3380924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9C820296-9BC7-1795-77B8-92834AC2935A}"/>
              </a:ext>
            </a:extLst>
          </p:cNvPr>
          <p:cNvSpPr txBox="1"/>
          <p:nvPr/>
        </p:nvSpPr>
        <p:spPr>
          <a:xfrm>
            <a:off x="2241098" y="5268445"/>
            <a:ext cx="7709804" cy="8104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Waarom vormen skaters een subcultuur?</a:t>
            </a:r>
          </a:p>
          <a:p>
            <a:pPr algn="ctr">
              <a:lnSpc>
                <a:spcPts val="2800"/>
              </a:lnSpc>
            </a:pP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Gebruik in je antwoord het begrip </a:t>
            </a:r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gewoontes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3729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A6159E6-0A91-6B38-078D-145E22214ED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Subcultuur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C5CC4E-234F-9359-D41F-08352D2936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3.1 Cultuur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CF78C8E-13E8-3CC4-CB8F-8CA5F018E51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dirty="0"/>
              <a:t>Subculturen kunnen met van alles te maken hebben. </a:t>
            </a:r>
          </a:p>
          <a:p>
            <a:pPr>
              <a:lnSpc>
                <a:spcPct val="100000"/>
              </a:lnSpc>
            </a:pPr>
            <a:r>
              <a:rPr lang="nl-NL" dirty="0"/>
              <a:t>Bijvoorbeeld met: </a:t>
            </a:r>
          </a:p>
          <a:p>
            <a:pPr marL="355600" indent="-355600">
              <a:lnSpc>
                <a:spcPct val="100000"/>
              </a:lnSpc>
            </a:pPr>
            <a:r>
              <a:rPr lang="nl-NL" b="1" dirty="0"/>
              <a:t>•	geloof</a:t>
            </a:r>
            <a:endParaRPr lang="nl-NL" dirty="0"/>
          </a:p>
          <a:p>
            <a:pPr marL="355600" indent="-355600">
              <a:lnSpc>
                <a:spcPct val="100000"/>
              </a:lnSpc>
            </a:pPr>
            <a:r>
              <a:rPr lang="nl-NL" b="1" dirty="0"/>
              <a:t>•	muziek</a:t>
            </a:r>
            <a:endParaRPr lang="nl-NL" dirty="0"/>
          </a:p>
          <a:p>
            <a:pPr marL="355600" indent="-355600">
              <a:lnSpc>
                <a:spcPct val="100000"/>
              </a:lnSpc>
            </a:pPr>
            <a:r>
              <a:rPr lang="nl-NL" b="1" dirty="0"/>
              <a:t>•	werk</a:t>
            </a:r>
            <a:endParaRPr lang="nl-NL" dirty="0"/>
          </a:p>
          <a:p>
            <a:pPr marL="355600" indent="-355600">
              <a:lnSpc>
                <a:spcPct val="100000"/>
              </a:lnSpc>
            </a:pPr>
            <a:r>
              <a:rPr lang="nl-NL" b="1" dirty="0"/>
              <a:t>•	politiek</a:t>
            </a:r>
            <a:endParaRPr lang="nl-NL" dirty="0"/>
          </a:p>
          <a:p>
            <a:pPr marL="355600" indent="-355600">
              <a:lnSpc>
                <a:spcPct val="100000"/>
              </a:lnSpc>
            </a:pPr>
            <a:r>
              <a:rPr lang="nl-NL" b="1" dirty="0"/>
              <a:t>•	woonplaats</a:t>
            </a:r>
            <a:endParaRPr lang="nl-NL" dirty="0"/>
          </a:p>
          <a:p>
            <a:pPr marL="355600" indent="-355600">
              <a:lnSpc>
                <a:spcPct val="100000"/>
              </a:lnSpc>
            </a:pPr>
            <a:r>
              <a:rPr lang="nl-NL" b="1" dirty="0"/>
              <a:t>•	</a:t>
            </a:r>
            <a:r>
              <a:rPr lang="nl-NL" b="1" dirty="0" err="1"/>
              <a:t>migratie-achtergrond</a:t>
            </a:r>
            <a:r>
              <a:rPr lang="nl-NL" b="1" dirty="0"/>
              <a:t> (etnische subculturen)</a:t>
            </a:r>
            <a:endParaRPr lang="nl-NL" dirty="0"/>
          </a:p>
        </p:txBody>
      </p:sp>
      <p:pic>
        <p:nvPicPr>
          <p:cNvPr id="5" name="Afbeelding 4" descr="Afbeelding met persoon, buitenshuis, hemel, kleding&#10;&#10;Automatisch gegenereerde beschrijving">
            <a:extLst>
              <a:ext uri="{FF2B5EF4-FFF2-40B4-BE49-F238E27FC236}">
                <a16:creationId xmlns:a16="http://schemas.microsoft.com/office/drawing/2014/main" id="{70AB4D42-517A-B994-3185-6B7E94346B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497" y="2330188"/>
            <a:ext cx="3625048" cy="241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55960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Props1.xml><?xml version="1.0" encoding="utf-8"?>
<ds:datastoreItem xmlns:ds="http://schemas.openxmlformats.org/officeDocument/2006/customXml" ds:itemID="{BEFD2482-1127-4AE1-B127-192042C29D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475</Words>
  <Application>Microsoft Office PowerPoint</Application>
  <PresentationFormat>Breedbeeld</PresentationFormat>
  <Paragraphs>79</Paragraphs>
  <Slides>13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Segoe UI</vt:lpstr>
      <vt:lpstr>Times New Roman</vt:lpstr>
      <vt:lpstr>Kantoorthema</vt:lpstr>
      <vt:lpstr>3.1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19</cp:revision>
  <dcterms:created xsi:type="dcterms:W3CDTF">2024-03-21T10:50:36Z</dcterms:created>
  <dcterms:modified xsi:type="dcterms:W3CDTF">2024-10-16T08:14:29Z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