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9" r:id="rId7"/>
    <p:sldId id="260" r:id="rId8"/>
    <p:sldId id="261" r:id="rId9"/>
    <p:sldId id="262" r:id="rId10"/>
    <p:sldId id="263" r:id="rId11"/>
    <p:sldId id="265" r:id="rId12"/>
    <p:sldId id="264" r:id="rId13"/>
    <p:sldId id="266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BCCB11F-9186-7469-58FF-9CEE7ECDAF0A}" name="Winifred Wouters" initials="WW" userId="S::winifred.wouters@sanoma.com::d74e0a8c-3d45-4d94-a4f5-23ad1bc8bf3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21852E-D1D6-4A91-8EE7-A1DCFC6B1060}" v="1" dt="2024-06-12T07:14:21.8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46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3B57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8E8C3F8E-5ED1-885C-AA74-CDF755415C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3B5789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42FD5037-C1A8-F7D5-2C67-A12C6CAF26F2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386964374"/>
              </p:ext>
            </p:extLst>
          </p:nvPr>
        </p:nvGraphicFramePr>
        <p:xfrm>
          <a:off x="623455" y="706243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42FD5037-C1A8-F7D5-2C67-A12C6CAF26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D539AE52-2052-E7A3-99A9-BC5190C1A87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008337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8789553C-D0E9-ABBD-AB8F-58CF1C1741A6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375800697"/>
              </p:ext>
            </p:extLst>
          </p:nvPr>
        </p:nvGraphicFramePr>
        <p:xfrm>
          <a:off x="623455" y="695747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8789553C-D0E9-ABBD-AB8F-58CF1C1741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695747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6F3A63C7-E434-90A2-1F44-3BE45EF7A8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3B5789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F658C5E5-B614-D8EF-50D4-6759BEFABC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00833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00833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A124E1BE-9126-F2F5-DC03-3C08497568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3B5789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86B82366-4C1E-7885-8DB2-F4BACAD436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KvyIiB48cVc?feature=oembed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E8EBEB-D7E5-EA73-DA41-B927DD1CF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3.4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D0B138E-D4B3-F07D-A7C0-DCA4F0086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Wat is normaal? </a:t>
            </a:r>
          </a:p>
        </p:txBody>
      </p:sp>
      <p:pic>
        <p:nvPicPr>
          <p:cNvPr id="8" name="Tijdelijke aanduiding voor afbeelding 7" descr="Afbeelding met persoon, buitenshuis, kleding, groep&#10;&#10;Automatisch gegenereerde beschrijving">
            <a:extLst>
              <a:ext uri="{FF2B5EF4-FFF2-40B4-BE49-F238E27FC236}">
                <a16:creationId xmlns:a16="http://schemas.microsoft.com/office/drawing/2014/main" id="{483CC131-640C-1707-5BE9-508877BD211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1" r="267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27681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79E70AEA-7BC2-751E-4D39-CF4B6C34FD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latin typeface="Segoe UI"/>
                <a:cs typeface="Segoe UI"/>
              </a:rPr>
              <a:t>3.4 Wat is normaal?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9F2716-18E6-5ABD-B99B-5A45CCBAFB6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Je kunt uitleggen dat normen gebonden zijn aan tijd, plaats en </a:t>
            </a:r>
          </a:p>
          <a:p>
            <a:pPr marL="361950">
              <a:lnSpc>
                <a:spcPct val="100000"/>
              </a:lnSpc>
            </a:pPr>
            <a:r>
              <a:rPr lang="nl-NL" dirty="0"/>
              <a:t>groep en je kunt hiervan voorbeelden </a:t>
            </a:r>
            <a:r>
              <a:rPr lang="nl-NL"/>
              <a:t>geven.</a:t>
            </a:r>
            <a:endParaRPr lang="nl-NL" dirty="0"/>
          </a:p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Je kunt uitleggen welke rol rolpatronen spelen in hoe je je </a:t>
            </a:r>
          </a:p>
          <a:p>
            <a:pPr marL="361950">
              <a:lnSpc>
                <a:spcPct val="100000"/>
              </a:lnSpc>
            </a:pPr>
            <a:r>
              <a:rPr lang="nl-NL" dirty="0"/>
              <a:t>gedraagt.</a:t>
            </a:r>
          </a:p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Je kunt beschrijven hoe gendernormen veranderen en hiervan </a:t>
            </a:r>
          </a:p>
          <a:p>
            <a:pPr marL="361950">
              <a:lnSpc>
                <a:spcPct val="100000"/>
              </a:lnSpc>
            </a:pPr>
            <a:r>
              <a:rPr lang="nl-NL" dirty="0"/>
              <a:t>een voorbeeld geven.</a:t>
            </a:r>
          </a:p>
        </p:txBody>
      </p:sp>
    </p:spTree>
    <p:extLst>
      <p:ext uri="{BB962C8B-B14F-4D97-AF65-F5344CB8AC3E}">
        <p14:creationId xmlns:p14="http://schemas.microsoft.com/office/powerpoint/2010/main" val="4212081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79E70AEA-7BC2-751E-4D39-CF4B6C34FD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latin typeface="Segoe UI"/>
                <a:cs typeface="Segoe UI"/>
              </a:rPr>
              <a:t>3.4 Wat is normaal?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9F2716-18E6-5ABD-B99B-5A45CCBAFB6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Je kunt uitleggen dat normen gebonden zijn aan tijd, plaats en </a:t>
            </a:r>
          </a:p>
          <a:p>
            <a:pPr marL="361950">
              <a:lnSpc>
                <a:spcPct val="100000"/>
              </a:lnSpc>
            </a:pPr>
            <a:r>
              <a:rPr lang="nl-NL" dirty="0"/>
              <a:t>groep en je kunt hiervan voorbeelden geven. </a:t>
            </a:r>
          </a:p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Je kunt uitleggen welke rol rolpatronen spelen in hoe je je </a:t>
            </a:r>
          </a:p>
          <a:p>
            <a:pPr marL="361950">
              <a:lnSpc>
                <a:spcPct val="100000"/>
              </a:lnSpc>
            </a:pPr>
            <a:r>
              <a:rPr lang="nl-NL" dirty="0"/>
              <a:t>gedraagt.</a:t>
            </a:r>
          </a:p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Je kunt beschrijven hoe gendernormen veranderen en hiervan </a:t>
            </a:r>
          </a:p>
          <a:p>
            <a:pPr marL="361950">
              <a:lnSpc>
                <a:spcPct val="100000"/>
              </a:lnSpc>
            </a:pPr>
            <a:r>
              <a:rPr lang="nl-NL" dirty="0"/>
              <a:t>een voorbeeld geven. </a:t>
            </a:r>
          </a:p>
        </p:txBody>
      </p:sp>
    </p:spTree>
    <p:extLst>
      <p:ext uri="{BB962C8B-B14F-4D97-AF65-F5344CB8AC3E}">
        <p14:creationId xmlns:p14="http://schemas.microsoft.com/office/powerpoint/2010/main" val="193878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B26A09DE-2257-B07C-20B7-837223298F9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Cultuur verschilt en verandert</a:t>
            </a:r>
          </a:p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Rolpatronen</a:t>
            </a:r>
          </a:p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Rollen doorbreken</a:t>
            </a:r>
          </a:p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Normen veranderen</a:t>
            </a:r>
          </a:p>
          <a:p>
            <a:pPr marL="361950" indent="-361950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Grenzen aan gedrag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8B4ECAD-E2ED-6278-9588-81573B18EF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3.4 Wat is normaal?</a:t>
            </a:r>
          </a:p>
        </p:txBody>
      </p:sp>
      <p:pic>
        <p:nvPicPr>
          <p:cNvPr id="7" name="Afbeelding 6" descr="Afbeelding met persoon, kleding, overdekt, Menselijk gezicht&#10;&#10;Automatisch gegenereerde beschrijving">
            <a:extLst>
              <a:ext uri="{FF2B5EF4-FFF2-40B4-BE49-F238E27FC236}">
                <a16:creationId xmlns:a16="http://schemas.microsoft.com/office/drawing/2014/main" id="{D52A58F5-FE1C-0B96-7D3E-59F607CA69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684" y="2528247"/>
            <a:ext cx="3637372" cy="242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896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EDD9F40D-80A7-6B89-6D89-F2CBF654690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Cultuur verschilt en verandert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61607F3-4D91-F26A-F4E3-CA8315AAC6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3.4 Wat is normaal?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83451B2-B657-3634-6CD9-3828DA49E8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99001" y="1410415"/>
            <a:ext cx="10830607" cy="4659235"/>
          </a:xfrm>
        </p:spPr>
        <p:txBody>
          <a:bodyPr/>
          <a:lstStyle/>
          <a:p>
            <a:r>
              <a:rPr lang="nl-NL" dirty="0"/>
              <a:t>Cultuur is:</a:t>
            </a:r>
          </a:p>
          <a:p>
            <a:endParaRPr lang="nl-NL" dirty="0"/>
          </a:p>
          <a:p>
            <a:pPr marL="361950" indent="-361950"/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b="1" dirty="0"/>
              <a:t>plaatsgebonden</a:t>
            </a:r>
            <a:endParaRPr lang="nl-NL" dirty="0"/>
          </a:p>
          <a:p>
            <a:pPr marL="361950" indent="-361950"/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b="1" dirty="0"/>
              <a:t>tijdgebonden</a:t>
            </a:r>
            <a:endParaRPr lang="nl-NL" dirty="0"/>
          </a:p>
          <a:p>
            <a:pPr marL="361950" indent="-361950"/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b="1" dirty="0" err="1"/>
              <a:t>groepsgebonden</a:t>
            </a:r>
            <a:endParaRPr lang="nl-NL" dirty="0"/>
          </a:p>
        </p:txBody>
      </p:sp>
      <p:pic>
        <p:nvPicPr>
          <p:cNvPr id="6" name="Afbeelding 5" descr="Afbeelding met kleding, schoeisel, persoon, buitenshuis&#10;&#10;Automatisch gegenereerde beschrijving">
            <a:extLst>
              <a:ext uri="{FF2B5EF4-FFF2-40B4-BE49-F238E27FC236}">
                <a16:creationId xmlns:a16="http://schemas.microsoft.com/office/drawing/2014/main" id="{F95D11B1-5F49-4CEC-5370-7F086E0EF8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999" y="2286000"/>
            <a:ext cx="3048000" cy="2286000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087C1499-799C-57E9-F510-C8E303270F99}"/>
              </a:ext>
            </a:extLst>
          </p:cNvPr>
          <p:cNvSpPr txBox="1"/>
          <p:nvPr/>
        </p:nvSpPr>
        <p:spPr>
          <a:xfrm>
            <a:off x="2375109" y="5115543"/>
            <a:ext cx="74417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Opdracht: 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Geef een voorbeeld van een norm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die tijdgebonden is.</a:t>
            </a:r>
          </a:p>
        </p:txBody>
      </p:sp>
    </p:spTree>
    <p:extLst>
      <p:ext uri="{BB962C8B-B14F-4D97-AF65-F5344CB8AC3E}">
        <p14:creationId xmlns:p14="http://schemas.microsoft.com/office/powerpoint/2010/main" val="1491025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30517CD6-C32D-15D9-B76B-EB1EFBF3D7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Rolpatronen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C5A09AD-DF85-0240-BF43-D950370B14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3.4 Wat is normaal?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EC4DBC2-05AB-138D-0F3E-511492AF2DA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7800"/>
            <a:r>
              <a:rPr lang="nl-NL" dirty="0"/>
              <a:t>Elke cultuur heeft </a:t>
            </a:r>
            <a:r>
              <a:rPr lang="nl-NL" b="1" dirty="0">
                <a:solidFill>
                  <a:srgbClr val="009CBC"/>
                </a:solidFill>
              </a:rPr>
              <a:t>rolpatronen</a:t>
            </a:r>
            <a:r>
              <a:rPr lang="nl-NL" dirty="0"/>
              <a:t>: </a:t>
            </a:r>
            <a:r>
              <a:rPr lang="nl-NL" i="1" dirty="0"/>
              <a:t>gedrag dat we van elkaar in </a:t>
            </a:r>
          </a:p>
          <a:p>
            <a:pPr marL="177800"/>
            <a:r>
              <a:rPr lang="nl-NL" i="1" dirty="0"/>
              <a:t>bepaalde situaties verwachten.</a:t>
            </a:r>
          </a:p>
          <a:p>
            <a:endParaRPr lang="nl-NL" i="1" dirty="0"/>
          </a:p>
          <a:p>
            <a:r>
              <a:rPr lang="nl-NL" dirty="0"/>
              <a:t>Een voordeel is:  het biedt duidelijkheid.</a:t>
            </a:r>
          </a:p>
          <a:p>
            <a:r>
              <a:rPr lang="nl-NL" dirty="0"/>
              <a:t>Een nadeel is:  je kan niet altijd doen </a:t>
            </a:r>
          </a:p>
          <a:p>
            <a:r>
              <a:rPr lang="nl-NL" dirty="0"/>
              <a:t>wat je zelf wil.</a:t>
            </a:r>
          </a:p>
        </p:txBody>
      </p:sp>
      <p:pic>
        <p:nvPicPr>
          <p:cNvPr id="6" name="Afbeelding 5" descr="Afbeelding met persoon, kleding, buitenshuis, person&#10;&#10;Automatisch gegenereerde beschrijving">
            <a:extLst>
              <a:ext uri="{FF2B5EF4-FFF2-40B4-BE49-F238E27FC236}">
                <a16:creationId xmlns:a16="http://schemas.microsoft.com/office/drawing/2014/main" id="{F2898001-E427-2A5A-E198-FC6971537A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6484" y="2694183"/>
            <a:ext cx="3224462" cy="2150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199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A104F47D-A1F3-C6D5-E5B0-8346B97438C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Rollen doorbreken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AFEFF1-D681-053D-8534-89DE97365D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latin typeface="Segoe UI"/>
                <a:cs typeface="Segoe UI"/>
              </a:rPr>
              <a:t>3.4 Wat is normaal?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95210C6-5E1B-75B4-316C-1FD159C3C95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7800"/>
            <a:r>
              <a:rPr lang="nl-NL" dirty="0"/>
              <a:t>Elke cultuur heeft </a:t>
            </a:r>
            <a:r>
              <a:rPr lang="nl-NL" b="1" dirty="0">
                <a:solidFill>
                  <a:srgbClr val="009CBC"/>
                </a:solidFill>
              </a:rPr>
              <a:t>gendernormen</a:t>
            </a:r>
            <a:r>
              <a:rPr lang="nl-NL" dirty="0"/>
              <a:t>, </a:t>
            </a:r>
            <a:r>
              <a:rPr lang="nl-NL" i="1" dirty="0"/>
              <a:t>normen die ‘horen’ bij het man-</a:t>
            </a:r>
          </a:p>
          <a:p>
            <a:pPr marL="177800"/>
            <a:r>
              <a:rPr lang="nl-NL" i="1" dirty="0"/>
              <a:t>zijn of vrouw-zijn. </a:t>
            </a:r>
          </a:p>
          <a:p>
            <a:endParaRPr lang="nl-NL" i="1" dirty="0"/>
          </a:p>
          <a:p>
            <a:r>
              <a:rPr lang="nl-NL" dirty="0"/>
              <a:t>Wanneer mensen zich zo gedragen is dat </a:t>
            </a:r>
            <a:r>
              <a:rPr lang="nl-NL" b="1" dirty="0"/>
              <a:t>rolbevestigend</a:t>
            </a:r>
            <a:r>
              <a:rPr lang="nl-NL" dirty="0"/>
              <a:t> gedrag. </a:t>
            </a:r>
          </a:p>
          <a:p>
            <a:r>
              <a:rPr lang="nl-NL" dirty="0"/>
              <a:t>Wanneer mensen juist iets anders doen is dat </a:t>
            </a:r>
            <a:r>
              <a:rPr lang="nl-NL" b="1" dirty="0"/>
              <a:t>roldoorbrekend</a:t>
            </a:r>
            <a:r>
              <a:rPr lang="nl-NL" dirty="0"/>
              <a:t> </a:t>
            </a:r>
          </a:p>
          <a:p>
            <a:r>
              <a:rPr lang="nl-NL" dirty="0"/>
              <a:t>gedrag.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241D2BB9-2364-3EAC-C21B-64C7401030AF}"/>
              </a:ext>
            </a:extLst>
          </p:cNvPr>
          <p:cNvSpPr txBox="1"/>
          <p:nvPr/>
        </p:nvSpPr>
        <p:spPr>
          <a:xfrm>
            <a:off x="1736185" y="5043354"/>
            <a:ext cx="8719630" cy="9961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Opdracht: </a:t>
            </a:r>
            <a:r>
              <a:rPr lang="nl-NL" sz="28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</a:t>
            </a:r>
            <a:r>
              <a:rPr kumimoji="0" lang="nl-N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eef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een voorbeeld van rolbevestigend en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roldoorbrekend gedrag bij een gendernorm.</a:t>
            </a:r>
          </a:p>
        </p:txBody>
      </p:sp>
    </p:spTree>
    <p:extLst>
      <p:ext uri="{BB962C8B-B14F-4D97-AF65-F5344CB8AC3E}">
        <p14:creationId xmlns:p14="http://schemas.microsoft.com/office/powerpoint/2010/main" val="1827099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5D0A1CF1-7BFD-71DB-7272-72EAFABF517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Normen veranderen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A2E231E-44FB-0015-AA5E-565490C73A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3.4 Wat is normaal?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9965451-2AB1-5C2B-F3BB-1511753AAA2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Wanneer steeds meer mensen rollen doorbreken, veranderen </a:t>
            </a:r>
          </a:p>
          <a:p>
            <a:r>
              <a:rPr lang="nl-NL" dirty="0"/>
              <a:t>normen.</a:t>
            </a:r>
          </a:p>
          <a:p>
            <a:endParaRPr lang="nl-NL" dirty="0"/>
          </a:p>
          <a:p>
            <a:r>
              <a:rPr lang="nl-NL" dirty="0"/>
              <a:t>Bijvoorbeeld:</a:t>
            </a:r>
          </a:p>
          <a:p>
            <a:pPr marL="538163" indent="-360363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de </a:t>
            </a:r>
            <a:r>
              <a:rPr lang="nl-NL" b="1" dirty="0">
                <a:solidFill>
                  <a:srgbClr val="009CBC"/>
                </a:solidFill>
              </a:rPr>
              <a:t>seksuele moraal</a:t>
            </a:r>
            <a:r>
              <a:rPr lang="nl-NL" dirty="0"/>
              <a:t>, </a:t>
            </a:r>
            <a:r>
              <a:rPr lang="nl-NL" i="1" dirty="0"/>
              <a:t>de manier waarop er over seks wordt </a:t>
            </a:r>
          </a:p>
          <a:p>
            <a:pPr marL="538163">
              <a:lnSpc>
                <a:spcPct val="100000"/>
              </a:lnSpc>
            </a:pPr>
            <a:r>
              <a:rPr lang="nl-NL" i="1" dirty="0"/>
              <a:t>gedacht</a:t>
            </a:r>
            <a:r>
              <a:rPr lang="nl-NL" dirty="0"/>
              <a:t>, is vrijer dan vroeger</a:t>
            </a:r>
          </a:p>
          <a:p>
            <a:pPr marL="538163" indent="-360363">
              <a:lnSpc>
                <a:spcPct val="100000"/>
              </a:lnSpc>
            </a:pPr>
            <a:r>
              <a:rPr lang="nl-NL" dirty="0">
                <a:effectLst/>
                <a:ea typeface="Times New Roman" panose="02020603050405020304" pitchFamily="18" charset="0"/>
              </a:rPr>
              <a:t>•	</a:t>
            </a:r>
            <a:r>
              <a:rPr lang="nl-NL" dirty="0"/>
              <a:t>in vergelijking met de vorige eeuw is de cultuur meer </a:t>
            </a:r>
          </a:p>
          <a:p>
            <a:pPr marL="538163">
              <a:lnSpc>
                <a:spcPct val="100000"/>
              </a:lnSpc>
            </a:pPr>
            <a:r>
              <a:rPr lang="nl-NL" b="1" dirty="0">
                <a:solidFill>
                  <a:srgbClr val="009CBC"/>
                </a:solidFill>
              </a:rPr>
              <a:t>genderneutraal</a:t>
            </a:r>
            <a:r>
              <a:rPr lang="nl-NL" dirty="0"/>
              <a:t>. Dat is </a:t>
            </a:r>
            <a:r>
              <a:rPr lang="nl-NL" i="1" dirty="0"/>
              <a:t>als er helemaal geen onderscheid meer </a:t>
            </a:r>
          </a:p>
          <a:p>
            <a:pPr marL="538163">
              <a:lnSpc>
                <a:spcPct val="100000"/>
              </a:lnSpc>
            </a:pPr>
            <a:r>
              <a:rPr lang="nl-NL" i="1" dirty="0"/>
              <a:t>gemaakt wordt tussen vrouwen en mannen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4136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A1C8EB15-2D52-14DA-507C-BF3EE4859B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solidFill>
                  <a:srgbClr val="3B5789"/>
                </a:solidFill>
                <a:latin typeface="Segoe UI"/>
                <a:cs typeface="Segoe UI"/>
              </a:rPr>
              <a:t>3.4 Wat is normaal?</a:t>
            </a:r>
            <a:endParaRPr lang="nl-NL" dirty="0">
              <a:latin typeface="Segoe UI"/>
              <a:cs typeface="Segoe UI"/>
            </a:endParaRPr>
          </a:p>
        </p:txBody>
      </p:sp>
      <p:pic>
        <p:nvPicPr>
          <p:cNvPr id="4" name="Onlinemedia 3" title="Kinderafdeling Hema genderneutraal dankzij Julia (12) - RTL NIEUWS">
            <a:hlinkClick r:id="" action="ppaction://media"/>
            <a:extLst>
              <a:ext uri="{FF2B5EF4-FFF2-40B4-BE49-F238E27FC236}">
                <a16:creationId xmlns:a16="http://schemas.microsoft.com/office/drawing/2014/main" id="{F0C6F125-D30C-3715-59D8-D92FE505BA04}"/>
              </a:ext>
            </a:extLst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32626" y="2044557"/>
            <a:ext cx="4525376" cy="2556207"/>
          </a:xfrm>
          <a:prstGeom prst="rect">
            <a:avLst/>
          </a:prstGeom>
        </p:spPr>
      </p:pic>
      <p:sp>
        <p:nvSpPr>
          <p:cNvPr id="5" name="Tijdelijke aanduiding voor inhoud 1">
            <a:extLst>
              <a:ext uri="{FF2B5EF4-FFF2-40B4-BE49-F238E27FC236}">
                <a16:creationId xmlns:a16="http://schemas.microsoft.com/office/drawing/2014/main" id="{DF2A4AFA-CDE1-9043-116E-69FDF45340C3}"/>
              </a:ext>
            </a:extLst>
          </p:cNvPr>
          <p:cNvSpPr txBox="1">
            <a:spLocks/>
          </p:cNvSpPr>
          <p:nvPr/>
        </p:nvSpPr>
        <p:spPr>
          <a:xfrm>
            <a:off x="420436" y="822306"/>
            <a:ext cx="10879514" cy="5462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900" b="1" kern="1200">
                <a:solidFill>
                  <a:srgbClr val="008337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>
                <a:solidFill>
                  <a:srgbClr val="3B5789"/>
                </a:solidFill>
              </a:rPr>
              <a:t>Video over genderneutrale Hema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A4D8BC99-C224-6859-ABD9-1A45AB56B8F2}"/>
              </a:ext>
            </a:extLst>
          </p:cNvPr>
          <p:cNvSpPr txBox="1"/>
          <p:nvPr/>
        </p:nvSpPr>
        <p:spPr>
          <a:xfrm>
            <a:off x="1626700" y="5120547"/>
            <a:ext cx="89443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Waarom vindt Julia dat er geen onderscheid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moet zijn tussen de jongens- en meisjesafdeling?</a:t>
            </a:r>
          </a:p>
        </p:txBody>
      </p:sp>
    </p:spTree>
    <p:extLst>
      <p:ext uri="{BB962C8B-B14F-4D97-AF65-F5344CB8AC3E}">
        <p14:creationId xmlns:p14="http://schemas.microsoft.com/office/powerpoint/2010/main" val="3525890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4863E226-60A7-7A55-39C6-5AC375D6A63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Grenzen aan gedrag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47F32C5-14E7-F66D-3497-3B69C5EA3E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3.4 Wat is normaal?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87B4191-DF83-7020-1D13-EE64852613C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In Nederland is er veel ruimte voor verschillen tussen mensen. </a:t>
            </a:r>
          </a:p>
          <a:p>
            <a:endParaRPr lang="nl-NL" dirty="0"/>
          </a:p>
          <a:p>
            <a:pPr marL="177800"/>
            <a:r>
              <a:rPr lang="nl-NL" dirty="0"/>
              <a:t>Maar we accepteren geen </a:t>
            </a:r>
            <a:r>
              <a:rPr lang="nl-NL" b="1" dirty="0">
                <a:solidFill>
                  <a:srgbClr val="009CBC"/>
                </a:solidFill>
              </a:rPr>
              <a:t>asociaal gedrag</a:t>
            </a:r>
            <a:r>
              <a:rPr lang="nl-NL" dirty="0"/>
              <a:t>. Dat is </a:t>
            </a:r>
            <a:r>
              <a:rPr lang="nl-NL" i="1" dirty="0"/>
              <a:t>als je geen </a:t>
            </a:r>
          </a:p>
          <a:p>
            <a:pPr marL="177800"/>
            <a:r>
              <a:rPr lang="nl-NL" i="1" dirty="0"/>
              <a:t>rekening houdt met anderen</a:t>
            </a:r>
            <a:r>
              <a:rPr lang="nl-NL" dirty="0"/>
              <a:t>.</a:t>
            </a:r>
          </a:p>
        </p:txBody>
      </p:sp>
      <p:pic>
        <p:nvPicPr>
          <p:cNvPr id="6" name="Afbeelding 5" descr="Afbeelding met buitenshuis, gebouw, boom, Container&#10;&#10;Automatisch gegenereerde beschrijving">
            <a:extLst>
              <a:ext uri="{FF2B5EF4-FFF2-40B4-BE49-F238E27FC236}">
                <a16:creationId xmlns:a16="http://schemas.microsoft.com/office/drawing/2014/main" id="{715C581B-A6AA-8735-F0BC-D300B52756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0465" y="3198461"/>
            <a:ext cx="3426186" cy="2137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20842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customXml/itemProps2.xml><?xml version="1.0" encoding="utf-8"?>
<ds:datastoreItem xmlns:ds="http://schemas.openxmlformats.org/officeDocument/2006/customXml" ds:itemID="{C344909C-2D51-4EC9-88F6-D2D7AA8C35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407</Words>
  <Application>Microsoft Office PowerPoint</Application>
  <PresentationFormat>Breedbeeld</PresentationFormat>
  <Paragraphs>70</Paragraphs>
  <Slides>10</Slides>
  <Notes>0</Notes>
  <HiddenSlides>0</HiddenSlides>
  <MMClips>1</MMClips>
  <ScaleCrop>false</ScaleCrop>
  <HeadingPairs>
    <vt:vector size="8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Segoe UI</vt:lpstr>
      <vt:lpstr>Times New Roman</vt:lpstr>
      <vt:lpstr>Kantoorthema</vt:lpstr>
      <vt:lpstr>3.4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18</cp:revision>
  <dcterms:created xsi:type="dcterms:W3CDTF">2024-03-21T10:50:36Z</dcterms:created>
  <dcterms:modified xsi:type="dcterms:W3CDTF">2024-10-16T08:18:35Z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