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7" r:id="rId12"/>
    <p:sldId id="263" r:id="rId13"/>
    <p:sldId id="264" r:id="rId14"/>
    <p:sldId id="265" r:id="rId15"/>
    <p:sldId id="268" r:id="rId16"/>
    <p:sldId id="269" r:id="rId17"/>
    <p:sldId id="274" r:id="rId18"/>
    <p:sldId id="270" r:id="rId19"/>
    <p:sldId id="273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BCCB11F-9186-7469-58FF-9CEE7ECDAF0A}" name="Winifred Wouters" initials="WW" userId="S::winifred.wouters@sanoma.com::d74e0a8c-3d45-4d94-a4f5-23ad1bc8bf3a" providerId="AD"/>
  <p188:author id="{4DCF9859-EF81-94E3-1741-F421DBF664BD}" name="George Rinkel" initials="GR" userId="S::george.rinkel@sanoma.com::af9a95be-0c45-4de3-8499-f6d6077ad6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EC6707"/>
    <a:srgbClr val="E3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EC67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EC2664F-E7CB-35AF-262A-639FB32ED1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4CDBA80-F5DD-D8E0-E39E-45BE652D6CE7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2839858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04CDBA80-F5DD-D8E0-E39E-45BE652D6C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EF029E4B-D18C-178A-F376-A06EA64E4A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B25AD33-2D3C-7A9D-050E-E6D662EBD74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7349646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B25AD33-2D3C-7A9D-050E-E6D662EBD7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1E933194-17D0-7B6F-909F-36E49893F8A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21C5A74-BE8D-6B67-8005-D867D6925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8226290-EC61-1634-3C1D-3B257C638D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D6D1847-0BC4-DC41-623F-3F410B109C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nO7lIuVJCGg?feature=oembed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788A4-4E82-F795-3C06-0E9929BCE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1.2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2B325F7-C67D-C15E-3046-FE5E2EB30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Kernbegrippen bij maatschappijleer</a:t>
            </a:r>
          </a:p>
        </p:txBody>
      </p:sp>
      <p:pic>
        <p:nvPicPr>
          <p:cNvPr id="6" name="Tijdelijke aanduiding voor afbeelding 5" descr="Afbeelding met buitenshuis, hemel, schoeisel, persoon&#10;&#10;Automatisch gegenereerde beschrijving">
            <a:extLst>
              <a:ext uri="{FF2B5EF4-FFF2-40B4-BE49-F238E27FC236}">
                <a16:creationId xmlns:a16="http://schemas.microsoft.com/office/drawing/2014/main" id="{637349E3-156D-3B4F-669D-8FDB7243D6D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13" t="330" r="4787" b="-330"/>
          <a:stretch/>
        </p:blipFill>
        <p:spPr>
          <a:xfrm>
            <a:off x="5957132" y="910901"/>
            <a:ext cx="5400000" cy="5400000"/>
          </a:xfrm>
        </p:spPr>
      </p:pic>
    </p:spTree>
    <p:extLst>
      <p:ext uri="{BB962C8B-B14F-4D97-AF65-F5344CB8AC3E}">
        <p14:creationId xmlns:p14="http://schemas.microsoft.com/office/powerpoint/2010/main" val="1743598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73F3540-AC8D-6E91-9063-3F4546AF6FC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Belangen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C90EDE-3D5B-917C-DC64-01DA75DDE3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D900AA8-7BB1-AC4C-5A7A-4CEBA87530E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177800">
              <a:lnSpc>
                <a:spcPct val="100000"/>
              </a:lnSpc>
            </a:pPr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belang</a:t>
            </a:r>
            <a:r>
              <a:rPr lang="nl-NL" dirty="0"/>
              <a:t> is </a:t>
            </a:r>
            <a:r>
              <a:rPr lang="nl-NL" i="1" dirty="0"/>
              <a:t>het voordeel dat je ergens bij hebt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</a:pPr>
            <a:r>
              <a:rPr lang="nl-NL" dirty="0"/>
              <a:t>Jouw belang is bijvoorbeeld een lesrooster zonder tussenuren, </a:t>
            </a:r>
          </a:p>
          <a:p>
            <a:pPr>
              <a:lnSpc>
                <a:spcPct val="100000"/>
              </a:lnSpc>
            </a:pPr>
            <a:r>
              <a:rPr lang="nl-NL" dirty="0"/>
              <a:t>want dan ben je eerder uit.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 marL="177800">
              <a:lnSpc>
                <a:spcPct val="100000"/>
              </a:lnSpc>
            </a:pPr>
            <a:r>
              <a:rPr lang="nl-NL" dirty="0"/>
              <a:t>Soms is er sprake van een </a:t>
            </a:r>
            <a:r>
              <a:rPr lang="nl-NL" b="1" dirty="0">
                <a:solidFill>
                  <a:srgbClr val="009CBC"/>
                </a:solidFill>
              </a:rPr>
              <a:t>belangentegenstelling</a:t>
            </a:r>
            <a:r>
              <a:rPr lang="nl-NL" dirty="0"/>
              <a:t>: </a:t>
            </a:r>
            <a:r>
              <a:rPr lang="nl-NL" i="1" dirty="0"/>
              <a:t>het belang </a:t>
            </a:r>
          </a:p>
          <a:p>
            <a:pPr marL="177800">
              <a:lnSpc>
                <a:spcPct val="100000"/>
              </a:lnSpc>
            </a:pPr>
            <a:r>
              <a:rPr lang="nl-NL" i="1" dirty="0"/>
              <a:t>van de één botst met het belang van de ander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</a:pPr>
            <a:r>
              <a:rPr lang="nl-NL" dirty="0"/>
              <a:t>Bijvoorbeeld: de één wil graag goedkoop vliegen, de ander wil</a:t>
            </a:r>
          </a:p>
          <a:p>
            <a:pPr>
              <a:lnSpc>
                <a:spcPct val="100000"/>
              </a:lnSpc>
            </a:pPr>
            <a:r>
              <a:rPr lang="nl-NL" dirty="0"/>
              <a:t>vliegen juist duurder maken omdat het milieuvervuilend is.</a:t>
            </a:r>
          </a:p>
        </p:txBody>
      </p:sp>
    </p:spTree>
    <p:extLst>
      <p:ext uri="{BB962C8B-B14F-4D97-AF65-F5344CB8AC3E}">
        <p14:creationId xmlns:p14="http://schemas.microsoft.com/office/powerpoint/2010/main" val="22979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8E28B39-2B69-B182-7132-052C07505FF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Macht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B12573-5FAF-E9A0-2F0E-E3CB158157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7B718F2-6D47-DEDF-5A24-96C2C208893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88900">
              <a:lnSpc>
                <a:spcPct val="100000"/>
              </a:lnSpc>
            </a:pPr>
            <a:r>
              <a:rPr lang="nl-NL" b="1" dirty="0">
                <a:solidFill>
                  <a:srgbClr val="009CBC"/>
                </a:solidFill>
              </a:rPr>
              <a:t>Macht</a:t>
            </a:r>
            <a:r>
              <a:rPr lang="nl-NL" dirty="0"/>
              <a:t> is </a:t>
            </a:r>
            <a:r>
              <a:rPr lang="nl-NL" i="1" dirty="0"/>
              <a:t>de mogelijkheid om het gedrag van anderen te</a:t>
            </a:r>
          </a:p>
          <a:p>
            <a:pPr marL="88900">
              <a:lnSpc>
                <a:spcPct val="100000"/>
              </a:lnSpc>
            </a:pPr>
            <a:r>
              <a:rPr lang="nl-NL" i="1" dirty="0"/>
              <a:t>beïnvloeden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Je ouders hebben macht over jou: ze kunnen je verbieden om met</a:t>
            </a:r>
          </a:p>
          <a:p>
            <a:pPr>
              <a:lnSpc>
                <a:spcPct val="100000"/>
              </a:lnSpc>
            </a:pPr>
            <a:r>
              <a:rPr lang="nl-NL" dirty="0"/>
              <a:t>vrienden op vakantie te gaan.</a:t>
            </a:r>
          </a:p>
          <a:p>
            <a:pPr>
              <a:lnSpc>
                <a:spcPct val="100000"/>
              </a:lnSpc>
            </a:pPr>
            <a:r>
              <a:rPr lang="nl-NL" dirty="0"/>
              <a:t>Ook de overheid heeft macht: zij maakt wetten met regels waar jij </a:t>
            </a:r>
          </a:p>
          <a:p>
            <a:pPr>
              <a:lnSpc>
                <a:spcPct val="100000"/>
              </a:lnSpc>
            </a:pPr>
            <a:r>
              <a:rPr lang="nl-NL" dirty="0"/>
              <a:t>je aan moet houden.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 algn="ctr">
              <a:lnSpc>
                <a:spcPct val="100000"/>
              </a:lnSpc>
            </a:pPr>
            <a:r>
              <a:rPr lang="nl-NL" b="1" dirty="0"/>
              <a:t>Vraag: </a:t>
            </a:r>
            <a:r>
              <a:rPr lang="nl-NL" dirty="0"/>
              <a:t>Hoeveel macht heb jij? </a:t>
            </a:r>
          </a:p>
        </p:txBody>
      </p:sp>
    </p:spTree>
    <p:extLst>
      <p:ext uri="{BB962C8B-B14F-4D97-AF65-F5344CB8AC3E}">
        <p14:creationId xmlns:p14="http://schemas.microsoft.com/office/powerpoint/2010/main" val="1428514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F76A834-F5F3-D41D-B31E-76026343E7C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belangrijkste machtsmiddelen (1)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936415-9502-094A-BC8E-7B16C6AD2C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C67699D-30FA-87C8-7B2F-472DDD50DBE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7800">
              <a:lnSpc>
                <a:spcPct val="100000"/>
              </a:lnSpc>
            </a:pPr>
            <a:r>
              <a:rPr lang="nl-NL" dirty="0"/>
              <a:t>Om macht te kunnen uitoefenen, heb je </a:t>
            </a:r>
            <a:r>
              <a:rPr lang="nl-NL" b="1" dirty="0">
                <a:solidFill>
                  <a:srgbClr val="009CBC"/>
                </a:solidFill>
              </a:rPr>
              <a:t>machtsmiddelen</a:t>
            </a:r>
            <a:r>
              <a:rPr lang="nl-NL" dirty="0"/>
              <a:t> nodig:</a:t>
            </a:r>
          </a:p>
          <a:p>
            <a:pPr marL="177800">
              <a:lnSpc>
                <a:spcPct val="100000"/>
              </a:lnSpc>
            </a:pPr>
            <a:r>
              <a:rPr lang="nl-NL" i="1" dirty="0"/>
              <a:t>middelen waarmee je het gedrag van anderen kunt beïnvloeden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De belangrijkste machtsmiddelen zijn:</a:t>
            </a:r>
          </a:p>
          <a:p>
            <a:pPr>
              <a:lnSpc>
                <a:spcPct val="100000"/>
              </a:lnSpc>
            </a:pPr>
            <a:r>
              <a:rPr lang="nl-NL" dirty="0"/>
              <a:t>• functie of beroep</a:t>
            </a:r>
          </a:p>
          <a:p>
            <a:pPr>
              <a:lnSpc>
                <a:spcPct val="100000"/>
              </a:lnSpc>
            </a:pPr>
            <a:r>
              <a:rPr lang="nl-NL" dirty="0"/>
              <a:t>• kennis en vaardigheden</a:t>
            </a:r>
          </a:p>
          <a:p>
            <a:pPr>
              <a:lnSpc>
                <a:spcPct val="100000"/>
              </a:lnSpc>
            </a:pPr>
            <a:r>
              <a:rPr lang="nl-NL" dirty="0"/>
              <a:t>• aanzien of status</a:t>
            </a:r>
          </a:p>
          <a:p>
            <a:pPr>
              <a:lnSpc>
                <a:spcPct val="100000"/>
              </a:lnSpc>
            </a:pPr>
            <a:r>
              <a:rPr lang="nl-NL" dirty="0"/>
              <a:t>• overtuigingskracht</a:t>
            </a:r>
          </a:p>
        </p:txBody>
      </p:sp>
      <p:pic>
        <p:nvPicPr>
          <p:cNvPr id="6" name="Afbeelding 5" descr="Afbeelding met voertuig, buitenshuis, Landvoertuig, wiel&#10;&#10;Automatisch gegenereerde beschrijving">
            <a:extLst>
              <a:ext uri="{FF2B5EF4-FFF2-40B4-BE49-F238E27FC236}">
                <a16:creationId xmlns:a16="http://schemas.microsoft.com/office/drawing/2014/main" id="{E62FD9C9-10D5-8BC8-25C0-F3CDD2536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967" y="3218826"/>
            <a:ext cx="3810000" cy="272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76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F76A834-F5F3-D41D-B31E-76026343E7C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belangrijkste machtsmiddelen (2)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936415-9502-094A-BC8E-7B16C6AD2C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C67699D-30FA-87C8-7B2F-472DDD50DBE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nl-NL" dirty="0"/>
              <a:t>De belangrijkste machtsmiddelen zijn verder:</a:t>
            </a:r>
          </a:p>
          <a:p>
            <a:pPr>
              <a:lnSpc>
                <a:spcPct val="100000"/>
              </a:lnSpc>
            </a:pPr>
            <a:r>
              <a:rPr lang="nl-NL" dirty="0"/>
              <a:t>• veel geld</a:t>
            </a:r>
            <a:endParaRPr lang="nl-NL" b="0" i="0" u="none" strike="noStrike" baseline="0" dirty="0"/>
          </a:p>
          <a:p>
            <a:pPr algn="l">
              <a:lnSpc>
                <a:spcPct val="100000"/>
              </a:lnSpc>
            </a:pPr>
            <a:r>
              <a:rPr lang="nl-NL" b="0" i="0" u="none" strike="noStrike" baseline="0" dirty="0"/>
              <a:t>• het aantal mensen dat gezamenlijk iets wil</a:t>
            </a:r>
          </a:p>
          <a:p>
            <a:pPr algn="l">
              <a:lnSpc>
                <a:spcPct val="100000"/>
              </a:lnSpc>
            </a:pPr>
            <a:r>
              <a:rPr lang="nl-NL" b="0" i="0" u="none" strike="noStrike" baseline="0" dirty="0"/>
              <a:t>• toegang tot de media</a:t>
            </a:r>
          </a:p>
          <a:p>
            <a:pPr algn="l">
              <a:lnSpc>
                <a:spcPct val="100000"/>
              </a:lnSpc>
            </a:pPr>
            <a:r>
              <a:rPr lang="nl-NL" b="0" i="0" u="none" strike="noStrike" baseline="0" dirty="0"/>
              <a:t>• toegang tot invloedrijke personen of politici</a:t>
            </a:r>
          </a:p>
          <a:p>
            <a:pPr algn="l">
              <a:lnSpc>
                <a:spcPct val="100000"/>
              </a:lnSpc>
            </a:pPr>
            <a:r>
              <a:rPr lang="nl-NL" b="0" i="0" u="none" strike="noStrike" baseline="0" dirty="0"/>
              <a:t>• het gebruik van geweld</a:t>
            </a:r>
            <a:endParaRPr lang="nl-NL" dirty="0"/>
          </a:p>
        </p:txBody>
      </p:sp>
      <p:pic>
        <p:nvPicPr>
          <p:cNvPr id="6" name="Afbeelding 5" descr="Afbeelding met buitenshuis, persoon, boom, kleding&#10;&#10;Automatisch gegenereerde beschrijving">
            <a:extLst>
              <a:ext uri="{FF2B5EF4-FFF2-40B4-BE49-F238E27FC236}">
                <a16:creationId xmlns:a16="http://schemas.microsoft.com/office/drawing/2014/main" id="{040A0F96-0625-203A-0015-B9DDEFA8B4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05" y="3429000"/>
            <a:ext cx="3810000" cy="254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717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49D7B36-78E1-562F-696A-B6710DC112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4807541-E62B-6FEC-2D70-5188E700F3C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Machtsmiddelen</a:t>
            </a:r>
          </a:p>
        </p:txBody>
      </p:sp>
      <p:pic>
        <p:nvPicPr>
          <p:cNvPr id="8" name="Onlinemedia 7" title="YouTubers en TikTokkers houden zich niet altijd aan reclameregels">
            <a:hlinkClick r:id="" action="ppaction://media"/>
            <a:extLst>
              <a:ext uri="{FF2B5EF4-FFF2-40B4-BE49-F238E27FC236}">
                <a16:creationId xmlns:a16="http://schemas.microsoft.com/office/drawing/2014/main" id="{68DB0087-BEF2-6AB2-A628-B37CC1420D4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49700" y="1930400"/>
            <a:ext cx="4338230" cy="2451100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3F11D87C-E0CD-8641-972C-C332CA186E53}"/>
              </a:ext>
            </a:extLst>
          </p:cNvPr>
          <p:cNvSpPr txBox="1"/>
          <p:nvPr/>
        </p:nvSpPr>
        <p:spPr>
          <a:xfrm>
            <a:off x="2052558" y="5181600"/>
            <a:ext cx="8831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machtsmiddelen hebben influencers?</a:t>
            </a:r>
          </a:p>
        </p:txBody>
      </p:sp>
    </p:spTree>
    <p:extLst>
      <p:ext uri="{BB962C8B-B14F-4D97-AF65-F5344CB8AC3E}">
        <p14:creationId xmlns:p14="http://schemas.microsoft.com/office/powerpoint/2010/main" val="43290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3C7A69E-68AE-D1CD-4476-322B695CB6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Sociale ongelijkheid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7CC65D5-057C-744E-D8C1-9A5F6AF2DB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69A6A8-601D-537D-2059-9FC732CA85D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88900">
              <a:lnSpc>
                <a:spcPct val="100000"/>
              </a:lnSpc>
            </a:pPr>
            <a:r>
              <a:rPr lang="nl-NL" b="1" dirty="0">
                <a:solidFill>
                  <a:srgbClr val="009CBC"/>
                </a:solidFill>
              </a:rPr>
              <a:t>Sociale ongelijkheid</a:t>
            </a:r>
            <a:r>
              <a:rPr lang="nl-NL" dirty="0"/>
              <a:t> betekent dat </a:t>
            </a:r>
            <a:r>
              <a:rPr lang="nl-NL" i="1" dirty="0"/>
              <a:t>niet iedereen dezelfde kansen</a:t>
            </a:r>
          </a:p>
          <a:p>
            <a:pPr marL="88900">
              <a:lnSpc>
                <a:spcPct val="100000"/>
              </a:lnSpc>
            </a:pPr>
            <a:r>
              <a:rPr lang="nl-NL" i="1" dirty="0"/>
              <a:t>heeft in de samenleving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</a:pPr>
            <a:r>
              <a:rPr lang="nl-NL" dirty="0"/>
              <a:t>Dit zie je bijvoorbeeld aan:</a:t>
            </a:r>
          </a:p>
          <a:p>
            <a:pPr marL="360363" indent="-3603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/>
              <a:t>discriminatie op de arbeidsmarkt</a:t>
            </a:r>
          </a:p>
          <a:p>
            <a:pPr marL="360363" indent="-3603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/>
              <a:t>de inkomensverschillen tussen een bankdirecteur en een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	schoonmaker</a:t>
            </a:r>
          </a:p>
          <a:p>
            <a:pPr algn="ctr">
              <a:lnSpc>
                <a:spcPct val="100000"/>
              </a:lnSpc>
            </a:pPr>
            <a:r>
              <a:rPr lang="nl-NL" b="1" dirty="0"/>
              <a:t>Vraag:</a:t>
            </a:r>
            <a:r>
              <a:rPr lang="nl-NL" dirty="0"/>
              <a:t> Moet er een maximumsalaris worden ingesteld om</a:t>
            </a:r>
          </a:p>
          <a:p>
            <a:pPr algn="ctr">
              <a:lnSpc>
                <a:spcPct val="100000"/>
              </a:lnSpc>
            </a:pPr>
            <a:r>
              <a:rPr lang="nl-NL" dirty="0"/>
              <a:t>sociale ongelijkheid tegen te gaan?</a:t>
            </a:r>
          </a:p>
        </p:txBody>
      </p:sp>
    </p:spTree>
    <p:extLst>
      <p:ext uri="{BB962C8B-B14F-4D97-AF65-F5344CB8AC3E}">
        <p14:creationId xmlns:p14="http://schemas.microsoft.com/office/powerpoint/2010/main" val="366290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E60A3BBB-49DB-6BA9-E1E9-9E7843806A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87BCBA-19B2-3ECE-4040-CF54C18DF52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 	Je kunt uitleggen wat waarden en normen zijn en hiervan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 	voorbeelden geven.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 	Je kunt de basiswaarden van de Nederlandse maatschappij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	</a:t>
            </a:r>
            <a:r>
              <a:rPr lang="nl-NL" b="0" i="0" u="none" strike="noStrike" baseline="0" dirty="0"/>
              <a:t>benoemen.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</a:t>
            </a:r>
            <a:r>
              <a:rPr lang="nl-NL" dirty="0"/>
              <a:t> 	Je kunt de begrippen belang, belangentegenstelling, macht,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	machtsmiddelen en sociale ongelijkheid uitleggen.</a:t>
            </a:r>
          </a:p>
        </p:txBody>
      </p:sp>
    </p:spTree>
    <p:extLst>
      <p:ext uri="{BB962C8B-B14F-4D97-AF65-F5344CB8AC3E}">
        <p14:creationId xmlns:p14="http://schemas.microsoft.com/office/powerpoint/2010/main" val="24489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E60A3BBB-49DB-6BA9-E1E9-9E7843806A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87BCBA-19B2-3ECE-4040-CF54C18DF52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• 	Je kunt uitleggen wat waarden en normen zijn en hiervan</a:t>
            </a:r>
          </a:p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	voorbeelden geven.</a:t>
            </a:r>
          </a:p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• 	Je kunt de basiswaarden van de Nederlandse maatschappij</a:t>
            </a:r>
          </a:p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 	benoemen.</a:t>
            </a:r>
          </a:p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•</a:t>
            </a:r>
            <a:r>
              <a:rPr lang="nl-NL" dirty="0"/>
              <a:t> 	Je kunt de begrippen belang, belangentegenstelling, macht,</a:t>
            </a:r>
          </a:p>
          <a:p>
            <a:pPr marL="268288" indent="-268288">
              <a:lnSpc>
                <a:spcPct val="100000"/>
              </a:lnSpc>
            </a:pPr>
            <a:r>
              <a:rPr lang="nl-NL" dirty="0"/>
              <a:t>	 machtsmiddelen en sociale ongelijkheid uitleggen.</a:t>
            </a:r>
          </a:p>
        </p:txBody>
      </p:sp>
    </p:spTree>
    <p:extLst>
      <p:ext uri="{BB962C8B-B14F-4D97-AF65-F5344CB8AC3E}">
        <p14:creationId xmlns:p14="http://schemas.microsoft.com/office/powerpoint/2010/main" val="1891807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1AA6014-B5A3-5F2F-9515-710FAFFCADC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• 	Kernbegrippen</a:t>
            </a:r>
          </a:p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•</a:t>
            </a:r>
            <a:r>
              <a:rPr lang="nl-NL" dirty="0"/>
              <a:t> 	Waarden en normen</a:t>
            </a:r>
          </a:p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• 	Belangen</a:t>
            </a:r>
          </a:p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•</a:t>
            </a:r>
            <a:r>
              <a:rPr lang="nl-NL" dirty="0"/>
              <a:t> 	Macht</a:t>
            </a:r>
          </a:p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• 	Sociale ongelijkheid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842894-DCD2-A75E-796C-D33A87DE3E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pic>
        <p:nvPicPr>
          <p:cNvPr id="3" name="Afbeelding 2" descr="Afbeelding met kleding, persoon, Menselijk gezicht, Handen vasthouden&#10;&#10;Automatisch gegenereerde beschrijving">
            <a:extLst>
              <a:ext uri="{FF2B5EF4-FFF2-40B4-BE49-F238E27FC236}">
                <a16:creationId xmlns:a16="http://schemas.microsoft.com/office/drawing/2014/main" id="{1A11B4B0-8108-F78E-578C-95B43D748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5" y="2260092"/>
            <a:ext cx="304800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18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9B9D8F3-7E64-6B55-2953-F68F30C802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Kernbegrippen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6FE5D95-F7F4-E20D-2F01-78092A1B25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77E5679-DA38-399C-4C26-EF26D33C6BE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nl-NL" dirty="0"/>
              <a:t>Het vak maatschappijleer gebruikt </a:t>
            </a:r>
            <a:r>
              <a:rPr lang="nl-NL" b="1" dirty="0"/>
              <a:t>kernbegrippen</a:t>
            </a:r>
            <a:r>
              <a:rPr lang="nl-NL" dirty="0"/>
              <a:t> om de</a:t>
            </a:r>
          </a:p>
          <a:p>
            <a:pPr>
              <a:lnSpc>
                <a:spcPct val="100000"/>
              </a:lnSpc>
            </a:pPr>
            <a:r>
              <a:rPr lang="nl-NL" dirty="0"/>
              <a:t>verschillen in de samenleving te begrijpen.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Het gaat om:</a:t>
            </a:r>
          </a:p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•</a:t>
            </a:r>
            <a:r>
              <a:rPr lang="nl-NL" dirty="0"/>
              <a:t> 	Waarden en normen</a:t>
            </a:r>
          </a:p>
          <a:p>
            <a:pPr marL="358775" indent="-358775">
              <a:lnSpc>
                <a:spcPct val="100000"/>
              </a:lnSpc>
            </a:pPr>
            <a:r>
              <a:rPr lang="nl-NL" b="0" i="0" u="none" strike="noStrike" baseline="0" dirty="0"/>
              <a:t>• 	Belangen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</a:t>
            </a:r>
            <a:r>
              <a:rPr lang="nl-NL" dirty="0"/>
              <a:t> 	Macht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 	Sociale ongelijkheid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755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0B5F620-EF19-B4F6-92CA-16381BFB8E6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Waarden en normen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4250F0-D31A-9C65-3B49-6C6D8683AA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A628ABD-10EE-4E8C-35F0-894148B4DFD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88900">
              <a:lnSpc>
                <a:spcPct val="100000"/>
              </a:lnSpc>
            </a:pPr>
            <a:r>
              <a:rPr lang="nl-NL" b="1" dirty="0">
                <a:solidFill>
                  <a:srgbClr val="009CBC"/>
                </a:solidFill>
              </a:rPr>
              <a:t>Waarden</a:t>
            </a:r>
            <a:r>
              <a:rPr lang="nl-NL" dirty="0"/>
              <a:t> zijn </a:t>
            </a:r>
            <a:r>
              <a:rPr lang="nl-NL" i="1" dirty="0"/>
              <a:t>principes die je belangrijk vindt in het leven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Voorbeelden van waarden zijn: eerlijkheid en vriendschap.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Uit waarden volgen altijd bepaalde normen.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 marL="88900">
              <a:lnSpc>
                <a:spcPct val="100000"/>
              </a:lnSpc>
            </a:pPr>
            <a:r>
              <a:rPr lang="nl-NL" b="1" dirty="0">
                <a:solidFill>
                  <a:srgbClr val="009CBC"/>
                </a:solidFill>
              </a:rPr>
              <a:t>Normen</a:t>
            </a:r>
            <a:r>
              <a:rPr lang="nl-NL" dirty="0"/>
              <a:t> zijn </a:t>
            </a:r>
            <a:r>
              <a:rPr lang="nl-NL" i="1" dirty="0"/>
              <a:t>regels over hoe jij en anderen zich moeten gedragen</a:t>
            </a:r>
            <a:r>
              <a:rPr lang="nl-NL" dirty="0"/>
              <a:t>.</a:t>
            </a:r>
          </a:p>
          <a:p>
            <a:pPr>
              <a:lnSpc>
                <a:spcPct val="100000"/>
              </a:lnSpc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0365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0B5F620-EF19-B4F6-92CA-16381BFB8E6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Waarden en normen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4250F0-D31A-9C65-3B49-6C6D8683AA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A628ABD-10EE-4E8C-35F0-894148B4DFD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sz="2900" b="1" dirty="0">
                <a:solidFill>
                  <a:srgbClr val="EC6707"/>
                </a:solidFill>
              </a:rPr>
              <a:t>Waarde</a:t>
            </a:r>
            <a:endParaRPr lang="nl-NL" dirty="0">
              <a:solidFill>
                <a:srgbClr val="EC6707"/>
              </a:solidFill>
            </a:endParaRPr>
          </a:p>
          <a:p>
            <a:r>
              <a:rPr lang="nl-NL" dirty="0"/>
              <a:t>Vriendschap</a:t>
            </a:r>
          </a:p>
          <a:p>
            <a:r>
              <a:rPr lang="nl-NL" sz="2800" b="1" dirty="0">
                <a:solidFill>
                  <a:srgbClr val="EC6707"/>
                </a:solidFill>
              </a:rPr>
              <a:t>Norm</a:t>
            </a:r>
            <a:endParaRPr lang="nl-NL" dirty="0"/>
          </a:p>
          <a:p>
            <a:r>
              <a:rPr lang="nl-NL" dirty="0"/>
              <a:t>Een echte vriend laat je niet in de steek.</a:t>
            </a:r>
          </a:p>
          <a:p>
            <a:endParaRPr lang="nl-NL" dirty="0"/>
          </a:p>
          <a:p>
            <a:r>
              <a:rPr lang="nl-NL" sz="2800" b="1" dirty="0">
                <a:solidFill>
                  <a:srgbClr val="EC6707"/>
                </a:solidFill>
              </a:rPr>
              <a:t>Waarde</a:t>
            </a:r>
          </a:p>
          <a:p>
            <a:r>
              <a:rPr lang="nl-NL" dirty="0"/>
              <a:t>Respect</a:t>
            </a:r>
          </a:p>
          <a:p>
            <a:r>
              <a:rPr lang="nl-NL" sz="2800" b="1" dirty="0">
                <a:solidFill>
                  <a:srgbClr val="EC6707"/>
                </a:solidFill>
              </a:rPr>
              <a:t>Norm</a:t>
            </a:r>
            <a:endParaRPr lang="nl-NL" dirty="0"/>
          </a:p>
          <a:p>
            <a:r>
              <a:rPr lang="nl-NL" dirty="0"/>
              <a:t>Niet pesten</a:t>
            </a:r>
          </a:p>
        </p:txBody>
      </p:sp>
    </p:spTree>
    <p:extLst>
      <p:ext uri="{BB962C8B-B14F-4D97-AF65-F5344CB8AC3E}">
        <p14:creationId xmlns:p14="http://schemas.microsoft.com/office/powerpoint/2010/main" val="3310940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0B5F620-EF19-B4F6-92CA-16381BFB8E6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Waarden en normen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4250F0-D31A-9C65-3B49-6C6D8683AA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A628ABD-10EE-4E8C-35F0-894148B4DFD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nl-NL" dirty="0"/>
              <a:t>Sommige normen zijn opgenomen in wetten.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Bijvoorbeeld: je mag je telefoon niet gebruiken</a:t>
            </a:r>
          </a:p>
          <a:p>
            <a:pPr>
              <a:lnSpc>
                <a:spcPct val="100000"/>
              </a:lnSpc>
            </a:pPr>
            <a:r>
              <a:rPr lang="nl-NL" dirty="0"/>
              <a:t>tijdens het fietsen.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Andere normen zijn ongeschreven regels.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Bijvoorbeeld: je laat geen boer tijdens het eten.</a:t>
            </a:r>
          </a:p>
        </p:txBody>
      </p:sp>
      <p:pic>
        <p:nvPicPr>
          <p:cNvPr id="6" name="Afbeelding 5" descr="Afbeelding met buitenshuis, persoon, kleding, wiel&#10;&#10;Automatisch gegenereerde beschrijving">
            <a:extLst>
              <a:ext uri="{FF2B5EF4-FFF2-40B4-BE49-F238E27FC236}">
                <a16:creationId xmlns:a16="http://schemas.microsoft.com/office/drawing/2014/main" id="{1E357BE3-C179-3000-C191-C4C402F731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700" y="2234692"/>
            <a:ext cx="304800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382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0B5F620-EF19-B4F6-92CA-16381BFB8E6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Waarden en normen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4250F0-D31A-9C65-3B49-6C6D8683AA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pic>
        <p:nvPicPr>
          <p:cNvPr id="19" name="Tijdelijke aanduiding voor inhoud 18" descr="Afbeelding met tekst, Menselijk gezicht, schermopname, persoon&#10;&#10;Automatisch gegenereerde beschrijving">
            <a:extLst>
              <a:ext uri="{FF2B5EF4-FFF2-40B4-BE49-F238E27FC236}">
                <a16:creationId xmlns:a16="http://schemas.microsoft.com/office/drawing/2014/main" id="{41480619-36F8-B2AE-9278-4B429CA0E50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78" y="1379538"/>
            <a:ext cx="5920345" cy="4659312"/>
          </a:xfrm>
        </p:spPr>
      </p:pic>
    </p:spTree>
    <p:extLst>
      <p:ext uri="{BB962C8B-B14F-4D97-AF65-F5344CB8AC3E}">
        <p14:creationId xmlns:p14="http://schemas.microsoft.com/office/powerpoint/2010/main" val="747246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0B5F620-EF19-B4F6-92CA-16381BFB8E6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Waarden en normen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4250F0-D31A-9C65-3B49-6C6D8683AA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1.2 Kernbegrippen bij maatschappijleer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A628ABD-10EE-4E8C-35F0-894148B4DFD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dirty="0"/>
              <a:t>In de Nederlandse samenleving staan drie </a:t>
            </a:r>
            <a:r>
              <a:rPr lang="nl-NL" b="1" dirty="0"/>
              <a:t>basiswaarden</a:t>
            </a:r>
            <a:r>
              <a:rPr lang="nl-NL" dirty="0"/>
              <a:t> centraal: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 	</a:t>
            </a:r>
            <a:r>
              <a:rPr lang="nl-NL" b="1" i="0" u="none" strike="noStrike" baseline="0" dirty="0"/>
              <a:t>Vrijheid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	Je mag je mening geven, je mag de opleiding volgen die je wilt.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 	</a:t>
            </a:r>
            <a:r>
              <a:rPr lang="nl-NL" b="1" i="0" u="none" strike="noStrike" baseline="0" dirty="0"/>
              <a:t>Gelijkwaardigheid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	Alle inwoners van Nederland hebben dezelfde rechten.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 	</a:t>
            </a:r>
            <a:r>
              <a:rPr lang="nl-NL" b="1" i="0" u="none" strike="noStrike" baseline="0" dirty="0"/>
              <a:t>Solidariteit</a:t>
            </a:r>
            <a:endParaRPr lang="nl-NL" i="0" u="none" strike="noStrike" baseline="0" dirty="0"/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	We houden rekening met elkaar en helpen elkaar als het nodig is.</a:t>
            </a:r>
          </a:p>
        </p:txBody>
      </p:sp>
    </p:spTree>
    <p:extLst>
      <p:ext uri="{BB962C8B-B14F-4D97-AF65-F5344CB8AC3E}">
        <p14:creationId xmlns:p14="http://schemas.microsoft.com/office/powerpoint/2010/main" val="2648630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DCBC12-2207-4D71-A54B-FF3E2153BE01}">
  <ds:schemaRefs>
    <ds:schemaRef ds:uri="http://schemas.openxmlformats.org/package/2006/metadata/core-properties"/>
    <ds:schemaRef ds:uri="f0974581-4bbf-443e-902f-14073e9fb4f6"/>
    <ds:schemaRef ds:uri="http://schemas.microsoft.com/office/infopath/2007/PartnerControls"/>
    <ds:schemaRef ds:uri="http://purl.org/dc/elements/1.1/"/>
    <ds:schemaRef ds:uri="e72f5fea-3ff5-4a0e-8464-2037869e11f9"/>
    <ds:schemaRef ds:uri="http://schemas.microsoft.com/office/2006/documentManagement/types"/>
    <ds:schemaRef ds:uri="http://purl.org/dc/terms/"/>
    <ds:schemaRef ds:uri="3a6e05b2-bff7-4274-8c1c-2578f00e4fdc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5215920-D7F8-43A9-A2D7-8F89958FD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649</Words>
  <Application>Microsoft Office PowerPoint</Application>
  <PresentationFormat>Breedbeeld</PresentationFormat>
  <Paragraphs>126</Paragraphs>
  <Slides>16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Segoe UI</vt:lpstr>
      <vt:lpstr>Kantoorthema</vt:lpstr>
      <vt:lpstr>1.2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8</cp:revision>
  <dcterms:created xsi:type="dcterms:W3CDTF">2024-03-21T10:50:36Z</dcterms:created>
  <dcterms:modified xsi:type="dcterms:W3CDTF">2024-10-16T08:10:34Z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