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7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CCB11F-9186-7469-58FF-9CEE7ECDAF0A}" name="Winifred Wouters" initials="WW" userId="S::winifred.wouters@sanoma.com::d74e0a8c-3d45-4d94-a4f5-23ad1bc8bf3a" providerId="AD"/>
  <p188:author id="{4DCF9859-EF81-94E3-1741-F421DBF664BD}" name="George Rinkel" initials="GR" userId="S::george.rinkel@sanoma.com::af9a95be-0c45-4de3-8499-f6d6077ad6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EC6707"/>
    <a:srgbClr val="E3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C67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EC2664F-E7CB-35AF-262A-639FB32ED1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4CDBA80-F5DD-D8E0-E39E-45BE652D6CE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2839858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04CDBA80-F5DD-D8E0-E39E-45BE652D6C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EF029E4B-D18C-178A-F376-A06EA64E4A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B25AD33-2D3C-7A9D-050E-E6D662EBD74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734964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B25AD33-2D3C-7A9D-050E-E6D662EBD7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E933194-17D0-7B6F-909F-36E49893F8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21C5A74-BE8D-6B67-8005-D867D6925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8226290-EC61-1634-3C1D-3B257C638D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D6D1847-0BC4-DC41-623F-3F410B109C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Co_ukIhL-nI?start=84&amp;feature=oembe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MvaYnyxTepk?feature=oemb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284ADC-0DA0-0FD6-C9D2-45595B528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1.3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05DB7DC-F5D7-1C7D-CBFF-37B8D95184B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Maatschappelijke problemen</a:t>
            </a:r>
          </a:p>
        </p:txBody>
      </p:sp>
      <p:pic>
        <p:nvPicPr>
          <p:cNvPr id="6" name="Tijdelijke aanduiding voor afbeelding 5" descr="Afbeelding met buitenshuis, hemel, schoeisel, persoon&#10;&#10;Automatisch gegenereerde beschrijving">
            <a:extLst>
              <a:ext uri="{FF2B5EF4-FFF2-40B4-BE49-F238E27FC236}">
                <a16:creationId xmlns:a16="http://schemas.microsoft.com/office/drawing/2014/main" id="{EB8B2958-9631-C08A-9F08-BEEE859DCB4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9" t="330" r="11451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3655009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1F5D232-C70A-5C36-58CC-E9A1C682D8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6ABF979E-1FF5-EAB1-D3DE-58628E80A6E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Is er plek voor de wolf?</a:t>
            </a:r>
          </a:p>
        </p:txBody>
      </p:sp>
      <p:pic>
        <p:nvPicPr>
          <p:cNvPr id="13" name="Onlinemedia 12" title="Wat is er aan de hand met de wolf in Nederland?">
            <a:hlinkClick r:id="" action="ppaction://media"/>
            <a:extLst>
              <a:ext uri="{FF2B5EF4-FFF2-40B4-BE49-F238E27FC236}">
                <a16:creationId xmlns:a16="http://schemas.microsoft.com/office/drawing/2014/main" id="{56FE8D15-CAB1-AE6A-A76C-E8428176D46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9363" y="1961420"/>
            <a:ext cx="4305637" cy="2432685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0E6E518B-DBEA-8FCC-BB7D-70E7FCC0E747}"/>
              </a:ext>
            </a:extLst>
          </p:cNvPr>
          <p:cNvSpPr txBox="1"/>
          <p:nvPr/>
        </p:nvSpPr>
        <p:spPr>
          <a:xfrm>
            <a:off x="2184096" y="4956812"/>
            <a:ext cx="78238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Kijkvragen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Herken je een dilemma in de video?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En wat vind jij de beste oplossing?</a:t>
            </a:r>
          </a:p>
        </p:txBody>
      </p:sp>
    </p:spTree>
    <p:extLst>
      <p:ext uri="{BB962C8B-B14F-4D97-AF65-F5344CB8AC3E}">
        <p14:creationId xmlns:p14="http://schemas.microsoft.com/office/powerpoint/2010/main" val="12935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E2E9D97-7AB3-7BBD-A915-B16C690A3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7FB704-6EB2-DCD4-7EA1-C534B4B183A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0363" indent="-360363" algn="l">
              <a:lnSpc>
                <a:spcPct val="100000"/>
              </a:lnSpc>
            </a:pPr>
            <a:r>
              <a:rPr lang="nl-NL" b="0" i="0" u="none" strike="noStrike" baseline="0" dirty="0"/>
              <a:t>• 	Je kunt de kenmerken van een maatschappelijk probleem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dirty="0"/>
              <a:t>	</a:t>
            </a:r>
            <a:r>
              <a:rPr lang="nl-NL" b="0" i="0" u="none" strike="noStrike" baseline="0" dirty="0"/>
              <a:t>benoemen.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b="0" i="0" u="none" strike="noStrike" baseline="0" dirty="0"/>
              <a:t>• 	Je kunt een voorbeeld geven van een maatschappelijk probleem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dirty="0"/>
              <a:t>	</a:t>
            </a:r>
            <a:r>
              <a:rPr lang="nl-NL" b="0" i="0" u="none" strike="noStrike" baseline="0" dirty="0"/>
              <a:t>en dit onderzoeken.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b="0" i="0" u="none" strike="noStrike" baseline="0" dirty="0"/>
              <a:t>• 	Je kunt een dilemma herkennen en er zelf een voorbeeld van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dirty="0"/>
              <a:t>	</a:t>
            </a:r>
            <a:r>
              <a:rPr lang="nl-NL" b="0" i="0" u="none" strike="noStrike" baseline="0" dirty="0"/>
              <a:t>geven.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509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E2E9D97-7AB3-7BBD-A915-B16C690A3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7FB704-6EB2-DCD4-7EA1-C534B4B183A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0363" indent="-360363" algn="l">
              <a:lnSpc>
                <a:spcPct val="100000"/>
              </a:lnSpc>
            </a:pPr>
            <a:r>
              <a:rPr lang="nl-NL" b="0" i="0" u="none" strike="noStrike" baseline="0" dirty="0"/>
              <a:t>• 	Je kunt de kenmerken van een maatschappelijk probleem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dirty="0"/>
              <a:t>	</a:t>
            </a:r>
            <a:r>
              <a:rPr lang="nl-NL" b="0" i="0" u="none" strike="noStrike" baseline="0" dirty="0"/>
              <a:t>benoemen.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b="0" i="0" u="none" strike="noStrike" baseline="0" dirty="0"/>
              <a:t>• 	Je kunt een voorbeeld geven van een maatschappelijk probleem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dirty="0"/>
              <a:t>	</a:t>
            </a:r>
            <a:r>
              <a:rPr lang="nl-NL" b="0" i="0" u="none" strike="noStrike" baseline="0" dirty="0"/>
              <a:t>en dit onderzoeken.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b="0" i="0" u="none" strike="noStrike" baseline="0" dirty="0"/>
              <a:t>• 	Je kunt een dilemma herkennen en er zelf een voorbeeld van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dirty="0"/>
              <a:t>	</a:t>
            </a:r>
            <a:r>
              <a:rPr lang="nl-NL" b="0" i="0" u="none" strike="noStrike" baseline="0" dirty="0"/>
              <a:t>geven.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6141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F5D7E6B-C295-993C-9355-CE13AB46B41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 	Maatschappelijke problemen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dirty="0"/>
              <a:t> 	Een maatschappelijk probleem onderzoeken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 	Tegengestelde belangen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dirty="0"/>
              <a:t> 	Tegengestelde waarden en normen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 	Oplossingen en d</a:t>
            </a:r>
            <a:r>
              <a:rPr lang="nl-NL" dirty="0"/>
              <a:t>ilemma’s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5B017F9-5738-C90A-2218-3B4160F09E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pic>
        <p:nvPicPr>
          <p:cNvPr id="3" name="Afbeelding 2" descr="Afbeelding met zoogdier, gras, buitenshuis, wolf&#10;&#10;Automatisch gegenereerde beschrijving">
            <a:extLst>
              <a:ext uri="{FF2B5EF4-FFF2-40B4-BE49-F238E27FC236}">
                <a16:creationId xmlns:a16="http://schemas.microsoft.com/office/drawing/2014/main" id="{003AB274-1BAA-B5CF-4D08-F9461F77CF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5" y="2811780"/>
            <a:ext cx="3048000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04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17EE073-1E1B-D063-5EE2-851A2BC2330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Maatschappelijke problemen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4D4DE5-ED89-E866-1B2E-D9E1CB6983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528746B-B586-1D59-FC6F-B677CA814E3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>
              <a:lnSpc>
                <a:spcPct val="100000"/>
              </a:lnSpc>
            </a:pPr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maatschappelijk probleem </a:t>
            </a:r>
            <a:r>
              <a:rPr lang="nl-NL" dirty="0"/>
              <a:t>heeft altijd vier kenmerken: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1 </a:t>
            </a:r>
            <a:r>
              <a:rPr lang="nl-NL" b="1" dirty="0"/>
              <a:t>Veel mensen </a:t>
            </a:r>
            <a:r>
              <a:rPr lang="nl-NL" dirty="0"/>
              <a:t>hebben er last van.</a:t>
            </a:r>
          </a:p>
          <a:p>
            <a:pPr>
              <a:lnSpc>
                <a:spcPct val="100000"/>
              </a:lnSpc>
            </a:pPr>
            <a:r>
              <a:rPr lang="nl-NL" dirty="0"/>
              <a:t>2 Er zijn </a:t>
            </a:r>
            <a:r>
              <a:rPr lang="nl-NL" b="1" dirty="0"/>
              <a:t>verschillende meningen </a:t>
            </a:r>
            <a:r>
              <a:rPr lang="nl-NL" dirty="0"/>
              <a:t>over de oorzaak en de oplossing.</a:t>
            </a:r>
          </a:p>
          <a:p>
            <a:pPr>
              <a:lnSpc>
                <a:spcPct val="100000"/>
              </a:lnSpc>
            </a:pPr>
            <a:r>
              <a:rPr lang="nl-NL" dirty="0"/>
              <a:t>3 Je hoort er veel over in de </a:t>
            </a:r>
            <a:r>
              <a:rPr lang="nl-NL" b="1" dirty="0"/>
              <a:t>media</a:t>
            </a:r>
            <a:r>
              <a:rPr lang="nl-NL" dirty="0"/>
              <a:t>.</a:t>
            </a:r>
          </a:p>
          <a:p>
            <a:pPr marL="266700" indent="-266700">
              <a:lnSpc>
                <a:spcPct val="100000"/>
              </a:lnSpc>
            </a:pPr>
            <a:r>
              <a:rPr lang="nl-NL" dirty="0"/>
              <a:t>4 De </a:t>
            </a:r>
            <a:r>
              <a:rPr lang="nl-NL" b="1" dirty="0"/>
              <a:t>politiek</a:t>
            </a:r>
            <a:r>
              <a:rPr lang="nl-NL" dirty="0"/>
              <a:t> is meestal nodig voor een oplossing van het</a:t>
            </a:r>
          </a:p>
          <a:p>
            <a:pPr marL="266700" indent="-266700">
              <a:lnSpc>
                <a:spcPct val="100000"/>
              </a:lnSpc>
            </a:pPr>
            <a:r>
              <a:rPr lang="nl-NL" dirty="0"/>
              <a:t>	probleem.</a:t>
            </a:r>
          </a:p>
        </p:txBody>
      </p:sp>
    </p:spTree>
    <p:extLst>
      <p:ext uri="{BB962C8B-B14F-4D97-AF65-F5344CB8AC3E}">
        <p14:creationId xmlns:p14="http://schemas.microsoft.com/office/powerpoint/2010/main" val="9711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83A8540-755F-8FD3-DC2C-3438457157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90908D4-1262-7E60-478F-0AB1D40054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Is dit een maatschappelijk probleem?</a:t>
            </a:r>
          </a:p>
        </p:txBody>
      </p:sp>
      <p:pic>
        <p:nvPicPr>
          <p:cNvPr id="7" name="Onlinemedia 6" title="Lise heeft thuis ALTIJD slecht internet">
            <a:hlinkClick r:id="" action="ppaction://media"/>
            <a:extLst>
              <a:ext uri="{FF2B5EF4-FFF2-40B4-BE49-F238E27FC236}">
                <a16:creationId xmlns:a16="http://schemas.microsoft.com/office/drawing/2014/main" id="{DF704D9F-D0A9-3D15-9B4E-3DA920831CD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37000" y="1993900"/>
            <a:ext cx="4349469" cy="245745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05D7FB81-222F-5F9F-63C8-DAC25BB756F9}"/>
              </a:ext>
            </a:extLst>
          </p:cNvPr>
          <p:cNvSpPr txBox="1"/>
          <p:nvPr/>
        </p:nvSpPr>
        <p:spPr>
          <a:xfrm>
            <a:off x="3689350" y="4857750"/>
            <a:ext cx="5321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nl-NL" sz="1400" b="1" dirty="0">
                <a:solidFill>
                  <a:srgbClr val="EC6707"/>
                </a:solidFill>
              </a:rPr>
              <a:t>Maatschappelijk probleem:</a:t>
            </a:r>
          </a:p>
          <a:p>
            <a:pPr>
              <a:lnSpc>
                <a:spcPct val="100000"/>
              </a:lnSpc>
            </a:pPr>
            <a:r>
              <a:rPr lang="nl-NL" sz="1400" dirty="0"/>
              <a:t>1 </a:t>
            </a:r>
            <a:r>
              <a:rPr lang="nl-NL" sz="1400" b="1" dirty="0"/>
              <a:t>Veel mensen </a:t>
            </a:r>
            <a:r>
              <a:rPr lang="nl-NL" sz="1400" dirty="0"/>
              <a:t>hebben er last van.</a:t>
            </a:r>
          </a:p>
          <a:p>
            <a:pPr>
              <a:lnSpc>
                <a:spcPct val="100000"/>
              </a:lnSpc>
            </a:pPr>
            <a:r>
              <a:rPr lang="nl-NL" sz="1400" dirty="0"/>
              <a:t>2 Er zijn </a:t>
            </a:r>
            <a:r>
              <a:rPr lang="nl-NL" sz="1400" b="1" dirty="0"/>
              <a:t>verschillende meningen </a:t>
            </a:r>
            <a:r>
              <a:rPr lang="nl-NL" sz="1400" dirty="0"/>
              <a:t>over de oorzaak en de oplossing.</a:t>
            </a:r>
          </a:p>
          <a:p>
            <a:pPr>
              <a:lnSpc>
                <a:spcPct val="100000"/>
              </a:lnSpc>
            </a:pPr>
            <a:r>
              <a:rPr lang="nl-NL" sz="1400" dirty="0"/>
              <a:t>3 Je hoort er veel over in de </a:t>
            </a:r>
            <a:r>
              <a:rPr lang="nl-NL" sz="1400" b="1" dirty="0"/>
              <a:t>media</a:t>
            </a:r>
            <a:r>
              <a:rPr lang="nl-NL" sz="1400" dirty="0"/>
              <a:t>.</a:t>
            </a:r>
          </a:p>
          <a:p>
            <a:pPr>
              <a:lnSpc>
                <a:spcPct val="100000"/>
              </a:lnSpc>
            </a:pPr>
            <a:r>
              <a:rPr lang="nl-NL" sz="1400" dirty="0"/>
              <a:t>4 De </a:t>
            </a:r>
            <a:r>
              <a:rPr lang="nl-NL" sz="1400" b="1" dirty="0"/>
              <a:t>politiek</a:t>
            </a:r>
            <a:r>
              <a:rPr lang="nl-NL" sz="1400" dirty="0"/>
              <a:t> is meestal nodig voor een oplossing van het probleem.</a:t>
            </a:r>
          </a:p>
        </p:txBody>
      </p:sp>
    </p:spTree>
    <p:extLst>
      <p:ext uri="{BB962C8B-B14F-4D97-AF65-F5344CB8AC3E}">
        <p14:creationId xmlns:p14="http://schemas.microsoft.com/office/powerpoint/2010/main" val="288987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FACFF4E-CD42-796F-7CF2-DB9D18E37E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Een maatschappelijk probleem onderzoeken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B497F45-3D42-4D77-D864-C5E8FAFC73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D0290DF5-B68B-5810-B5D1-EFFF456A21E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Om een maatschappelijk probleem te onderzoeken, stel je de</a:t>
            </a:r>
          </a:p>
          <a:p>
            <a:r>
              <a:rPr lang="nl-NL" dirty="0"/>
              <a:t>volgende vragen:</a:t>
            </a:r>
          </a:p>
          <a:p>
            <a:r>
              <a:rPr lang="nl-NL" dirty="0"/>
              <a:t>1 </a:t>
            </a:r>
            <a:r>
              <a:rPr lang="nl-NL" b="1" dirty="0"/>
              <a:t>Wat</a:t>
            </a:r>
            <a:r>
              <a:rPr lang="nl-NL" dirty="0"/>
              <a:t> is het probleem?</a:t>
            </a:r>
          </a:p>
          <a:p>
            <a:r>
              <a:rPr lang="nl-NL" dirty="0"/>
              <a:t>2 </a:t>
            </a:r>
            <a:r>
              <a:rPr lang="nl-NL" b="1" dirty="0"/>
              <a:t>Wie</a:t>
            </a:r>
            <a:r>
              <a:rPr lang="nl-NL" dirty="0"/>
              <a:t> zijn er onder anderen bij het probleem betrokken?</a:t>
            </a:r>
          </a:p>
          <a:p>
            <a:r>
              <a:rPr lang="nl-NL" dirty="0"/>
              <a:t>3 Wat </a:t>
            </a:r>
            <a:r>
              <a:rPr lang="nl-NL" b="1" dirty="0"/>
              <a:t>willen</a:t>
            </a:r>
            <a:r>
              <a:rPr lang="nl-NL" dirty="0"/>
              <a:t> ze precies?</a:t>
            </a:r>
          </a:p>
          <a:p>
            <a:r>
              <a:rPr lang="nl-NL" dirty="0"/>
              <a:t>4 Welke </a:t>
            </a:r>
            <a:r>
              <a:rPr lang="nl-NL" b="1" dirty="0"/>
              <a:t>belangen</a:t>
            </a:r>
            <a:r>
              <a:rPr lang="nl-NL" dirty="0"/>
              <a:t> hebben ze?</a:t>
            </a:r>
          </a:p>
          <a:p>
            <a:r>
              <a:rPr lang="nl-NL" dirty="0"/>
              <a:t>5 Welke </a:t>
            </a:r>
            <a:r>
              <a:rPr lang="nl-NL" b="1" dirty="0"/>
              <a:t>waarden</a:t>
            </a:r>
            <a:r>
              <a:rPr lang="nl-NL" dirty="0"/>
              <a:t> en </a:t>
            </a:r>
            <a:r>
              <a:rPr lang="nl-NL" b="1" dirty="0"/>
              <a:t>normen</a:t>
            </a:r>
            <a:r>
              <a:rPr lang="nl-NL" dirty="0"/>
              <a:t> hebben ze?</a:t>
            </a:r>
          </a:p>
          <a:p>
            <a:r>
              <a:rPr lang="nl-NL" dirty="0"/>
              <a:t>6 Wat zijn de </a:t>
            </a:r>
            <a:r>
              <a:rPr lang="nl-NL" b="1" dirty="0"/>
              <a:t>oorzaken</a:t>
            </a:r>
            <a:r>
              <a:rPr lang="nl-NL" dirty="0"/>
              <a:t> van het probleem?</a:t>
            </a:r>
          </a:p>
          <a:p>
            <a:r>
              <a:rPr lang="nl-NL" dirty="0"/>
              <a:t>7 Op welke manieren kan het probleem worden </a:t>
            </a:r>
            <a:r>
              <a:rPr lang="nl-NL" b="1" dirty="0"/>
              <a:t>opgelost</a:t>
            </a:r>
            <a:r>
              <a:rPr lang="nl-NL" dirty="0"/>
              <a:t>?</a:t>
            </a:r>
          </a:p>
          <a:p>
            <a:r>
              <a:rPr lang="nl-NL" dirty="0"/>
              <a:t>8 Wat vind jij de </a:t>
            </a:r>
            <a:r>
              <a:rPr lang="nl-NL" b="1" dirty="0"/>
              <a:t>beste oplossing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00932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763A582-0A46-9C20-9496-C3874D856F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Tegengestelde belangen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8698F42-A70B-B578-2C7A-D79A2D0051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F29F250-A540-0425-A42E-D0C1509BCC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Bij maatschappelijke problemen spelen tegengestelde belangen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een belangrijke rol. 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Zo is het ook bij de wolf in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Nederland.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0" i="0" u="none" strike="noStrike" baseline="0" dirty="0"/>
              <a:t>•	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Natuurorganisaties: wolf moet blijven.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0" i="0" u="none" strike="noStrike" baseline="0" dirty="0"/>
              <a:t>•	</a:t>
            </a:r>
            <a:r>
              <a:rPr lang="nl-NL" dirty="0">
                <a:solidFill>
                  <a:prstClr val="black"/>
                </a:solidFill>
              </a:rPr>
              <a:t>S</a:t>
            </a:r>
            <a:r>
              <a:rPr kumimoji="0" lang="nl-N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chapenboeren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 bescherming tegen wolf.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0" i="0" u="none" strike="noStrike" baseline="0" dirty="0"/>
              <a:t>•	</a:t>
            </a:r>
            <a:r>
              <a:rPr lang="nl-NL" dirty="0">
                <a:solidFill>
                  <a:prstClr val="black"/>
                </a:solidFill>
              </a:rPr>
              <a:t>H</a:t>
            </a:r>
            <a:r>
              <a:rPr kumimoji="0" lang="nl-N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obbyboeren</a:t>
            </a:r>
            <a:r>
              <a:rPr lang="nl-NL" dirty="0">
                <a:solidFill>
                  <a:prstClr val="black"/>
                </a:solidFill>
              </a:rPr>
              <a:t>: compensatie voor gedode dieren.</a:t>
            </a: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0" i="0" u="none" strike="noStrike" baseline="0" dirty="0"/>
              <a:t>•	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Overheid: regels handhaven, maar ook zorgen voor veiligheid.</a:t>
            </a:r>
          </a:p>
        </p:txBody>
      </p:sp>
      <p:pic>
        <p:nvPicPr>
          <p:cNvPr id="6" name="Afbeelding 5" descr="Afbeelding met zoogdier, wolf, buitenshuis, gras&#10;&#10;Automatisch gegenereerde beschrijving">
            <a:extLst>
              <a:ext uri="{FF2B5EF4-FFF2-40B4-BE49-F238E27FC236}">
                <a16:creationId xmlns:a16="http://schemas.microsoft.com/office/drawing/2014/main" id="{DAD4D719-FBD4-03B9-861F-A845AF8E8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490" y="2101850"/>
            <a:ext cx="2430055" cy="202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00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EBBC7B2-3486-948D-A438-6894B3BDE09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Er spelen ook tegengestelde waarden en normen. Bijvoorbeeld: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0" i="0" u="none" strike="noStrike" baseline="0" dirty="0"/>
              <a:t>•	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Natuurorganisaties: natuurbehoud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0" i="0" u="none" strike="noStrike" baseline="0" dirty="0"/>
              <a:t>•	</a:t>
            </a:r>
            <a:r>
              <a:rPr lang="nl-NL" dirty="0">
                <a:solidFill>
                  <a:prstClr val="black"/>
                </a:solidFill>
              </a:rPr>
              <a:t>S</a:t>
            </a:r>
            <a:r>
              <a:rPr kumimoji="0" lang="nl-N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chapenboeren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 veiligheid (of ondernemerschap)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0" i="0" u="none" strike="noStrike" baseline="0" dirty="0"/>
              <a:t>•	</a:t>
            </a:r>
            <a:r>
              <a:rPr lang="nl-NL" dirty="0">
                <a:solidFill>
                  <a:prstClr val="black"/>
                </a:solidFill>
              </a:rPr>
              <a:t>H</a:t>
            </a:r>
            <a:r>
              <a:rPr kumimoji="0" lang="nl-N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obbyboeren</a:t>
            </a:r>
            <a:r>
              <a:rPr lang="nl-NL" dirty="0">
                <a:solidFill>
                  <a:prstClr val="black"/>
                </a:solidFill>
              </a:rPr>
              <a:t>: ...</a:t>
            </a: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0" i="0" u="none" strike="noStrike" baseline="0" dirty="0"/>
              <a:t>•	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Overheid: respect voor de wet, natuurbehoud, </a:t>
            </a:r>
          </a:p>
          <a:p>
            <a:pPr marL="361950"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veiligheid</a:t>
            </a:r>
          </a:p>
          <a:p>
            <a:pPr>
              <a:lnSpc>
                <a:spcPct val="110000"/>
              </a:lnSpc>
            </a:pPr>
            <a:endParaRPr lang="nl-NL" dirty="0"/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3F7AEDF-8ACF-D6C1-34B8-65FFB03CAE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Tegengestelde waarden en normen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6E81959-CE20-FF82-B142-E6699FAB7D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pic>
        <p:nvPicPr>
          <p:cNvPr id="6" name="Afbeelding 5" descr="Afbeelding met tekst, tekenfilm, teken, zoogdier&#10;&#10;Automatisch gegenereerde beschrijving">
            <a:extLst>
              <a:ext uri="{FF2B5EF4-FFF2-40B4-BE49-F238E27FC236}">
                <a16:creationId xmlns:a16="http://schemas.microsoft.com/office/drawing/2014/main" id="{949EF6D8-5AB0-2071-6365-F708DC1777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" r="47569" b="20687"/>
          <a:stretch/>
        </p:blipFill>
        <p:spPr>
          <a:xfrm>
            <a:off x="9563100" y="2715151"/>
            <a:ext cx="2070101" cy="2085449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DBD0F5D1-85C5-A207-9B29-926B91B1A87B}"/>
              </a:ext>
            </a:extLst>
          </p:cNvPr>
          <p:cNvSpPr txBox="1"/>
          <p:nvPr/>
        </p:nvSpPr>
        <p:spPr>
          <a:xfrm>
            <a:off x="2187045" y="5096548"/>
            <a:ext cx="781791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Als het gaat om de wolf, welke waarde is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dan het belangrijkste voor de hobbyboeren?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4634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27ABA88-6D50-82F9-FAA2-E53A95A5505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Oplossingen en dilemma’s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15890DF-311B-29E6-B94C-0B4E026ABF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 Maatschappelijke problemen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F57F15C-7D3E-93DA-2BE8-3D920E118DE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De natuurorganisaties, schapenboeren, hobbyboeren en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de overheid hebben verschillende </a:t>
            </a:r>
            <a:r>
              <a:rPr kumimoji="0" lang="nl-NL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belangen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en verschillende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waarden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en </a:t>
            </a:r>
            <a:r>
              <a:rPr kumimoji="0" lang="nl-NL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normen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>
                <a:solidFill>
                  <a:prstClr val="black"/>
                </a:solidFill>
              </a:rPr>
              <a:t>Daardoor denken ze ook verschillend over de </a:t>
            </a:r>
            <a:r>
              <a:rPr lang="nl-NL" b="1" dirty="0">
                <a:solidFill>
                  <a:prstClr val="black"/>
                </a:solidFill>
              </a:rPr>
              <a:t>beste oplossing</a:t>
            </a:r>
            <a:r>
              <a:rPr lang="nl-NL" dirty="0">
                <a:solidFill>
                  <a:prstClr val="black"/>
                </a:solidFill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l-NL" dirty="0">
              <a:solidFill>
                <a:prstClr val="black"/>
              </a:solidFill>
            </a:endParaRPr>
          </a:p>
          <a:p>
            <a:pPr marL="88900">
              <a:lnSpc>
                <a:spcPct val="100000"/>
              </a:lnSpc>
              <a:defRPr/>
            </a:pPr>
            <a:r>
              <a:rPr lang="nl-NL" dirty="0"/>
              <a:t>Bij het oplossen van maatschappelijke problemen is bijna altijd</a:t>
            </a:r>
          </a:p>
          <a:p>
            <a:pPr marL="88900">
              <a:lnSpc>
                <a:spcPct val="100000"/>
              </a:lnSpc>
              <a:defRPr/>
            </a:pPr>
            <a:r>
              <a:rPr lang="nl-NL" dirty="0"/>
              <a:t>sprake van een </a:t>
            </a:r>
            <a:r>
              <a:rPr lang="nl-NL" b="1" dirty="0">
                <a:solidFill>
                  <a:srgbClr val="009CBC"/>
                </a:solidFill>
              </a:rPr>
              <a:t>dilemma</a:t>
            </a:r>
            <a:r>
              <a:rPr lang="nl-NL" dirty="0"/>
              <a:t>: </a:t>
            </a:r>
            <a:r>
              <a:rPr lang="nl-NL" i="1" dirty="0"/>
              <a:t>een lastige keuze tussen twee dingen die</a:t>
            </a:r>
          </a:p>
          <a:p>
            <a:pPr marL="88900">
              <a:lnSpc>
                <a:spcPct val="100000"/>
              </a:lnSpc>
              <a:defRPr/>
            </a:pPr>
            <a:r>
              <a:rPr lang="nl-NL" i="1" dirty="0"/>
              <a:t>allebei voordelen of juist nadelen hebben.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576352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DCBC12-2207-4D71-A54B-FF3E2153BE01}">
  <ds:schemaRefs>
    <ds:schemaRef ds:uri="e72f5fea-3ff5-4a0e-8464-2037869e11f9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f0974581-4bbf-443e-902f-14073e9fb4f6"/>
    <ds:schemaRef ds:uri="3a6e05b2-bff7-4274-8c1c-2578f00e4fdc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B0660A9-9307-4849-B709-B748543D10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543</Words>
  <Application>Microsoft Office PowerPoint</Application>
  <PresentationFormat>Breedbeeld</PresentationFormat>
  <Paragraphs>84</Paragraphs>
  <Slides>11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Kantoorthema</vt:lpstr>
      <vt:lpstr>1.3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8</cp:revision>
  <dcterms:created xsi:type="dcterms:W3CDTF">2024-03-21T10:50:36Z</dcterms:created>
  <dcterms:modified xsi:type="dcterms:W3CDTF">2024-10-16T08:12:12Z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