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75" r:id="rId9"/>
    <p:sldId id="262" r:id="rId10"/>
    <p:sldId id="274" r:id="rId11"/>
    <p:sldId id="279" r:id="rId12"/>
    <p:sldId id="276" r:id="rId13"/>
    <p:sldId id="277" r:id="rId14"/>
    <p:sldId id="278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667C3A"/>
    <a:srgbClr val="CB0E13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1A9A29-231C-4109-8EA8-03D9C1FB6656}" v="1" dt="2024-05-31T07:32:48.9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4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667C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1C372C-AAD5-AB9F-F10C-7530FBBB1B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8BC696CA-8D15-443B-6A64-BD16F36265E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255985149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8BC696CA-8D15-443B-6A64-BD16F36265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E139C18A-8881-99FB-2138-C0A9B042A3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DE05EF23-518C-471B-8767-336995ABD88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2084747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DE05EF23-518C-471B-8767-336995ABD8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53E542F-72DE-2C75-19FE-7192CB6E756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D167DD-55D5-7A59-A98D-6E219F529F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2EEE8E7-76F3-39F6-7A28-EF513B8A92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CE0431B-DB44-8109-7410-2B3C0FB20DD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cM4HDuSxgqg?feature=oemb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etXywTLmKV4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8C7B0B-9E12-038D-4F59-167AB0D0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8.4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AAC87D-A928-998C-6A1C-77EC8F30D5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Als het tegenzit</a:t>
            </a:r>
          </a:p>
        </p:txBody>
      </p:sp>
      <p:pic>
        <p:nvPicPr>
          <p:cNvPr id="6" name="Tijdelijke aanduiding voor afbeelding 5" descr="Afbeelding met persoon, kleding, overdekt, Fastfood&#10;&#10;Automatisch gegenereerde beschrijving">
            <a:extLst>
              <a:ext uri="{FF2B5EF4-FFF2-40B4-BE49-F238E27FC236}">
                <a16:creationId xmlns:a16="http://schemas.microsoft.com/office/drawing/2014/main" id="{8667EE0C-CF9D-58D2-4052-ABF266C97A1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0" r="16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319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Maatregelen van de overheid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/>
            <a:r>
              <a:rPr lang="nl-NL" dirty="0"/>
              <a:t>Er zijn nog twee maatregelen van de overheid die ervoor moeten</a:t>
            </a:r>
          </a:p>
          <a:p>
            <a:pPr algn="l"/>
            <a:r>
              <a:rPr lang="nl-NL" dirty="0"/>
              <a:t>zorgen dat meer vrouwen kunnen gaan werken:</a:t>
            </a:r>
          </a:p>
          <a:p>
            <a:pPr algn="l"/>
            <a:endParaRPr lang="nl-NL" dirty="0"/>
          </a:p>
          <a:p>
            <a:pPr marL="361950" indent="-361950" algn="l"/>
            <a:r>
              <a:rPr lang="nl-NL" dirty="0"/>
              <a:t>•	</a:t>
            </a:r>
            <a:r>
              <a:rPr lang="nl-NL" b="1" dirty="0"/>
              <a:t>kinderopvangtoeslag</a:t>
            </a:r>
          </a:p>
          <a:p>
            <a:pPr marL="361950" indent="-361950"/>
            <a:r>
              <a:rPr lang="nl-NL" dirty="0"/>
              <a:t>•	</a:t>
            </a:r>
            <a:r>
              <a:rPr lang="nl-NL" b="1" dirty="0"/>
              <a:t>ouderschapsverlof</a:t>
            </a:r>
          </a:p>
        </p:txBody>
      </p:sp>
      <p:pic>
        <p:nvPicPr>
          <p:cNvPr id="6" name="Afbeelding 5" descr="Afbeelding met persoon, kleding, Menselijk gezicht, overdekt&#10;&#10;Automatisch gegenereerde beschrijving">
            <a:extLst>
              <a:ext uri="{FF2B5EF4-FFF2-40B4-BE49-F238E27FC236}">
                <a16:creationId xmlns:a16="http://schemas.microsoft.com/office/drawing/2014/main" id="{702BDB60-4628-8D06-0A35-B92AC39F6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493" y="2562617"/>
            <a:ext cx="3239068" cy="2160458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D2656D0-8086-D5DA-40D1-8549CDF49363}"/>
              </a:ext>
            </a:extLst>
          </p:cNvPr>
          <p:cNvSpPr txBox="1"/>
          <p:nvPr/>
        </p:nvSpPr>
        <p:spPr>
          <a:xfrm>
            <a:off x="1677065" y="4939671"/>
            <a:ext cx="88378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Opdracht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Leg uit waardoor deze maatregelen zorgen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dat meer vrouwen kunnen gaan werken.</a:t>
            </a:r>
          </a:p>
        </p:txBody>
      </p:sp>
    </p:spTree>
    <p:extLst>
      <p:ext uri="{BB962C8B-B14F-4D97-AF65-F5344CB8AC3E}">
        <p14:creationId xmlns:p14="http://schemas.microsoft.com/office/powerpoint/2010/main" val="3650027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/>
            <a:r>
              <a:rPr lang="nl-NL" dirty="0"/>
              <a:t>•	Je kunt uitleggen wat een arbeidsconflict is en wat een vakbond </a:t>
            </a:r>
          </a:p>
          <a:p>
            <a:pPr marL="361950"/>
            <a:r>
              <a:rPr lang="nl-NL" dirty="0"/>
              <a:t>doet.</a:t>
            </a:r>
          </a:p>
          <a:p>
            <a:pPr marL="361950" indent="-361950"/>
            <a:r>
              <a:rPr lang="nl-NL" dirty="0"/>
              <a:t>•	Je kunt de begrippen discriminatie, opzegtermijn, ontslag op </a:t>
            </a:r>
          </a:p>
          <a:p>
            <a:pPr marL="361950"/>
            <a:r>
              <a:rPr lang="nl-NL" dirty="0"/>
              <a:t>staande voet en positieve discriminatie uitleggen.</a:t>
            </a:r>
          </a:p>
          <a:p>
            <a:pPr marL="361950" indent="-361950"/>
            <a:r>
              <a:rPr lang="nl-NL" dirty="0"/>
              <a:t>•	Je kunt twee maatregelen van de overheid noemen die ervoor </a:t>
            </a:r>
          </a:p>
          <a:p>
            <a:pPr marL="361950"/>
            <a:r>
              <a:rPr lang="nl-NL" dirty="0"/>
              <a:t>moeten zorgen dat meer vrouwen kunnen gaan werken.</a:t>
            </a:r>
          </a:p>
        </p:txBody>
      </p:sp>
    </p:spTree>
    <p:extLst>
      <p:ext uri="{BB962C8B-B14F-4D97-AF65-F5344CB8AC3E}">
        <p14:creationId xmlns:p14="http://schemas.microsoft.com/office/powerpoint/2010/main" val="2832306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/>
            <a:r>
              <a:rPr lang="nl-NL" dirty="0"/>
              <a:t>•	Je kunt uitleggen wat een arbeidsconflict is en wat een vakbond </a:t>
            </a:r>
          </a:p>
          <a:p>
            <a:pPr marL="361950"/>
            <a:r>
              <a:rPr lang="nl-NL" dirty="0"/>
              <a:t>doet.</a:t>
            </a:r>
          </a:p>
          <a:p>
            <a:pPr marL="361950" indent="-361950"/>
            <a:r>
              <a:rPr lang="nl-NL" dirty="0"/>
              <a:t>•	Je kunt de begrippen discriminatie, opzegtermijn, ontslag op </a:t>
            </a:r>
          </a:p>
          <a:p>
            <a:pPr marL="361950"/>
            <a:r>
              <a:rPr lang="nl-NL" dirty="0"/>
              <a:t>staande voet en positieve discriminatie uitleggen.</a:t>
            </a:r>
          </a:p>
          <a:p>
            <a:pPr marL="361950" indent="-361950"/>
            <a:r>
              <a:rPr lang="nl-NL" dirty="0"/>
              <a:t>•	Je kunt twee maatregelen van de overheid noemen die ervoor </a:t>
            </a:r>
          </a:p>
          <a:p>
            <a:pPr marL="361950"/>
            <a:r>
              <a:rPr lang="nl-NL" dirty="0"/>
              <a:t>moeten zorgen dat meer vrouwen kunnen gaan werken.</a:t>
            </a:r>
          </a:p>
        </p:txBody>
      </p:sp>
    </p:spTree>
    <p:extLst>
      <p:ext uri="{BB962C8B-B14F-4D97-AF65-F5344CB8AC3E}">
        <p14:creationId xmlns:p14="http://schemas.microsoft.com/office/powerpoint/2010/main" val="351296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731153A-8A39-53BE-3594-254C95D3138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61950" indent="-361950"/>
            <a:r>
              <a:rPr lang="nl-NL" dirty="0"/>
              <a:t>•	Discriminatie</a:t>
            </a:r>
          </a:p>
          <a:p>
            <a:pPr marL="361950" indent="-361950"/>
            <a:r>
              <a:rPr lang="nl-NL" dirty="0"/>
              <a:t>•	Ruzie op je werk</a:t>
            </a:r>
          </a:p>
          <a:p>
            <a:pPr marL="361950" indent="-361950"/>
            <a:r>
              <a:rPr lang="nl-NL" dirty="0"/>
              <a:t>•	Ontslag</a:t>
            </a:r>
          </a:p>
          <a:p>
            <a:pPr marL="361950" indent="-361950"/>
            <a:r>
              <a:rPr lang="nl-NL" dirty="0"/>
              <a:t>•	Maatregelen van de overheid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F90850-406C-6053-B1C1-313E60E425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</p:spTree>
    <p:extLst>
      <p:ext uri="{BB962C8B-B14F-4D97-AF65-F5344CB8AC3E}">
        <p14:creationId xmlns:p14="http://schemas.microsoft.com/office/powerpoint/2010/main" val="407371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Discriminatie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b="1" dirty="0"/>
              <a:t>Vooroordelen</a:t>
            </a:r>
            <a:r>
              <a:rPr lang="nl-NL" dirty="0"/>
              <a:t> bestaan overal, ook op de werkvloer en als je </a:t>
            </a:r>
          </a:p>
          <a:p>
            <a:pPr algn="l"/>
            <a:r>
              <a:rPr lang="nl-NL" dirty="0"/>
              <a:t>solliciteert. 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We noemen vijf soorten discriminatie:</a:t>
            </a:r>
          </a:p>
          <a:p>
            <a:pPr algn="l"/>
            <a:r>
              <a:rPr lang="nl-NL" dirty="0"/>
              <a:t>• </a:t>
            </a:r>
            <a:r>
              <a:rPr lang="nl-NL" b="1" dirty="0"/>
              <a:t>discriminatie van vrouwen</a:t>
            </a:r>
          </a:p>
          <a:p>
            <a:pPr algn="l"/>
            <a:r>
              <a:rPr lang="nl-NL" dirty="0"/>
              <a:t>• discriminatie op grond van </a:t>
            </a:r>
            <a:r>
              <a:rPr lang="nl-NL" b="1" dirty="0"/>
              <a:t>huidskleur</a:t>
            </a:r>
            <a:r>
              <a:rPr lang="nl-NL" dirty="0"/>
              <a:t> of </a:t>
            </a:r>
            <a:r>
              <a:rPr lang="nl-NL" b="1" dirty="0"/>
              <a:t>achtergrond</a:t>
            </a:r>
            <a:endParaRPr lang="nl-NL" dirty="0"/>
          </a:p>
          <a:p>
            <a:pPr algn="l"/>
            <a:r>
              <a:rPr lang="nl-NL" dirty="0"/>
              <a:t>• discriminatie op basis van je </a:t>
            </a:r>
            <a:r>
              <a:rPr lang="nl-NL" b="1" dirty="0"/>
              <a:t>seksuele geaardheid</a:t>
            </a:r>
            <a:endParaRPr lang="nl-NL" dirty="0"/>
          </a:p>
          <a:p>
            <a:pPr algn="l"/>
            <a:r>
              <a:rPr lang="nl-NL" dirty="0"/>
              <a:t>• </a:t>
            </a:r>
            <a:r>
              <a:rPr lang="nl-NL" b="1" dirty="0"/>
              <a:t>leeftijdsdiscriminatie</a:t>
            </a:r>
            <a:endParaRPr lang="nl-NL" dirty="0"/>
          </a:p>
          <a:p>
            <a:pPr algn="l"/>
            <a:r>
              <a:rPr lang="nl-NL" dirty="0"/>
              <a:t>• discriminatie op grond van een </a:t>
            </a:r>
            <a:r>
              <a:rPr lang="nl-NL" b="1" dirty="0"/>
              <a:t>beperking</a:t>
            </a:r>
            <a:r>
              <a:rPr lang="nl-NL" dirty="0"/>
              <a:t> of </a:t>
            </a:r>
            <a:r>
              <a:rPr lang="nl-NL" b="1" dirty="0"/>
              <a:t>ziekte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426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Ruzie op je werk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7800" algn="l"/>
            <a:r>
              <a:rPr lang="nl-NL" dirty="0"/>
              <a:t>Ruzie over het werk heet een </a:t>
            </a:r>
            <a:r>
              <a:rPr lang="nl-NL" b="1" dirty="0">
                <a:solidFill>
                  <a:srgbClr val="009CBC"/>
                </a:solidFill>
              </a:rPr>
              <a:t>arbeidsconflict</a:t>
            </a:r>
            <a:r>
              <a:rPr lang="nl-NL" dirty="0"/>
              <a:t>: </a:t>
            </a:r>
            <a:r>
              <a:rPr lang="nl-NL" i="1" dirty="0"/>
              <a:t>ruzie met je </a:t>
            </a:r>
          </a:p>
          <a:p>
            <a:pPr marL="177800" algn="l"/>
            <a:r>
              <a:rPr lang="nl-NL" i="1" dirty="0"/>
              <a:t>leidinggevende of werkgever</a:t>
            </a:r>
            <a:r>
              <a:rPr lang="nl-NL" dirty="0"/>
              <a:t>.</a:t>
            </a:r>
          </a:p>
          <a:p>
            <a:pPr marL="177800" algn="l"/>
            <a:endParaRPr lang="nl-NL" dirty="0"/>
          </a:p>
          <a:p>
            <a:pPr marL="177800" algn="l"/>
            <a:r>
              <a:rPr lang="nl-NL" dirty="0"/>
              <a:t>Dan helpt het als je lid bent van een </a:t>
            </a:r>
            <a:r>
              <a:rPr lang="nl-NL" b="1" dirty="0">
                <a:solidFill>
                  <a:srgbClr val="009CBC"/>
                </a:solidFill>
              </a:rPr>
              <a:t>vakbond</a:t>
            </a:r>
            <a:r>
              <a:rPr lang="nl-NL" dirty="0"/>
              <a:t>, </a:t>
            </a:r>
          </a:p>
          <a:p>
            <a:pPr marL="177800" algn="l"/>
            <a:r>
              <a:rPr lang="nl-NL" i="1" dirty="0"/>
              <a:t>een organisatie die opkomt voor de belangen </a:t>
            </a:r>
          </a:p>
          <a:p>
            <a:pPr marL="177800" algn="l"/>
            <a:r>
              <a:rPr lang="nl-NL" i="1" dirty="0"/>
              <a:t>van werknemers</a:t>
            </a:r>
            <a:r>
              <a:rPr lang="nl-NL" dirty="0"/>
              <a:t>. </a:t>
            </a:r>
          </a:p>
          <a:p>
            <a:pPr marL="177800" algn="l"/>
            <a:endParaRPr lang="nl-NL" dirty="0"/>
          </a:p>
          <a:p>
            <a:pPr marL="177800" algn="l"/>
            <a:r>
              <a:rPr lang="nl-NL" dirty="0"/>
              <a:t>Bijvoorbeeld met een </a:t>
            </a:r>
            <a:r>
              <a:rPr lang="nl-NL" b="1" dirty="0">
                <a:solidFill>
                  <a:srgbClr val="009CBC"/>
                </a:solidFill>
              </a:rPr>
              <a:t>staking, </a:t>
            </a:r>
            <a:r>
              <a:rPr lang="nl-NL" dirty="0"/>
              <a:t>dan</a:t>
            </a:r>
            <a:r>
              <a:rPr lang="nl-NL" b="1" dirty="0">
                <a:solidFill>
                  <a:srgbClr val="009CBC"/>
                </a:solidFill>
              </a:rPr>
              <a:t> </a:t>
            </a:r>
            <a:r>
              <a:rPr lang="nl-NL" i="1" dirty="0"/>
              <a:t>leg je samen </a:t>
            </a:r>
          </a:p>
          <a:p>
            <a:pPr marL="177800" algn="l"/>
            <a:r>
              <a:rPr lang="nl-NL" i="1" dirty="0"/>
              <a:t>met je collega’s het werk stil</a:t>
            </a:r>
            <a:r>
              <a:rPr lang="nl-NL" dirty="0"/>
              <a:t>.</a:t>
            </a:r>
          </a:p>
        </p:txBody>
      </p:sp>
      <p:pic>
        <p:nvPicPr>
          <p:cNvPr id="21" name="Afbeelding 20" descr="Afbeelding met kleding, persoon, buitenshuis, person&#10;&#10;Automatisch gegenereerde beschrijving">
            <a:extLst>
              <a:ext uri="{FF2B5EF4-FFF2-40B4-BE49-F238E27FC236}">
                <a16:creationId xmlns:a16="http://schemas.microsoft.com/office/drawing/2014/main" id="{9FAC3ED9-4797-F2F4-7B39-B5E1CFF90D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057" y="3192940"/>
            <a:ext cx="2760953" cy="184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70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/>
              <a:t>Staken?</a:t>
            </a:r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5E62869-B301-894F-BAA8-BD0FAE00E400}"/>
              </a:ext>
            </a:extLst>
          </p:cNvPr>
          <p:cNvSpPr txBox="1"/>
          <p:nvPr/>
        </p:nvSpPr>
        <p:spPr>
          <a:xfrm>
            <a:off x="982300" y="5396824"/>
            <a:ext cx="10156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vind jij? Mag een staking zoveel mensen raken?</a:t>
            </a:r>
          </a:p>
        </p:txBody>
      </p:sp>
      <p:pic>
        <p:nvPicPr>
          <p:cNvPr id="2" name="Onlinemedia 1" title="Reizigers vrezen overlast door staking buschauffeurs">
            <a:hlinkClick r:id="" action="ppaction://media"/>
            <a:extLst>
              <a:ext uri="{FF2B5EF4-FFF2-40B4-BE49-F238E27FC236}">
                <a16:creationId xmlns:a16="http://schemas.microsoft.com/office/drawing/2014/main" id="{DE121033-51A4-16C7-8381-B69715B1CFA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67705" y="1965309"/>
            <a:ext cx="4456590" cy="251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6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Ontslag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/>
            <a:r>
              <a:rPr lang="nl-NL" dirty="0"/>
              <a:t>Als je wit werkt, dan kun je alleen ontslagen worden als daar een </a:t>
            </a:r>
          </a:p>
          <a:p>
            <a:pPr algn="l"/>
            <a:r>
              <a:rPr lang="nl-NL" dirty="0"/>
              <a:t>goede reden voor is.</a:t>
            </a:r>
          </a:p>
          <a:p>
            <a:pPr algn="l"/>
            <a:endParaRPr lang="nl-NL" dirty="0"/>
          </a:p>
          <a:p>
            <a:pPr marL="177800" algn="l"/>
            <a:r>
              <a:rPr lang="nl-NL" dirty="0"/>
              <a:t>Bij ontslag geldt een </a:t>
            </a:r>
            <a:r>
              <a:rPr lang="nl-NL" b="1" dirty="0">
                <a:solidFill>
                  <a:srgbClr val="009CBC"/>
                </a:solidFill>
              </a:rPr>
              <a:t>opzegtermijn</a:t>
            </a:r>
            <a:r>
              <a:rPr lang="nl-NL" dirty="0"/>
              <a:t>: </a:t>
            </a:r>
            <a:r>
              <a:rPr lang="nl-NL" i="1" dirty="0"/>
              <a:t>nadat je ontslag hebt gekregen </a:t>
            </a:r>
          </a:p>
          <a:p>
            <a:pPr marL="177800" algn="l"/>
            <a:r>
              <a:rPr lang="nl-NL" i="1" dirty="0"/>
              <a:t>of genomen, werk je meestal nog één of twee maanden door</a:t>
            </a:r>
            <a:r>
              <a:rPr lang="nl-NL" dirty="0"/>
              <a:t>.</a:t>
            </a:r>
          </a:p>
          <a:p>
            <a:pPr marL="177800" algn="l"/>
            <a:endParaRPr lang="nl-NL" dirty="0"/>
          </a:p>
          <a:p>
            <a:pPr marL="177800" algn="l"/>
            <a:r>
              <a:rPr lang="nl-NL" b="1" dirty="0">
                <a:solidFill>
                  <a:srgbClr val="009CBC"/>
                </a:solidFill>
              </a:rPr>
              <a:t>Ontslag op staande voet </a:t>
            </a:r>
            <a:r>
              <a:rPr lang="nl-NL" dirty="0"/>
              <a:t>betekent </a:t>
            </a:r>
            <a:r>
              <a:rPr lang="nl-NL" i="1" dirty="0"/>
              <a:t>dat je onmiddellijk de </a:t>
            </a:r>
          </a:p>
          <a:p>
            <a:pPr marL="177800" algn="l"/>
            <a:r>
              <a:rPr lang="nl-NL" i="1" dirty="0"/>
              <a:t>organisatie waarvoor je werkt moet verlaten en geen recht hebt op </a:t>
            </a:r>
          </a:p>
          <a:p>
            <a:pPr marL="177800" algn="l"/>
            <a:r>
              <a:rPr lang="nl-NL" i="1" dirty="0"/>
              <a:t>een uitkering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5406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CA53EAD-8821-D96E-7B85-0E4E109434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D7248A4-A377-49AD-B833-EC46D7F390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Ontslag na diefstal</a:t>
            </a:r>
          </a:p>
        </p:txBody>
      </p:sp>
      <p:pic>
        <p:nvPicPr>
          <p:cNvPr id="7" name="Onlinemedia 6" title="Ontslag op staande voet bij de Action">
            <a:hlinkClick r:id="" action="ppaction://media"/>
            <a:extLst>
              <a:ext uri="{FF2B5EF4-FFF2-40B4-BE49-F238E27FC236}">
                <a16:creationId xmlns:a16="http://schemas.microsoft.com/office/drawing/2014/main" id="{70A3B3EF-137C-B3C1-5343-7DF201BB0C8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5388" y="1967005"/>
            <a:ext cx="4318000" cy="243967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A74A02C8-8D94-34DC-506B-F8918499DB87}"/>
              </a:ext>
            </a:extLst>
          </p:cNvPr>
          <p:cNvSpPr txBox="1"/>
          <p:nvPr/>
        </p:nvSpPr>
        <p:spPr>
          <a:xfrm>
            <a:off x="2889624" y="5128433"/>
            <a:ext cx="73532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Moet een werkgever bij diefstal altijd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iemand ontslaan, hoe klein de diefstal ook is?</a:t>
            </a:r>
          </a:p>
        </p:txBody>
      </p:sp>
    </p:spTree>
    <p:extLst>
      <p:ext uri="{BB962C8B-B14F-4D97-AF65-F5344CB8AC3E}">
        <p14:creationId xmlns:p14="http://schemas.microsoft.com/office/powerpoint/2010/main" val="4651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Maatregelen van de overheid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8.4 Als het tegenzit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/>
            <a:r>
              <a:rPr lang="nl-NL" dirty="0"/>
              <a:t>Vooral voor vrouwen, mensen met een </a:t>
            </a:r>
            <a:r>
              <a:rPr lang="nl-NL" dirty="0" err="1"/>
              <a:t>migratie-achtergrond</a:t>
            </a:r>
            <a:r>
              <a:rPr lang="nl-NL" dirty="0"/>
              <a:t> en</a:t>
            </a:r>
          </a:p>
          <a:p>
            <a:pPr algn="l"/>
            <a:r>
              <a:rPr lang="nl-NL" dirty="0"/>
              <a:t>ouderen is het moeilijker om werk te vinden. </a:t>
            </a:r>
          </a:p>
          <a:p>
            <a:pPr algn="l"/>
            <a:endParaRPr lang="nl-NL" dirty="0"/>
          </a:p>
          <a:p>
            <a:pPr marL="177800" algn="l"/>
            <a:r>
              <a:rPr lang="nl-NL" dirty="0"/>
              <a:t>Voor deze groepen is </a:t>
            </a:r>
            <a:r>
              <a:rPr lang="nl-NL" b="1" dirty="0">
                <a:solidFill>
                  <a:srgbClr val="009CBC"/>
                </a:solidFill>
              </a:rPr>
              <a:t>positieve discriminatie </a:t>
            </a:r>
            <a:r>
              <a:rPr lang="nl-NL" dirty="0"/>
              <a:t>toegestaan: </a:t>
            </a:r>
          </a:p>
          <a:p>
            <a:pPr marL="177800" algn="l"/>
            <a:r>
              <a:rPr lang="nl-NL" i="1" dirty="0"/>
              <a:t>werkgevers mogen bij het aannemen van nieuw personeel voorrang </a:t>
            </a:r>
          </a:p>
          <a:p>
            <a:pPr marL="177800" algn="l"/>
            <a:r>
              <a:rPr lang="nl-NL" i="1" dirty="0"/>
              <a:t>geven aan bepaalde groepen</a:t>
            </a:r>
            <a:r>
              <a:rPr lang="nl-NL" dirty="0"/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En de overheid geeft bedrijven een vergoeding als ze jongeren met</a:t>
            </a:r>
          </a:p>
          <a:p>
            <a:pPr algn="l"/>
            <a:r>
              <a:rPr lang="nl-NL" dirty="0"/>
              <a:t>een beperking in dienst nemen.</a:t>
            </a:r>
          </a:p>
        </p:txBody>
      </p:sp>
    </p:spTree>
    <p:extLst>
      <p:ext uri="{BB962C8B-B14F-4D97-AF65-F5344CB8AC3E}">
        <p14:creationId xmlns:p14="http://schemas.microsoft.com/office/powerpoint/2010/main" val="36788009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7BCB94-DF1D-4CF9-AE93-D6AB64A9F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487</Words>
  <Application>Microsoft Office PowerPoint</Application>
  <PresentationFormat>Breedbeeld</PresentationFormat>
  <Paragraphs>83</Paragraphs>
  <Slides>11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Kantoorthema</vt:lpstr>
      <vt:lpstr>8.4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15</cp:revision>
  <dcterms:created xsi:type="dcterms:W3CDTF">2024-03-21T10:50:36Z</dcterms:created>
  <dcterms:modified xsi:type="dcterms:W3CDTF">2024-10-16T10:40:47Z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