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59" r:id="rId18"/>
    <p:sldId id="271" r:id="rId19"/>
    <p:sldId id="272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C6707"/>
    <a:srgbClr val="E3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C67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EC2664F-E7CB-35AF-262A-639FB32ED1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4CDBA80-F5DD-D8E0-E39E-45BE652D6CE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2839858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4CDBA80-F5DD-D8E0-E39E-45BE652D6C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F029E4B-D18C-178A-F376-A06EA64E4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25AD33-2D3C-7A9D-050E-E6D662EBD74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734964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25AD33-2D3C-7A9D-050E-E6D662EBD7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E933194-17D0-7B6F-909F-36E49893F8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21C5A74-BE8D-6B67-8005-D867D6925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8226290-EC61-1634-3C1D-3B257C638D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D6D1847-0BC4-DC41-623F-3F410B109C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hSz7yO7bckI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UyhugP_ZiMo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051F4-C5DE-9852-FDD8-5E4E3F45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6C54E8-F7A7-CAA6-5189-7998C9579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Kritisch denken</a:t>
            </a:r>
          </a:p>
        </p:txBody>
      </p:sp>
      <p:pic>
        <p:nvPicPr>
          <p:cNvPr id="6" name="Tijdelijke aanduiding voor afbeelding 5" descr="Afbeelding met buitenshuis, hemel, schoeisel, persoon&#10;&#10;Automatisch gegenereerde beschrijving">
            <a:extLst>
              <a:ext uri="{FF2B5EF4-FFF2-40B4-BE49-F238E27FC236}">
                <a16:creationId xmlns:a16="http://schemas.microsoft.com/office/drawing/2014/main" id="{7C969AF3-9486-7010-BDFD-07D3676777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2" t="330" r="10828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1619128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674D2F8-281A-5460-259E-60A43FC0AA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mening uitleggen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B46AA9-3AFF-06C1-2434-344D1CE8E7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53CA376-CA4F-609E-BB61-85C23A4EE2E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Mensen hebben vaak verschillende meningen.</a:t>
            </a:r>
          </a:p>
          <a:p>
            <a:r>
              <a:rPr lang="nl-NL" dirty="0"/>
              <a:t>Het is belangrijk dat mensen aan elkaar kunnen </a:t>
            </a:r>
          </a:p>
          <a:p>
            <a:r>
              <a:rPr lang="nl-NL" dirty="0"/>
              <a:t>uitleggen waarom ze iets vinden.</a:t>
            </a:r>
          </a:p>
          <a:p>
            <a:endParaRPr lang="nl-NL" dirty="0"/>
          </a:p>
          <a:p>
            <a:r>
              <a:rPr lang="nl-NL" dirty="0"/>
              <a:t>Dan kan je antwoord geven op vragen als:</a:t>
            </a:r>
          </a:p>
          <a:p>
            <a:r>
              <a:rPr lang="nl-NL" dirty="0"/>
              <a:t>Waarom vind je dat?</a:t>
            </a:r>
          </a:p>
          <a:p>
            <a:r>
              <a:rPr lang="nl-NL" dirty="0"/>
              <a:t>Waarom vind je het zo belangrijk?</a:t>
            </a:r>
          </a:p>
        </p:txBody>
      </p:sp>
      <p:pic>
        <p:nvPicPr>
          <p:cNvPr id="6" name="Afbeelding 5" descr="Afbeelding met kleding, persoon, Menselijk gezicht, mensen&#10;&#10;Automatisch gegenereerde beschrijving">
            <a:extLst>
              <a:ext uri="{FF2B5EF4-FFF2-40B4-BE49-F238E27FC236}">
                <a16:creationId xmlns:a16="http://schemas.microsoft.com/office/drawing/2014/main" id="{572D22C6-C2A8-D9E7-355D-F88081D4D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2693398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93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2A54A28-F119-574C-9F14-44C4CB98D2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mening uitleggen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684EE2-32C6-3855-9339-5A9DC3A6B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69DC9A-9960-734B-1F8C-569355BBD1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Om je mening uit te kunnen leggen moet je goed voorbereid zijn.</a:t>
            </a:r>
          </a:p>
          <a:p>
            <a:endParaRPr lang="nl-NL" dirty="0"/>
          </a:p>
          <a:p>
            <a:r>
              <a:rPr lang="nl-NL" b="1" dirty="0"/>
              <a:t>1 Je moet de feiten kennen.</a:t>
            </a:r>
          </a:p>
          <a:p>
            <a:endParaRPr lang="nl-NL" dirty="0"/>
          </a:p>
          <a:p>
            <a:pPr marL="179388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feit</a:t>
            </a:r>
            <a:r>
              <a:rPr lang="nl-NL" dirty="0"/>
              <a:t> is </a:t>
            </a:r>
            <a:r>
              <a:rPr lang="nl-NL" i="1" dirty="0"/>
              <a:t>iets wat echt gebeurd is en wat je dus kunt bewijzen</a:t>
            </a:r>
            <a:r>
              <a:rPr lang="nl-NL" dirty="0"/>
              <a:t>.</a:t>
            </a:r>
          </a:p>
          <a:p>
            <a:pPr marL="88900"/>
            <a:endParaRPr lang="nl-NL" dirty="0"/>
          </a:p>
          <a:p>
            <a:pPr marL="88900"/>
            <a:r>
              <a:rPr lang="nl-NL" b="1" dirty="0">
                <a:solidFill>
                  <a:srgbClr val="EC6707"/>
                </a:solidFill>
              </a:rPr>
              <a:t>Mening:</a:t>
            </a:r>
            <a:r>
              <a:rPr lang="nl-NL" dirty="0"/>
              <a:t> “Er moeten meer kerncentrales komen in Nederland.”</a:t>
            </a:r>
          </a:p>
          <a:p>
            <a:pPr marL="88900"/>
            <a:r>
              <a:rPr lang="nl-NL" b="1" dirty="0">
                <a:solidFill>
                  <a:srgbClr val="EC6707"/>
                </a:solidFill>
              </a:rPr>
              <a:t>Feit:</a:t>
            </a:r>
            <a:r>
              <a:rPr lang="nl-NL" dirty="0"/>
              <a:t> “Een kerncentrale stoot geen broeikasgassen uit. Dat is dus</a:t>
            </a:r>
          </a:p>
          <a:p>
            <a:pPr marL="88900"/>
            <a:r>
              <a:rPr lang="nl-NL" dirty="0"/>
              <a:t>goed voor het klimaat!”</a:t>
            </a:r>
          </a:p>
        </p:txBody>
      </p:sp>
    </p:spTree>
    <p:extLst>
      <p:ext uri="{BB962C8B-B14F-4D97-AF65-F5344CB8AC3E}">
        <p14:creationId xmlns:p14="http://schemas.microsoft.com/office/powerpoint/2010/main" val="3348566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2A54A28-F119-574C-9F14-44C4CB98D2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mening uitleggen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684EE2-32C6-3855-9339-5A9DC3A6B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69DC9A-9960-734B-1F8C-569355BBD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805" y="1380289"/>
            <a:ext cx="10830607" cy="4659235"/>
          </a:xfrm>
        </p:spPr>
        <p:txBody>
          <a:bodyPr/>
          <a:lstStyle/>
          <a:p>
            <a:r>
              <a:rPr lang="nl-NL" b="1" dirty="0"/>
              <a:t>2 Je moet het van verschillende kanten bekijken.</a:t>
            </a:r>
          </a:p>
          <a:p>
            <a:endParaRPr lang="nl-NL" dirty="0"/>
          </a:p>
          <a:p>
            <a:pPr marL="88900"/>
            <a:r>
              <a:rPr lang="nl-NL" dirty="0"/>
              <a:t>“Er moeten meer kerncentrales komen in Nederland.”</a:t>
            </a:r>
          </a:p>
          <a:p>
            <a:pPr marL="88900"/>
            <a:endParaRPr lang="nl-NL" dirty="0"/>
          </a:p>
          <a:p>
            <a:pPr marL="88900"/>
            <a:r>
              <a:rPr lang="nl-NL" dirty="0"/>
              <a:t>Zijn er ook andere mogelijkheden?</a:t>
            </a:r>
          </a:p>
          <a:p>
            <a:pPr marL="88900"/>
            <a:r>
              <a:rPr lang="nl-NL" dirty="0"/>
              <a:t>Wat zijn de nadelen van een kerncentrale?</a:t>
            </a:r>
          </a:p>
          <a:p>
            <a:pPr marL="88900"/>
            <a:r>
              <a:rPr lang="nl-NL" dirty="0"/>
              <a:t>Hoeveel kost het om een kerncentrale te bouwen?</a:t>
            </a:r>
          </a:p>
        </p:txBody>
      </p:sp>
      <p:pic>
        <p:nvPicPr>
          <p:cNvPr id="8" name="Afbeelding 7" descr="Afbeelding met buitenshuis, gras, hemel, boom&#10;&#10;Automatisch gegenereerde beschrijving">
            <a:extLst>
              <a:ext uri="{FF2B5EF4-FFF2-40B4-BE49-F238E27FC236}">
                <a16:creationId xmlns:a16="http://schemas.microsoft.com/office/drawing/2014/main" id="{7025F010-6E80-0384-12A8-D7DA312665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" r="33717"/>
          <a:stretch/>
        </p:blipFill>
        <p:spPr>
          <a:xfrm>
            <a:off x="9124950" y="3008884"/>
            <a:ext cx="2617216" cy="261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9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2A54A28-F119-574C-9F14-44C4CB98D2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mening uitleggen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684EE2-32C6-3855-9339-5A9DC3A6B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69DC9A-9960-734B-1F8C-569355BBD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805" y="1380289"/>
            <a:ext cx="10830607" cy="465923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NL" b="1" dirty="0"/>
              <a:t>3 Je moet argumenten hebben bij je mening.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179388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Argumenten</a:t>
            </a:r>
            <a:r>
              <a:rPr lang="nl-NL" dirty="0"/>
              <a:t> zijn </a:t>
            </a:r>
            <a:r>
              <a:rPr lang="nl-NL" i="1" dirty="0"/>
              <a:t>redenen waarmee je kunt onderbouwen waarom</a:t>
            </a:r>
          </a:p>
          <a:p>
            <a:pPr marL="179388">
              <a:lnSpc>
                <a:spcPct val="100000"/>
              </a:lnSpc>
            </a:pPr>
            <a:r>
              <a:rPr lang="nl-NL" i="1" dirty="0"/>
              <a:t>je iets vindt</a:t>
            </a:r>
            <a:r>
              <a:rPr lang="nl-NL" dirty="0"/>
              <a:t>. 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“Er moeten meer kerncentrales komen in Nederland. Dan kunnen</a:t>
            </a:r>
          </a:p>
          <a:p>
            <a:pPr>
              <a:lnSpc>
                <a:spcPct val="100000"/>
              </a:lnSpc>
            </a:pPr>
            <a:r>
              <a:rPr lang="nl-NL" dirty="0"/>
              <a:t>we als het niet waait of als de zon niet genoeg schijnt toch genoeg</a:t>
            </a:r>
          </a:p>
          <a:p>
            <a:pPr>
              <a:lnSpc>
                <a:spcPct val="100000"/>
              </a:lnSpc>
            </a:pPr>
            <a:r>
              <a:rPr lang="nl-NL" dirty="0"/>
              <a:t> elektriciteit produceren.”</a:t>
            </a:r>
          </a:p>
        </p:txBody>
      </p:sp>
    </p:spTree>
    <p:extLst>
      <p:ext uri="{BB962C8B-B14F-4D97-AF65-F5344CB8AC3E}">
        <p14:creationId xmlns:p14="http://schemas.microsoft.com/office/powerpoint/2010/main" val="1058779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36C7250-EBCA-BDD3-DC2D-97B60EB61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3B05619-22EC-1926-1032-6FBF6F2007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mening uitleggen</a:t>
            </a:r>
          </a:p>
        </p:txBody>
      </p:sp>
      <p:pic>
        <p:nvPicPr>
          <p:cNvPr id="10" name="Onlinemedia 9" title="Dit willen we niet meer horen: anekdotisch bewijs - Zondag met Lubach (S04)">
            <a:hlinkClick r:id="" action="ppaction://media"/>
            <a:extLst>
              <a:ext uri="{FF2B5EF4-FFF2-40B4-BE49-F238E27FC236}">
                <a16:creationId xmlns:a16="http://schemas.microsoft.com/office/drawing/2014/main" id="{A0520A8D-0AB5-5FDC-3B47-CE4BA3E5EFE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3350" y="1949450"/>
            <a:ext cx="4305300" cy="2432495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73F2CF14-5557-E656-5E47-CE75A02464F7}"/>
              </a:ext>
            </a:extLst>
          </p:cNvPr>
          <p:cNvSpPr txBox="1"/>
          <p:nvPr/>
        </p:nvSpPr>
        <p:spPr>
          <a:xfrm>
            <a:off x="1034058" y="5022850"/>
            <a:ext cx="99890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is “Mijn oma rookte een pakje per dag 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die is 95 geworden” geen goed argument?</a:t>
            </a:r>
          </a:p>
        </p:txBody>
      </p:sp>
    </p:spTree>
    <p:extLst>
      <p:ext uri="{BB962C8B-B14F-4D97-AF65-F5344CB8AC3E}">
        <p14:creationId xmlns:p14="http://schemas.microsoft.com/office/powerpoint/2010/main" val="7839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E88BBAE-4332-A554-F7F3-96A2DC15E4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Verschil kritiek geven en kritisch denken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BA7836D-9F31-2449-1691-7FA2BD67E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A79E5DB-487C-DB40-9354-AE3CAD1FA50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Kritisch denken is niet hetzelfde als kritiek geven.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 kritiek geef je je </a:t>
            </a:r>
            <a:r>
              <a:rPr lang="nl-NL" b="1" dirty="0"/>
              <a:t>mening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 kritisch denken </a:t>
            </a:r>
            <a:r>
              <a:rPr lang="nl-NL" b="1" dirty="0"/>
              <a:t>stel je vragen</a:t>
            </a:r>
            <a:r>
              <a:rPr lang="nl-NL" dirty="0"/>
              <a:t> bij meningen, </a:t>
            </a:r>
          </a:p>
          <a:p>
            <a:pPr>
              <a:lnSpc>
                <a:spcPct val="100000"/>
              </a:lnSpc>
            </a:pPr>
            <a:r>
              <a:rPr lang="nl-NL" dirty="0"/>
              <a:t>feiten en argumenten. Je vraagt je af: klopt het wel?</a:t>
            </a:r>
          </a:p>
        </p:txBody>
      </p:sp>
      <p:pic>
        <p:nvPicPr>
          <p:cNvPr id="7" name="Afbeelding 6" descr="Afbeelding met Menselijk gezicht, handschrift, persoon, meisje&#10;&#10;Automatisch gegenereerde beschrijving">
            <a:extLst>
              <a:ext uri="{FF2B5EF4-FFF2-40B4-BE49-F238E27FC236}">
                <a16:creationId xmlns:a16="http://schemas.microsoft.com/office/drawing/2014/main" id="{62C2F8CA-D213-5074-83CF-65E413886A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0" r="16950"/>
          <a:stretch/>
        </p:blipFill>
        <p:spPr>
          <a:xfrm>
            <a:off x="9116695" y="3022201"/>
            <a:ext cx="2518410" cy="25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42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9397069-0D40-2DD7-B542-C88879A3C9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C4BFCC-CA50-2FFD-A05B-AF2531AF46C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</a:pPr>
            <a:r>
              <a:rPr lang="nl-NL" dirty="0"/>
              <a:t>• 	Je kunt beschrijven wat kritisch denken is.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• 	Je kunt het verschil uitleggen tussen een feit en een mening.</a:t>
            </a:r>
          </a:p>
          <a:p>
            <a:pPr marL="360363" indent="-360363">
              <a:lnSpc>
                <a:spcPct val="100000"/>
              </a:lnSpc>
            </a:pPr>
            <a:r>
              <a:rPr lang="nl-NL"/>
              <a:t>• 	Je </a:t>
            </a:r>
            <a:r>
              <a:rPr lang="nl-NL" dirty="0"/>
              <a:t>kunt goede argumenten herkennen.</a:t>
            </a:r>
          </a:p>
        </p:txBody>
      </p:sp>
    </p:spTree>
    <p:extLst>
      <p:ext uri="{BB962C8B-B14F-4D97-AF65-F5344CB8AC3E}">
        <p14:creationId xmlns:p14="http://schemas.microsoft.com/office/powerpoint/2010/main" val="2420268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9397069-0D40-2DD7-B542-C88879A3C9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C4BFCC-CA50-2FFD-A05B-AF2531AF46C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</a:pPr>
            <a:r>
              <a:rPr lang="nl-NL" dirty="0"/>
              <a:t>• 	Je kunt beschrijven wat kritisch denken is.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• 	Je kunt het verschil uitleggen tussen een feit en een mening.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• 	Je kunt goede argumenten herkennen.</a:t>
            </a:r>
          </a:p>
        </p:txBody>
      </p:sp>
    </p:spTree>
    <p:extLst>
      <p:ext uri="{BB962C8B-B14F-4D97-AF65-F5344CB8AC3E}">
        <p14:creationId xmlns:p14="http://schemas.microsoft.com/office/powerpoint/2010/main" val="355003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3B64B87-7F4B-D33A-2ECA-70DFE689D6C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• Informatie</a:t>
            </a:r>
          </a:p>
          <a:p>
            <a:pPr>
              <a:lnSpc>
                <a:spcPct val="100000"/>
              </a:lnSpc>
            </a:pPr>
            <a:r>
              <a:rPr lang="nl-NL" dirty="0"/>
              <a:t>• Kritisch denken</a:t>
            </a:r>
          </a:p>
          <a:p>
            <a:pPr>
              <a:lnSpc>
                <a:spcPct val="100000"/>
              </a:lnSpc>
            </a:pPr>
            <a:r>
              <a:rPr lang="nl-NL" dirty="0"/>
              <a:t>• Je eigen mening vormen en uitleggen</a:t>
            </a:r>
          </a:p>
          <a:p>
            <a:pPr>
              <a:lnSpc>
                <a:spcPct val="100000"/>
              </a:lnSpc>
            </a:pPr>
            <a:r>
              <a:rPr lang="nl-NL" dirty="0"/>
              <a:t>• Verschil kritiek geven en kritisch denken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33327A8-B830-3AA8-D0DA-349EBF3081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pic>
        <p:nvPicPr>
          <p:cNvPr id="2" name="Afbeelding 1" descr="Afbeelding met persoon, Menselijk gezicht, hemel, kleding&#10;&#10;Automatisch gegenereerde beschrijving">
            <a:extLst>
              <a:ext uri="{FF2B5EF4-FFF2-40B4-BE49-F238E27FC236}">
                <a16:creationId xmlns:a16="http://schemas.microsoft.com/office/drawing/2014/main" id="{BD15498F-6C3C-8C25-E821-A1CE22449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68295" y="2656774"/>
            <a:ext cx="2000250" cy="21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5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A9D995C-1725-144F-DB61-C62FF14A0B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Informatie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F72C63-0C78-2862-27B7-BCC807A10D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6184B75-E2A7-AE94-3D0B-06255FDA2F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Informatie</a:t>
            </a:r>
            <a:r>
              <a:rPr lang="nl-NL" dirty="0"/>
              <a:t> is </a:t>
            </a:r>
            <a:r>
              <a:rPr lang="nl-NL" i="1" dirty="0"/>
              <a:t>alles wat je kennis geeft over iets of iemand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Informatie kan van alles zijn: deze </a:t>
            </a:r>
            <a:r>
              <a:rPr lang="nl-NL" dirty="0" err="1"/>
              <a:t>powerpoint</a:t>
            </a:r>
            <a:r>
              <a:rPr lang="nl-NL" dirty="0"/>
              <a:t>, </a:t>
            </a:r>
          </a:p>
          <a:p>
            <a:pPr>
              <a:lnSpc>
                <a:spcPct val="100000"/>
              </a:lnSpc>
            </a:pPr>
            <a:r>
              <a:rPr lang="nl-NL" dirty="0"/>
              <a:t>een appje, een handleiding, enzovoort.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Informatie is belangrijk. Je gebruikt het bij het </a:t>
            </a:r>
          </a:p>
          <a:p>
            <a:pPr>
              <a:lnSpc>
                <a:spcPct val="100000"/>
              </a:lnSpc>
            </a:pPr>
            <a:r>
              <a:rPr lang="nl-NL" dirty="0"/>
              <a:t>nemen van beslissingen. </a:t>
            </a:r>
          </a:p>
          <a:p>
            <a:pPr>
              <a:lnSpc>
                <a:spcPct val="100000"/>
              </a:lnSpc>
            </a:pPr>
            <a:r>
              <a:rPr lang="nl-NL" dirty="0"/>
              <a:t>Informatie moet dus betrouwbaar zijn.</a:t>
            </a:r>
          </a:p>
        </p:txBody>
      </p:sp>
      <p:pic>
        <p:nvPicPr>
          <p:cNvPr id="8" name="Afbeelding 7" descr="Afbeelding met persoon, kleding, Menselijk gezicht, boom&#10;&#10;Automatisch gegenereerde beschrijving">
            <a:extLst>
              <a:ext uri="{FF2B5EF4-FFF2-40B4-BE49-F238E27FC236}">
                <a16:creationId xmlns:a16="http://schemas.microsoft.com/office/drawing/2014/main" id="{3901830C-BDE7-540D-53F6-584DF2FB73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450" y="259029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2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DF1EB69-188F-379C-72E8-82008C702A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Kritisch 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47A808-41EF-5CEB-9F0D-D12D795B04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54821BD-1E83-8CDA-D8E9-9E07AD184F6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nl-NL" dirty="0"/>
              <a:t>Om te bepalen of informatie betrouwbaar is, moet je er vragen over</a:t>
            </a:r>
          </a:p>
          <a:p>
            <a:pPr>
              <a:lnSpc>
                <a:spcPct val="110000"/>
              </a:lnSpc>
            </a:pPr>
            <a:r>
              <a:rPr lang="nl-NL" dirty="0"/>
              <a:t>stellen. Heb je genoeg informatie? Wat is de kwaliteit van de</a:t>
            </a:r>
          </a:p>
          <a:p>
            <a:pPr>
              <a:lnSpc>
                <a:spcPct val="110000"/>
              </a:lnSpc>
            </a:pPr>
            <a:r>
              <a:rPr lang="nl-NL" dirty="0"/>
              <a:t>informatie?</a:t>
            </a:r>
          </a:p>
          <a:p>
            <a:pPr>
              <a:lnSpc>
                <a:spcPct val="110000"/>
              </a:lnSpc>
            </a:pPr>
            <a:endParaRPr lang="nl-NL" dirty="0"/>
          </a:p>
          <a:p>
            <a:pPr marL="179388">
              <a:lnSpc>
                <a:spcPct val="100000"/>
              </a:lnSpc>
            </a:pPr>
            <a:r>
              <a:rPr lang="nl-NL" dirty="0"/>
              <a:t>Dat is </a:t>
            </a:r>
            <a:r>
              <a:rPr lang="nl-NL" b="1" dirty="0">
                <a:solidFill>
                  <a:srgbClr val="009CBC"/>
                </a:solidFill>
              </a:rPr>
              <a:t>kritisch denken</a:t>
            </a:r>
            <a:r>
              <a:rPr lang="nl-NL" dirty="0"/>
              <a:t>: </a:t>
            </a:r>
            <a:r>
              <a:rPr lang="nl-NL" i="1" dirty="0"/>
              <a:t>je gaat zorgvuldig om met </a:t>
            </a:r>
          </a:p>
          <a:p>
            <a:pPr marL="179388">
              <a:lnSpc>
                <a:spcPct val="100000"/>
              </a:lnSpc>
            </a:pPr>
            <a:r>
              <a:rPr lang="nl-NL" i="1" dirty="0"/>
              <a:t>informatie om je mening te bepalen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r>
              <a:rPr lang="nl-NL" dirty="0"/>
              <a:t>Centraal bij kritisch denken staat het stellen van vragen, </a:t>
            </a:r>
          </a:p>
          <a:p>
            <a:pPr>
              <a:lnSpc>
                <a:spcPct val="100000"/>
              </a:lnSpc>
            </a:pPr>
            <a:r>
              <a:rPr lang="nl-NL" dirty="0"/>
              <a:t>en doorvragen.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AA3A39D-D819-E63E-B709-F701E961C4E6}"/>
              </a:ext>
            </a:extLst>
          </p:cNvPr>
          <p:cNvSpPr txBox="1"/>
          <p:nvPr/>
        </p:nvSpPr>
        <p:spPr>
          <a:xfrm rot="1043973">
            <a:off x="10280650" y="3492730"/>
            <a:ext cx="31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accent6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218A4D-41BE-1F5F-E45A-B5D31BEAE37A}"/>
              </a:ext>
            </a:extLst>
          </p:cNvPr>
          <p:cNvSpPr txBox="1"/>
          <p:nvPr/>
        </p:nvSpPr>
        <p:spPr>
          <a:xfrm rot="20634178">
            <a:off x="9194799" y="3651667"/>
            <a:ext cx="317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369D19-25EC-6465-2A08-DEB9CB3F94F3}"/>
              </a:ext>
            </a:extLst>
          </p:cNvPr>
          <p:cNvSpPr txBox="1"/>
          <p:nvPr/>
        </p:nvSpPr>
        <p:spPr>
          <a:xfrm rot="360974">
            <a:off x="10539845" y="4478973"/>
            <a:ext cx="317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C9F878B-7C28-2462-1EB4-20DCFC6D62C8}"/>
              </a:ext>
            </a:extLst>
          </p:cNvPr>
          <p:cNvSpPr txBox="1"/>
          <p:nvPr/>
        </p:nvSpPr>
        <p:spPr>
          <a:xfrm rot="11801580">
            <a:off x="10041730" y="4903679"/>
            <a:ext cx="31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rgbClr val="7030A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0C5A72F-4B09-D729-C97F-B07585E691FC}"/>
              </a:ext>
            </a:extLst>
          </p:cNvPr>
          <p:cNvSpPr txBox="1"/>
          <p:nvPr/>
        </p:nvSpPr>
        <p:spPr>
          <a:xfrm rot="21353726">
            <a:off x="9873256" y="4181795"/>
            <a:ext cx="31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45746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C83D3C2-540C-71DA-FD16-8449670B6C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8834F208-B99E-8EAA-4FCB-904892F884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Kritisch denken: vragen stellen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730A2B8D-31A8-B7E4-A0A0-9FDE1EE3CBF5}"/>
              </a:ext>
            </a:extLst>
          </p:cNvPr>
          <p:cNvSpPr txBox="1"/>
          <p:nvPr/>
        </p:nvSpPr>
        <p:spPr>
          <a:xfrm>
            <a:off x="972843" y="4933950"/>
            <a:ext cx="102463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Kijkopdracht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Bedenk een vraag die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jij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zou stellen tijdens een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sollicitatiegesprek om meer te weten te komen over het bedrijf. </a:t>
            </a:r>
          </a:p>
        </p:txBody>
      </p:sp>
      <p:pic>
        <p:nvPicPr>
          <p:cNvPr id="12" name="Onlinemedia 11" title="Dit zijn vragen die jij kan verwachten als je gaat solliciteren!">
            <a:hlinkClick r:id="" action="ppaction://media"/>
            <a:extLst>
              <a:ext uri="{FF2B5EF4-FFF2-40B4-BE49-F238E27FC236}">
                <a16:creationId xmlns:a16="http://schemas.microsoft.com/office/drawing/2014/main" id="{D4EBACDA-87F6-1423-CFDE-4F6FCF78B10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30015" y="1790700"/>
            <a:ext cx="1531969" cy="271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5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C095008-AE57-1556-C38D-DF251C91E5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Kritisch 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93D68A-132A-C6B0-DBB4-BCC230073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3D6BC6-7E5B-486F-C8B9-C1DFB44E3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0696" y="1380289"/>
            <a:ext cx="10830607" cy="4659235"/>
          </a:xfrm>
        </p:spPr>
        <p:txBody>
          <a:bodyPr/>
          <a:lstStyle/>
          <a:p>
            <a:r>
              <a:rPr lang="nl-NL" dirty="0"/>
              <a:t>Kritisch denken bestaat uit drie onderdelen:</a:t>
            </a:r>
          </a:p>
          <a:p>
            <a:endParaRPr lang="nl-NL" dirty="0"/>
          </a:p>
          <a:p>
            <a:r>
              <a:rPr lang="nl-NL" b="1" dirty="0"/>
              <a:t>1 Informatie op waarde schatten</a:t>
            </a:r>
          </a:p>
          <a:p>
            <a:endParaRPr lang="nl-NL" dirty="0"/>
          </a:p>
          <a:p>
            <a:pPr marL="360363" indent="-360363"/>
            <a:r>
              <a:rPr lang="nl-NL" dirty="0"/>
              <a:t>• 	Klopt de informatie die ik heb?</a:t>
            </a:r>
          </a:p>
          <a:p>
            <a:pPr marL="360363" indent="-360363"/>
            <a:r>
              <a:rPr lang="nl-NL" dirty="0"/>
              <a:t>• 	Is er nog meer informatie beschikbaar?</a:t>
            </a:r>
          </a:p>
        </p:txBody>
      </p:sp>
      <p:pic>
        <p:nvPicPr>
          <p:cNvPr id="6" name="Afbeelding 5" descr="Afbeelding met Menselijk gezicht, handschrift, persoon, meisje&#10;&#10;Automatisch gegenereerde beschrijving">
            <a:extLst>
              <a:ext uri="{FF2B5EF4-FFF2-40B4-BE49-F238E27FC236}">
                <a16:creationId xmlns:a16="http://schemas.microsoft.com/office/drawing/2014/main" id="{86461794-BE67-B85F-AC0F-359B92968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150" y="2450701"/>
            <a:ext cx="3810000" cy="25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4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C095008-AE57-1556-C38D-DF251C91E5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Kritisch 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93D68A-132A-C6B0-DBB4-BCC230073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3D6BC6-7E5B-486F-C8B9-C1DFB44E3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0696" y="1380289"/>
            <a:ext cx="10830607" cy="4659235"/>
          </a:xfrm>
        </p:spPr>
        <p:txBody>
          <a:bodyPr>
            <a:normAutofit/>
          </a:bodyPr>
          <a:lstStyle/>
          <a:p>
            <a:r>
              <a:rPr lang="nl-NL" b="1" dirty="0"/>
              <a:t>2 Het van een andere kant bekijken</a:t>
            </a:r>
          </a:p>
          <a:p>
            <a:endParaRPr lang="nl-NL" dirty="0"/>
          </a:p>
          <a:p>
            <a:pPr marL="360363" indent="-360363"/>
            <a:r>
              <a:rPr lang="nl-NL" dirty="0"/>
              <a:t>• 	Wat is de mening van andere mensen over de informatie?</a:t>
            </a:r>
          </a:p>
          <a:p>
            <a:endParaRPr lang="nl-NL" dirty="0"/>
          </a:p>
          <a:p>
            <a:pPr marL="179388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mening</a:t>
            </a:r>
            <a:r>
              <a:rPr lang="nl-NL" dirty="0"/>
              <a:t> is </a:t>
            </a:r>
            <a:r>
              <a:rPr lang="nl-NL" i="1" dirty="0"/>
              <a:t>wat je van iets vindt</a:t>
            </a:r>
            <a:r>
              <a:rPr lang="nl-NL" dirty="0"/>
              <a:t>.</a:t>
            </a:r>
          </a:p>
          <a:p>
            <a:endParaRPr lang="nl-NL" dirty="0"/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• 	Waarom hebben andere mensen die mening? Kan ik daar iets 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van leren?</a:t>
            </a:r>
          </a:p>
        </p:txBody>
      </p:sp>
    </p:spTree>
    <p:extLst>
      <p:ext uri="{BB962C8B-B14F-4D97-AF65-F5344CB8AC3E}">
        <p14:creationId xmlns:p14="http://schemas.microsoft.com/office/powerpoint/2010/main" val="240490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C095008-AE57-1556-C38D-DF251C91E5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Kritisch 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93D68A-132A-C6B0-DBB4-BCC230073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 Kritisch denken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3D6BC6-7E5B-486F-C8B9-C1DFB44E3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0696" y="1380289"/>
            <a:ext cx="10830607" cy="4659235"/>
          </a:xfrm>
        </p:spPr>
        <p:txBody>
          <a:bodyPr/>
          <a:lstStyle/>
          <a:p>
            <a:r>
              <a:rPr lang="nl-NL" b="1" dirty="0"/>
              <a:t>3 Nadenken over je eigen mening</a:t>
            </a:r>
          </a:p>
          <a:p>
            <a:endParaRPr lang="nl-NL" dirty="0"/>
          </a:p>
          <a:p>
            <a:pPr marL="360363" indent="-360363"/>
            <a:r>
              <a:rPr lang="nl-NL" dirty="0"/>
              <a:t>• 	Klopt de informatie die ik heb nog wel? </a:t>
            </a:r>
          </a:p>
          <a:p>
            <a:pPr marL="360363" indent="-360363"/>
            <a:r>
              <a:rPr lang="nl-NL" dirty="0"/>
              <a:t>• 	Moet ik mijn mening aanpassen?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algn="ctr"/>
            <a:r>
              <a:rPr lang="nl-NL" b="1" dirty="0"/>
              <a:t>Vraag</a:t>
            </a:r>
            <a:r>
              <a:rPr lang="nl-NL" dirty="0"/>
              <a:t>: heb jij je mening wel eens aangepast? </a:t>
            </a:r>
          </a:p>
        </p:txBody>
      </p:sp>
      <p:pic>
        <p:nvPicPr>
          <p:cNvPr id="6" name="Afbeelding 5" descr="Afbeelding met Menselijk gezicht, handschrift, persoon, meisje&#10;&#10;Automatisch gegenereerde beschrijving">
            <a:extLst>
              <a:ext uri="{FF2B5EF4-FFF2-40B4-BE49-F238E27FC236}">
                <a16:creationId xmlns:a16="http://schemas.microsoft.com/office/drawing/2014/main" id="{85DA8A29-42B7-9FFC-82E2-70DB4A091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64" y="2744182"/>
            <a:ext cx="3810000" cy="25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275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infopath/2007/PartnerControls"/>
    <ds:schemaRef ds:uri="3a6e05b2-bff7-4274-8c1c-2578f00e4fdc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e72f5fea-3ff5-4a0e-8464-2037869e11f9"/>
    <ds:schemaRef ds:uri="http://schemas.microsoft.com/office/2006/metadata/properties"/>
    <ds:schemaRef ds:uri="http://schemas.openxmlformats.org/package/2006/metadata/core-properties"/>
    <ds:schemaRef ds:uri="f0974581-4bbf-443e-902f-14073e9fb4f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0E27849-BC0B-4C34-9B40-2A6DC91BEB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666</Words>
  <Application>Microsoft Office PowerPoint</Application>
  <PresentationFormat>Breedbeeld</PresentationFormat>
  <Paragraphs>124</Paragraphs>
  <Slides>16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ADLaM Display</vt:lpstr>
      <vt:lpstr>Arial</vt:lpstr>
      <vt:lpstr>Calibri</vt:lpstr>
      <vt:lpstr>Calibri Light</vt:lpstr>
      <vt:lpstr>Segoe UI</vt:lpstr>
      <vt:lpstr>Kantoorthema</vt:lpstr>
      <vt:lpstr>1.4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8</cp:revision>
  <dcterms:created xsi:type="dcterms:W3CDTF">2024-03-21T10:50:36Z</dcterms:created>
  <dcterms:modified xsi:type="dcterms:W3CDTF">2024-10-16T08:17:07Z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