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4" r:id="rId9"/>
    <p:sldId id="263" r:id="rId10"/>
    <p:sldId id="272" r:id="rId11"/>
    <p:sldId id="265" r:id="rId12"/>
    <p:sldId id="270" r:id="rId13"/>
    <p:sldId id="271" r:id="rId14"/>
    <p:sldId id="273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445F8E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D8E6E5-A35A-44DC-A5D7-C42B81746D4A}" v="5" dt="2024-06-12T07:07:44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3B57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E8C3F8E-5ED1-885C-AA74-CDF755415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2FD5037-C1A8-F7D5-2C67-A12C6CAF26F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86964374"/>
              </p:ext>
            </p:extLst>
          </p:nvPr>
        </p:nvGraphicFramePr>
        <p:xfrm>
          <a:off x="623455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2FD5037-C1A8-F7D5-2C67-A12C6CAF2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539AE52-2052-E7A3-99A9-BC5190C1A8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789553C-D0E9-ABBD-AB8F-58CF1C1741A6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375800697"/>
              </p:ext>
            </p:extLst>
          </p:nvPr>
        </p:nvGraphicFramePr>
        <p:xfrm>
          <a:off x="623455" y="695747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789553C-D0E9-ABBD-AB8F-58CF1C1741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F3A63C7-E434-90A2-1F44-3BE45EF7A8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658C5E5-B614-D8EF-50D4-6759BEFA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124E1BE-9126-F2F5-DC03-3C08497568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6B82366-4C1E-7885-8DB2-F4BACAD436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player.vimeo.com/video/112819941?h=702d08f617&amp;amp;app_id=12296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E8EBEB-D7E5-EA73-DA41-B927DD1C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0B138E-D4B3-F07D-A7C0-DCA4F0086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Socialisatie</a:t>
            </a:r>
          </a:p>
        </p:txBody>
      </p:sp>
      <p:pic>
        <p:nvPicPr>
          <p:cNvPr id="6" name="Tijdelijke aanduiding voor afbeelding 5" descr="Afbeelding met persoon, buitenshuis, kleding, groep&#10;&#10;Automatisch gegenereerde beschrijving">
            <a:extLst>
              <a:ext uri="{FF2B5EF4-FFF2-40B4-BE49-F238E27FC236}">
                <a16:creationId xmlns:a16="http://schemas.microsoft.com/office/drawing/2014/main" id="{21DFD3C9-2486-9B69-4D92-68C468D2CB7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1" r="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768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Internaliseren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Als bepaald gedrag vanzelf gaat, hoef je er niet meer over na te </a:t>
            </a:r>
          </a:p>
          <a:p>
            <a:pPr>
              <a:lnSpc>
                <a:spcPct val="100000"/>
              </a:lnSpc>
            </a:pPr>
            <a:r>
              <a:rPr lang="nl-NL" dirty="0"/>
              <a:t>denken. We noemen dat </a:t>
            </a:r>
            <a:r>
              <a:rPr lang="nl-NL" dirty="0" err="1"/>
              <a:t>internalisatie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176213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Internalisatie</a:t>
            </a:r>
            <a:r>
              <a:rPr lang="nl-NL" dirty="0"/>
              <a:t> betekent </a:t>
            </a:r>
            <a:r>
              <a:rPr lang="nl-NL" i="1" dirty="0"/>
              <a:t>dat aangeleerde normen en waarden </a:t>
            </a:r>
          </a:p>
          <a:p>
            <a:pPr marL="176213">
              <a:lnSpc>
                <a:spcPct val="100000"/>
              </a:lnSpc>
            </a:pPr>
            <a:r>
              <a:rPr lang="nl-NL" i="1" dirty="0"/>
              <a:t>vanzelfsprekend gedrag geworden zijn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4578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03372" y="1412039"/>
            <a:ext cx="10830608" cy="4659235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hoe het proces van socialisatie verloopt en </a:t>
            </a:r>
          </a:p>
          <a:p>
            <a:pPr marL="361950" indent="-4763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hiervan voorbeelden geven.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voorbeelden van sociale controle geven en herkennen.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wat </a:t>
            </a:r>
            <a:r>
              <a:rPr lang="nl-NL" dirty="0" err="1">
                <a:effectLst/>
                <a:ea typeface="Times New Roman" panose="02020603050405020304" pitchFamily="18" charset="0"/>
              </a:rPr>
              <a:t>internalisatie</a:t>
            </a:r>
            <a:r>
              <a:rPr lang="nl-NL" dirty="0">
                <a:effectLst/>
                <a:ea typeface="Times New Roman" panose="02020603050405020304" pitchFamily="18" charset="0"/>
              </a:rPr>
              <a:t> is.</a:t>
            </a:r>
          </a:p>
        </p:txBody>
      </p:sp>
    </p:spTree>
    <p:extLst>
      <p:ext uri="{BB962C8B-B14F-4D97-AF65-F5344CB8AC3E}">
        <p14:creationId xmlns:p14="http://schemas.microsoft.com/office/powerpoint/2010/main" val="796635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03372" y="1412039"/>
            <a:ext cx="10830608" cy="4659235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hoe het proces van socialisatie verloopt en </a:t>
            </a:r>
          </a:p>
          <a:p>
            <a:pPr marL="361950" indent="-4763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hiervan voorbeelden geven.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voorbeelden van sociale controle geven en herkennen.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wat </a:t>
            </a:r>
            <a:r>
              <a:rPr lang="nl-NL" dirty="0" err="1">
                <a:effectLst/>
                <a:ea typeface="Times New Roman" panose="02020603050405020304" pitchFamily="18" charset="0"/>
              </a:rPr>
              <a:t>internalisatie</a:t>
            </a:r>
            <a:r>
              <a:rPr lang="nl-NL" dirty="0">
                <a:effectLst/>
                <a:ea typeface="Times New Roman" panose="02020603050405020304" pitchFamily="18" charset="0"/>
              </a:rPr>
              <a:t> is.</a:t>
            </a:r>
          </a:p>
        </p:txBody>
      </p:sp>
    </p:spTree>
    <p:extLst>
      <p:ext uri="{BB962C8B-B14F-4D97-AF65-F5344CB8AC3E}">
        <p14:creationId xmlns:p14="http://schemas.microsoft.com/office/powerpoint/2010/main" val="19387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26A09DE-2257-B07C-20B7-837223298F9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latin typeface="Segoe UI"/>
                <a:ea typeface="Calibri"/>
                <a:cs typeface="Segoe UI"/>
              </a:rPr>
              <a:t>Socialisatie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latin typeface="Segoe UI"/>
                <a:ea typeface="Calibri"/>
                <a:cs typeface="Segoe UI"/>
              </a:rPr>
              <a:t>Sociale controle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latin typeface="Segoe UI"/>
                <a:ea typeface="Calibri"/>
                <a:cs typeface="Segoe UI"/>
              </a:rPr>
              <a:t>Sancties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 err="1">
                <a:effectLst/>
                <a:latin typeface="Segoe UI"/>
                <a:ea typeface="Calibri"/>
                <a:cs typeface="Segoe UI"/>
              </a:rPr>
              <a:t>Internalisatie</a:t>
            </a:r>
            <a:endParaRPr lang="en-NL" kern="100" dirty="0" err="1">
              <a:effectLst/>
              <a:latin typeface="Segoe UI"/>
              <a:ea typeface="Calibri"/>
              <a:cs typeface="Segoe UI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B4ECAD-E2ED-6278-9588-81573B18EF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pic>
        <p:nvPicPr>
          <p:cNvPr id="6" name="Afbeelding 5" descr="Afbeelding met kleding, buitenshuis, schoeisel, persoon&#10;&#10;Automatisch gegenereerde beschrijving">
            <a:extLst>
              <a:ext uri="{FF2B5EF4-FFF2-40B4-BE49-F238E27FC236}">
                <a16:creationId xmlns:a16="http://schemas.microsoft.com/office/drawing/2014/main" id="{1B861AFF-50F1-048A-FC93-826EF81E6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76" y="2023692"/>
            <a:ext cx="4586969" cy="305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9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2FB92ED-2F52-EA92-BE8B-F1672554E8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Socialisatie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D29C7D-B709-5AE9-9E35-A288E4E40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61D336-0D5C-7A29-0DED-5537F91C37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6213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  <a:ea typeface="Times New Roman" panose="02020603050405020304" pitchFamily="18" charset="0"/>
              </a:rPr>
              <a:t>Socialisatie</a:t>
            </a:r>
            <a:r>
              <a:rPr lang="nl-NL" dirty="0">
                <a:effectLst/>
                <a:ea typeface="Times New Roman" panose="02020603050405020304" pitchFamily="18" charset="0"/>
              </a:rPr>
              <a:t> is </a:t>
            </a:r>
            <a:r>
              <a:rPr lang="nl-NL" dirty="0"/>
              <a:t>het </a:t>
            </a:r>
            <a:r>
              <a:rPr lang="nl-NL" i="1" dirty="0"/>
              <a:t>bewust of onbewust aanleren van waarden, </a:t>
            </a:r>
          </a:p>
          <a:p>
            <a:pPr marL="176213">
              <a:lnSpc>
                <a:spcPct val="100000"/>
              </a:lnSpc>
            </a:pPr>
            <a:r>
              <a:rPr lang="nl-NL" i="1" dirty="0"/>
              <a:t>normen en gewoonten die bij jouw groep of samenleving horen</a:t>
            </a:r>
            <a:r>
              <a:rPr lang="nl-NL" dirty="0"/>
              <a:t>. 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Doel: de omgang met andere mensen verloopt soepel. Je weet hoe </a:t>
            </a:r>
          </a:p>
          <a:p>
            <a:pPr>
              <a:lnSpc>
                <a:spcPct val="100000"/>
              </a:lnSpc>
            </a:pPr>
            <a:r>
              <a:rPr lang="nl-NL" dirty="0"/>
              <a:t>een ander zich gedraagt en wat je kunt verwachten. 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Waar: Socialisatie gebeurt overal, bijvoorbeeld thuis, op school, </a:t>
            </a:r>
          </a:p>
          <a:p>
            <a:pPr>
              <a:lnSpc>
                <a:spcPct val="100000"/>
              </a:lnSpc>
            </a:pPr>
            <a:r>
              <a:rPr lang="nl-NL" dirty="0"/>
              <a:t>door vrienden, op de sportclub en door de (sociale) media.</a:t>
            </a:r>
          </a:p>
        </p:txBody>
      </p:sp>
    </p:spTree>
    <p:extLst>
      <p:ext uri="{BB962C8B-B14F-4D97-AF65-F5344CB8AC3E}">
        <p14:creationId xmlns:p14="http://schemas.microsoft.com/office/powerpoint/2010/main" val="254881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Socialisatie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ts val="2800"/>
              </a:lnSpc>
            </a:pPr>
            <a:endParaRPr lang="nl-NL" dirty="0"/>
          </a:p>
        </p:txBody>
      </p:sp>
      <p:pic>
        <p:nvPicPr>
          <p:cNvPr id="8" name="Afbeelding 7" descr="Afbeelding met persoon, buitenshuis, sport, gras&#10;&#10;Automatisch gegenereerde beschrijving">
            <a:extLst>
              <a:ext uri="{FF2B5EF4-FFF2-40B4-BE49-F238E27FC236}">
                <a16:creationId xmlns:a16="http://schemas.microsoft.com/office/drawing/2014/main" id="{CC3FD775-A4DD-564A-12F9-A022469C0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138" y="1410415"/>
            <a:ext cx="5317724" cy="354692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06D74B8-D558-2E5F-5273-F94518BF42AA}"/>
              </a:ext>
            </a:extLst>
          </p:cNvPr>
          <p:cNvSpPr txBox="1"/>
          <p:nvPr/>
        </p:nvSpPr>
        <p:spPr>
          <a:xfrm>
            <a:off x="1085044" y="5516304"/>
            <a:ext cx="10021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/>
                <a:cs typeface="Segoe UI"/>
              </a:rPr>
              <a:t>Vraag:</a:t>
            </a:r>
            <a:r>
              <a:rPr lang="nl-NL" sz="2800" dirty="0">
                <a:latin typeface="Segoe UI"/>
                <a:cs typeface="Segoe UI"/>
              </a:rPr>
              <a:t> Welke waarden, normen en gewoontes leer je hier aan?</a:t>
            </a:r>
          </a:p>
        </p:txBody>
      </p:sp>
    </p:spTree>
    <p:extLst>
      <p:ext uri="{BB962C8B-B14F-4D97-AF65-F5344CB8AC3E}">
        <p14:creationId xmlns:p14="http://schemas.microsoft.com/office/powerpoint/2010/main" val="5372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Socialisatie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Socialisatie gebeurt op drie manieren: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361950" indent="-361950">
              <a:lnSpc>
                <a:spcPct val="100000"/>
              </a:lnSpc>
            </a:pPr>
            <a:r>
              <a:rPr lang="nl-NL" dirty="0"/>
              <a:t>1.	Door </a:t>
            </a:r>
            <a:r>
              <a:rPr lang="nl-NL" b="1" dirty="0"/>
              <a:t>imitatie</a:t>
            </a:r>
            <a:r>
              <a:rPr lang="nl-NL" dirty="0"/>
              <a:t>: anderen nadoen.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2.	Door </a:t>
            </a:r>
            <a:r>
              <a:rPr lang="nl-NL" b="1" dirty="0"/>
              <a:t>informatie</a:t>
            </a:r>
            <a:r>
              <a:rPr lang="nl-NL" dirty="0"/>
              <a:t>: mensen vertellen je wat er van je verwacht </a:t>
            </a:r>
          </a:p>
          <a:p>
            <a:pPr marL="360363">
              <a:lnSpc>
                <a:spcPct val="100000"/>
              </a:lnSpc>
            </a:pPr>
            <a:r>
              <a:rPr lang="nl-NL" dirty="0"/>
              <a:t>wordt.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3.	Door </a:t>
            </a:r>
            <a:r>
              <a:rPr lang="nl-NL" b="1" dirty="0"/>
              <a:t>ervaringen</a:t>
            </a:r>
            <a:r>
              <a:rPr lang="nl-NL" dirty="0"/>
              <a:t>: je maakt mee wat er gebeurt als je je goed of </a:t>
            </a:r>
          </a:p>
          <a:p>
            <a:pPr marL="360363">
              <a:lnSpc>
                <a:spcPct val="100000"/>
              </a:lnSpc>
            </a:pPr>
            <a:r>
              <a:rPr lang="nl-NL" dirty="0"/>
              <a:t>juist niet goed gedraagt.</a:t>
            </a:r>
          </a:p>
        </p:txBody>
      </p:sp>
    </p:spTree>
    <p:extLst>
      <p:ext uri="{BB962C8B-B14F-4D97-AF65-F5344CB8AC3E}">
        <p14:creationId xmlns:p14="http://schemas.microsoft.com/office/powerpoint/2010/main" val="233993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855A2DE-5373-F092-7516-2CC8A2434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solidFill>
                  <a:srgbClr val="445F8E"/>
                </a:solidFill>
              </a:rPr>
              <a:t>3.2 Socialisatie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B1A3E7-4084-746F-7604-53D968F5862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>
                <a:solidFill>
                  <a:srgbClr val="445F8E"/>
                </a:solidFill>
              </a:rPr>
              <a:t>Socialisatie</a:t>
            </a:r>
          </a:p>
        </p:txBody>
      </p:sp>
      <p:pic>
        <p:nvPicPr>
          <p:cNvPr id="7" name="Onlinemedia 6" title="Essener - Kippenjongen v1">
            <a:hlinkClick r:id="" action="ppaction://media"/>
            <a:extLst>
              <a:ext uri="{FF2B5EF4-FFF2-40B4-BE49-F238E27FC236}">
                <a16:creationId xmlns:a16="http://schemas.microsoft.com/office/drawing/2014/main" id="{51475ACE-D025-36C3-D223-33D306DC112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20066" y="1920875"/>
            <a:ext cx="4351867" cy="2447925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4EE43903-6397-3D9E-EEB3-9D3019324B64}"/>
              </a:ext>
            </a:extLst>
          </p:cNvPr>
          <p:cNvSpPr txBox="1"/>
          <p:nvPr/>
        </p:nvSpPr>
        <p:spPr>
          <a:xfrm>
            <a:off x="950700" y="5143150"/>
            <a:ext cx="102996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kumimoji="0" lang="nl-NL" sz="2800" b="0" i="0" u="none" strike="noStrike" kern="0" cap="none" spc="-1" normalizeH="0" baseline="0" noProof="0" dirty="0" err="1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Sujit</a:t>
            </a:r>
            <a:r>
              <a:rPr kumimoji="0" lang="nl-NL" sz="2800" b="0" i="0" u="none" strike="noStrike" kern="0" cap="none" spc="-1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leerde eerst vooral door imitatie. </a:t>
            </a:r>
          </a:p>
          <a:p>
            <a:pPr algn="ctr"/>
            <a:r>
              <a:rPr kumimoji="0" lang="nl-NL" sz="2800" b="0" i="0" u="none" strike="noStrike" kern="0" cap="none" spc="-1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Op welke manier leert hij nu om zich te gedragen als een mens?</a:t>
            </a:r>
            <a:endParaRPr lang="nl-N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90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Sociale controle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Als je je niet aan de regels van de dominante cultuur houdt, zeggen </a:t>
            </a:r>
          </a:p>
          <a:p>
            <a:pPr>
              <a:lnSpc>
                <a:spcPct val="100000"/>
              </a:lnSpc>
            </a:pPr>
            <a:r>
              <a:rPr lang="nl-NL" dirty="0"/>
              <a:t>mensen daar iets van. Bijvoorbeeld dat je niet mag appen op de </a:t>
            </a:r>
          </a:p>
          <a:p>
            <a:pPr>
              <a:lnSpc>
                <a:spcPct val="100000"/>
              </a:lnSpc>
            </a:pPr>
            <a:r>
              <a:rPr lang="nl-NL" dirty="0"/>
              <a:t>fiets. Dat noemen we sociale controle.  </a:t>
            </a:r>
          </a:p>
          <a:p>
            <a:pPr>
              <a:lnSpc>
                <a:spcPct val="100000"/>
              </a:lnSpc>
            </a:pPr>
            <a:endParaRPr lang="nl-NL" b="1" dirty="0">
              <a:solidFill>
                <a:srgbClr val="00B0F0"/>
              </a:solidFill>
            </a:endParaRPr>
          </a:p>
          <a:p>
            <a:pPr marL="176213">
              <a:lnSpc>
                <a:spcPct val="100000"/>
              </a:lnSpc>
              <a:spcBef>
                <a:spcPts val="600"/>
              </a:spcBef>
            </a:pPr>
            <a:r>
              <a:rPr lang="nl-NL" b="1" dirty="0">
                <a:solidFill>
                  <a:srgbClr val="009CBC"/>
                </a:solidFill>
              </a:rPr>
              <a:t>Sociale controle </a:t>
            </a:r>
            <a:r>
              <a:rPr lang="nl-NL" dirty="0"/>
              <a:t>is </a:t>
            </a:r>
            <a:r>
              <a:rPr lang="nl-NL" i="1" dirty="0"/>
              <a:t>de manier waarop mensen </a:t>
            </a:r>
          </a:p>
          <a:p>
            <a:pPr marL="176213">
              <a:lnSpc>
                <a:spcPct val="100000"/>
              </a:lnSpc>
              <a:spcBef>
                <a:spcPts val="600"/>
              </a:spcBef>
            </a:pPr>
            <a:r>
              <a:rPr lang="nl-NL" i="1" dirty="0"/>
              <a:t>ervoor zorgen dat anderen zich aan de regels </a:t>
            </a:r>
          </a:p>
          <a:p>
            <a:pPr marL="176213">
              <a:lnSpc>
                <a:spcPct val="100000"/>
              </a:lnSpc>
              <a:spcBef>
                <a:spcPts val="600"/>
              </a:spcBef>
            </a:pPr>
            <a:r>
              <a:rPr lang="nl-NL" i="1" dirty="0"/>
              <a:t>houden.</a:t>
            </a:r>
            <a:endParaRPr lang="nl-NL" dirty="0"/>
          </a:p>
        </p:txBody>
      </p:sp>
      <p:pic>
        <p:nvPicPr>
          <p:cNvPr id="8" name="Afbeelding 7" descr="Afbeelding met buitenshuis, persoon, kleding, wiel&#10;&#10;Automatisch gegenereerde beschrijving">
            <a:extLst>
              <a:ext uri="{FF2B5EF4-FFF2-40B4-BE49-F238E27FC236}">
                <a16:creationId xmlns:a16="http://schemas.microsoft.com/office/drawing/2014/main" id="{F29B9BCE-CBBB-8F73-495E-FA44BD55E4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9" y="279569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59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Sociale controle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3.2 Socialisatie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Bij sociale controle wordt vaak gebruik gemaakt van sancties.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/>
          </a:p>
          <a:p>
            <a:pPr marL="176213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Sancties</a:t>
            </a:r>
            <a:r>
              <a:rPr lang="nl-NL" dirty="0"/>
              <a:t> zijn </a:t>
            </a:r>
            <a:r>
              <a:rPr lang="nl-NL" i="1" dirty="0"/>
              <a:t>maatregelen waarmee iemand laat merken of je iets </a:t>
            </a:r>
          </a:p>
          <a:p>
            <a:pPr marL="176213">
              <a:lnSpc>
                <a:spcPct val="100000"/>
              </a:lnSpc>
            </a:pPr>
            <a:r>
              <a:rPr lang="nl-NL" i="1" dirty="0"/>
              <a:t>goed of fout gedaan hebt.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i="1" dirty="0"/>
          </a:p>
          <a:p>
            <a:pPr>
              <a:lnSpc>
                <a:spcPct val="100000"/>
              </a:lnSpc>
            </a:pPr>
            <a:r>
              <a:rPr lang="nl-NL" dirty="0"/>
              <a:t>Sancties kunnen positief zijn (bijvoorbeeld een compliment) maar </a:t>
            </a:r>
          </a:p>
          <a:p>
            <a:pPr>
              <a:lnSpc>
                <a:spcPct val="100000"/>
              </a:lnSpc>
            </a:pPr>
            <a:r>
              <a:rPr lang="nl-NL" dirty="0"/>
              <a:t>ook negatief (strafwerk).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8F9474C-2E09-B2DE-0917-84A3CE417813}"/>
              </a:ext>
            </a:extLst>
          </p:cNvPr>
          <p:cNvSpPr txBox="1"/>
          <p:nvPr/>
        </p:nvSpPr>
        <p:spPr>
          <a:xfrm>
            <a:off x="4262284" y="615898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EB7AFC5-7F1C-67E0-FC03-C2E2C296BC43}"/>
              </a:ext>
            </a:extLst>
          </p:cNvPr>
          <p:cNvSpPr txBox="1"/>
          <p:nvPr/>
        </p:nvSpPr>
        <p:spPr>
          <a:xfrm>
            <a:off x="1732145" y="5107540"/>
            <a:ext cx="87277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Vraag: 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Welke positieve en negatieve sancties worden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bij jou thuis gebruikt om je gedrag te beïnvloeden?</a:t>
            </a:r>
          </a:p>
        </p:txBody>
      </p:sp>
    </p:spTree>
    <p:extLst>
      <p:ext uri="{BB962C8B-B14F-4D97-AF65-F5344CB8AC3E}">
        <p14:creationId xmlns:p14="http://schemas.microsoft.com/office/powerpoint/2010/main" val="35976119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0D16FC-8B7D-45A2-B9FD-D75FB9C341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e72f5fea-3ff5-4a0e-8464-2037869e11f9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0974581-4bbf-443e-902f-14073e9fb4f6"/>
    <ds:schemaRef ds:uri="3a6e05b2-bff7-4274-8c1c-2578f00e4fd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422</Words>
  <Application>Microsoft Office PowerPoint</Application>
  <PresentationFormat>Breedbeeld</PresentationFormat>
  <Paragraphs>71</Paragraphs>
  <Slides>11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Times New Roman</vt:lpstr>
      <vt:lpstr>Kantoorthema</vt:lpstr>
      <vt:lpstr>3.2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28</cp:revision>
  <dcterms:created xsi:type="dcterms:W3CDTF">2024-03-21T10:50:36Z</dcterms:created>
  <dcterms:modified xsi:type="dcterms:W3CDTF">2024-10-16T08:15:07Z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