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67" r:id="rId9"/>
    <p:sldId id="268" r:id="rId10"/>
    <p:sldId id="269" r:id="rId11"/>
    <p:sldId id="259" r:id="rId12"/>
    <p:sldId id="270" r:id="rId13"/>
    <p:sldId id="262" r:id="rId14"/>
    <p:sldId id="261" r:id="rId15"/>
    <p:sldId id="27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7D8796-239D-44F4-8178-1081CE10332C}" v="20" dt="2024-05-28T08:28:25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3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CE4DAED4-81AA-F919-96EF-57A9BAF125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F758638-8F82-AB52-11F9-FA13D840D9E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78700814"/>
              </p:ext>
            </p:extLst>
          </p:nvPr>
        </p:nvGraphicFramePr>
        <p:xfrm>
          <a:off x="623455" y="712181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F758638-8F82-AB52-11F9-FA13D840D9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2181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59A7FA-3E09-C432-ECB1-E709FB761C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54BB968-3A4E-137A-0958-45FDFA4D91C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800732411"/>
              </p:ext>
            </p:extLst>
          </p:nvPr>
        </p:nvGraphicFramePr>
        <p:xfrm>
          <a:off x="629393" y="71528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54BB968-3A4E-137A-0958-45FDFA4D91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9393" y="71528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97280F91-1D9D-7E8F-ECDF-6E656B245A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8CB20D-EE8B-4DD8-8AAB-86DAA28AE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6FCA625-18FA-8B2F-CBC5-BD043BE350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408182D-E0F5-3700-16AE-C9441E86D1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E64TRFgXrz0?feature=oembe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0D17C-7FAB-EFE2-0FA2-D492BD06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30479F-1A92-2AAE-4F0D-4C165F5BA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Wat valt er te kiezen?</a:t>
            </a:r>
          </a:p>
        </p:txBody>
      </p:sp>
      <p:pic>
        <p:nvPicPr>
          <p:cNvPr id="6" name="Tijdelijke aanduiding voor afbeelding 5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1D470E8D-9449-C6A7-C002-55BD980E64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28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E73279-5B34-FA5B-A9EF-B0ADE3282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CC2BFA-E051-6E14-4F93-38F9ED47AD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/>
              <a:t>Links of rechts?</a:t>
            </a: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97C8590-8741-C4D4-00F8-CF2DCE23272E}"/>
              </a:ext>
            </a:extLst>
          </p:cNvPr>
          <p:cNvSpPr txBox="1"/>
          <p:nvPr/>
        </p:nvSpPr>
        <p:spPr>
          <a:xfrm>
            <a:off x="2683799" y="5288506"/>
            <a:ext cx="7167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Is de VVD links of rechts? Leg uit.</a:t>
            </a:r>
          </a:p>
        </p:txBody>
      </p:sp>
      <p:pic>
        <p:nvPicPr>
          <p:cNvPr id="9" name="Onlinemedia 8" title="Onze lijsttrekker Dilan Yeşilgöz-Zegerius bij het Jeugdjournaal Verkiezingsdebat">
            <a:hlinkClick r:id="" action="ppaction://media"/>
            <a:extLst>
              <a:ext uri="{FF2B5EF4-FFF2-40B4-BE49-F238E27FC236}">
                <a16:creationId xmlns:a16="http://schemas.microsoft.com/office/drawing/2014/main" id="{3D944819-6A95-84D0-B702-D28D3483962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77196" y="1901188"/>
            <a:ext cx="4350059" cy="245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7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Populisme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Sommige partijen horen niet bij een stroming. Deze worden</a:t>
            </a:r>
          </a:p>
          <a:p>
            <a:r>
              <a:rPr lang="nl-NL" dirty="0"/>
              <a:t>ingedeeld bij het populisme.</a:t>
            </a:r>
          </a:p>
          <a:p>
            <a:endParaRPr lang="nl-NL" dirty="0"/>
          </a:p>
          <a:p>
            <a:r>
              <a:rPr lang="nl-NL" dirty="0"/>
              <a:t>Populistische politici zeggen dat ze de </a:t>
            </a:r>
          </a:p>
          <a:p>
            <a:r>
              <a:rPr lang="nl-NL" dirty="0"/>
              <a:t>‘stem van het volk’ laten horen.</a:t>
            </a:r>
          </a:p>
          <a:p>
            <a:endParaRPr lang="nl-NL" dirty="0"/>
          </a:p>
          <a:p>
            <a:r>
              <a:rPr lang="nl-NL" dirty="0"/>
              <a:t>De opvattingen van populisten zijn niet per se</a:t>
            </a:r>
          </a:p>
          <a:p>
            <a:r>
              <a:rPr lang="nl-NL" dirty="0"/>
              <a:t>links of rechts. Wel gaat het vaak om sterk </a:t>
            </a:r>
          </a:p>
          <a:p>
            <a:r>
              <a:rPr lang="nl-NL" dirty="0"/>
              <a:t>nationalistische standpunten.</a:t>
            </a:r>
          </a:p>
        </p:txBody>
      </p:sp>
      <p:pic>
        <p:nvPicPr>
          <p:cNvPr id="2" name="Afbeelding 1" descr="Afbeelding met symbool, logo, Graphics, clipart&#10;&#10;Automatisch gegenereerde beschrijving">
            <a:extLst>
              <a:ext uri="{FF2B5EF4-FFF2-40B4-BE49-F238E27FC236}">
                <a16:creationId xmlns:a16="http://schemas.microsoft.com/office/drawing/2014/main" id="{08DE9B97-854F-9CDB-9948-992E4F21C7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907" y="3029795"/>
            <a:ext cx="1860773" cy="1138793"/>
          </a:xfrm>
          <a:prstGeom prst="rect">
            <a:avLst/>
          </a:prstGeom>
        </p:spPr>
      </p:pic>
      <p:pic>
        <p:nvPicPr>
          <p:cNvPr id="7" name="Afbeelding 6" descr="Afbeelding met tekst, Lettertype, logo, symbool&#10;&#10;Automatisch gegenereerde beschrijving">
            <a:extLst>
              <a:ext uri="{FF2B5EF4-FFF2-40B4-BE49-F238E27FC236}">
                <a16:creationId xmlns:a16="http://schemas.microsoft.com/office/drawing/2014/main" id="{1F0239CB-4A3F-454B-FAEE-DF79929E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652" y="4554071"/>
            <a:ext cx="1708028" cy="54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29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wat een politieke stroming is.</a:t>
            </a:r>
          </a:p>
          <a:p>
            <a:pPr marL="358775" indent="-358775"/>
            <a:r>
              <a:rPr lang="nl-NL" dirty="0"/>
              <a:t>•	Je kunt de kenmerken benoemen van de drie bekendste politieke </a:t>
            </a:r>
          </a:p>
          <a:p>
            <a:pPr marL="358775"/>
            <a:r>
              <a:rPr lang="nl-NL" dirty="0"/>
              <a:t>stromingen.</a:t>
            </a:r>
          </a:p>
          <a:p>
            <a:pPr marL="358775" indent="-358775"/>
            <a:r>
              <a:rPr lang="nl-NL" dirty="0"/>
              <a:t>•	Je kunt het verschil beschrijven tussen linkse, rechtse en</a:t>
            </a:r>
          </a:p>
          <a:p>
            <a:pPr marL="358775"/>
            <a:r>
              <a:rPr lang="nl-NL" dirty="0"/>
              <a:t>middenpartijen.</a:t>
            </a:r>
          </a:p>
        </p:txBody>
      </p:sp>
    </p:spTree>
    <p:extLst>
      <p:ext uri="{BB962C8B-B14F-4D97-AF65-F5344CB8AC3E}">
        <p14:creationId xmlns:p14="http://schemas.microsoft.com/office/powerpoint/2010/main" val="248643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Je kunt uitleggen wat een politieke stroming is.</a:t>
            </a:r>
          </a:p>
          <a:p>
            <a:pPr marL="358775" indent="-358775"/>
            <a:r>
              <a:rPr lang="nl-NL" dirty="0"/>
              <a:t>•	Je kunt de kenmerken benoemen van de drie bekendste politieke </a:t>
            </a:r>
          </a:p>
          <a:p>
            <a:pPr marL="358775"/>
            <a:r>
              <a:rPr lang="nl-NL" dirty="0"/>
              <a:t>stromingen.</a:t>
            </a:r>
          </a:p>
          <a:p>
            <a:pPr marL="358775" indent="-358775"/>
            <a:r>
              <a:rPr lang="nl-NL" dirty="0"/>
              <a:t>•	Je kunt het verschil beschrijven tussen linkse, rechtse en</a:t>
            </a:r>
          </a:p>
          <a:p>
            <a:pPr marL="358775"/>
            <a:r>
              <a:rPr lang="nl-NL" dirty="0"/>
              <a:t>middenpartijen.</a:t>
            </a:r>
          </a:p>
        </p:txBody>
      </p:sp>
    </p:spTree>
    <p:extLst>
      <p:ext uri="{BB962C8B-B14F-4D97-AF65-F5344CB8AC3E}">
        <p14:creationId xmlns:p14="http://schemas.microsoft.com/office/powerpoint/2010/main" val="84942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77DC94-FA7B-4945-3FBE-C934BF777E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Politieke stromingen</a:t>
            </a:r>
          </a:p>
          <a:p>
            <a:pPr marL="358775" indent="-358775"/>
            <a:r>
              <a:rPr lang="nl-NL" dirty="0"/>
              <a:t>•	Links, midden, rechts</a:t>
            </a:r>
          </a:p>
          <a:p>
            <a:pPr marL="358775" indent="-358775"/>
            <a:r>
              <a:rPr lang="nl-NL" dirty="0"/>
              <a:t>•	Populisme</a:t>
            </a:r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C316BD2-79A1-7EE5-6185-7DF1E1E06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pic>
        <p:nvPicPr>
          <p:cNvPr id="5" name="Afbeelding 4" descr="Afbeelding met symbool, logo, Graphics, clipart&#10;&#10;Automatisch gegenereerde beschrijving">
            <a:extLst>
              <a:ext uri="{FF2B5EF4-FFF2-40B4-BE49-F238E27FC236}">
                <a16:creationId xmlns:a16="http://schemas.microsoft.com/office/drawing/2014/main" id="{B6C4610C-9FF6-3D3B-3DFB-E9C623CC9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107" y="1478901"/>
            <a:ext cx="1860773" cy="1138793"/>
          </a:xfrm>
          <a:prstGeom prst="rect">
            <a:avLst/>
          </a:prstGeom>
        </p:spPr>
      </p:pic>
      <p:pic>
        <p:nvPicPr>
          <p:cNvPr id="7" name="Afbeelding 6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D23576E3-86A8-AF88-FB48-8023A89508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24" y="3139123"/>
            <a:ext cx="1801906" cy="416240"/>
          </a:xfrm>
          <a:prstGeom prst="rect">
            <a:avLst/>
          </a:prstGeom>
        </p:spPr>
      </p:pic>
      <p:pic>
        <p:nvPicPr>
          <p:cNvPr id="9" name="Afbeelding 8" descr="Afbeelding met Graphics, logo, symbool, Lettertype&#10;&#10;Automatisch gegenereerde beschrijving">
            <a:extLst>
              <a:ext uri="{FF2B5EF4-FFF2-40B4-BE49-F238E27FC236}">
                <a16:creationId xmlns:a16="http://schemas.microsoft.com/office/drawing/2014/main" id="{7B2CFDCD-D275-846D-CA58-C96328BC01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915" y="1768427"/>
            <a:ext cx="1056192" cy="1056192"/>
          </a:xfrm>
          <a:prstGeom prst="rect">
            <a:avLst/>
          </a:prstGeom>
        </p:spPr>
      </p:pic>
      <p:pic>
        <p:nvPicPr>
          <p:cNvPr id="11" name="Afbeelding 10" descr="Afbeelding met logo, Lettertype, symbool, Graphics&#10;&#10;Automatisch gegenereerde beschrijving">
            <a:extLst>
              <a:ext uri="{FF2B5EF4-FFF2-40B4-BE49-F238E27FC236}">
                <a16:creationId xmlns:a16="http://schemas.microsoft.com/office/drawing/2014/main" id="{E6C3F21B-6E07-BD9D-B6C2-AB20CD885C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245" y="2996169"/>
            <a:ext cx="1362635" cy="624087"/>
          </a:xfrm>
          <a:prstGeom prst="rect">
            <a:avLst/>
          </a:prstGeom>
        </p:spPr>
      </p:pic>
      <p:pic>
        <p:nvPicPr>
          <p:cNvPr id="13" name="Afbeelding 12" descr="Afbeelding met Lettertype, Graphics, groen, logo&#10;&#10;Automatisch gegenereerde beschrijving">
            <a:extLst>
              <a:ext uri="{FF2B5EF4-FFF2-40B4-BE49-F238E27FC236}">
                <a16:creationId xmlns:a16="http://schemas.microsoft.com/office/drawing/2014/main" id="{10D12875-47A9-9A03-5791-A66BBB8560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752" y="3977774"/>
            <a:ext cx="1255059" cy="835869"/>
          </a:xfrm>
          <a:prstGeom prst="rect">
            <a:avLst/>
          </a:prstGeom>
        </p:spPr>
      </p:pic>
      <p:pic>
        <p:nvPicPr>
          <p:cNvPr id="15" name="Afbeelding 14" descr="Afbeelding met Graphics, Lettertype, logo, ontwerp&#10;&#10;Automatisch gegenereerde beschrijving">
            <a:extLst>
              <a:ext uri="{FF2B5EF4-FFF2-40B4-BE49-F238E27FC236}">
                <a16:creationId xmlns:a16="http://schemas.microsoft.com/office/drawing/2014/main" id="{12DA7096-FB40-70D5-396B-24F68B545A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069" y="3932260"/>
            <a:ext cx="1122459" cy="624087"/>
          </a:xfrm>
          <a:prstGeom prst="rect">
            <a:avLst/>
          </a:prstGeom>
        </p:spPr>
      </p:pic>
      <p:pic>
        <p:nvPicPr>
          <p:cNvPr id="17" name="Afbeelding 16" descr="Afbeelding met logo, Lettertype, Graphics, cirkel&#10;&#10;Automatisch gegenereerde beschrijving">
            <a:extLst>
              <a:ext uri="{FF2B5EF4-FFF2-40B4-BE49-F238E27FC236}">
                <a16:creationId xmlns:a16="http://schemas.microsoft.com/office/drawing/2014/main" id="{5D648A6A-B7E5-C6FD-C692-B59DE81442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172" y="5059776"/>
            <a:ext cx="835870" cy="835870"/>
          </a:xfrm>
          <a:prstGeom prst="rect">
            <a:avLst/>
          </a:prstGeom>
        </p:spPr>
      </p:pic>
      <p:pic>
        <p:nvPicPr>
          <p:cNvPr id="19" name="Afbeelding 18" descr="Afbeelding met logo, symbool, Graphics, Lettertype&#10;&#10;Automatisch gegenereerde beschrijving">
            <a:extLst>
              <a:ext uri="{FF2B5EF4-FFF2-40B4-BE49-F238E27FC236}">
                <a16:creationId xmlns:a16="http://schemas.microsoft.com/office/drawing/2014/main" id="{727FCC48-43EC-99B8-F1E8-464F83F044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072" y="5169665"/>
            <a:ext cx="1057835" cy="59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2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Politieke stromingen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De meeste partijen horen bij een </a:t>
            </a:r>
            <a:r>
              <a:rPr lang="nl-NL" b="1" dirty="0"/>
              <a:t>politieke stroming</a:t>
            </a:r>
            <a:r>
              <a:rPr lang="nl-NL" dirty="0"/>
              <a:t>. </a:t>
            </a:r>
          </a:p>
          <a:p>
            <a:r>
              <a:rPr lang="nl-NL" dirty="0"/>
              <a:t>Binnen zo’n stroming zijn mensen het eens over wat belangrijk is in </a:t>
            </a:r>
          </a:p>
          <a:p>
            <a:r>
              <a:rPr lang="nl-NL" dirty="0"/>
              <a:t>de maatschappij en hoe mensen het best met elkaar kunnen </a:t>
            </a:r>
          </a:p>
          <a:p>
            <a:r>
              <a:rPr lang="nl-NL" dirty="0"/>
              <a:t>samenleven.</a:t>
            </a:r>
          </a:p>
          <a:p>
            <a:endParaRPr lang="nl-NL" dirty="0"/>
          </a:p>
          <a:p>
            <a:r>
              <a:rPr lang="nl-NL" dirty="0"/>
              <a:t>De drie bekendste stromingen zijn:</a:t>
            </a:r>
          </a:p>
          <a:p>
            <a:pPr marL="358775" indent="-358775"/>
            <a:r>
              <a:rPr lang="nl-NL" dirty="0"/>
              <a:t>•	Liberalisme</a:t>
            </a:r>
          </a:p>
          <a:p>
            <a:pPr marL="358775" indent="-358775"/>
            <a:r>
              <a:rPr lang="nl-NL" dirty="0"/>
              <a:t>•	</a:t>
            </a:r>
            <a:r>
              <a:rPr lang="nl-NL" dirty="0" err="1"/>
              <a:t>Sociaal-democratie</a:t>
            </a:r>
            <a:endParaRPr lang="nl-NL" dirty="0"/>
          </a:p>
          <a:p>
            <a:pPr marL="358775" indent="-358775"/>
            <a:r>
              <a:rPr lang="nl-NL" dirty="0"/>
              <a:t>•	Christen-democratie</a:t>
            </a:r>
          </a:p>
        </p:txBody>
      </p:sp>
    </p:spTree>
    <p:extLst>
      <p:ext uri="{BB962C8B-B14F-4D97-AF65-F5344CB8AC3E}">
        <p14:creationId xmlns:p14="http://schemas.microsoft.com/office/powerpoint/2010/main" val="125137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Politieke stromingen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Het </a:t>
            </a:r>
            <a:r>
              <a:rPr lang="nl-NL" b="1" dirty="0">
                <a:solidFill>
                  <a:srgbClr val="009CBC"/>
                </a:solidFill>
              </a:rPr>
              <a:t>liberalisme</a:t>
            </a:r>
            <a:r>
              <a:rPr lang="nl-NL" dirty="0"/>
              <a:t> is </a:t>
            </a:r>
            <a:r>
              <a:rPr lang="nl-NL" i="1" dirty="0"/>
              <a:t>een stroming waarin vrijheid de belangrijkste</a:t>
            </a:r>
          </a:p>
          <a:p>
            <a:pPr marL="179388"/>
            <a:r>
              <a:rPr lang="nl-NL" i="1" dirty="0"/>
              <a:t>waarde is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b="1" dirty="0"/>
              <a:t>Economische vrijheid </a:t>
            </a:r>
            <a:r>
              <a:rPr lang="nl-NL" dirty="0"/>
              <a:t>betekent: met zo min</a:t>
            </a:r>
          </a:p>
          <a:p>
            <a:r>
              <a:rPr lang="nl-NL" dirty="0"/>
              <a:t>mogelijk regels je eigen geld kunnen verdienen.</a:t>
            </a:r>
          </a:p>
          <a:p>
            <a:endParaRPr lang="nl-NL" dirty="0"/>
          </a:p>
          <a:p>
            <a:r>
              <a:rPr lang="nl-NL" b="1" dirty="0"/>
              <a:t>Persoonlijke vrijheid </a:t>
            </a:r>
            <a:r>
              <a:rPr lang="nl-NL" dirty="0"/>
              <a:t>betekent: de vrijheid </a:t>
            </a:r>
          </a:p>
          <a:p>
            <a:r>
              <a:rPr lang="nl-NL" dirty="0"/>
              <a:t>om te leven zoals jij wilt.</a:t>
            </a:r>
          </a:p>
        </p:txBody>
      </p:sp>
      <p:pic>
        <p:nvPicPr>
          <p:cNvPr id="2" name="Afbeelding 1" descr="Afbeelding met Graphics, logo, symbool, Lettertype&#10;&#10;Automatisch gegenereerde beschrijving">
            <a:extLst>
              <a:ext uri="{FF2B5EF4-FFF2-40B4-BE49-F238E27FC236}">
                <a16:creationId xmlns:a16="http://schemas.microsoft.com/office/drawing/2014/main" id="{CF7BF3A1-BD80-3AB3-3812-794EC3D7B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446" y="2926600"/>
            <a:ext cx="1056192" cy="1056192"/>
          </a:xfrm>
          <a:prstGeom prst="rect">
            <a:avLst/>
          </a:prstGeom>
        </p:spPr>
      </p:pic>
      <p:pic>
        <p:nvPicPr>
          <p:cNvPr id="3" name="Afbeelding 2" descr="Afbeelding met Lettertype, Graphics, groen, logo&#10;&#10;Automatisch gegenereerde beschrijving">
            <a:extLst>
              <a:ext uri="{FF2B5EF4-FFF2-40B4-BE49-F238E27FC236}">
                <a16:creationId xmlns:a16="http://schemas.microsoft.com/office/drawing/2014/main" id="{C1FB4421-6453-ABED-A66B-89B35FCF28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446" y="4578409"/>
            <a:ext cx="1255059" cy="83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60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Politieke stromingen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De </a:t>
            </a:r>
            <a:r>
              <a:rPr lang="nl-NL" b="1" dirty="0" err="1">
                <a:solidFill>
                  <a:srgbClr val="009CBC"/>
                </a:solidFill>
              </a:rPr>
              <a:t>sociaal-democratie</a:t>
            </a:r>
            <a:r>
              <a:rPr lang="nl-NL" dirty="0"/>
              <a:t> is </a:t>
            </a:r>
            <a:r>
              <a:rPr lang="nl-NL" i="1" dirty="0"/>
              <a:t>een stroming waarin solidariteit en </a:t>
            </a:r>
          </a:p>
          <a:p>
            <a:pPr marL="179388"/>
            <a:r>
              <a:rPr lang="nl-NL" i="1" dirty="0"/>
              <a:t>gelijkwaardigheid de belangrijkste waarden zijn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b="1" dirty="0"/>
              <a:t>Solidariteit</a:t>
            </a:r>
            <a:r>
              <a:rPr lang="nl-NL" dirty="0"/>
              <a:t> betekent dat je klaarstaat voor </a:t>
            </a:r>
          </a:p>
          <a:p>
            <a:r>
              <a:rPr lang="nl-NL" dirty="0"/>
              <a:t>mensen met wie het niet zo goed gaat.</a:t>
            </a:r>
          </a:p>
          <a:p>
            <a:endParaRPr lang="nl-NL" dirty="0"/>
          </a:p>
          <a:p>
            <a:r>
              <a:rPr lang="nl-NL" dirty="0"/>
              <a:t>Bij </a:t>
            </a:r>
            <a:r>
              <a:rPr lang="nl-NL" b="1" dirty="0"/>
              <a:t>gelijkwaardigheid</a:t>
            </a:r>
            <a:r>
              <a:rPr lang="nl-NL" dirty="0"/>
              <a:t> gaat het er bijvoorbeeld </a:t>
            </a:r>
          </a:p>
          <a:p>
            <a:r>
              <a:rPr lang="nl-NL" dirty="0"/>
              <a:t>om dat alle kinderen dezelfde kansen moeten </a:t>
            </a:r>
          </a:p>
          <a:p>
            <a:r>
              <a:rPr lang="nl-NL" dirty="0"/>
              <a:t>krijgen op school.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EFFC244C-8A2F-E1FC-82B7-62529E4FB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119" y="3220880"/>
            <a:ext cx="1801906" cy="416240"/>
          </a:xfrm>
          <a:prstGeom prst="rect">
            <a:avLst/>
          </a:prstGeom>
        </p:spPr>
      </p:pic>
      <p:pic>
        <p:nvPicPr>
          <p:cNvPr id="3" name="Afbeelding 2" descr="Afbeelding met logo, symbool, Graphics, Lettertype&#10;&#10;Automatisch gegenereerde beschrijving">
            <a:extLst>
              <a:ext uri="{FF2B5EF4-FFF2-40B4-BE49-F238E27FC236}">
                <a16:creationId xmlns:a16="http://schemas.microsoft.com/office/drawing/2014/main" id="{DD6C73A5-9932-E222-885E-FBDE1E4E9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695" y="4000631"/>
            <a:ext cx="1057835" cy="594503"/>
          </a:xfrm>
          <a:prstGeom prst="rect">
            <a:avLst/>
          </a:prstGeom>
        </p:spPr>
      </p:pic>
      <p:pic>
        <p:nvPicPr>
          <p:cNvPr id="8" name="Afbeelding 7" descr="Afbeelding met Lettertype, Graphics, logo, ontwerp&#10;&#10;Automatisch gegenereerde beschrijving">
            <a:extLst>
              <a:ext uri="{FF2B5EF4-FFF2-40B4-BE49-F238E27FC236}">
                <a16:creationId xmlns:a16="http://schemas.microsoft.com/office/drawing/2014/main" id="{4ECC1466-8B05-8D43-5085-0FB999055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360" y="4958645"/>
            <a:ext cx="1887665" cy="63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98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Politieke stromingen</a:t>
            </a:r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christen-democratie</a:t>
            </a:r>
            <a:r>
              <a:rPr lang="nl-NL" dirty="0"/>
              <a:t> is </a:t>
            </a:r>
            <a:r>
              <a:rPr lang="nl-NL" i="1" dirty="0"/>
              <a:t>een stroming met het christelijke geloof </a:t>
            </a:r>
          </a:p>
          <a:p>
            <a:pPr marL="179388"/>
            <a:r>
              <a:rPr lang="nl-NL" i="1" dirty="0"/>
              <a:t>en de Bijbel als uitgangspunten</a:t>
            </a:r>
            <a:r>
              <a:rPr lang="nl-NL" dirty="0"/>
              <a:t>.</a:t>
            </a:r>
          </a:p>
          <a:p>
            <a:endParaRPr lang="nl-NL" b="1" dirty="0"/>
          </a:p>
          <a:p>
            <a:r>
              <a:rPr lang="nl-NL" dirty="0"/>
              <a:t>Vooral de waarde </a:t>
            </a:r>
            <a:r>
              <a:rPr lang="nl-NL" b="1" dirty="0"/>
              <a:t>naastenliefde </a:t>
            </a:r>
            <a:r>
              <a:rPr lang="nl-NL" dirty="0"/>
              <a:t>is voor </a:t>
            </a:r>
          </a:p>
          <a:p>
            <a:r>
              <a:rPr lang="nl-NL" dirty="0"/>
              <a:t>christen-democraten belangrijk. Burgers </a:t>
            </a:r>
          </a:p>
          <a:p>
            <a:r>
              <a:rPr lang="nl-NL" dirty="0"/>
              <a:t>moeten voor elkaar zorgen en elkaar helpen.</a:t>
            </a:r>
          </a:p>
        </p:txBody>
      </p:sp>
      <p:pic>
        <p:nvPicPr>
          <p:cNvPr id="2" name="Afbeelding 1" descr="Afbeelding met logo, Lettertype, Graphics, cirkel&#10;&#10;Automatisch gegenereerde beschrijving">
            <a:extLst>
              <a:ext uri="{FF2B5EF4-FFF2-40B4-BE49-F238E27FC236}">
                <a16:creationId xmlns:a16="http://schemas.microsoft.com/office/drawing/2014/main" id="{7F84E71E-620A-1FC7-00BD-38447C3E2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477" y="2874036"/>
            <a:ext cx="835870" cy="835870"/>
          </a:xfrm>
          <a:prstGeom prst="rect">
            <a:avLst/>
          </a:prstGeom>
        </p:spPr>
      </p:pic>
      <p:pic>
        <p:nvPicPr>
          <p:cNvPr id="11" name="Afbeelding 10" descr="Afbeelding met tekst, Lettertype, logo, Graphics&#10;&#10;Automatisch gegenereerde beschrijving">
            <a:extLst>
              <a:ext uri="{FF2B5EF4-FFF2-40B4-BE49-F238E27FC236}">
                <a16:creationId xmlns:a16="http://schemas.microsoft.com/office/drawing/2014/main" id="{4F556231-3F4D-D3DD-5618-9D7B18637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023" y="3709906"/>
            <a:ext cx="2070847" cy="1379184"/>
          </a:xfrm>
          <a:prstGeom prst="rect">
            <a:avLst/>
          </a:prstGeom>
        </p:spPr>
      </p:pic>
      <p:pic>
        <p:nvPicPr>
          <p:cNvPr id="13" name="Afbeelding 12" descr="Afbeelding met Lettertype, Graphics, logo, symbool&#10;&#10;Automatisch gegenereerde beschrijving">
            <a:extLst>
              <a:ext uri="{FF2B5EF4-FFF2-40B4-BE49-F238E27FC236}">
                <a16:creationId xmlns:a16="http://schemas.microsoft.com/office/drawing/2014/main" id="{BCD968B8-8FD7-28DA-6FEC-32CF39ECA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624" y="5068297"/>
            <a:ext cx="1279575" cy="57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66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Links, midden, rechts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Een andere manier van partijen indelen is links, midden en rechts.</a:t>
            </a:r>
          </a:p>
          <a:p>
            <a:endParaRPr lang="nl-NL" b="1" dirty="0">
              <a:solidFill>
                <a:srgbClr val="009CBC"/>
              </a:solidFill>
            </a:endParaRP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Linkse partijen </a:t>
            </a:r>
            <a:r>
              <a:rPr lang="nl-NL" dirty="0"/>
              <a:t>zijn voor </a:t>
            </a:r>
            <a:r>
              <a:rPr lang="nl-NL" i="1" dirty="0"/>
              <a:t>een actieve overheid</a:t>
            </a:r>
            <a:r>
              <a:rPr lang="nl-NL" dirty="0"/>
              <a:t>.</a:t>
            </a:r>
          </a:p>
          <a:p>
            <a:pPr marL="179388"/>
            <a:endParaRPr lang="nl-NL" b="1" dirty="0">
              <a:solidFill>
                <a:srgbClr val="009CBC"/>
              </a:solidFill>
            </a:endParaRP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Rechtse partijen </a:t>
            </a:r>
            <a:r>
              <a:rPr lang="nl-NL" dirty="0"/>
              <a:t>zijn voor </a:t>
            </a:r>
            <a:r>
              <a:rPr lang="nl-NL" i="1" dirty="0"/>
              <a:t>een passieve overheid</a:t>
            </a:r>
            <a:r>
              <a:rPr lang="nl-NL" dirty="0"/>
              <a:t>.</a:t>
            </a:r>
          </a:p>
          <a:p>
            <a:pPr marL="179388"/>
            <a:endParaRPr lang="nl-NL" b="1" dirty="0">
              <a:solidFill>
                <a:srgbClr val="009CBC"/>
              </a:solidFill>
            </a:endParaRP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Middenpartijen </a:t>
            </a:r>
            <a:r>
              <a:rPr lang="nl-NL" dirty="0"/>
              <a:t>zijn </a:t>
            </a:r>
            <a:r>
              <a:rPr lang="nl-NL" i="1" dirty="0"/>
              <a:t>partijen die vinden dat de overheid alleen</a:t>
            </a:r>
          </a:p>
          <a:p>
            <a:pPr marL="179388"/>
            <a:r>
              <a:rPr lang="nl-NL" i="1" dirty="0"/>
              <a:t>moet helpen als het mensen zelf niet lukt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2516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Links, midden, rechts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4.2 Wat valt er te kiezen?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7" name="Afbeelding 6" descr="Afbeelding met tekst, schermopname, Lettertype&#10;&#10;Automatisch gegenereerde beschrijving">
            <a:extLst>
              <a:ext uri="{FF2B5EF4-FFF2-40B4-BE49-F238E27FC236}">
                <a16:creationId xmlns:a16="http://schemas.microsoft.com/office/drawing/2014/main" id="{7DDF7143-8DD5-BC77-1307-812EAF773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506" y="1410415"/>
            <a:ext cx="5702315" cy="376923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EDE91AA-124C-DE4E-8437-0F2ED7C1494E}"/>
              </a:ext>
            </a:extLst>
          </p:cNvPr>
          <p:cNvSpPr txBox="1"/>
          <p:nvPr/>
        </p:nvSpPr>
        <p:spPr>
          <a:xfrm>
            <a:off x="3295105" y="5347974"/>
            <a:ext cx="5601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voor partij is het CDA?</a:t>
            </a:r>
          </a:p>
        </p:txBody>
      </p:sp>
    </p:spTree>
    <p:extLst>
      <p:ext uri="{BB962C8B-B14F-4D97-AF65-F5344CB8AC3E}">
        <p14:creationId xmlns:p14="http://schemas.microsoft.com/office/powerpoint/2010/main" val="7322176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88102C6C-ACCB-480D-972F-7F72B77A0B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486</Words>
  <Application>Microsoft Office PowerPoint</Application>
  <PresentationFormat>Breedbeeld</PresentationFormat>
  <Paragraphs>86</Paragraphs>
  <Slides>12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Kantoorthema</vt:lpstr>
      <vt:lpstr>4.2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8</cp:revision>
  <dcterms:created xsi:type="dcterms:W3CDTF">2024-03-21T10:50:36Z</dcterms:created>
  <dcterms:modified xsi:type="dcterms:W3CDTF">2024-10-16T09:00:24Z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