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6" r:id="rId9"/>
    <p:sldId id="260" r:id="rId10"/>
    <p:sldId id="261" r:id="rId11"/>
    <p:sldId id="262" r:id="rId12"/>
    <p:sldId id="263" r:id="rId13"/>
    <p:sldId id="26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F3267F-F16D-4E29-A574-856106D682F0}" v="1" dt="2024-06-24T08:03:00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E145-D763-41FC-8AC3-20B9A08954A1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02881-B1E3-4C47-B6EC-92416391FD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71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CB0E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881B9E-821B-5E81-95ED-656DD1DB5A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4CA3A94-D907-FAA8-9FE1-6D90E8FAF4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76773385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4CA3A94-D907-FAA8-9FE1-6D90E8FAF4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737D17A-F941-952D-5BE5-8C9E9897C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D4765FE-F7B2-E6DA-1BA1-F4E881A7713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723989365"/>
              </p:ext>
            </p:extLst>
          </p:nvPr>
        </p:nvGraphicFramePr>
        <p:xfrm>
          <a:off x="623455" y="707268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D4765FE-F7B2-E6DA-1BA1-F4E881A77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7268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884CA24-E685-C85D-128B-D437B07771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7199B6B-CA12-2F2C-4F5C-FCAE86CD0C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C4CB08E-5C8F-031C-4DBF-6ACD978ABA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20A376C-EBDD-F762-4053-80BDC8D40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spn.nl/video/clip/_/id/12802798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E087E-FDEA-FF66-E70F-515AAA1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7.5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BC1F5-D9B9-FF8A-2136-2D800AC99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Een inclusieve samenleving</a:t>
            </a:r>
          </a:p>
        </p:txBody>
      </p:sp>
      <p:pic>
        <p:nvPicPr>
          <p:cNvPr id="6" name="Tijdelijke aanduiding voor afbeelding 5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0920E248-FD6D-9F17-FF5A-E3A9B41A80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208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64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wat een inclusieve samenleving is.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mogelijke gevolgen beschrijven wanneer mensen niet</a:t>
            </a:r>
          </a:p>
          <a:p>
            <a:pPr marL="360363" indent="-360363"/>
            <a:r>
              <a:rPr lang="nl-NL" dirty="0"/>
              <a:t>	mee mogen of kunnen doen in de samenleving.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waarom respect en tolerantie belangrijke</a:t>
            </a:r>
          </a:p>
          <a:p>
            <a:pPr marL="360363"/>
            <a:r>
              <a:rPr lang="nl-NL" dirty="0"/>
              <a:t>waarden zijn in een inclusieve samenleving. </a:t>
            </a:r>
          </a:p>
        </p:txBody>
      </p:sp>
    </p:spTree>
    <p:extLst>
      <p:ext uri="{BB962C8B-B14F-4D97-AF65-F5344CB8AC3E}">
        <p14:creationId xmlns:p14="http://schemas.microsoft.com/office/powerpoint/2010/main" val="239296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wat een inclusieve samenleving is.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mogelijke gevolgen beschrijven wanneer mensen niet</a:t>
            </a:r>
          </a:p>
          <a:p>
            <a:pPr marL="360363" indent="-360363"/>
            <a:r>
              <a:rPr lang="nl-NL" dirty="0"/>
              <a:t>	mee mogen of kunnen doen in de samenleving.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waarom respect en tolerantie belangrijke</a:t>
            </a:r>
          </a:p>
          <a:p>
            <a:pPr marL="360363"/>
            <a:r>
              <a:rPr lang="nl-NL" dirty="0"/>
              <a:t>waarden zijn in een inclusieve samenleving. </a:t>
            </a:r>
          </a:p>
        </p:txBody>
      </p:sp>
    </p:spTree>
    <p:extLst>
      <p:ext uri="{BB962C8B-B14F-4D97-AF65-F5344CB8AC3E}">
        <p14:creationId xmlns:p14="http://schemas.microsoft.com/office/powerpoint/2010/main" val="404505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3A29F31-C7EE-8323-C6BE-9CB94DA2AB1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Mee mogen en kunnen doen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Omgaan met verschillen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Grenzen aan tolerantie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Overeenkomsten zien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CC4B57-A6F2-AF0C-7033-D21A468D6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pic>
        <p:nvPicPr>
          <p:cNvPr id="5" name="Afbeelding 4" descr="Afbeelding met persoon, sport, voetbal, gras&#10;&#10;Automatisch gegenereerde beschrijving">
            <a:extLst>
              <a:ext uri="{FF2B5EF4-FFF2-40B4-BE49-F238E27FC236}">
                <a16:creationId xmlns:a16="http://schemas.microsoft.com/office/drawing/2014/main" id="{AB2A83E3-9273-D03C-B65E-507316B08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751118"/>
            <a:ext cx="3048000" cy="221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B3E3797-411F-65EE-81F1-8E272869EB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Mee mogen en kunnen doen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5B92E2-6BD3-1892-E737-89B0257A64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1A7A2B-D46C-3957-E0CE-DDB8E987A6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0696" y="1353656"/>
            <a:ext cx="10830607" cy="4659235"/>
          </a:xfrm>
        </p:spPr>
        <p:txBody>
          <a:bodyPr/>
          <a:lstStyle/>
          <a:p>
            <a:pPr marL="177800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inclusieve samenleving </a:t>
            </a:r>
            <a:r>
              <a:rPr lang="nl-NL" dirty="0"/>
              <a:t>is </a:t>
            </a:r>
            <a:r>
              <a:rPr lang="nl-NL" i="1" dirty="0"/>
              <a:t>een samenleving waarin iedereen</a:t>
            </a:r>
          </a:p>
          <a:p>
            <a:pPr marL="177800"/>
            <a:r>
              <a:rPr lang="nl-NL" i="1" dirty="0"/>
              <a:t>mee mag en kan doen, ongeacht afkomst, geloof, geslacht,</a:t>
            </a:r>
          </a:p>
          <a:p>
            <a:pPr marL="177800"/>
            <a:r>
              <a:rPr lang="nl-NL" i="1" dirty="0"/>
              <a:t>geaardheid of beperking</a:t>
            </a:r>
            <a:r>
              <a:rPr lang="nl-NL" dirty="0"/>
              <a:t>. </a:t>
            </a:r>
          </a:p>
          <a:p>
            <a:endParaRPr lang="nl-NL" dirty="0"/>
          </a:p>
        </p:txBody>
      </p:sp>
      <p:pic>
        <p:nvPicPr>
          <p:cNvPr id="6" name="Afbeelding 5" descr="Afbeelding met persoon, kleding, buitenshuis, Menselijk gezicht&#10;&#10;Automatisch gegenereerde beschrijving">
            <a:extLst>
              <a:ext uri="{FF2B5EF4-FFF2-40B4-BE49-F238E27FC236}">
                <a16:creationId xmlns:a16="http://schemas.microsoft.com/office/drawing/2014/main" id="{F45362A2-80F0-FC5B-0FAB-4C7E5FE44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391" y="2823682"/>
            <a:ext cx="2577483" cy="171918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9E1B0AB-92A9-3A64-BDD2-89E73B3748B4}"/>
              </a:ext>
            </a:extLst>
          </p:cNvPr>
          <p:cNvSpPr txBox="1"/>
          <p:nvPr/>
        </p:nvSpPr>
        <p:spPr>
          <a:xfrm>
            <a:off x="853464" y="4800264"/>
            <a:ext cx="10485071" cy="99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Vraag: 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Wat betekent de uitspraak: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“Nederland is op papier een inclusieve samenleving”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7043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eknop: Leeg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25F47C7-5927-3018-3EB3-46E8973BC788}"/>
              </a:ext>
            </a:extLst>
          </p:cNvPr>
          <p:cNvSpPr/>
          <p:nvPr/>
        </p:nvSpPr>
        <p:spPr>
          <a:xfrm>
            <a:off x="4447713" y="1543807"/>
            <a:ext cx="3311370" cy="1953996"/>
          </a:xfrm>
          <a:prstGeom prst="actionButtonBlank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92E27A9-FFE9-BF4F-C641-254BA2AF0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733BE7-1C7B-1E1A-3A21-6422DE0F1BD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https://www.espn.nl/video/clip/_/id/12802798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42F9C2E-4913-988E-CD4B-BE1C595799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Mee mogen en kunnen doen</a:t>
            </a:r>
          </a:p>
        </p:txBody>
      </p:sp>
      <p:pic>
        <p:nvPicPr>
          <p:cNvPr id="1026" name="Picture 2" descr="Eredivisie | Voetbal Geeft">
            <a:extLst>
              <a:ext uri="{FF2B5EF4-FFF2-40B4-BE49-F238E27FC236}">
                <a16:creationId xmlns:a16="http://schemas.microsoft.com/office/drawing/2014/main" id="{65C12105-0451-6AFA-5EC4-80680A4F6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892" y="1495896"/>
            <a:ext cx="2049817" cy="204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D381637-BAFF-FC24-290D-6361825F4F7E}"/>
              </a:ext>
            </a:extLst>
          </p:cNvPr>
          <p:cNvSpPr txBox="1"/>
          <p:nvPr/>
        </p:nvSpPr>
        <p:spPr>
          <a:xfrm>
            <a:off x="1486499" y="4630655"/>
            <a:ext cx="100872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Op welke manier draagt de Bijzondere Eredivisie bij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aan een inclusieve samenleving?</a:t>
            </a:r>
          </a:p>
        </p:txBody>
      </p:sp>
    </p:spTree>
    <p:extLst>
      <p:ext uri="{BB962C8B-B14F-4D97-AF65-F5344CB8AC3E}">
        <p14:creationId xmlns:p14="http://schemas.microsoft.com/office/powerpoint/2010/main" val="4083005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3671554-120F-683E-A3DE-FE6BC54462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Mee mogen en kunnen doen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982D50-FF66-248E-823A-133B28A87B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D7CCAD9-A49C-223C-2219-A7DFC5A3765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Als mensen niet mee mogen of kunnen doen is er een risico op: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verlies van vertrouwen in de overheid en medemens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terugtrekking in de eigen groep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vermindering sociale cohesie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177800"/>
            <a:r>
              <a:rPr lang="nl-NL" dirty="0"/>
              <a:t>In extreme gevallen keren mensen zich tegen de samenleving </a:t>
            </a:r>
          </a:p>
          <a:p>
            <a:pPr marL="177800"/>
            <a:r>
              <a:rPr lang="nl-NL" dirty="0"/>
              <a:t>en leidt dit tot </a:t>
            </a:r>
            <a:r>
              <a:rPr lang="nl-NL" b="1" dirty="0">
                <a:solidFill>
                  <a:srgbClr val="009CBC"/>
                </a:solidFill>
              </a:rPr>
              <a:t>radicalisering</a:t>
            </a:r>
            <a:r>
              <a:rPr lang="nl-NL" dirty="0"/>
              <a:t>: </a:t>
            </a:r>
            <a:r>
              <a:rPr lang="nl-NL" i="1" dirty="0"/>
              <a:t>gedrag en gedachten gaan in </a:t>
            </a:r>
          </a:p>
          <a:p>
            <a:pPr marL="177800"/>
            <a:r>
              <a:rPr lang="nl-NL" i="1" dirty="0"/>
              <a:t>tegen de waarden en normen van de democratische rechtsstaat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7669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AFECE83-4A6F-4A48-676C-DE47AB5A07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Omgaan met verschillen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0B3E65-E8DA-118A-AC9A-6CC3D6C23F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54912C-78AF-AF3A-2495-499E91D713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De overheid schept voorwaarden voor een inclusieve samenleving.</a:t>
            </a:r>
          </a:p>
          <a:p>
            <a:r>
              <a:rPr lang="nl-NL" dirty="0"/>
              <a:t>Maar iedereen heeft hierin een verantwoordelijkheid. </a:t>
            </a:r>
          </a:p>
          <a:p>
            <a:endParaRPr lang="nl-NL" dirty="0"/>
          </a:p>
          <a:p>
            <a:pPr marL="177800"/>
            <a:r>
              <a:rPr lang="nl-NL" dirty="0"/>
              <a:t>Omgaan met verschillen tussen mensen vraagt om </a:t>
            </a:r>
            <a:r>
              <a:rPr lang="nl-NL" b="1" dirty="0">
                <a:solidFill>
                  <a:srgbClr val="009CBC"/>
                </a:solidFill>
              </a:rPr>
              <a:t>tolerantie</a:t>
            </a:r>
            <a:r>
              <a:rPr lang="nl-NL" dirty="0"/>
              <a:t>: </a:t>
            </a:r>
          </a:p>
          <a:p>
            <a:pPr marL="177800"/>
            <a:r>
              <a:rPr lang="nl-NL" i="1" dirty="0"/>
              <a:t>je accepteert dat mensen soms anders zijn, denken of doen dan jij</a:t>
            </a:r>
            <a:r>
              <a:rPr lang="nl-NL" dirty="0"/>
              <a:t>. </a:t>
            </a:r>
          </a:p>
          <a:p>
            <a:pPr marL="177800"/>
            <a:endParaRPr lang="nl-NL" dirty="0"/>
          </a:p>
          <a:p>
            <a:pPr marL="177800"/>
            <a:r>
              <a:rPr lang="nl-NL" dirty="0"/>
              <a:t>Dit heeft veel te maken met </a:t>
            </a:r>
            <a:r>
              <a:rPr lang="nl-NL" b="1" dirty="0">
                <a:solidFill>
                  <a:srgbClr val="009CBC"/>
                </a:solidFill>
              </a:rPr>
              <a:t>respect</a:t>
            </a:r>
            <a:r>
              <a:rPr lang="nl-NL" dirty="0"/>
              <a:t>: </a:t>
            </a:r>
            <a:r>
              <a:rPr lang="nl-NL" i="1" dirty="0"/>
              <a:t>je laat anderen in hun waarde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90099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F54515C-D674-864E-BE83-FD7FED35588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Grenzen aan tolerantie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06E2B21-FBF6-723D-9004-9A38DC5342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319688-DDC1-2EFC-4064-55D1DD8070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Als je last hebt van asociaal gedrag van anderen, mag je daar </a:t>
            </a:r>
          </a:p>
          <a:p>
            <a:pPr marL="360363"/>
            <a:r>
              <a:rPr lang="nl-NL" dirty="0"/>
              <a:t>wat van zeggen.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Iedereen moet zich aan de wet houden.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Oproepen tot geweld, </a:t>
            </a:r>
            <a:r>
              <a:rPr lang="nl-NL" dirty="0" err="1"/>
              <a:t>haatzaaien</a:t>
            </a:r>
            <a:r>
              <a:rPr lang="nl-NL" dirty="0"/>
              <a:t> en </a:t>
            </a:r>
          </a:p>
          <a:p>
            <a:pPr marL="361950"/>
            <a:r>
              <a:rPr lang="nl-NL" dirty="0"/>
              <a:t>discriminatie mag dus niet.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  <a:p>
            <a:r>
              <a:rPr lang="nl-NL" dirty="0"/>
              <a:t> </a:t>
            </a:r>
          </a:p>
        </p:txBody>
      </p:sp>
      <p:pic>
        <p:nvPicPr>
          <p:cNvPr id="6" name="Afbeelding 5" descr="Afbeelding met buitenshuis, gebouw, boom, Container&#10;&#10;Automatisch gegenereerde beschrijving">
            <a:extLst>
              <a:ext uri="{FF2B5EF4-FFF2-40B4-BE49-F238E27FC236}">
                <a16:creationId xmlns:a16="http://schemas.microsoft.com/office/drawing/2014/main" id="{930A93E2-CEFF-A6FC-EFD9-5323FCF72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13" y="2499848"/>
            <a:ext cx="3515032" cy="219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45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4AF4CB6-0B39-6D87-7171-35C7A70957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Overeenkomsten zien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C2FD81-C103-F09D-F4AB-48A024F583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7.5 Een inclusieve samenleving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75F825-B57B-F3C8-7497-85801758AF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algn="ctr"/>
            <a:r>
              <a:rPr lang="nl-NL" b="1" dirty="0"/>
              <a:t>Vraag: </a:t>
            </a:r>
            <a:r>
              <a:rPr lang="nl-NL" dirty="0"/>
              <a:t>Welke</a:t>
            </a:r>
            <a:r>
              <a:rPr lang="nl-NL" b="1" dirty="0"/>
              <a:t> </a:t>
            </a:r>
            <a:r>
              <a:rPr lang="nl-NL" dirty="0"/>
              <a:t>overeenkomsten hebben deze mensen? </a:t>
            </a:r>
          </a:p>
          <a:p>
            <a:endParaRPr lang="nl-NL" dirty="0"/>
          </a:p>
        </p:txBody>
      </p:sp>
      <p:pic>
        <p:nvPicPr>
          <p:cNvPr id="6" name="Afbeelding 5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A1DBE18C-AC30-E4C6-3FFD-EF176A352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189" y="1980905"/>
            <a:ext cx="5659642" cy="329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734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BDCB5C53-CB51-460D-997C-56F6E2F1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388</Words>
  <Application>Microsoft Office PowerPoint</Application>
  <PresentationFormat>Breedbeeld</PresentationFormat>
  <Paragraphs>72</Paragraphs>
  <Slides>10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Segoe UI</vt:lpstr>
      <vt:lpstr>Kantoorthema</vt:lpstr>
      <vt:lpstr>7.5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11</cp:revision>
  <dcterms:created xsi:type="dcterms:W3CDTF">2024-03-21T10:50:36Z</dcterms:created>
  <dcterms:modified xsi:type="dcterms:W3CDTF">2024-10-16T10:18:57Z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