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1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57463B-D254-41BF-8E43-60B9DBB7EEB9}" v="8" dt="2024-06-03T07:45:51.1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9F2C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9FCB6D5-6BCF-98AF-DA40-2ED82D3A16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BBE1313-BDE7-7B6B-3EA7-EAFA210021E8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92055075"/>
              </p:ext>
            </p:extLst>
          </p:nvPr>
        </p:nvGraphicFramePr>
        <p:xfrm>
          <a:off x="623170" y="706243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BBE1313-BDE7-7B6B-3EA7-EAFA210021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170" y="706243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1DF42464-15E9-3703-343A-790DF06C93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00833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8E318611-6DC2-AE9B-A5CB-876E3D568A17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6579696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8E318611-6DC2-AE9B-A5CB-876E3D568A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3D5C1B4-8A1A-29B7-BAB8-5B71AD2C4C5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B28FA12-45D0-4FBB-0FEC-3EF6B178A4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236B7A4-505A-4ED2-E20E-6E3AD776DB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1887881-A54C-E7D7-DC47-AB0D215C025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PKjUEv9ZJM8?feature=oemb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V4PBSQseLxo?feature=oemb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44084-909A-927F-AE18-DF8D474E8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5.2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4C759D-7AE0-003A-6738-F180F54CD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Grondwet en grondrechten</a:t>
            </a:r>
          </a:p>
        </p:txBody>
      </p:sp>
      <p:pic>
        <p:nvPicPr>
          <p:cNvPr id="6" name="Tijdelijke aanduiding voor afbeelding 5" descr="Afbeelding met hemel, beeldhouwwerk, buitenshuis, persoon&#10;&#10;Automatisch gegenereerde beschrijving">
            <a:extLst>
              <a:ext uri="{FF2B5EF4-FFF2-40B4-BE49-F238E27FC236}">
                <a16:creationId xmlns:a16="http://schemas.microsoft.com/office/drawing/2014/main" id="{B0ED5784-4B5E-0A61-9732-7942C878BC6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5" t="330" r="305" b="-330"/>
          <a:stretch/>
        </p:blipFill>
        <p:spPr>
          <a:xfrm>
            <a:off x="5957132" y="910901"/>
            <a:ext cx="5400000" cy="5400000"/>
          </a:xfrm>
        </p:spPr>
      </p:pic>
    </p:spTree>
    <p:extLst>
      <p:ext uri="{BB962C8B-B14F-4D97-AF65-F5344CB8AC3E}">
        <p14:creationId xmlns:p14="http://schemas.microsoft.com/office/powerpoint/2010/main" val="410894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C6BE0E0-96AF-8F1E-1ECC-B5D576ABC83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Mensenrechten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0AB873-2C95-9CC7-831C-42DD5C344F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Leven in een rechtsstaat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A9BAA9E-F83B-A005-C4EE-2F3761E0750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r>
              <a:rPr lang="nl-NL" sz="2800" b="0" i="0" u="none" strike="noStrike" baseline="0" dirty="0">
                <a:latin typeface="MinionPro-Regular"/>
              </a:rPr>
              <a:t>In autoritaire staten en dictaturen trekken de machthebbers zich weinig </a:t>
            </a:r>
          </a:p>
          <a:p>
            <a:pPr algn="l"/>
            <a:r>
              <a:rPr lang="nl-NL" sz="2800" b="0" i="0" u="none" strike="noStrike" baseline="0" dirty="0">
                <a:latin typeface="MinionPro-Regular"/>
              </a:rPr>
              <a:t>of niets aan van mensenrechten. </a:t>
            </a:r>
          </a:p>
          <a:p>
            <a:pPr algn="l"/>
            <a:endParaRPr lang="nl-NL" dirty="0">
              <a:latin typeface="MinionPro-Regular"/>
            </a:endParaRPr>
          </a:p>
          <a:p>
            <a:pPr algn="l"/>
            <a:r>
              <a:rPr lang="nl-NL" sz="2800" b="0" i="0" u="none" strike="noStrike" baseline="0" dirty="0">
                <a:latin typeface="MinionPro-Regular"/>
              </a:rPr>
              <a:t>Hier kunnen we als Nederland niet zo veel aan doen. </a:t>
            </a:r>
          </a:p>
          <a:p>
            <a:pPr algn="l"/>
            <a:endParaRPr lang="nl-NL" sz="2800" b="0" i="0" u="none" strike="noStrike" baseline="0" dirty="0">
              <a:latin typeface="MinionPro-Regular"/>
            </a:endParaRPr>
          </a:p>
          <a:p>
            <a:pPr algn="l"/>
            <a:r>
              <a:rPr lang="nl-NL" sz="2800" b="0" i="0" u="none" strike="noStrike" baseline="0" dirty="0">
                <a:latin typeface="MinionPro-Regular"/>
              </a:rPr>
              <a:t>Nederland vraagt hooguit koning Willem-Alexander </a:t>
            </a:r>
          </a:p>
          <a:p>
            <a:pPr algn="l"/>
            <a:r>
              <a:rPr lang="nl-NL" sz="2800" b="0" i="0" u="none" strike="noStrike" baseline="0" dirty="0">
                <a:latin typeface="MinionPro-Regular"/>
              </a:rPr>
              <a:t>om de mensenrechten te bespreken tijdens </a:t>
            </a:r>
          </a:p>
          <a:p>
            <a:pPr algn="l"/>
            <a:r>
              <a:rPr lang="nl-NL" sz="2800" b="0" i="0" u="none" strike="noStrike" baseline="0" dirty="0">
                <a:latin typeface="MinionPro-Regular"/>
              </a:rPr>
              <a:t>een staatsbezoek.</a:t>
            </a:r>
            <a:endParaRPr lang="nl-NL" b="0" i="0" u="none" strike="noStrike" baseline="0" dirty="0">
              <a:solidFill>
                <a:srgbClr val="000000"/>
              </a:solidFill>
            </a:endParaRPr>
          </a:p>
        </p:txBody>
      </p:sp>
      <p:pic>
        <p:nvPicPr>
          <p:cNvPr id="3" name="Afbeelding 2" descr="Afbeelding met hemel, kleding, persoon, person&#10;&#10;Automatisch gegenereerde beschrijving">
            <a:extLst>
              <a:ext uri="{FF2B5EF4-FFF2-40B4-BE49-F238E27FC236}">
                <a16:creationId xmlns:a16="http://schemas.microsoft.com/office/drawing/2014/main" id="{62C3C860-63C6-7862-CCD6-BCA5A695E0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0" r="13970"/>
          <a:stretch/>
        </p:blipFill>
        <p:spPr>
          <a:xfrm>
            <a:off x="9000565" y="2693397"/>
            <a:ext cx="2836343" cy="283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64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2D03657-B0D7-B493-1B24-CEC625BF45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Leven in een rechtsstaat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97E9B82-8E24-8A22-6626-2677A2A0FB9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zijn mensenrechten?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2775B571-2C2B-DC38-F8E1-287FC045C176}"/>
              </a:ext>
            </a:extLst>
          </p:cNvPr>
          <p:cNvSpPr txBox="1"/>
          <p:nvPr/>
        </p:nvSpPr>
        <p:spPr>
          <a:xfrm>
            <a:off x="2138141" y="5118847"/>
            <a:ext cx="82948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schendingen van mensenrechten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in Nederland worden in de video genoemd?</a:t>
            </a:r>
          </a:p>
        </p:txBody>
      </p:sp>
      <p:pic>
        <p:nvPicPr>
          <p:cNvPr id="8" name="Onlinemedia 7" title="Wat zijn mensenrechten? En wat doet het College?">
            <a:hlinkClick r:id="" action="ppaction://media"/>
            <a:extLst>
              <a:ext uri="{FF2B5EF4-FFF2-40B4-BE49-F238E27FC236}">
                <a16:creationId xmlns:a16="http://schemas.microsoft.com/office/drawing/2014/main" id="{15DDC8F4-848E-B514-34E0-FC1C6F8975F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17501" y="1922039"/>
            <a:ext cx="4356998" cy="246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14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C6BE0E0-96AF-8F1E-1ECC-B5D576ABC83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Boycot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0AB873-2C95-9CC7-831C-42DD5C344F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Leven in een rechtsstaat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A9BAA9E-F83B-A005-C4EE-2F3761E0750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r>
              <a:rPr lang="nl-NL" b="0" i="0" u="none" strike="noStrike" baseline="0" dirty="0">
                <a:solidFill>
                  <a:srgbClr val="000000"/>
                </a:solidFill>
              </a:rPr>
              <a:t>Actiegroepen vragen soms om een boycot tegen een land vanwege </a:t>
            </a:r>
          </a:p>
          <a:p>
            <a:pPr algn="l"/>
            <a:r>
              <a:rPr lang="nl-NL" b="0" i="0" u="none" strike="noStrike" baseline="0" dirty="0">
                <a:solidFill>
                  <a:srgbClr val="000000"/>
                </a:solidFill>
              </a:rPr>
              <a:t>het schenden van mensenrechten.</a:t>
            </a:r>
          </a:p>
          <a:p>
            <a:pPr algn="l"/>
            <a:endParaRPr lang="nl-NL" dirty="0">
              <a:solidFill>
                <a:srgbClr val="000000"/>
              </a:solidFill>
            </a:endParaRPr>
          </a:p>
          <a:p>
            <a:pPr marL="180975" algn="l"/>
            <a:r>
              <a:rPr lang="nl-NL" b="0" i="0" u="none" strike="noStrike" baseline="0" dirty="0">
                <a:solidFill>
                  <a:srgbClr val="000000"/>
                </a:solidFill>
              </a:rPr>
              <a:t>Een </a:t>
            </a:r>
            <a:r>
              <a:rPr lang="nl-NL" b="1" i="0" u="none" strike="noStrike" baseline="0" dirty="0">
                <a:solidFill>
                  <a:srgbClr val="009CBC"/>
                </a:solidFill>
              </a:rPr>
              <a:t>boycot</a:t>
            </a:r>
            <a:r>
              <a:rPr lang="nl-NL" b="0" i="0" u="none" strike="noStrike" baseline="0" dirty="0">
                <a:solidFill>
                  <a:srgbClr val="000000"/>
                </a:solidFill>
              </a:rPr>
              <a:t> betekent dat we </a:t>
            </a:r>
            <a:r>
              <a:rPr lang="nl-NL" b="0" i="1" u="none" strike="noStrike" baseline="0" dirty="0">
                <a:solidFill>
                  <a:srgbClr val="000000"/>
                </a:solidFill>
              </a:rPr>
              <a:t>geen producten kopen die uit een</a:t>
            </a:r>
          </a:p>
          <a:p>
            <a:pPr marL="180975" algn="l"/>
            <a:r>
              <a:rPr lang="nl-NL" b="0" i="1" u="none" strike="noStrike" baseline="0" dirty="0">
                <a:solidFill>
                  <a:srgbClr val="000000"/>
                </a:solidFill>
              </a:rPr>
              <a:t>bepaald land komen</a:t>
            </a:r>
            <a:r>
              <a:rPr lang="nl-NL" b="0" i="0" u="none" strike="noStrike" baseline="0" dirty="0">
                <a:solidFill>
                  <a:srgbClr val="000000"/>
                </a:solidFill>
              </a:rPr>
              <a:t>.</a:t>
            </a:r>
          </a:p>
          <a:p>
            <a:pPr algn="l"/>
            <a:endParaRPr lang="nl-NL" dirty="0">
              <a:solidFill>
                <a:srgbClr val="000000"/>
              </a:solidFill>
            </a:endParaRPr>
          </a:p>
          <a:p>
            <a:pPr algn="l"/>
            <a:r>
              <a:rPr lang="nl-NL" b="0" i="0" u="none" strike="noStrike" baseline="0" dirty="0">
                <a:solidFill>
                  <a:srgbClr val="000000"/>
                </a:solidFill>
              </a:rPr>
              <a:t>Een boycot wordt ook ingesteld als de internationale vrede wordt </a:t>
            </a:r>
          </a:p>
          <a:p>
            <a:pPr algn="l"/>
            <a:r>
              <a:rPr lang="nl-NL" b="0" i="0" u="none" strike="noStrike" baseline="0" dirty="0">
                <a:solidFill>
                  <a:srgbClr val="000000"/>
                </a:solidFill>
              </a:rPr>
              <a:t>bedreigd.</a:t>
            </a:r>
          </a:p>
        </p:txBody>
      </p:sp>
    </p:spTree>
    <p:extLst>
      <p:ext uri="{BB962C8B-B14F-4D97-AF65-F5344CB8AC3E}">
        <p14:creationId xmlns:p14="http://schemas.microsoft.com/office/powerpoint/2010/main" val="1552615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16578DAB-378B-60A9-87D1-EBBEC42923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Grondwet en grondrechten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943D85-3732-5294-0874-E2606126BA0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uitleggen hoe de Grondwet burgers beschermt tegen </a:t>
            </a:r>
          </a:p>
          <a:p>
            <a:pPr marL="358775"/>
            <a:r>
              <a:rPr lang="nl-NL" dirty="0"/>
              <a:t>de macht van de overheid.</a:t>
            </a:r>
          </a:p>
          <a:p>
            <a:pPr marL="358775" indent="-358775"/>
            <a:r>
              <a:rPr lang="nl-NL" dirty="0"/>
              <a:t>•	Je kunt een voorbeeld geven van botsende grondrechten.</a:t>
            </a:r>
          </a:p>
          <a:p>
            <a:pPr marL="358775" indent="-358775"/>
            <a:r>
              <a:rPr lang="nl-NL" dirty="0"/>
              <a:t>•	Je kunt het verschil uitleggen tussen grondrechten en </a:t>
            </a:r>
          </a:p>
          <a:p>
            <a:pPr marL="358775"/>
            <a:r>
              <a:rPr lang="nl-NL" dirty="0"/>
              <a:t>mensenrechten.</a:t>
            </a:r>
          </a:p>
          <a:p>
            <a:pPr marL="358775" indent="-358775"/>
            <a:r>
              <a:rPr lang="nl-NL" dirty="0"/>
              <a:t>•	Je kunt uitleggen wat een boycot is.</a:t>
            </a:r>
          </a:p>
        </p:txBody>
      </p:sp>
    </p:spTree>
    <p:extLst>
      <p:ext uri="{BB962C8B-B14F-4D97-AF65-F5344CB8AC3E}">
        <p14:creationId xmlns:p14="http://schemas.microsoft.com/office/powerpoint/2010/main" val="3618180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16578DAB-378B-60A9-87D1-EBBEC42923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Grondwet en grondrechten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943D85-3732-5294-0874-E2606126BA0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uitleggen hoe de Grondwet burgers beschermt tegen </a:t>
            </a:r>
          </a:p>
          <a:p>
            <a:pPr marL="358775"/>
            <a:r>
              <a:rPr lang="nl-NL" dirty="0"/>
              <a:t>de macht van de overheid.</a:t>
            </a:r>
          </a:p>
          <a:p>
            <a:pPr marL="358775" indent="-358775"/>
            <a:r>
              <a:rPr lang="nl-NL" dirty="0"/>
              <a:t>•	Je kunt een voorbeeld geven van botsende grondrechten.</a:t>
            </a:r>
          </a:p>
          <a:p>
            <a:pPr marL="358775" indent="-358775"/>
            <a:r>
              <a:rPr lang="nl-NL" dirty="0"/>
              <a:t>•	Je kunt het verschil uitleggen tussen grondrechten en </a:t>
            </a:r>
          </a:p>
          <a:p>
            <a:pPr marL="358775"/>
            <a:r>
              <a:rPr lang="nl-NL" dirty="0"/>
              <a:t>mensenrechten.</a:t>
            </a:r>
          </a:p>
          <a:p>
            <a:pPr marL="358775" indent="-358775"/>
            <a:r>
              <a:rPr lang="nl-NL" dirty="0"/>
              <a:t>•	Je kunt uitleggen wat een boycot is.</a:t>
            </a:r>
          </a:p>
        </p:txBody>
      </p:sp>
    </p:spTree>
    <p:extLst>
      <p:ext uri="{BB962C8B-B14F-4D97-AF65-F5344CB8AC3E}">
        <p14:creationId xmlns:p14="http://schemas.microsoft.com/office/powerpoint/2010/main" val="3771415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4A213AE-B83C-8772-55CF-D9502D892B2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7188" indent="-357188"/>
            <a:r>
              <a:rPr lang="nl-NL" dirty="0"/>
              <a:t>•	De Grondwet</a:t>
            </a:r>
          </a:p>
          <a:p>
            <a:pPr marL="357188" indent="-357188"/>
            <a:r>
              <a:rPr lang="nl-NL" dirty="0"/>
              <a:t>•	Grondrechten</a:t>
            </a:r>
          </a:p>
          <a:p>
            <a:pPr marL="357188" indent="-357188"/>
            <a:r>
              <a:rPr lang="nl-NL" dirty="0"/>
              <a:t>•	Mensenrechten</a:t>
            </a:r>
          </a:p>
          <a:p>
            <a:pPr marL="357188" indent="-357188"/>
            <a:r>
              <a:rPr lang="nl-NL" dirty="0"/>
              <a:t>•	Boycot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B3D3F72-5ADE-D372-CB86-38B843AEBC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Grondwet en grondrechten</a:t>
            </a:r>
          </a:p>
        </p:txBody>
      </p:sp>
      <p:pic>
        <p:nvPicPr>
          <p:cNvPr id="6" name="Afbeelding 5" descr="Afbeelding met buitenshuis, schoeisel, kleding, boom&#10;&#10;Automatisch gegenereerde beschrijving">
            <a:extLst>
              <a:ext uri="{FF2B5EF4-FFF2-40B4-BE49-F238E27FC236}">
                <a16:creationId xmlns:a16="http://schemas.microsoft.com/office/drawing/2014/main" id="{DE4DAE08-8B2B-EA6F-60ED-57673BB444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r="26173"/>
          <a:stretch/>
        </p:blipFill>
        <p:spPr>
          <a:xfrm>
            <a:off x="7502513" y="1676890"/>
            <a:ext cx="4066032" cy="406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048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1D715BB-F84A-281C-CC3F-5A9ACA6037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Grondwet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F83E865-B09F-1F5C-50C6-F41984333E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Grondwet en grondrechten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F11816B-56B0-9EFA-6023-25BEEC8A3E2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/>
            <a:r>
              <a:rPr lang="nl-NL" dirty="0"/>
              <a:t>In de </a:t>
            </a:r>
            <a:r>
              <a:rPr lang="nl-NL" b="1" dirty="0">
                <a:solidFill>
                  <a:srgbClr val="009CBC"/>
                </a:solidFill>
              </a:rPr>
              <a:t>Grondwet</a:t>
            </a:r>
            <a:r>
              <a:rPr lang="nl-NL" dirty="0"/>
              <a:t> staan </a:t>
            </a:r>
            <a:r>
              <a:rPr lang="nl-NL" i="1" dirty="0"/>
              <a:t>de belangrijkste rechten en plichten van </a:t>
            </a:r>
          </a:p>
          <a:p>
            <a:pPr marL="179388"/>
            <a:r>
              <a:rPr lang="nl-NL" i="1" dirty="0"/>
              <a:t>burgers en overheid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De Grondwet beschermt zo burgers tegen de macht van de </a:t>
            </a:r>
          </a:p>
          <a:p>
            <a:r>
              <a:rPr lang="nl-NL" dirty="0"/>
              <a:t>overheid en garandeert dat we gebruik kunnen maken van onze </a:t>
            </a:r>
          </a:p>
          <a:p>
            <a:r>
              <a:rPr lang="nl-NL" dirty="0"/>
              <a:t>rechten en vrijheden.</a:t>
            </a:r>
          </a:p>
          <a:p>
            <a:endParaRPr lang="nl-NL" dirty="0"/>
          </a:p>
          <a:p>
            <a:r>
              <a:rPr lang="nl-NL" dirty="0"/>
              <a:t>Omdat Nederland een democratie is, zijn de rechten en plichten in</a:t>
            </a:r>
          </a:p>
          <a:p>
            <a:r>
              <a:rPr lang="nl-NL" dirty="0"/>
              <a:t>de Grondwet door het parlement opgesteld.</a:t>
            </a:r>
          </a:p>
        </p:txBody>
      </p:sp>
    </p:spTree>
    <p:extLst>
      <p:ext uri="{BB962C8B-B14F-4D97-AF65-F5344CB8AC3E}">
        <p14:creationId xmlns:p14="http://schemas.microsoft.com/office/powerpoint/2010/main" val="871617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1D715BB-F84A-281C-CC3F-5A9ACA6037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Grondrechten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F83E865-B09F-1F5C-50C6-F41984333E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Grondwet en grondrechten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F11816B-56B0-9EFA-6023-25BEEC8A3E2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/>
            <a:r>
              <a:rPr lang="nl-NL" dirty="0"/>
              <a:t>In de Grondwet staan </a:t>
            </a:r>
            <a:r>
              <a:rPr lang="nl-NL" b="1" dirty="0">
                <a:solidFill>
                  <a:srgbClr val="009CBC"/>
                </a:solidFill>
              </a:rPr>
              <a:t>grondrechten</a:t>
            </a:r>
            <a:r>
              <a:rPr lang="nl-NL" dirty="0"/>
              <a:t>, </a:t>
            </a:r>
            <a:r>
              <a:rPr lang="nl-NL" i="1" dirty="0"/>
              <a:t>basisrechten die elke inwoner</a:t>
            </a:r>
          </a:p>
          <a:p>
            <a:pPr marL="179388"/>
            <a:r>
              <a:rPr lang="nl-NL" i="1" dirty="0"/>
              <a:t>van Nederland heeft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In Artikel 1 van de Grondwet staat bijvoorbeeld dat iedereen</a:t>
            </a:r>
          </a:p>
          <a:p>
            <a:r>
              <a:rPr lang="nl-NL" dirty="0"/>
              <a:t>recht heeft op gelijke behandeling en dat discriminatie verboden is.</a:t>
            </a:r>
          </a:p>
          <a:p>
            <a:endParaRPr lang="nl-NL" dirty="0"/>
          </a:p>
          <a:p>
            <a:r>
              <a:rPr lang="nl-NL" dirty="0"/>
              <a:t>In 1983 kregen ook </a:t>
            </a:r>
            <a:r>
              <a:rPr lang="nl-NL" b="1" dirty="0"/>
              <a:t>sociale grondrechten </a:t>
            </a:r>
            <a:r>
              <a:rPr lang="nl-NL" dirty="0"/>
              <a:t>een plek in de </a:t>
            </a:r>
          </a:p>
          <a:p>
            <a:r>
              <a:rPr lang="nl-NL" dirty="0"/>
              <a:t>Grondwet.</a:t>
            </a:r>
          </a:p>
        </p:txBody>
      </p:sp>
    </p:spTree>
    <p:extLst>
      <p:ext uri="{BB962C8B-B14F-4D97-AF65-F5344CB8AC3E}">
        <p14:creationId xmlns:p14="http://schemas.microsoft.com/office/powerpoint/2010/main" val="3040766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8F7BACF-027A-4353-8A57-02379A001A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Grondwet en grondrechten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C839691-0263-AF9D-B025-403E58FB47A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Sociale grondrechten</a:t>
            </a:r>
          </a:p>
        </p:txBody>
      </p:sp>
      <p:pic>
        <p:nvPicPr>
          <p:cNvPr id="2" name="Onlinemedia 1" title="Dit zijn de sociale grondrechten | Explainer | #175jaarGrondwet">
            <a:hlinkClick r:id="" action="ppaction://media"/>
            <a:extLst>
              <a:ext uri="{FF2B5EF4-FFF2-40B4-BE49-F238E27FC236}">
                <a16:creationId xmlns:a16="http://schemas.microsoft.com/office/drawing/2014/main" id="{0F85C0F1-5B9E-886E-F23B-507D2D56466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45156" y="1951955"/>
            <a:ext cx="4292833" cy="242545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0AEC8E54-2CE1-D8D2-8643-02051AE87C75}"/>
              </a:ext>
            </a:extLst>
          </p:cNvPr>
          <p:cNvSpPr txBox="1"/>
          <p:nvPr/>
        </p:nvSpPr>
        <p:spPr>
          <a:xfrm>
            <a:off x="1522757" y="5084114"/>
            <a:ext cx="91376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Bepalen de sociale grondrechten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voor hoeveel banen de overheid ieder jaar moet zorgen?</a:t>
            </a:r>
          </a:p>
        </p:txBody>
      </p:sp>
    </p:spTree>
    <p:extLst>
      <p:ext uri="{BB962C8B-B14F-4D97-AF65-F5344CB8AC3E}">
        <p14:creationId xmlns:p14="http://schemas.microsoft.com/office/powerpoint/2010/main" val="396890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1D715BB-F84A-281C-CC3F-5A9ACA6037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Grondrechten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F83E865-B09F-1F5C-50C6-F41984333E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Grondwet en grondrechten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F11816B-56B0-9EFA-6023-25BEEC8A3E2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Er zit een grens aan grondrechten. Vrijheid van meningsuiting is een</a:t>
            </a:r>
          </a:p>
          <a:p>
            <a:r>
              <a:rPr lang="nl-NL" dirty="0"/>
              <a:t>grondrecht, maar dat betekent niet dat je alles maar mag zeggen.</a:t>
            </a:r>
          </a:p>
          <a:p>
            <a:endParaRPr lang="nl-NL" dirty="0"/>
          </a:p>
          <a:p>
            <a:r>
              <a:rPr lang="nl-NL" dirty="0"/>
              <a:t>Grondrechten kunnen met elkaar botsen. Bijvoorbeeld de vrijheid </a:t>
            </a:r>
          </a:p>
          <a:p>
            <a:r>
              <a:rPr lang="nl-NL" dirty="0"/>
              <a:t>van godsdienst kan botsen met het recht op gelijke behandeling.</a:t>
            </a:r>
          </a:p>
          <a:p>
            <a:endParaRPr lang="nl-NL" dirty="0"/>
          </a:p>
          <a:p>
            <a:r>
              <a:rPr lang="nl-NL" dirty="0"/>
              <a:t>Grondrechten hebben geen rangorde: het ene grondrecht is niet </a:t>
            </a:r>
          </a:p>
          <a:p>
            <a:r>
              <a:rPr lang="nl-NL" dirty="0"/>
              <a:t>belangrijker dan het andere.</a:t>
            </a:r>
          </a:p>
        </p:txBody>
      </p:sp>
    </p:spTree>
    <p:extLst>
      <p:ext uri="{BB962C8B-B14F-4D97-AF65-F5344CB8AC3E}">
        <p14:creationId xmlns:p14="http://schemas.microsoft.com/office/powerpoint/2010/main" val="312136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C6BE0E0-96AF-8F1E-1ECC-B5D576ABC83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Grondrechten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0AB873-2C95-9CC7-831C-42DD5C344F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Grondwet en grondrechten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A9BAA9E-F83B-A005-C4EE-2F3761E0750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endParaRPr lang="nl-NL" b="0" i="0" u="none" strike="noStrike" baseline="0" dirty="0">
              <a:solidFill>
                <a:srgbClr val="000000"/>
              </a:solidFill>
            </a:endParaRPr>
          </a:p>
        </p:txBody>
      </p:sp>
      <p:pic>
        <p:nvPicPr>
          <p:cNvPr id="3" name="Afbeelding 2" descr="Afbeelding met tekst, schermopname, ontwerp&#10;&#10;Automatisch gegenereerde beschrijving">
            <a:extLst>
              <a:ext uri="{FF2B5EF4-FFF2-40B4-BE49-F238E27FC236}">
                <a16:creationId xmlns:a16="http://schemas.microsoft.com/office/drawing/2014/main" id="{6DCB9E04-6DFB-16E1-A8BC-8DD6CC8B1C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849" y="1401450"/>
            <a:ext cx="5748302" cy="3776635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1C957B2F-A71B-F6A4-43CF-9E3D5AEE0DFE}"/>
              </a:ext>
            </a:extLst>
          </p:cNvPr>
          <p:cNvSpPr txBox="1"/>
          <p:nvPr/>
        </p:nvSpPr>
        <p:spPr>
          <a:xfrm>
            <a:off x="1170869" y="5347194"/>
            <a:ext cx="98502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 grondrecht vind jij het belangrijkste, en waarom?</a:t>
            </a:r>
          </a:p>
        </p:txBody>
      </p:sp>
    </p:spTree>
    <p:extLst>
      <p:ext uri="{BB962C8B-B14F-4D97-AF65-F5344CB8AC3E}">
        <p14:creationId xmlns:p14="http://schemas.microsoft.com/office/powerpoint/2010/main" val="3294608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C6BE0E0-96AF-8F1E-1ECC-B5D576ABC83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Mensenrechten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0AB873-2C95-9CC7-831C-42DD5C344F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5.2 Grondwet en grondrechten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A9BAA9E-F83B-A005-C4EE-2F3761E0750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nl-NL" sz="2800" i="0" u="none" strike="noStrike" baseline="0" dirty="0">
                <a:latin typeface="MinionPro-Bold"/>
              </a:rPr>
              <a:t>Voor de Nederlandse rechtsstaat zijn ook de </a:t>
            </a:r>
            <a:r>
              <a:rPr lang="nl-NL" sz="2800" b="1" i="0" u="none" strike="noStrike" baseline="0" dirty="0">
                <a:solidFill>
                  <a:srgbClr val="009CBC"/>
                </a:solidFill>
                <a:latin typeface="MinionPro-Bold"/>
              </a:rPr>
              <a:t>mensenrechten</a:t>
            </a:r>
            <a:r>
              <a:rPr lang="nl-NL" sz="2800" i="0" u="none" strike="noStrike" baseline="0" dirty="0"/>
              <a:t> belangrijk: </a:t>
            </a:r>
          </a:p>
          <a:p>
            <a:pPr algn="l"/>
            <a:r>
              <a:rPr lang="nl-NL" sz="2800" b="0" i="1" u="none" strike="noStrike" baseline="0" dirty="0">
                <a:solidFill>
                  <a:srgbClr val="000000"/>
                </a:solidFill>
                <a:latin typeface="MinionPro-It"/>
              </a:rPr>
              <a:t>basisrechten voor elk mens, waar die ook woont</a:t>
            </a:r>
            <a:r>
              <a:rPr lang="nl-NL" sz="2800" b="0" i="0" u="none" strike="noStrike" baseline="0" dirty="0">
                <a:solidFill>
                  <a:srgbClr val="000000"/>
                </a:solidFill>
                <a:latin typeface="MinionPro-Regular"/>
              </a:rPr>
              <a:t>. </a:t>
            </a:r>
          </a:p>
          <a:p>
            <a:pPr algn="l"/>
            <a:endParaRPr lang="nl-NL" sz="2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nl-NL" sz="2800" b="0" i="0" u="none" strike="noStrike" baseline="0" dirty="0">
                <a:solidFill>
                  <a:srgbClr val="000000"/>
                </a:solidFill>
                <a:latin typeface="MinionPro-Regular"/>
              </a:rPr>
              <a:t>Bijvoorbeeld:</a:t>
            </a:r>
          </a:p>
          <a:p>
            <a:pPr marL="358775" indent="-358775" algn="l"/>
            <a:r>
              <a:rPr lang="nl-NL" b="0" i="0" u="none" strike="noStrike" baseline="0" dirty="0"/>
              <a:t>•	</a:t>
            </a:r>
            <a:r>
              <a:rPr lang="nl-NL" dirty="0">
                <a:solidFill>
                  <a:srgbClr val="000000"/>
                </a:solidFill>
                <a:latin typeface="MinionPro-Regular"/>
              </a:rPr>
              <a:t>het </a:t>
            </a:r>
            <a:r>
              <a:rPr lang="nl-NL" sz="2800" b="0" i="0" u="none" strike="noStrike" baseline="0" dirty="0">
                <a:solidFill>
                  <a:srgbClr val="000000"/>
                </a:solidFill>
                <a:latin typeface="MinionPro-Regular"/>
              </a:rPr>
              <a:t>recht op onderwijs </a:t>
            </a:r>
          </a:p>
          <a:p>
            <a:pPr marL="358775" indent="-358775" algn="l"/>
            <a:r>
              <a:rPr lang="nl-NL" b="0" i="0" u="none" strike="noStrike" baseline="0" dirty="0"/>
              <a:t>•	</a:t>
            </a:r>
            <a:r>
              <a:rPr lang="nl-NL" dirty="0">
                <a:solidFill>
                  <a:srgbClr val="000000"/>
                </a:solidFill>
                <a:latin typeface="MinionPro-Regular"/>
              </a:rPr>
              <a:t>de </a:t>
            </a:r>
            <a:r>
              <a:rPr lang="nl-NL" sz="2800" b="0" i="0" u="none" strike="noStrike" baseline="0" dirty="0">
                <a:solidFill>
                  <a:srgbClr val="000000"/>
                </a:solidFill>
                <a:latin typeface="MinionPro-Regular"/>
              </a:rPr>
              <a:t>vrijheid van meningsuiting</a:t>
            </a:r>
          </a:p>
          <a:p>
            <a:pPr marL="358775" indent="-358775" algn="l"/>
            <a:r>
              <a:rPr lang="nl-NL" b="0" i="0" u="none" strike="noStrike" baseline="0" dirty="0"/>
              <a:t>•	</a:t>
            </a:r>
            <a:r>
              <a:rPr lang="nl-NL" sz="2800" b="0" i="0" u="none" strike="noStrike" baseline="0" dirty="0">
                <a:solidFill>
                  <a:srgbClr val="000000"/>
                </a:solidFill>
                <a:latin typeface="MinionPro-Regular"/>
              </a:rPr>
              <a:t>het recht om te trouwen met wie je wilt</a:t>
            </a:r>
          </a:p>
          <a:p>
            <a:pPr algn="l"/>
            <a:endParaRPr lang="nl-NL" sz="2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nl-NL" sz="2800" b="0" i="0" u="none" strike="noStrike" baseline="0" dirty="0">
                <a:solidFill>
                  <a:srgbClr val="000000"/>
                </a:solidFill>
                <a:latin typeface="MinionPro-Regular"/>
              </a:rPr>
              <a:t>Deze Rechten van de Mens zijn in 1948 aangenomen </a:t>
            </a:r>
          </a:p>
          <a:p>
            <a:pPr algn="l"/>
            <a:r>
              <a:rPr lang="nl-NL" sz="2800" b="0" i="0" u="none" strike="noStrike" baseline="0" dirty="0">
                <a:solidFill>
                  <a:srgbClr val="000000"/>
                </a:solidFill>
                <a:latin typeface="MinionPro-Regular"/>
              </a:rPr>
              <a:t>door de Verenigde Naties.</a:t>
            </a:r>
            <a:endParaRPr lang="nl-NL" b="0" i="0" u="none" strike="noStrike" baseline="0" dirty="0">
              <a:solidFill>
                <a:srgbClr val="000000"/>
              </a:solidFill>
            </a:endParaRPr>
          </a:p>
        </p:txBody>
      </p:sp>
      <p:pic>
        <p:nvPicPr>
          <p:cNvPr id="3" name="Afbeelding 2" descr="Afbeelding met tekst, Lettertype, logo, Graphics&#10;&#10;Automatisch gegenereerde beschrijving">
            <a:extLst>
              <a:ext uri="{FF2B5EF4-FFF2-40B4-BE49-F238E27FC236}">
                <a16:creationId xmlns:a16="http://schemas.microsoft.com/office/drawing/2014/main" id="{947675B0-637F-5FEE-D292-7CFC12EF0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132" y="3240514"/>
            <a:ext cx="3048000" cy="93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77717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701B1C-4835-42B8-BCE2-FD503161EF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530</Words>
  <Application>Microsoft Office PowerPoint</Application>
  <PresentationFormat>Breedbeeld</PresentationFormat>
  <Paragraphs>95</Paragraphs>
  <Slides>13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MinionPro-Bold</vt:lpstr>
      <vt:lpstr>MinionPro-It</vt:lpstr>
      <vt:lpstr>MinionPro-Regular</vt:lpstr>
      <vt:lpstr>Segoe UI</vt:lpstr>
      <vt:lpstr>Kantoorthema</vt:lpstr>
      <vt:lpstr>5.2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9</cp:revision>
  <dcterms:created xsi:type="dcterms:W3CDTF">2024-03-21T10:50:36Z</dcterms:created>
  <dcterms:modified xsi:type="dcterms:W3CDTF">2024-10-16T10:50:56Z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