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75" r:id="rId9"/>
    <p:sldId id="268" r:id="rId10"/>
    <p:sldId id="274" r:id="rId11"/>
    <p:sldId id="269" r:id="rId12"/>
    <p:sldId id="270" r:id="rId13"/>
    <p:sldId id="277" r:id="rId14"/>
    <p:sldId id="273" r:id="rId15"/>
    <p:sldId id="262" r:id="rId16"/>
    <p:sldId id="276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667C3A"/>
    <a:srgbClr val="CB0E13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4D4408-C2E7-4A23-838D-23C175419A20}" v="1" dt="2024-05-29T09:49:01.2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667C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A1C372C-AAD5-AB9F-F10C-7530FBBB1B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8BC696CA-8D15-443B-6A64-BD16F36265E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255985149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8BC696CA-8D15-443B-6A64-BD16F36265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E139C18A-8881-99FB-2138-C0A9B042A3E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DE05EF23-518C-471B-8767-336995ABD88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2084747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DE05EF23-518C-471B-8767-336995ABD8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53E542F-72DE-2C75-19FE-7192CB6E756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AD167DD-55D5-7A59-A98D-6E219F529F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2EEE8E7-76F3-39F6-7A28-EF513B8A92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CE0431B-DB44-8109-7410-2B3C0FB20DD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nos.nl/op3/video/2303518-wel-werken-geen-belasting-betalen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axr-d6Ag3cU?feature=oembed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8C7B0B-9E12-038D-4F59-167AB0D0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8.3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AAC87D-A928-998C-6A1C-77EC8F30D50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Ken je rechten</a:t>
            </a:r>
          </a:p>
        </p:txBody>
      </p:sp>
      <p:pic>
        <p:nvPicPr>
          <p:cNvPr id="6" name="Tijdelijke aanduiding voor afbeelding 5" descr="Afbeelding met persoon, kleding, overdekt, Fastfood&#10;&#10;Automatisch gegenereerde beschrijving">
            <a:extLst>
              <a:ext uri="{FF2B5EF4-FFF2-40B4-BE49-F238E27FC236}">
                <a16:creationId xmlns:a16="http://schemas.microsoft.com/office/drawing/2014/main" id="{8667EE0C-CF9D-58D2-4052-ABF266C97A1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0" r="16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319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2CBB646-DBE2-C3CA-045F-EAA0E1E3F9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8.3 Ken je rechten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03EAC240-52DB-6FC0-A49C-C07C5744C37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>
                <a:hlinkClick r:id="rId2"/>
              </a:rPr>
              <a:t>https://nos.nl/op3/video/2303518-wel-werken-geen-belasting-betalen</a:t>
            </a: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96295C7-63DA-3DB7-8B0E-2F43DAF56D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Zwartwerk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29ABE754-5758-6E3E-EC48-F3AFCDFA65E4}"/>
              </a:ext>
            </a:extLst>
          </p:cNvPr>
          <p:cNvSpPr txBox="1"/>
          <p:nvPr/>
        </p:nvSpPr>
        <p:spPr>
          <a:xfrm>
            <a:off x="1977404" y="5118847"/>
            <a:ext cx="8389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zijn de vier risico’s van zwartwerken?</a:t>
            </a:r>
          </a:p>
        </p:txBody>
      </p:sp>
      <p:pic>
        <p:nvPicPr>
          <p:cNvPr id="1028" name="Picture 4" descr="NOS op 3 wil proeftuin voor vertelvormen worden">
            <a:extLst>
              <a:ext uri="{FF2B5EF4-FFF2-40B4-BE49-F238E27FC236}">
                <a16:creationId xmlns:a16="http://schemas.microsoft.com/office/drawing/2014/main" id="{3791E17C-CFB6-13D4-B210-3D5E47987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176" y="1242115"/>
            <a:ext cx="3133163" cy="164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056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Recht op werk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8.3 Ken je rechten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>
              <a:lnSpc>
                <a:spcPct val="100000"/>
              </a:lnSpc>
            </a:pPr>
            <a:r>
              <a:rPr lang="nl-NL" dirty="0"/>
              <a:t>Werken is een recht. Daarom staat in de Grondwet dat de overheid</a:t>
            </a:r>
          </a:p>
          <a:p>
            <a:pPr algn="l">
              <a:lnSpc>
                <a:spcPct val="100000"/>
              </a:lnSpc>
            </a:pPr>
            <a:r>
              <a:rPr lang="nl-NL" dirty="0"/>
              <a:t>haar best moet doen om voor voldoende banen te zorgen. </a:t>
            </a:r>
          </a:p>
          <a:p>
            <a:pPr algn="l">
              <a:lnSpc>
                <a:spcPct val="100000"/>
              </a:lnSpc>
            </a:pPr>
            <a:endParaRPr lang="nl-NL" dirty="0"/>
          </a:p>
          <a:p>
            <a:pPr algn="l">
              <a:lnSpc>
                <a:spcPct val="100000"/>
              </a:lnSpc>
            </a:pPr>
            <a:r>
              <a:rPr lang="nl-NL" dirty="0"/>
              <a:t>Als het niet lukt om een baan te vinden, heb je recht op een uitkering. </a:t>
            </a:r>
          </a:p>
          <a:p>
            <a:pPr algn="l">
              <a:lnSpc>
                <a:spcPct val="100000"/>
              </a:lnSpc>
            </a:pPr>
            <a:endParaRPr lang="nl-NL" dirty="0"/>
          </a:p>
          <a:p>
            <a:pPr marL="182563" algn="l">
              <a:lnSpc>
                <a:spcPct val="100000"/>
              </a:lnSpc>
            </a:pPr>
            <a:r>
              <a:rPr lang="nl-NL" dirty="0"/>
              <a:t>Vaak heb je dan wel een </a:t>
            </a:r>
            <a:r>
              <a:rPr lang="nl-NL" b="1" dirty="0">
                <a:solidFill>
                  <a:srgbClr val="009CBC"/>
                </a:solidFill>
              </a:rPr>
              <a:t>sollicitatieplicht</a:t>
            </a:r>
            <a:r>
              <a:rPr lang="nl-NL" dirty="0"/>
              <a:t>: </a:t>
            </a:r>
            <a:r>
              <a:rPr lang="nl-NL" i="1" dirty="0"/>
              <a:t>je moet blijven zoeken</a:t>
            </a:r>
          </a:p>
          <a:p>
            <a:pPr marL="182563" algn="l">
              <a:lnSpc>
                <a:spcPct val="100000"/>
              </a:lnSpc>
            </a:pPr>
            <a:r>
              <a:rPr lang="nl-NL" i="1" dirty="0"/>
              <a:t>naar een baan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87011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8.3 Ken je rechten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Kinderarbeid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5E62869-B301-894F-BAA8-BD0FAE00E400}"/>
              </a:ext>
            </a:extLst>
          </p:cNvPr>
          <p:cNvSpPr txBox="1"/>
          <p:nvPr/>
        </p:nvSpPr>
        <p:spPr>
          <a:xfrm>
            <a:off x="2212473" y="4956812"/>
            <a:ext cx="81100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Opdracht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Leg uit waarom kinderen in Nederland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niet zes dagen in de week kunnen werken.</a:t>
            </a:r>
          </a:p>
        </p:txBody>
      </p:sp>
      <p:pic>
        <p:nvPicPr>
          <p:cNvPr id="7" name="Onlinemedia 6" title="Mohammed werkt 6 dagen per week in een fabriek">
            <a:hlinkClick r:id="" action="ppaction://media"/>
            <a:extLst>
              <a:ext uri="{FF2B5EF4-FFF2-40B4-BE49-F238E27FC236}">
                <a16:creationId xmlns:a16="http://schemas.microsoft.com/office/drawing/2014/main" id="{17985FE2-146D-21DC-6322-54A542583DF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30555" y="1927268"/>
            <a:ext cx="4343433" cy="2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6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79FA570-6415-9420-324E-08754F035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8.3 Ken je rechten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A9157-88B9-7EB8-0DBB-430FB232A9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58775" indent="-358775"/>
            <a:r>
              <a:rPr lang="nl-NL" dirty="0"/>
              <a:t>•	Je kunt uitleggen wat een arbeidsovereenkomst is, wat hierin </a:t>
            </a:r>
          </a:p>
          <a:p>
            <a:pPr marL="358775"/>
            <a:r>
              <a:rPr lang="nl-NL" dirty="0"/>
              <a:t>staat en wat een cao is.</a:t>
            </a:r>
          </a:p>
          <a:p>
            <a:pPr marL="358775" indent="-358775"/>
            <a:r>
              <a:rPr lang="nl-NL" dirty="0"/>
              <a:t>•	Je kunt het doel uitleggen van de Arbowet en de </a:t>
            </a:r>
          </a:p>
          <a:p>
            <a:pPr marL="358775"/>
            <a:r>
              <a:rPr lang="nl-NL" dirty="0"/>
              <a:t>Arbeidstijdenwet.</a:t>
            </a:r>
          </a:p>
          <a:p>
            <a:pPr marL="358775" indent="-358775"/>
            <a:r>
              <a:rPr lang="nl-NL" dirty="0"/>
              <a:t>•	Je kunt het verschil uitleggen tussen bruto- en nettoloon.</a:t>
            </a:r>
          </a:p>
          <a:p>
            <a:pPr marL="358775" indent="-358775"/>
            <a:r>
              <a:rPr lang="nl-NL" dirty="0"/>
              <a:t>•	Je kunt de begrippen minimumloon, zwartwerk en </a:t>
            </a:r>
          </a:p>
          <a:p>
            <a:pPr marL="358775"/>
            <a:r>
              <a:rPr lang="nl-NL" dirty="0"/>
              <a:t>sollicitatieplicht uitleggen.</a:t>
            </a:r>
          </a:p>
        </p:txBody>
      </p:sp>
    </p:spTree>
    <p:extLst>
      <p:ext uri="{BB962C8B-B14F-4D97-AF65-F5344CB8AC3E}">
        <p14:creationId xmlns:p14="http://schemas.microsoft.com/office/powerpoint/2010/main" val="61615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79FA570-6415-9420-324E-08754F035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8.3 Ken je rechten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A9157-88B9-7EB8-0DBB-430FB232A9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58775" indent="-358775"/>
            <a:r>
              <a:rPr lang="nl-NL" dirty="0"/>
              <a:t>•	Je kunt uitleggen wat een arbeidsovereenkomst is, wat hierin </a:t>
            </a:r>
          </a:p>
          <a:p>
            <a:pPr marL="358775"/>
            <a:r>
              <a:rPr lang="nl-NL" dirty="0"/>
              <a:t>staat en wat een cao is.</a:t>
            </a:r>
          </a:p>
          <a:p>
            <a:pPr marL="358775" indent="-358775"/>
            <a:r>
              <a:rPr lang="nl-NL" dirty="0"/>
              <a:t>•	Je kunt het doel uitleggen van de Arbowet en de </a:t>
            </a:r>
          </a:p>
          <a:p>
            <a:pPr marL="358775"/>
            <a:r>
              <a:rPr lang="nl-NL" dirty="0"/>
              <a:t>Arbeidstijdenwet.</a:t>
            </a:r>
          </a:p>
          <a:p>
            <a:pPr marL="358775" indent="-358775"/>
            <a:r>
              <a:rPr lang="nl-NL" dirty="0"/>
              <a:t>•	Je kunt het verschil uitleggen tussen bruto- en nettoloon.</a:t>
            </a:r>
          </a:p>
          <a:p>
            <a:pPr marL="358775" indent="-358775"/>
            <a:r>
              <a:rPr lang="nl-NL" dirty="0"/>
              <a:t>•	Je kunt de begrippen minimumloon, zwartwerk en </a:t>
            </a:r>
          </a:p>
          <a:p>
            <a:pPr marL="358775"/>
            <a:r>
              <a:rPr lang="nl-NL" dirty="0"/>
              <a:t>sollicitatieplicht uitleggen.</a:t>
            </a:r>
          </a:p>
        </p:txBody>
      </p:sp>
    </p:spTree>
    <p:extLst>
      <p:ext uri="{BB962C8B-B14F-4D97-AF65-F5344CB8AC3E}">
        <p14:creationId xmlns:p14="http://schemas.microsoft.com/office/powerpoint/2010/main" val="3512964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731153A-8A39-53BE-3594-254C95D3138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Afspraken</a:t>
            </a:r>
          </a:p>
          <a:p>
            <a:pPr marL="358775" indent="-358775"/>
            <a:r>
              <a:rPr lang="nl-NL" dirty="0"/>
              <a:t>•	Wit werk en zwartwerk</a:t>
            </a:r>
          </a:p>
          <a:p>
            <a:pPr marL="358775" indent="-358775"/>
            <a:r>
              <a:rPr lang="nl-NL" dirty="0"/>
              <a:t>•	Recht op werk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F90850-406C-6053-B1C1-313E60E425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8.3 Ken je rechten</a:t>
            </a:r>
          </a:p>
        </p:txBody>
      </p:sp>
      <p:pic>
        <p:nvPicPr>
          <p:cNvPr id="3" name="Afbeelding 2" descr="Afbeelding met Klant, kleding, persoon, Detailhandel&#10;&#10;Automatisch gegenereerde beschrijving">
            <a:extLst>
              <a:ext uri="{FF2B5EF4-FFF2-40B4-BE49-F238E27FC236}">
                <a16:creationId xmlns:a16="http://schemas.microsoft.com/office/drawing/2014/main" id="{9B72A898-AA08-5746-3D02-5B07DD710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258" y="2257886"/>
            <a:ext cx="3937747" cy="262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71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Afspraken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8.3 Ken je rechten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 algn="l"/>
            <a:r>
              <a:rPr lang="nl-NL" dirty="0"/>
              <a:t>In een </a:t>
            </a:r>
            <a:r>
              <a:rPr lang="nl-NL" b="1" dirty="0">
                <a:solidFill>
                  <a:srgbClr val="009CBC"/>
                </a:solidFill>
              </a:rPr>
              <a:t>arbeidsovereenkomst </a:t>
            </a:r>
            <a:r>
              <a:rPr lang="nl-NL" dirty="0"/>
              <a:t>staan </a:t>
            </a:r>
            <a:r>
              <a:rPr lang="nl-NL" i="1" dirty="0"/>
              <a:t>de afspraken tussen werkgever </a:t>
            </a:r>
          </a:p>
          <a:p>
            <a:pPr marL="179388" algn="l"/>
            <a:r>
              <a:rPr lang="nl-NL" i="1" dirty="0"/>
              <a:t>en werknemer</a:t>
            </a:r>
            <a:r>
              <a:rPr lang="nl-NL" dirty="0"/>
              <a:t>. </a:t>
            </a:r>
          </a:p>
          <a:p>
            <a:pPr algn="l"/>
            <a:r>
              <a:rPr lang="nl-NL" dirty="0"/>
              <a:t>Bijvoorbeeld over: </a:t>
            </a:r>
          </a:p>
          <a:p>
            <a:pPr marL="358775" indent="-358775" algn="l"/>
            <a:r>
              <a:rPr lang="nl-NL" dirty="0"/>
              <a:t>•	je functie</a:t>
            </a:r>
          </a:p>
          <a:p>
            <a:pPr marL="358775" indent="-358775" algn="l"/>
            <a:r>
              <a:rPr lang="nl-NL" dirty="0"/>
              <a:t>•	je werktijden</a:t>
            </a:r>
          </a:p>
          <a:p>
            <a:pPr marL="358775" indent="-358775" algn="l"/>
            <a:r>
              <a:rPr lang="nl-NL" dirty="0"/>
              <a:t>•	de lengte van het contract</a:t>
            </a:r>
          </a:p>
          <a:p>
            <a:pPr marL="358775" indent="-358775" algn="l"/>
            <a:r>
              <a:rPr lang="nl-NL" dirty="0"/>
              <a:t>•	je loon</a:t>
            </a:r>
          </a:p>
          <a:p>
            <a:pPr marL="358775" indent="-358775" algn="l"/>
            <a:r>
              <a:rPr lang="nl-NL" dirty="0"/>
              <a:t>•	het aantal vakantiedagen</a:t>
            </a:r>
          </a:p>
          <a:p>
            <a:pPr marL="358775" indent="-358775" algn="l"/>
            <a:r>
              <a:rPr lang="nl-NL" dirty="0"/>
              <a:t>•	je proeftijd</a:t>
            </a:r>
          </a:p>
        </p:txBody>
      </p:sp>
      <p:pic>
        <p:nvPicPr>
          <p:cNvPr id="6" name="Afbeelding 5" descr="Afbeelding met schoeisel, kleding, buitenshuis, persoon&#10;&#10;Automatisch gegenereerde beschrijving">
            <a:extLst>
              <a:ext uri="{FF2B5EF4-FFF2-40B4-BE49-F238E27FC236}">
                <a16:creationId xmlns:a16="http://schemas.microsoft.com/office/drawing/2014/main" id="{DCA4427E-8372-D873-987F-0A0312F04A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664" y="2298012"/>
            <a:ext cx="4574489" cy="296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66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Afspraken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8.3 Ken je rechten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82563" algn="l"/>
            <a:r>
              <a:rPr lang="nl-NL" dirty="0"/>
              <a:t>Meestal hoort de arbeidsovereenkomst bij een </a:t>
            </a:r>
            <a:r>
              <a:rPr lang="nl-NL" b="1" dirty="0">
                <a:solidFill>
                  <a:srgbClr val="009CBC"/>
                </a:solidFill>
              </a:rPr>
              <a:t>collectieve</a:t>
            </a:r>
          </a:p>
          <a:p>
            <a:pPr marL="182563" algn="l"/>
            <a:r>
              <a:rPr lang="nl-NL" b="1" dirty="0">
                <a:solidFill>
                  <a:srgbClr val="009CBC"/>
                </a:solidFill>
              </a:rPr>
              <a:t>arbeidsovereenkomst (cao)</a:t>
            </a:r>
            <a:r>
              <a:rPr lang="nl-NL" dirty="0"/>
              <a:t>: </a:t>
            </a:r>
            <a:r>
              <a:rPr lang="nl-NL" i="1" dirty="0"/>
              <a:t>afspraken over werk voor alle </a:t>
            </a:r>
          </a:p>
          <a:p>
            <a:pPr marL="182563" algn="l"/>
            <a:r>
              <a:rPr lang="nl-NL" i="1" dirty="0"/>
              <a:t>werknemers binnen een hele bedrijfstak</a:t>
            </a:r>
            <a:r>
              <a:rPr lang="nl-NL" dirty="0"/>
              <a:t>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Een bedrijfstak is bijvoorbeeld de horeca, </a:t>
            </a:r>
          </a:p>
          <a:p>
            <a:pPr algn="l"/>
            <a:r>
              <a:rPr lang="nl-NL" dirty="0"/>
              <a:t>de bouw of de zorg.</a:t>
            </a:r>
          </a:p>
        </p:txBody>
      </p:sp>
      <p:pic>
        <p:nvPicPr>
          <p:cNvPr id="6" name="Afbeelding 5" descr="Afbeelding met persoon, kleding, overdekt, muur&#10;&#10;Automatisch gegenereerde beschrijving">
            <a:extLst>
              <a:ext uri="{FF2B5EF4-FFF2-40B4-BE49-F238E27FC236}">
                <a16:creationId xmlns:a16="http://schemas.microsoft.com/office/drawing/2014/main" id="{D33567D7-2340-DC7D-8AA0-C709525E63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595" y="2965202"/>
            <a:ext cx="4196488" cy="252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994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Afspraken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8.3 Ken je rechten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82563" algn="l"/>
            <a:r>
              <a:rPr lang="nl-NL" dirty="0"/>
              <a:t>In de </a:t>
            </a:r>
            <a:r>
              <a:rPr lang="nl-NL" b="1" dirty="0">
                <a:solidFill>
                  <a:srgbClr val="009CBC"/>
                </a:solidFill>
              </a:rPr>
              <a:t>Arbowet </a:t>
            </a:r>
            <a:r>
              <a:rPr lang="nl-NL" dirty="0"/>
              <a:t>(Arbeidsomstandighedenwet) staat </a:t>
            </a:r>
            <a:r>
              <a:rPr lang="nl-NL" i="1" dirty="0"/>
              <a:t>waaraan </a:t>
            </a:r>
          </a:p>
          <a:p>
            <a:pPr marL="182563" algn="l"/>
            <a:r>
              <a:rPr lang="nl-NL" i="1" dirty="0"/>
              <a:t>gezonde en veilige werkplekken moeten voldoen</a:t>
            </a:r>
            <a:r>
              <a:rPr lang="nl-NL" dirty="0"/>
              <a:t>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Bijvoorbeeld: bouwvakkers moeten stevige </a:t>
            </a:r>
          </a:p>
          <a:p>
            <a:pPr algn="l"/>
            <a:r>
              <a:rPr lang="nl-NL" dirty="0"/>
              <a:t>schoenen en een helm dragen.</a:t>
            </a:r>
          </a:p>
          <a:p>
            <a:pPr algn="l"/>
            <a:r>
              <a:rPr lang="nl-NL" dirty="0"/>
              <a:t>Voor jongeren zijn speciale </a:t>
            </a:r>
            <a:r>
              <a:rPr lang="nl-NL" dirty="0" err="1"/>
              <a:t>arboregels</a:t>
            </a:r>
            <a:r>
              <a:rPr lang="nl-NL" dirty="0"/>
              <a:t>.</a:t>
            </a:r>
          </a:p>
        </p:txBody>
      </p:sp>
      <p:pic>
        <p:nvPicPr>
          <p:cNvPr id="6" name="Afbeelding 5" descr="Afbeelding met gebouw, kleding, persoon&#10;&#10;Automatisch gegenereerde beschrijving">
            <a:extLst>
              <a:ext uri="{FF2B5EF4-FFF2-40B4-BE49-F238E27FC236}">
                <a16:creationId xmlns:a16="http://schemas.microsoft.com/office/drawing/2014/main" id="{05CB999D-E49A-E6EA-0AA9-F70E4692F2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310" y="2474260"/>
            <a:ext cx="4360924" cy="3209640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8479FB7D-ED24-3F7A-3712-D6F44924FE0B}"/>
              </a:ext>
            </a:extLst>
          </p:cNvPr>
          <p:cNvSpPr txBox="1"/>
          <p:nvPr/>
        </p:nvSpPr>
        <p:spPr>
          <a:xfrm>
            <a:off x="2276032" y="5000657"/>
            <a:ext cx="48629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Werkt de bouwvakker </a:t>
            </a:r>
          </a:p>
          <a:p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op de foto veilig, denk je?</a:t>
            </a:r>
          </a:p>
        </p:txBody>
      </p:sp>
    </p:spTree>
    <p:extLst>
      <p:ext uri="{BB962C8B-B14F-4D97-AF65-F5344CB8AC3E}">
        <p14:creationId xmlns:p14="http://schemas.microsoft.com/office/powerpoint/2010/main" val="2000462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Afspraken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8.3 Ken je rechten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16824C26-7A0B-6E79-D899-D176B00083E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Ook over werktijden en pauzes zijn er afspraken gemaakt:</a:t>
            </a:r>
          </a:p>
        </p:txBody>
      </p:sp>
      <p:pic>
        <p:nvPicPr>
          <p:cNvPr id="8" name="Afbeelding 7" descr="Afbeelding met tekst, klok, schermopname, Lettertype&#10;&#10;Automatisch gegenereerde beschrijving">
            <a:extLst>
              <a:ext uri="{FF2B5EF4-FFF2-40B4-BE49-F238E27FC236}">
                <a16:creationId xmlns:a16="http://schemas.microsoft.com/office/drawing/2014/main" id="{9B57E141-104B-134E-C0E6-481807109B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441" y="2056337"/>
            <a:ext cx="5901017" cy="398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309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Afspraken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8.3 Ken je rechten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7800" algn="l"/>
            <a:r>
              <a:rPr lang="nl-NL" dirty="0"/>
              <a:t>Het </a:t>
            </a:r>
            <a:r>
              <a:rPr lang="nl-NL" b="1" dirty="0">
                <a:solidFill>
                  <a:srgbClr val="009CBC"/>
                </a:solidFill>
              </a:rPr>
              <a:t>minimumloon</a:t>
            </a:r>
            <a:r>
              <a:rPr lang="nl-NL" dirty="0"/>
              <a:t> is </a:t>
            </a:r>
            <a:r>
              <a:rPr lang="nl-NL" i="1" dirty="0"/>
              <a:t>het salaris dat je minimaal moet ontvangen als je in loondienst werkt</a:t>
            </a:r>
            <a:r>
              <a:rPr lang="nl-NL" dirty="0"/>
              <a:t>.</a:t>
            </a:r>
          </a:p>
          <a:p>
            <a:pPr marL="177800" algn="l"/>
            <a:endParaRPr lang="nl-NL" dirty="0"/>
          </a:p>
          <a:p>
            <a:pPr marL="177800" algn="l"/>
            <a:r>
              <a:rPr lang="nl-NL" dirty="0"/>
              <a:t>Het </a:t>
            </a:r>
            <a:r>
              <a:rPr lang="nl-NL" b="1" dirty="0">
                <a:solidFill>
                  <a:srgbClr val="009CBC"/>
                </a:solidFill>
              </a:rPr>
              <a:t>brutoloon</a:t>
            </a:r>
            <a:r>
              <a:rPr lang="nl-NL" dirty="0"/>
              <a:t> is </a:t>
            </a:r>
            <a:r>
              <a:rPr lang="nl-NL" i="1" dirty="0"/>
              <a:t>het loon dat je afspreekt in je contract</a:t>
            </a:r>
            <a:r>
              <a:rPr lang="nl-NL" dirty="0"/>
              <a:t>. </a:t>
            </a:r>
          </a:p>
          <a:p>
            <a:pPr marL="177800" algn="l"/>
            <a:endParaRPr lang="nl-NL" dirty="0"/>
          </a:p>
          <a:p>
            <a:pPr marL="177800" algn="l"/>
            <a:r>
              <a:rPr lang="nl-NL" dirty="0"/>
              <a:t>Het </a:t>
            </a:r>
            <a:r>
              <a:rPr lang="nl-NL" b="1" dirty="0">
                <a:solidFill>
                  <a:srgbClr val="009CBC"/>
                </a:solidFill>
              </a:rPr>
              <a:t>nettoloon</a:t>
            </a:r>
            <a:r>
              <a:rPr lang="nl-NL" dirty="0"/>
              <a:t> is </a:t>
            </a:r>
            <a:r>
              <a:rPr lang="nl-NL" i="1" dirty="0"/>
              <a:t>het bedrag dat na belasting en premies op je </a:t>
            </a:r>
          </a:p>
          <a:p>
            <a:pPr marL="177800" algn="l"/>
            <a:r>
              <a:rPr lang="nl-NL" i="1" dirty="0"/>
              <a:t>bankrekening wordt gestort</a:t>
            </a:r>
            <a:r>
              <a:rPr lang="nl-NL" dirty="0"/>
              <a:t>.</a:t>
            </a:r>
          </a:p>
          <a:p>
            <a:pPr algn="l"/>
            <a:endParaRPr lang="nl-NL" dirty="0"/>
          </a:p>
          <a:p>
            <a:pPr algn="l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9291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Wit werk en zwartwerk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8.3 Ken je rechten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/>
            <a:r>
              <a:rPr lang="nl-NL" dirty="0"/>
              <a:t>Als je een arbeidsovereenkomst hebt, werk je ‘wit’.</a:t>
            </a:r>
          </a:p>
          <a:p>
            <a:pPr algn="l"/>
            <a:r>
              <a:rPr lang="nl-NL" dirty="0"/>
              <a:t>Je betaalt dan belasting en premies.</a:t>
            </a:r>
          </a:p>
          <a:p>
            <a:pPr algn="l"/>
            <a:endParaRPr lang="nl-NL" dirty="0"/>
          </a:p>
          <a:p>
            <a:pPr marL="182563" algn="l"/>
            <a:r>
              <a:rPr lang="nl-NL" dirty="0"/>
              <a:t>Bij </a:t>
            </a:r>
            <a:r>
              <a:rPr lang="nl-NL" b="1" dirty="0">
                <a:solidFill>
                  <a:srgbClr val="009CBC"/>
                </a:solidFill>
              </a:rPr>
              <a:t>zwartwerk</a:t>
            </a:r>
            <a:r>
              <a:rPr lang="nl-NL" dirty="0"/>
              <a:t> </a:t>
            </a:r>
            <a:r>
              <a:rPr lang="nl-NL" i="1" dirty="0"/>
              <a:t>betaal je geen belastingen en premies</a:t>
            </a:r>
            <a:r>
              <a:rPr lang="nl-NL" dirty="0"/>
              <a:t>. 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Het lijkt dus of je meer geld krijgt, maar je hebt geen rechten.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Zwartwerken is verboden en er staat een flinke boete op.</a:t>
            </a:r>
          </a:p>
        </p:txBody>
      </p:sp>
    </p:spTree>
    <p:extLst>
      <p:ext uri="{BB962C8B-B14F-4D97-AF65-F5344CB8AC3E}">
        <p14:creationId xmlns:p14="http://schemas.microsoft.com/office/powerpoint/2010/main" val="242490150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7D5E2F-06D1-44BD-883F-FB6309F2D7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520</Words>
  <Application>Microsoft Office PowerPoint</Application>
  <PresentationFormat>Breedbeeld</PresentationFormat>
  <Paragraphs>91</Paragraphs>
  <Slides>13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Segoe UI</vt:lpstr>
      <vt:lpstr>Kantoorthema</vt:lpstr>
      <vt:lpstr>8.3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15</cp:revision>
  <dcterms:created xsi:type="dcterms:W3CDTF">2024-03-21T10:50:36Z</dcterms:created>
  <dcterms:modified xsi:type="dcterms:W3CDTF">2024-10-16T10:39:49Z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