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2" r:id="rId9"/>
    <p:sldId id="260" r:id="rId10"/>
    <p:sldId id="271" r:id="rId11"/>
    <p:sldId id="269" r:id="rId12"/>
    <p:sldId id="270" r:id="rId13"/>
    <p:sldId id="263" r:id="rId14"/>
    <p:sldId id="264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0070C0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893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E078D08-6E49-ECD5-EAB0-2BCCEC65C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68A68B4-D993-DFB2-FEA8-E2340AF07F09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64619356"/>
              </p:ext>
            </p:extLst>
          </p:nvPr>
        </p:nvGraphicFramePr>
        <p:xfrm>
          <a:off x="623455" y="69574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68A68B4-D993-DFB2-FEA8-E2340AF07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3676F8C8-6273-C439-AFE4-327A7E6728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2A1F14B-1AC2-A771-AB97-FEA08CFF8C7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0788604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2A1F14B-1AC2-A771-AB97-FEA08CFF8C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05488FB-B3F3-81FF-3B97-F35D71C526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ABC5CA-A46D-3872-E821-0FE6A19CE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694D4E2-5BD3-9A0F-443D-83FE6900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A957C73-CC5F-AE67-70D3-D16C418DF6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7JAVW64M_Tw?feature=oemb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Z3YLHOj6fU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DDB58-2D68-79CA-2A7D-91E5F33D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6.1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B2933-7DD5-8480-84C4-879001445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Globalisering</a:t>
            </a:r>
            <a:endParaRPr lang="en-NL"/>
          </a:p>
        </p:txBody>
      </p:sp>
      <p:pic>
        <p:nvPicPr>
          <p:cNvPr id="6" name="Tijdelijke aanduiding voor afbeelding 5" descr="Afbeelding met Menselijk gezicht, Rebellie, persoon, kleding&#10;&#10;Automatisch gegenereerde beschrijving">
            <a:extLst>
              <a:ext uri="{FF2B5EF4-FFF2-40B4-BE49-F238E27FC236}">
                <a16:creationId xmlns:a16="http://schemas.microsoft.com/office/drawing/2014/main" id="{FBB37C0C-CBAB-5D3D-92A1-7110FC0E24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9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A1784FA-CAE2-8439-0083-A157B40C017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Wereldwijde samenwerking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7F1F79E-E3D8-5D9D-3BF6-AF08CFAD4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99775E1-8C10-4617-A711-20A9675A8AF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nl-NL" b="0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Door globalisering zijn landen vaker afhankelijk van elkaar.</a:t>
            </a:r>
          </a:p>
          <a:p>
            <a:pPr algn="l"/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Daarom moeten ze meer samenwerken bij het oplossen van</a:t>
            </a:r>
          </a:p>
          <a:p>
            <a:pPr algn="l"/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problemen.</a:t>
            </a:r>
          </a:p>
          <a:p>
            <a:pPr algn="l"/>
            <a:endParaRPr lang="nl-NL" dirty="0">
              <a:solidFill>
                <a:srgbClr val="000000"/>
              </a:solidFill>
            </a:endParaRPr>
          </a:p>
          <a:p>
            <a:r>
              <a:rPr lang="nl-NL" b="1" dirty="0">
                <a:solidFill>
                  <a:srgbClr val="000000"/>
                </a:solidFill>
                <a:latin typeface="Segoe UI"/>
                <a:cs typeface="Segoe UI"/>
              </a:rPr>
              <a:t>Voordeel:</a:t>
            </a:r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 problemen worden beter aangepakt. </a:t>
            </a:r>
            <a:endParaRPr lang="nl-NL" dirty="0">
              <a:solidFill>
                <a:srgbClr val="000000"/>
              </a:solidFill>
            </a:endParaRPr>
          </a:p>
          <a:p>
            <a:pPr algn="l"/>
            <a:r>
              <a:rPr lang="nl-NL" b="1" dirty="0">
                <a:solidFill>
                  <a:srgbClr val="000000"/>
                </a:solidFill>
                <a:latin typeface="Segoe UI"/>
                <a:cs typeface="Segoe UI"/>
              </a:rPr>
              <a:t>Nadeel:</a:t>
            </a:r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 je kunt niet meer zelf bepalen wat je doet.</a:t>
            </a:r>
            <a:endParaRPr lang="en-NL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751363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/>
            <a:r>
              <a:rPr lang="nl-NL" b="0" i="0" u="none" strike="noStrike" baseline="0" dirty="0"/>
              <a:t>• Je kunt voorbeelden van globalisering geven.</a:t>
            </a:r>
          </a:p>
          <a:p>
            <a:pPr marL="360363" indent="-360363" algn="l"/>
            <a:r>
              <a:rPr lang="nl-NL" b="0" i="0" u="none" strike="noStrike" baseline="0" dirty="0"/>
              <a:t>• Je kunt voor- en nadelen van globalisering noemen.</a:t>
            </a:r>
          </a:p>
          <a:p>
            <a:pPr marL="360363" indent="-360363" algn="l"/>
            <a:r>
              <a:rPr lang="nl-NL" b="0" i="0" u="none" strike="noStrike" baseline="0" dirty="0"/>
              <a:t>• Je kunt uitleggen wat een wereldburger is.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74447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/>
            <a:r>
              <a:rPr lang="nl-NL" b="0" i="0" u="none" strike="noStrike" baseline="0" dirty="0"/>
              <a:t>• Je kunt voorbeelden van globalisering geven.</a:t>
            </a:r>
          </a:p>
          <a:p>
            <a:pPr marL="360363" indent="-360363" algn="l"/>
            <a:r>
              <a:rPr lang="nl-NL" b="0" i="0" u="none" strike="noStrike" baseline="0" dirty="0"/>
              <a:t>• Je kunt voor- en nadelen van globalisering noemen.</a:t>
            </a:r>
          </a:p>
          <a:p>
            <a:pPr marL="360363" indent="-360363" algn="l"/>
            <a:r>
              <a:rPr lang="nl-NL" b="0" i="0" u="none" strike="noStrike" baseline="0" dirty="0"/>
              <a:t>• Je kunt uitleggen wat een wereldburger is.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269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1342B2E-184D-5F58-F874-A49B4A22A0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Globalisering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Wereldburger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Voor- en nadelen globalisering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Wereldwijde samenwerking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55A64-3194-E60B-46D5-222704864F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  <a:p>
            <a:endParaRPr lang="en-NL"/>
          </a:p>
        </p:txBody>
      </p:sp>
      <p:pic>
        <p:nvPicPr>
          <p:cNvPr id="5" name="Afbeelding 4" descr="Afbeelding met overdekt, tekst, Hoofdtelefoon, computer&#10;&#10;Automatisch gegenereerde beschrijving">
            <a:extLst>
              <a:ext uri="{FF2B5EF4-FFF2-40B4-BE49-F238E27FC236}">
                <a16:creationId xmlns:a16="http://schemas.microsoft.com/office/drawing/2014/main" id="{52C3FC9F-C7B9-6565-5B8B-0C51073A2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763" y="2914820"/>
            <a:ext cx="4065037" cy="271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0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Globalisering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algn="l"/>
            <a:r>
              <a:rPr lang="nl-NL" b="1" dirty="0">
                <a:solidFill>
                  <a:srgbClr val="009CBC"/>
                </a:solidFill>
              </a:rPr>
              <a:t>G</a:t>
            </a:r>
            <a:r>
              <a:rPr lang="nl-NL" b="1" i="0" u="none" strike="noStrike" baseline="0" dirty="0">
                <a:solidFill>
                  <a:srgbClr val="009CBC"/>
                </a:solidFill>
              </a:rPr>
              <a:t>lobalisering</a:t>
            </a:r>
            <a:r>
              <a:rPr lang="nl-NL" b="0" i="0" u="none" strike="noStrike" baseline="0" dirty="0">
                <a:solidFill>
                  <a:srgbClr val="009CBC"/>
                </a:solidFill>
              </a:rPr>
              <a:t>:</a:t>
            </a:r>
            <a:r>
              <a:rPr lang="nl-NL" b="0" i="0" u="none" strike="noStrike" baseline="0" dirty="0">
                <a:solidFill>
                  <a:srgbClr val="0070C0"/>
                </a:solidFill>
              </a:rPr>
              <a:t> </a:t>
            </a:r>
            <a:r>
              <a:rPr lang="nl-NL" b="0" i="1" u="none" strike="noStrike" baseline="0" dirty="0">
                <a:solidFill>
                  <a:srgbClr val="000000"/>
                </a:solidFill>
              </a:rPr>
              <a:t>mensen uit verschillende delen van de wereld</a:t>
            </a:r>
          </a:p>
          <a:p>
            <a:pPr marL="179388" algn="l"/>
            <a:r>
              <a:rPr lang="nl-NL" b="0" i="1" u="none" strike="noStrike" baseline="0" dirty="0">
                <a:solidFill>
                  <a:srgbClr val="000000"/>
                </a:solidFill>
              </a:rPr>
              <a:t>wisselen steeds meer producten, kennis en cultuur uit.</a:t>
            </a:r>
          </a:p>
          <a:p>
            <a:pPr algn="l"/>
            <a:endParaRPr lang="nl-NL" i="1" dirty="0">
              <a:solidFill>
                <a:srgbClr val="000000"/>
              </a:solidFill>
            </a:endParaRPr>
          </a:p>
          <a:p>
            <a:r>
              <a:rPr lang="nl-NL" dirty="0"/>
              <a:t>Bijvoorbeeld: via een webshop spullen bestellen uit China.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b="1" dirty="0"/>
              <a:t>Vraag: </a:t>
            </a:r>
            <a:r>
              <a:rPr lang="nl-NL" dirty="0"/>
              <a:t>Wat bedoelen we met de uitdrukking dat door globalisering</a:t>
            </a:r>
          </a:p>
          <a:p>
            <a:r>
              <a:rPr lang="nl-NL" dirty="0"/>
              <a:t>“de wereld kleiner is geworden”?</a:t>
            </a:r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957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A1784FA-CAE2-8439-0083-A157B40C017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Wereldburger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7F1F79E-E3D8-5D9D-3BF6-AF08CFAD4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99775E1-8C10-4617-A711-20A9675A8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455" y="1408281"/>
            <a:ext cx="10830607" cy="465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9388" algn="l"/>
            <a:r>
              <a:rPr lang="nl-NL" b="0" u="none" strike="noStrike" baseline="0" dirty="0">
                <a:solidFill>
                  <a:srgbClr val="000000"/>
                </a:solidFill>
              </a:rPr>
              <a:t>Omdat je sneller weet wat er aan de andere kant van de wereld</a:t>
            </a:r>
          </a:p>
          <a:p>
            <a:pPr marL="179388" algn="l"/>
            <a:r>
              <a:rPr lang="nl-NL" b="0" u="none" strike="noStrike" baseline="0" dirty="0">
                <a:solidFill>
                  <a:srgbClr val="000000"/>
                </a:solidFill>
              </a:rPr>
              <a:t>gebeurt, zijn steed</a:t>
            </a:r>
            <a:r>
              <a:rPr lang="nl-NL" dirty="0">
                <a:solidFill>
                  <a:srgbClr val="000000"/>
                </a:solidFill>
              </a:rPr>
              <a:t>s meer mensen </a:t>
            </a:r>
            <a:r>
              <a:rPr lang="nl-NL" b="1" u="none" strike="noStrike" baseline="0" dirty="0">
                <a:solidFill>
                  <a:srgbClr val="009CBC"/>
                </a:solidFill>
                <a:latin typeface="Segoe UI"/>
                <a:cs typeface="Segoe UI"/>
              </a:rPr>
              <a:t>wereldburger</a:t>
            </a:r>
            <a:r>
              <a:rPr lang="nl-NL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: </a:t>
            </a:r>
            <a:r>
              <a:rPr lang="nl-NL" b="0" i="1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je bent</a:t>
            </a:r>
          </a:p>
          <a:p>
            <a:pPr marL="179388" algn="l"/>
            <a:r>
              <a:rPr lang="nl-NL" b="0" i="1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nieuwsgierig</a:t>
            </a:r>
            <a:r>
              <a:rPr lang="nl-NL" i="1" dirty="0">
                <a:solidFill>
                  <a:srgbClr val="000000"/>
                </a:solidFill>
                <a:latin typeface="Segoe UI"/>
                <a:cs typeface="Segoe UI"/>
              </a:rPr>
              <a:t> </a:t>
            </a:r>
            <a:r>
              <a:rPr lang="nl-NL" b="0" i="1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naar andere landen en voelt je betrokken</a:t>
            </a:r>
            <a:r>
              <a:rPr lang="nl-NL" i="1" dirty="0">
                <a:solidFill>
                  <a:srgbClr val="000000"/>
                </a:solidFill>
              </a:rPr>
              <a:t> </a:t>
            </a:r>
            <a:r>
              <a:rPr lang="nl-NL" b="0" i="1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bij de </a:t>
            </a:r>
          </a:p>
          <a:p>
            <a:pPr marL="179388" algn="l"/>
            <a:r>
              <a:rPr lang="nl-NL" b="0" i="1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mensen daar</a:t>
            </a:r>
            <a:r>
              <a:rPr lang="nl-NL" b="0" u="none" strike="noStrike" baseline="0" dirty="0">
                <a:solidFill>
                  <a:srgbClr val="000000"/>
                </a:solidFill>
                <a:latin typeface="Segoe UI"/>
                <a:cs typeface="Segoe UI"/>
              </a:rPr>
              <a:t>.</a:t>
            </a:r>
          </a:p>
          <a:p>
            <a:pPr algn="l"/>
            <a:endParaRPr lang="nl-NL" dirty="0">
              <a:solidFill>
                <a:srgbClr val="000000"/>
              </a:solidFill>
            </a:endParaRPr>
          </a:p>
          <a:p>
            <a:pPr algn="l"/>
            <a:r>
              <a:rPr lang="nl-NL" dirty="0">
                <a:solidFill>
                  <a:srgbClr val="000000"/>
                </a:solidFill>
              </a:rPr>
              <a:t>Bijvoorbeeld: meeleven na een aardbeving</a:t>
            </a:r>
            <a:endParaRPr lang="en-NL" dirty="0"/>
          </a:p>
        </p:txBody>
      </p:sp>
      <p:pic>
        <p:nvPicPr>
          <p:cNvPr id="6" name="Afbeelding 5" descr="Afbeelding met tekst, poster, kleding, buitenshuis&#10;&#10;Automatisch gegenereerde beschrijving">
            <a:extLst>
              <a:ext uri="{FF2B5EF4-FFF2-40B4-BE49-F238E27FC236}">
                <a16:creationId xmlns:a16="http://schemas.microsoft.com/office/drawing/2014/main" id="{8CA2D38D-208D-864E-3AA8-B01B0E8DB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5" y="3304263"/>
            <a:ext cx="2648574" cy="264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17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Voor- en nadelen van globalisering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b="1" dirty="0"/>
              <a:t>Voordelen van globalisering:</a:t>
            </a:r>
            <a:endParaRPr lang="nl-NL" dirty="0"/>
          </a:p>
          <a:p>
            <a:r>
              <a:rPr lang="nl-NL" dirty="0"/>
              <a:t>Bijvoorbeeld: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door internet contacten leggen over de hele wereld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verre reizen makkelijker en goedkoper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goedkope spullen uit andere landen</a:t>
            </a:r>
          </a:p>
          <a:p>
            <a:endParaRPr lang="nl-NL" dirty="0"/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6306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Voor- en nadelen van globalisering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Nadelen van globalisering:</a:t>
            </a:r>
            <a:endParaRPr lang="nl-NL" dirty="0"/>
          </a:p>
          <a:p>
            <a:r>
              <a:rPr lang="nl-NL" dirty="0"/>
              <a:t>Bijvoorbeeld: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veel slecht nieuws en te veel informatie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producten worden gemaakt in ‘lagelonenlanden’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afhankelijkheid van andere landen</a:t>
            </a:r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5988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8B710BE-DE5B-9067-62E1-7297186C5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A8D8AF-8E27-5558-850D-EF6BF18D0A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Is het nu echt fake </a:t>
            </a:r>
            <a:r>
              <a:rPr lang="nl-NL" err="1"/>
              <a:t>news</a:t>
            </a:r>
            <a:r>
              <a:rPr lang="nl-NL"/>
              <a:t>?</a:t>
            </a:r>
            <a:endParaRPr lang="en-NL"/>
          </a:p>
          <a:p>
            <a:endParaRPr lang="en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3C5E824-A09F-E613-CC5D-2012FA340065}"/>
              </a:ext>
            </a:extLst>
          </p:cNvPr>
          <p:cNvSpPr txBox="1"/>
          <p:nvPr/>
        </p:nvSpPr>
        <p:spPr>
          <a:xfrm>
            <a:off x="941596" y="5221146"/>
            <a:ext cx="1044901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2800" b="1" dirty="0">
                <a:latin typeface="Segoe UI"/>
                <a:cs typeface="Segoe UI"/>
              </a:rPr>
              <a:t>Kijkvraag</a:t>
            </a:r>
            <a:r>
              <a:rPr lang="nl-NL" sz="2800" dirty="0">
                <a:latin typeface="Segoe UI"/>
                <a:cs typeface="Segoe UI"/>
              </a:rPr>
              <a:t>: Bestel jij nog bij </a:t>
            </a:r>
            <a:r>
              <a:rPr lang="nl-NL" sz="2800" dirty="0" err="1">
                <a:latin typeface="Segoe UI"/>
                <a:cs typeface="Segoe UI"/>
              </a:rPr>
              <a:t>Shein</a:t>
            </a:r>
            <a:r>
              <a:rPr lang="nl-NL" sz="2800" dirty="0">
                <a:latin typeface="Segoe UI"/>
                <a:cs typeface="Segoe UI"/>
              </a:rPr>
              <a:t> na het bekijken van deze video? </a:t>
            </a:r>
            <a:endParaRPr lang="en-NL" sz="2800" dirty="0">
              <a:latin typeface="Segoe UI"/>
              <a:cs typeface="Segoe UI"/>
            </a:endParaRPr>
          </a:p>
        </p:txBody>
      </p:sp>
      <p:pic>
        <p:nvPicPr>
          <p:cNvPr id="6" name="Onlinemedia 5" title="Noodkreten SHEIN-werknemers in KLEDINGLABEL?">
            <a:hlinkClick r:id="" action="ppaction://media"/>
            <a:extLst>
              <a:ext uri="{FF2B5EF4-FFF2-40B4-BE49-F238E27FC236}">
                <a16:creationId xmlns:a16="http://schemas.microsoft.com/office/drawing/2014/main" id="{D8F6AE1C-0C64-B811-E8A2-4FD1EFCC662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10361" y="1885703"/>
            <a:ext cx="4111488" cy="232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9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62FAFC8-93B1-B269-560A-89B41723F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6.1 Globalisering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4BCBD7-9F8B-6C22-83D1-33B2E490DB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>
                <a:latin typeface="Segoe UI"/>
                <a:cs typeface="Segoe UI"/>
              </a:rPr>
              <a:t>Toerisme zorgt voor problemen</a:t>
            </a:r>
            <a:endParaRPr lang="nl-NL"/>
          </a:p>
        </p:txBody>
      </p:sp>
      <p:pic>
        <p:nvPicPr>
          <p:cNvPr id="4" name="Onlinemedia 3" title="Zijn wij straks niet meer welkom op de Canarische Eilanden? Inwoners protesteren tegen massatoerisme">
            <a:hlinkClick r:id="" action="ppaction://media"/>
            <a:extLst>
              <a:ext uri="{FF2B5EF4-FFF2-40B4-BE49-F238E27FC236}">
                <a16:creationId xmlns:a16="http://schemas.microsoft.com/office/drawing/2014/main" id="{852628DE-BCD5-E0CD-579B-64FDA6D0F64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20484" y="2030505"/>
            <a:ext cx="4152621" cy="2337548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8469E7-BA7D-23A5-6462-9E3FA9DEBC77}"/>
              </a:ext>
            </a:extLst>
          </p:cNvPr>
          <p:cNvSpPr txBox="1"/>
          <p:nvPr/>
        </p:nvSpPr>
        <p:spPr>
          <a:xfrm>
            <a:off x="574548" y="5036419"/>
            <a:ext cx="1102051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2800" b="1" dirty="0">
                <a:latin typeface="Segoe UI"/>
                <a:cs typeface="Segoe UI"/>
              </a:rPr>
              <a:t>Kijkvraag: </a:t>
            </a:r>
            <a:r>
              <a:rPr lang="nl-NL" sz="2800" dirty="0">
                <a:latin typeface="Segoe UI"/>
                <a:cs typeface="Segoe UI"/>
              </a:rPr>
              <a:t>Welke twee problemen hebben de inwoners van de Canarische Eilanden met het massatoerisme?</a:t>
            </a:r>
            <a:endParaRPr lang="nl-NL" sz="2800" dirty="0">
              <a:latin typeface="Segoe UI"/>
              <a:ea typeface="Calibr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8080222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74244BA2-8845-4382-86BA-35A99834E5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3a6e05b2-bff7-4274-8c1c-2578f00e4fdc"/>
    <ds:schemaRef ds:uri="f0974581-4bbf-443e-902f-14073e9fb4f6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315</Words>
  <Application>Microsoft Office PowerPoint</Application>
  <PresentationFormat>Breedbeeld</PresentationFormat>
  <Paragraphs>61</Paragraphs>
  <Slides>11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6.1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26</cp:revision>
  <dcterms:created xsi:type="dcterms:W3CDTF">2024-03-21T10:50:36Z</dcterms:created>
  <dcterms:modified xsi:type="dcterms:W3CDTF">2024-10-16T09:03:43Z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