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5" r:id="rId9"/>
    <p:sldId id="266" r:id="rId10"/>
    <p:sldId id="272" r:id="rId11"/>
    <p:sldId id="268" r:id="rId12"/>
    <p:sldId id="270" r:id="rId13"/>
    <p:sldId id="267" r:id="rId14"/>
    <p:sldId id="269" r:id="rId15"/>
    <p:sldId id="276" r:id="rId16"/>
    <p:sldId id="273" r:id="rId17"/>
    <p:sldId id="277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7A18D43-707B-C417-4954-01473D67A286}" name="Linda Oonk" initials="LO" userId="S::linda.oonk@sanoma.com::51a3960d-b255-481b-a18e-7ec403f2cc7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000000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8931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E078D08-6E49-ECD5-EAB0-2BCCEC65CC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768A68B4-D993-DFB2-FEA8-E2340AF07F09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164619356"/>
              </p:ext>
            </p:extLst>
          </p:nvPr>
        </p:nvGraphicFramePr>
        <p:xfrm>
          <a:off x="623455" y="69574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768A68B4-D993-DFB2-FEA8-E2340AF07F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69574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3676F8C8-6273-C439-AFE4-327A7E6728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2A1F14B-1AC2-A771-AB97-FEA08CFF8C7C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50788604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2A1F14B-1AC2-A771-AB97-FEA08CFF8C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05488FB-B3F3-81FF-3B97-F35D71C5268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89317D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ABC5CA-A46D-3872-E821-0FE6A19CEA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694D4E2-5BD3-9A0F-443D-83FE6900A5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89317D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AA957C73-CC5F-AE67-70D3-D16C418DF6E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2jzkjhIMTQY?feature=oembed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2_vrwVv8hU0?feature=oembe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_ndHdJAhM9Q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3DDB58-2D68-79CA-2A7D-91E5F33D9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6.4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DB2933-7DD5-8480-84C4-879001445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Europese Unie</a:t>
            </a:r>
            <a:endParaRPr lang="en-NL" dirty="0"/>
          </a:p>
        </p:txBody>
      </p:sp>
      <p:pic>
        <p:nvPicPr>
          <p:cNvPr id="6" name="Tijdelijke aanduiding voor afbeelding 5" descr="Afbeelding met Menselijk gezicht, Rebellie, persoon, kleding&#10;&#10;Automatisch gegenereerde beschrijving">
            <a:extLst>
              <a:ext uri="{FF2B5EF4-FFF2-40B4-BE49-F238E27FC236}">
                <a16:creationId xmlns:a16="http://schemas.microsoft.com/office/drawing/2014/main" id="{FBB37C0C-CBAB-5D3D-92A1-7110FC0E24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r="166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8492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Kritiek en steun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Kritiek op de EU: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Verlies van soevereiniteit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Nederland betaalt meer geld dan het terugkrijgt aan subsidies.</a:t>
            </a:r>
          </a:p>
          <a:p>
            <a:pPr marL="360363" indent="-360363">
              <a:buChar char="•"/>
            </a:pPr>
            <a:r>
              <a:rPr lang="nl-NL" dirty="0">
                <a:latin typeface="Segoe UI"/>
                <a:cs typeface="Segoe UI"/>
              </a:rPr>
              <a:t>Er komen (te veel) mensen uit andere landen hier werken.</a:t>
            </a:r>
          </a:p>
          <a:p>
            <a:pPr marL="360363" indent="-360363">
              <a:buChar char="•"/>
            </a:pPr>
            <a:r>
              <a:rPr lang="nl-NL" dirty="0">
                <a:latin typeface="Segoe UI"/>
                <a:cs typeface="Segoe UI"/>
              </a:rPr>
              <a:t>De EU is niet democratisch genoeg, omdat het Europees</a:t>
            </a:r>
          </a:p>
          <a:p>
            <a:pPr marL="360363" indent="-360363"/>
            <a:r>
              <a:rPr lang="nl-NL" dirty="0">
                <a:latin typeface="Segoe UI"/>
                <a:cs typeface="Segoe UI"/>
              </a:rPr>
              <a:t>	Parlement niet het laatste woord heeft.</a:t>
            </a:r>
            <a:endParaRPr lang="nl-NL" dirty="0"/>
          </a:p>
          <a:p>
            <a:endParaRPr lang="nl-NL" dirty="0"/>
          </a:p>
          <a:p>
            <a:pPr algn="l"/>
            <a:endParaRPr lang="nl-NL" dirty="0"/>
          </a:p>
          <a:p>
            <a:endParaRPr lang="nl-NL" i="1" dirty="0"/>
          </a:p>
          <a:p>
            <a:endParaRPr lang="nl-NL" dirty="0"/>
          </a:p>
          <a:p>
            <a:endParaRPr lang="nl-NL" dirty="0"/>
          </a:p>
          <a:p>
            <a:endParaRPr lang="en-NL" dirty="0"/>
          </a:p>
        </p:txBody>
      </p:sp>
      <p:pic>
        <p:nvPicPr>
          <p:cNvPr id="6" name="Afbeelding 5" descr="Afbeelding met buitenshuis, hemel, gebouw, stad&#10;&#10;Automatisch gegenereerde beschrijving">
            <a:extLst>
              <a:ext uri="{FF2B5EF4-FFF2-40B4-BE49-F238E27FC236}">
                <a16:creationId xmlns:a16="http://schemas.microsoft.com/office/drawing/2014/main" id="{C04D84E3-6837-3B36-29B6-CB513C901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0350" y="4035833"/>
            <a:ext cx="2652873" cy="190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3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Kritiek en steun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Sommige mensen willen dat Nederland uit de EU gaat: </a:t>
            </a:r>
            <a:endParaRPr lang="nl-NL" dirty="0"/>
          </a:p>
          <a:p>
            <a:r>
              <a:rPr lang="nl-NL" dirty="0">
                <a:latin typeface="Segoe UI"/>
                <a:cs typeface="Segoe UI"/>
              </a:rPr>
              <a:t>een </a:t>
            </a:r>
            <a:r>
              <a:rPr lang="nl-NL" dirty="0" err="1">
                <a:latin typeface="Segoe UI"/>
                <a:cs typeface="Segoe UI"/>
              </a:rPr>
              <a:t>Nexit</a:t>
            </a:r>
            <a:r>
              <a:rPr lang="nl-NL" dirty="0">
                <a:latin typeface="Segoe UI"/>
                <a:cs typeface="Segoe UI"/>
              </a:rPr>
              <a:t> (Nederland exit).</a:t>
            </a:r>
            <a:endParaRPr lang="nl-NL" dirty="0"/>
          </a:p>
          <a:p>
            <a:endParaRPr lang="nl-NL" dirty="0">
              <a:latin typeface="Segoe UI"/>
              <a:cs typeface="Segoe UI"/>
            </a:endParaRPr>
          </a:p>
          <a:p>
            <a:endParaRPr lang="nl-NL" dirty="0">
              <a:latin typeface="Segoe UI"/>
              <a:cs typeface="Segoe UI"/>
            </a:endParaRPr>
          </a:p>
          <a:p>
            <a:endParaRPr lang="nl-NL" dirty="0">
              <a:latin typeface="Segoe UI"/>
              <a:cs typeface="Segoe UI"/>
            </a:endParaRPr>
          </a:p>
          <a:p>
            <a:endParaRPr lang="nl-NL" dirty="0">
              <a:latin typeface="Segoe UI"/>
              <a:cs typeface="Segoe UI"/>
            </a:endParaRPr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Maar 60% wil in de EU blijven, vooral vanwege</a:t>
            </a:r>
            <a:endParaRPr lang="nl-NL" dirty="0"/>
          </a:p>
          <a:p>
            <a:r>
              <a:rPr lang="nl-NL" dirty="0">
                <a:latin typeface="Segoe UI"/>
                <a:cs typeface="Segoe UI"/>
              </a:rPr>
              <a:t>de economische voordelen.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i="1" dirty="0"/>
          </a:p>
          <a:p>
            <a:endParaRPr lang="nl-NL" dirty="0"/>
          </a:p>
          <a:p>
            <a:endParaRPr lang="nl-NL" dirty="0"/>
          </a:p>
          <a:p>
            <a:endParaRPr lang="en-NL" dirty="0"/>
          </a:p>
        </p:txBody>
      </p:sp>
      <p:pic>
        <p:nvPicPr>
          <p:cNvPr id="5" name="Afbeelding 4" descr="Afbeelding met buitenshuis, hemel, persoon, boom&#10;&#10;Automatisch gegenereerde beschrijving">
            <a:extLst>
              <a:ext uri="{FF2B5EF4-FFF2-40B4-BE49-F238E27FC236}">
                <a16:creationId xmlns:a16="http://schemas.microsoft.com/office/drawing/2014/main" id="{B43EF80B-A69C-79B4-101A-50A0F77A1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1337" y="2341562"/>
            <a:ext cx="3633258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21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D79486F9-D2DB-4254-DF09-6349C699AC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6.4 Europese Unie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A2D749-A9C6-82D0-BD50-8322D6F285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Woestijn vol met nooit </a:t>
            </a:r>
            <a:r>
              <a:rPr lang="nl-NL">
                <a:latin typeface="Segoe UI"/>
                <a:cs typeface="Segoe UI"/>
              </a:rPr>
              <a:t>gedragen kleren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4893023-7B7B-5F64-4EA0-41DCC321E421}"/>
              </a:ext>
            </a:extLst>
          </p:cNvPr>
          <p:cNvSpPr txBox="1"/>
          <p:nvPr/>
        </p:nvSpPr>
        <p:spPr>
          <a:xfrm>
            <a:off x="653579" y="5133160"/>
            <a:ext cx="1089225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nl-NL" sz="2800" b="1" dirty="0">
                <a:latin typeface="Segoe UI"/>
                <a:cs typeface="Calibri"/>
              </a:rPr>
              <a:t>Kijkvraag:</a:t>
            </a:r>
            <a:r>
              <a:rPr lang="nl-NL" sz="2800" dirty="0">
                <a:latin typeface="Segoe UI"/>
                <a:cs typeface="Calibri"/>
              </a:rPr>
              <a:t> Wat kan de EU doen </a:t>
            </a:r>
          </a:p>
          <a:p>
            <a:pPr algn="ctr"/>
            <a:r>
              <a:rPr lang="nl-NL" sz="2800" dirty="0">
                <a:latin typeface="Segoe UI"/>
                <a:cs typeface="Calibri"/>
              </a:rPr>
              <a:t>om dit probleem op te lossen?</a:t>
            </a:r>
          </a:p>
        </p:txBody>
      </p:sp>
      <p:pic>
        <p:nvPicPr>
          <p:cNvPr id="6" name="Onlinemedia 5" title="Illegale kledingdump: woestijn volgestort met ongedragen kleren">
            <a:hlinkClick r:id="" action="ppaction://media"/>
            <a:extLst>
              <a:ext uri="{FF2B5EF4-FFF2-40B4-BE49-F238E27FC236}">
                <a16:creationId xmlns:a16="http://schemas.microsoft.com/office/drawing/2014/main" id="{33865C49-3E2F-A4C8-857D-C19BFA0CE38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0855" y="1949687"/>
            <a:ext cx="4295639" cy="242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45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EU wil verbod op vernietigen onverkochte kleding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i="1" dirty="0"/>
          </a:p>
          <a:p>
            <a:endParaRPr lang="nl-NL" dirty="0"/>
          </a:p>
          <a:p>
            <a:endParaRPr lang="nl-NL" dirty="0"/>
          </a:p>
          <a:p>
            <a:endParaRPr lang="en-NL" dirty="0"/>
          </a:p>
        </p:txBody>
      </p:sp>
      <p:pic>
        <p:nvPicPr>
          <p:cNvPr id="7" name="Afbeelding 6" descr="Afbeelding met tekst, schermopname&#10;&#10;Automatisch gegenereerde beschrijving">
            <a:extLst>
              <a:ext uri="{FF2B5EF4-FFF2-40B4-BE49-F238E27FC236}">
                <a16:creationId xmlns:a16="http://schemas.microsoft.com/office/drawing/2014/main" id="{5A22F0E8-240D-815C-7CC7-0A95345C4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65" y="1500823"/>
            <a:ext cx="10650647" cy="443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56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" y="1380289"/>
            <a:ext cx="10830608" cy="46592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0363" indent="-360363" algn="l">
              <a:buChar char="•"/>
            </a:pPr>
            <a:r>
              <a:rPr lang="nl-NL" b="0" i="0" u="none" strike="noStrike" baseline="0" dirty="0">
                <a:latin typeface="Segoe UI"/>
                <a:cs typeface="Segoe UI"/>
              </a:rPr>
              <a:t>Je kunt uitleggen waarom de Europese Unie is opgericht.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b="0" i="0" u="none" strike="noStrike" baseline="0" dirty="0">
                <a:latin typeface="Segoe UI"/>
                <a:cs typeface="Segoe UI"/>
              </a:rPr>
              <a:t>Je kunt voor- en nadelen van de Europese Unie benoemen.</a:t>
            </a:r>
            <a:endParaRPr lang="nl-NL" dirty="0">
              <a:latin typeface="Segoe UI"/>
              <a:cs typeface="Segoe UI"/>
            </a:endParaRPr>
          </a:p>
          <a:p>
            <a:pPr marL="360363" indent="-360363">
              <a:buChar char="•"/>
            </a:pPr>
            <a:r>
              <a:rPr lang="nl-NL" dirty="0">
                <a:latin typeface="Segoe UI"/>
                <a:cs typeface="Segoe UI"/>
              </a:rPr>
              <a:t>Je kunt uitleggen dat Europese samenwerking invloed heeft op </a:t>
            </a:r>
          </a:p>
          <a:p>
            <a:pPr marL="360363" indent="-360363"/>
            <a:r>
              <a:rPr lang="nl-NL" dirty="0">
                <a:latin typeface="Segoe UI"/>
                <a:cs typeface="Segoe UI"/>
              </a:rPr>
              <a:t>	de soevereiniteit van de lidstaten.</a:t>
            </a:r>
          </a:p>
          <a:p>
            <a:pPr algn="l"/>
            <a:endParaRPr lang="nl-NL" b="0" i="0" u="none" strike="noStrike" baseline="0" dirty="0">
              <a:latin typeface="Segoe UI"/>
              <a:cs typeface="Segoe UI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1372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FD1847B-8579-E900-F327-D86BC402A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1FCA5-CB97-7BA6-71C1-86D435FA2F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" y="1380289"/>
            <a:ext cx="10830608" cy="46592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0363" indent="-360363" algn="l">
              <a:buChar char="•"/>
            </a:pPr>
            <a:r>
              <a:rPr lang="nl-NL" b="0" i="0" u="none" strike="noStrike" baseline="0" dirty="0">
                <a:latin typeface="Segoe UI"/>
                <a:cs typeface="Segoe UI"/>
              </a:rPr>
              <a:t>Je kunt uitleggen waarom de Europese Unie is opgericht.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b="0" i="0" u="none" strike="noStrike" baseline="0" dirty="0">
                <a:latin typeface="Segoe UI"/>
                <a:cs typeface="Segoe UI"/>
              </a:rPr>
              <a:t>Je kunt voor- en nadelen van de Europese Unie benoemen.</a:t>
            </a:r>
            <a:endParaRPr lang="nl-NL" dirty="0">
              <a:latin typeface="Segoe UI"/>
              <a:cs typeface="Segoe UI"/>
            </a:endParaRPr>
          </a:p>
          <a:p>
            <a:pPr marL="360363" indent="-360363">
              <a:buChar char="•"/>
            </a:pPr>
            <a:r>
              <a:rPr lang="nl-NL" dirty="0">
                <a:latin typeface="Segoe UI"/>
                <a:cs typeface="Segoe UI"/>
              </a:rPr>
              <a:t>Je kunt uitleggen dat Europese samenwerking invloed heeft op </a:t>
            </a:r>
          </a:p>
          <a:p>
            <a:pPr marL="360363" indent="-360363"/>
            <a:r>
              <a:rPr lang="nl-NL" dirty="0">
                <a:latin typeface="Segoe UI"/>
                <a:cs typeface="Segoe UI"/>
              </a:rPr>
              <a:t>	de soevereiniteit van de lidstaten.</a:t>
            </a:r>
          </a:p>
          <a:p>
            <a:pPr algn="l"/>
            <a:endParaRPr lang="nl-NL" b="0" i="0" u="none" strike="noStrike" baseline="0" dirty="0">
              <a:latin typeface="Segoe UI"/>
              <a:cs typeface="Segoe UI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6913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1342B2E-184D-5F58-F874-A49B4A22A0A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Vrede en welvaart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Meer samenwerking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Wie heeft de macht</a:t>
            </a:r>
          </a:p>
          <a:p>
            <a:pPr marL="358775" indent="-358775">
              <a:buFont typeface="Arial" panose="020B0604020202020204" pitchFamily="34" charset="0"/>
              <a:buChar char="•"/>
            </a:pPr>
            <a:r>
              <a:rPr lang="nl-NL" dirty="0"/>
              <a:t>Kritiek en steun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955A64-3194-E60B-46D5-222704864F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pic>
        <p:nvPicPr>
          <p:cNvPr id="7" name="Afbeelding 6" descr="Afbeelding met buitenshuis, hemel, gebouw, stad&#10;&#10;Automatisch gegenereerde beschrijving">
            <a:extLst>
              <a:ext uri="{FF2B5EF4-FFF2-40B4-BE49-F238E27FC236}">
                <a16:creationId xmlns:a16="http://schemas.microsoft.com/office/drawing/2014/main" id="{13FEDB4C-C5A6-F070-8310-94D2C14A2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707" y="2652184"/>
            <a:ext cx="3918752" cy="281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0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Vrede en welvaart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79388"/>
            <a:r>
              <a:rPr lang="nl-NL" dirty="0">
                <a:latin typeface="Segoe UI"/>
                <a:cs typeface="Segoe UI"/>
              </a:rPr>
              <a:t>Na de Tweede Wereldoorlog leidde samenwerking tussen een</a:t>
            </a:r>
          </a:p>
          <a:p>
            <a:pPr marL="179388"/>
            <a:r>
              <a:rPr lang="nl-NL" dirty="0">
                <a:latin typeface="Segoe UI"/>
                <a:cs typeface="Segoe UI"/>
              </a:rPr>
              <a:t>aantal landen tot de </a:t>
            </a:r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Europese Unie (EU)</a:t>
            </a:r>
            <a:r>
              <a:rPr lang="nl-NL" dirty="0">
                <a:latin typeface="Segoe UI"/>
                <a:cs typeface="Segoe UI"/>
              </a:rPr>
              <a:t>: </a:t>
            </a:r>
            <a:r>
              <a:rPr lang="nl-NL" i="1" dirty="0">
                <a:latin typeface="Segoe UI"/>
                <a:cs typeface="Segoe UI"/>
              </a:rPr>
              <a:t>een economisch</a:t>
            </a:r>
            <a:r>
              <a:rPr lang="nl-NL" i="1" dirty="0"/>
              <a:t> </a:t>
            </a:r>
            <a:r>
              <a:rPr lang="nl-NL" i="1" dirty="0">
                <a:latin typeface="Segoe UI"/>
                <a:cs typeface="Segoe UI"/>
              </a:rPr>
              <a:t>en</a:t>
            </a:r>
          </a:p>
          <a:p>
            <a:pPr marL="179388"/>
            <a:r>
              <a:rPr lang="nl-NL" i="1" dirty="0">
                <a:latin typeface="Segoe UI"/>
                <a:cs typeface="Segoe UI"/>
              </a:rPr>
              <a:t>politiek samenwerkingsverband van 27 Europese landen.</a:t>
            </a:r>
            <a:endParaRPr lang="nl-NL" i="1" dirty="0"/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Redenen voor de oprichting: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Europa weer opbouwen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/>
              <a:t>nieuwe oorlog voorkomen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576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Vrede en welvaart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De landen werken vooral samen op economisch gebied.</a:t>
            </a:r>
            <a:endParaRPr lang="nl-NL" dirty="0"/>
          </a:p>
          <a:p>
            <a:r>
              <a:rPr lang="nl-NL" dirty="0">
                <a:latin typeface="Segoe UI"/>
                <a:cs typeface="Segoe UI"/>
              </a:rPr>
              <a:t>En er is een </a:t>
            </a:r>
            <a:r>
              <a:rPr lang="nl-NL" b="1" dirty="0">
                <a:latin typeface="Segoe UI"/>
                <a:cs typeface="Segoe UI"/>
              </a:rPr>
              <a:t>gemeenschappelijke handelsmarkt</a:t>
            </a:r>
            <a:r>
              <a:rPr lang="nl-NL" dirty="0">
                <a:latin typeface="Segoe UI"/>
                <a:cs typeface="Segoe UI"/>
              </a:rPr>
              <a:t>. Door de open</a:t>
            </a:r>
          </a:p>
          <a:p>
            <a:r>
              <a:rPr lang="nl-NL" dirty="0">
                <a:latin typeface="Segoe UI"/>
                <a:cs typeface="Segoe UI"/>
              </a:rPr>
              <a:t>grenzen kunnen bedrijven in heel Europa hun producten verkopen.</a:t>
            </a:r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Gevolg: meer welvaart en goedkopere producten. Bijvoorbeeld</a:t>
            </a:r>
          </a:p>
          <a:p>
            <a:r>
              <a:rPr lang="nl-NL" dirty="0">
                <a:latin typeface="Segoe UI"/>
                <a:cs typeface="Segoe UI"/>
              </a:rPr>
              <a:t>goedkoper bellen of vliegen.</a:t>
            </a:r>
          </a:p>
          <a:p>
            <a:endParaRPr lang="nl-NL" dirty="0">
              <a:latin typeface="Segoe UI"/>
              <a:cs typeface="Segoe UI"/>
            </a:endParaRPr>
          </a:p>
          <a:p>
            <a:endParaRPr lang="nl-NL" dirty="0">
              <a:latin typeface="Segoe UI"/>
              <a:cs typeface="Segoe UI"/>
            </a:endParaRPr>
          </a:p>
          <a:p>
            <a:pPr algn="l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42670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Meer samenwerking</a:t>
            </a:r>
            <a:endParaRPr lang="en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Als gevolg van globalisering moeten de EU-landen ook</a:t>
            </a:r>
          </a:p>
          <a:p>
            <a:r>
              <a:rPr lang="nl-NL" dirty="0">
                <a:latin typeface="Segoe UI"/>
                <a:cs typeface="Segoe UI"/>
              </a:rPr>
              <a:t>samenwerken op andere onderwerpen.</a:t>
            </a:r>
          </a:p>
          <a:p>
            <a:r>
              <a:rPr lang="nl-NL" dirty="0">
                <a:latin typeface="Segoe UI"/>
                <a:cs typeface="Segoe UI"/>
              </a:rPr>
              <a:t>Onder andere:</a:t>
            </a:r>
            <a:endParaRPr lang="nl-NL" dirty="0"/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verdeling en opvang van </a:t>
            </a:r>
            <a:r>
              <a:rPr lang="nl-NL" b="1" dirty="0">
                <a:latin typeface="Segoe UI"/>
                <a:cs typeface="Segoe UI"/>
              </a:rPr>
              <a:t>vluchtelingen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aanpak van internationale </a:t>
            </a:r>
            <a:r>
              <a:rPr lang="nl-NL" b="1" dirty="0">
                <a:latin typeface="Segoe UI"/>
                <a:cs typeface="Segoe UI"/>
              </a:rPr>
              <a:t>criminaliteit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nl-NL" dirty="0">
                <a:latin typeface="Segoe UI"/>
                <a:cs typeface="Segoe UI"/>
              </a:rPr>
              <a:t>aanpak </a:t>
            </a:r>
            <a:r>
              <a:rPr lang="nl-NL" b="1" dirty="0">
                <a:latin typeface="Segoe UI"/>
                <a:cs typeface="Segoe UI"/>
              </a:rPr>
              <a:t>milieu en klimaat</a:t>
            </a:r>
            <a:endParaRPr lang="nl-NL" dirty="0">
              <a:latin typeface="Segoe UI"/>
              <a:cs typeface="Segoe UI"/>
            </a:endParaRPr>
          </a:p>
          <a:p>
            <a:pPr algn="l"/>
            <a:endParaRPr lang="nl-NL" dirty="0"/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436602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D79486F9-D2DB-4254-DF09-6349C699AC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6.4 Europese Unie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A2D749-A9C6-82D0-BD50-8322D6F285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De voordelen van de EU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4893023-7B7B-5F64-4EA0-41DCC321E421}"/>
              </a:ext>
            </a:extLst>
          </p:cNvPr>
          <p:cNvSpPr txBox="1"/>
          <p:nvPr/>
        </p:nvSpPr>
        <p:spPr>
          <a:xfrm>
            <a:off x="580074" y="4984750"/>
            <a:ext cx="1119127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800" b="1" dirty="0">
                <a:latin typeface="Segoe UI"/>
                <a:cs typeface="Calibri"/>
              </a:rPr>
              <a:t>Kijkvraag: </a:t>
            </a:r>
            <a:r>
              <a:rPr lang="nl-NL" sz="2800" dirty="0">
                <a:latin typeface="Segoe UI"/>
                <a:cs typeface="Calibri"/>
              </a:rPr>
              <a:t>Welke voordelen van de EU zijn voor jou het belangrijkste?</a:t>
            </a:r>
          </a:p>
        </p:txBody>
      </p:sp>
      <p:pic>
        <p:nvPicPr>
          <p:cNvPr id="4" name="Onlinemedia 3" title="De voordelen van de Europese Unie">
            <a:hlinkClick r:id="" action="ppaction://media"/>
            <a:extLst>
              <a:ext uri="{FF2B5EF4-FFF2-40B4-BE49-F238E27FC236}">
                <a16:creationId xmlns:a16="http://schemas.microsoft.com/office/drawing/2014/main" id="{F199461D-D286-1DF7-0A7D-BE32078C799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3581" y="1945963"/>
            <a:ext cx="4320183" cy="243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745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D042DD1-729A-6BA7-38BE-B6BF2E1DE9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Wie heeft de macht?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99CB09-E2B1-CA7D-98E9-AFF8857D6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6.4 Europese Unie</a:t>
            </a:r>
            <a:endParaRPr lang="en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BE5BEE-143C-25CE-C41F-A499BE489D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455" y="1426471"/>
            <a:ext cx="10830607" cy="465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Samenwerken tussen landen beperkt meestal de soevereiniteit van</a:t>
            </a:r>
          </a:p>
          <a:p>
            <a:r>
              <a:rPr lang="nl-NL" dirty="0">
                <a:latin typeface="Segoe UI"/>
                <a:cs typeface="Segoe UI"/>
              </a:rPr>
              <a:t>landen.</a:t>
            </a:r>
          </a:p>
          <a:p>
            <a:endParaRPr lang="nl-NL" dirty="0">
              <a:latin typeface="Segoe UI"/>
              <a:cs typeface="Segoe UI"/>
            </a:endParaRPr>
          </a:p>
          <a:p>
            <a:pPr marL="179388"/>
            <a:r>
              <a:rPr lang="nl-NL" b="1" dirty="0">
                <a:solidFill>
                  <a:srgbClr val="009CBC"/>
                </a:solidFill>
                <a:latin typeface="Segoe UI"/>
                <a:cs typeface="Segoe UI"/>
              </a:rPr>
              <a:t>Soevereiniteit:</a:t>
            </a:r>
            <a:r>
              <a:rPr lang="nl-NL" dirty="0">
                <a:solidFill>
                  <a:srgbClr val="009CBC"/>
                </a:solidFill>
                <a:latin typeface="Segoe UI"/>
                <a:cs typeface="Segoe UI"/>
              </a:rPr>
              <a:t> </a:t>
            </a:r>
            <a:r>
              <a:rPr lang="nl-NL" i="1" dirty="0">
                <a:latin typeface="Segoe UI"/>
                <a:cs typeface="Segoe UI"/>
              </a:rPr>
              <a:t>is de mate waarin een land zelf beslist over de</a:t>
            </a:r>
          </a:p>
          <a:p>
            <a:pPr marL="179388"/>
            <a:r>
              <a:rPr lang="nl-NL" i="1" dirty="0">
                <a:latin typeface="Segoe UI"/>
                <a:cs typeface="Segoe UI"/>
              </a:rPr>
              <a:t>wetten en regels van het land.</a:t>
            </a:r>
            <a:endParaRPr lang="nl-NL" i="1" dirty="0"/>
          </a:p>
          <a:p>
            <a:endParaRPr lang="nl-NL" dirty="0">
              <a:latin typeface="Segoe UI"/>
              <a:cs typeface="Segoe UI"/>
            </a:endParaRPr>
          </a:p>
          <a:p>
            <a:r>
              <a:rPr lang="nl-NL" dirty="0">
                <a:latin typeface="Segoe UI"/>
                <a:cs typeface="Segoe UI"/>
              </a:rPr>
              <a:t>Als er in de EU een wet is aangenomen, is Nederland verplicht </a:t>
            </a:r>
          </a:p>
          <a:p>
            <a:r>
              <a:rPr lang="nl-NL" dirty="0">
                <a:latin typeface="Segoe UI"/>
                <a:cs typeface="Segoe UI"/>
              </a:rPr>
              <a:t>deze uit te voeren. </a:t>
            </a:r>
          </a:p>
          <a:p>
            <a:pPr algn="l"/>
            <a:endParaRPr lang="nl-NL" dirty="0"/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718158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D79486F9-D2DB-4254-DF09-6349C699AC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6.4 Europese Unie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A2D749-A9C6-82D0-BD50-8322D6F285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Segoe UI"/>
                <a:cs typeface="Segoe UI"/>
              </a:rPr>
              <a:t>Hoe werkt de Europese Unie?</a:t>
            </a:r>
            <a:endParaRPr lang="nl-NL" dirty="0"/>
          </a:p>
        </p:txBody>
      </p:sp>
      <p:pic>
        <p:nvPicPr>
          <p:cNvPr id="4" name="Onlinemedia 3" title="Hoe werkt de Europese Unie?">
            <a:hlinkClick r:id="" action="ppaction://media"/>
            <a:extLst>
              <a:ext uri="{FF2B5EF4-FFF2-40B4-BE49-F238E27FC236}">
                <a16:creationId xmlns:a16="http://schemas.microsoft.com/office/drawing/2014/main" id="{A6E1C530-78C8-95BD-998F-9D736352048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14650" y="1945216"/>
            <a:ext cx="4332879" cy="2458092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E4893023-7B7B-5F64-4EA0-41DCC321E421}"/>
              </a:ext>
            </a:extLst>
          </p:cNvPr>
          <p:cNvSpPr txBox="1"/>
          <p:nvPr/>
        </p:nvSpPr>
        <p:spPr>
          <a:xfrm>
            <a:off x="354024" y="5047505"/>
            <a:ext cx="11519221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nl-NL" sz="2800" b="1" dirty="0">
                <a:latin typeface="Segoe UI"/>
                <a:cs typeface="Calibri"/>
              </a:rPr>
              <a:t>Kijkvraag:</a:t>
            </a:r>
            <a:r>
              <a:rPr lang="nl-NL" sz="2800" dirty="0">
                <a:latin typeface="Segoe UI"/>
                <a:cs typeface="Calibri"/>
              </a:rPr>
              <a:t> In welke stap van de besluitvorming </a:t>
            </a:r>
          </a:p>
          <a:p>
            <a:pPr algn="ctr"/>
            <a:r>
              <a:rPr lang="nl-NL" sz="2800" dirty="0">
                <a:latin typeface="Segoe UI"/>
                <a:cs typeface="Calibri"/>
              </a:rPr>
              <a:t>kan Nederland invloed uitoefenen?</a:t>
            </a:r>
          </a:p>
        </p:txBody>
      </p:sp>
    </p:spTree>
    <p:extLst>
      <p:ext uri="{BB962C8B-B14F-4D97-AF65-F5344CB8AC3E}">
        <p14:creationId xmlns:p14="http://schemas.microsoft.com/office/powerpoint/2010/main" val="7495473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2.xml><?xml version="1.0" encoding="utf-8"?>
<ds:datastoreItem xmlns:ds="http://schemas.openxmlformats.org/officeDocument/2006/customXml" ds:itemID="{C03003EA-6956-45C9-9AEC-BDC4E0D110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448</Words>
  <Application>Microsoft Office PowerPoint</Application>
  <PresentationFormat>Breedbeeld</PresentationFormat>
  <Paragraphs>97</Paragraphs>
  <Slides>14</Slides>
  <Notes>0</Notes>
  <HiddenSlides>0</HiddenSlides>
  <MMClips>3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Segoe UI</vt:lpstr>
      <vt:lpstr>Kantoorthema</vt:lpstr>
      <vt:lpstr>6.4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207</cp:revision>
  <dcterms:created xsi:type="dcterms:W3CDTF">2024-03-21T10:50:36Z</dcterms:created>
  <dcterms:modified xsi:type="dcterms:W3CDTF">2024-10-16T09:05:50Z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