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3" r:id="rId13"/>
    <p:sldId id="264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6AA8B7-28DB-4C48-BF3D-385F0D9476AB}" v="7" dt="2024-06-05T07:19:2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de-kennis-van-nu-in-de-klas-meer-grip-op-criminaliteit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y8QviSkp7tY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Tijd- en plaatsgebonden criminaliteit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Welke misdrijven in de wet staan, is niet altijd en overal hetzelfde.</a:t>
            </a:r>
          </a:p>
          <a:p>
            <a:endParaRPr lang="nl-NL" dirty="0"/>
          </a:p>
          <a:p>
            <a:pPr marL="179388"/>
            <a:r>
              <a:rPr lang="nl-NL" dirty="0"/>
              <a:t>Criminaliteit is </a:t>
            </a:r>
            <a:r>
              <a:rPr lang="nl-NL" b="1" dirty="0">
                <a:solidFill>
                  <a:srgbClr val="009CBC"/>
                </a:solidFill>
              </a:rPr>
              <a:t>tijdgebonden</a:t>
            </a:r>
            <a:r>
              <a:rPr lang="nl-NL" dirty="0"/>
              <a:t>: </a:t>
            </a:r>
            <a:r>
              <a:rPr lang="nl-NL" i="1" dirty="0"/>
              <a:t>onze ideeën over wat strafbaar zou </a:t>
            </a:r>
          </a:p>
          <a:p>
            <a:pPr marL="179388"/>
            <a:r>
              <a:rPr lang="nl-NL" i="1" dirty="0"/>
              <a:t>moeten zijn, veranderen</a:t>
            </a:r>
            <a:r>
              <a:rPr lang="nl-NL" dirty="0"/>
              <a:t>.</a:t>
            </a:r>
          </a:p>
          <a:p>
            <a:endParaRPr lang="nl-NL" dirty="0"/>
          </a:p>
          <a:p>
            <a:pPr marL="179388"/>
            <a:r>
              <a:rPr lang="nl-NL" dirty="0"/>
              <a:t>Criminaliteit is ook </a:t>
            </a:r>
            <a:r>
              <a:rPr lang="nl-NL" b="1" dirty="0">
                <a:solidFill>
                  <a:srgbClr val="009CBC"/>
                </a:solidFill>
              </a:rPr>
              <a:t>plaatsgebonden</a:t>
            </a:r>
            <a:r>
              <a:rPr lang="nl-NL" dirty="0"/>
              <a:t>: </a:t>
            </a:r>
            <a:r>
              <a:rPr lang="nl-NL" i="1" dirty="0"/>
              <a:t>wat is toegestaan in </a:t>
            </a:r>
          </a:p>
          <a:p>
            <a:pPr marL="179388"/>
            <a:r>
              <a:rPr lang="nl-NL" i="1" dirty="0"/>
              <a:t>Nederland, kan in een ander land strafbaar zijn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8396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80D592E-4CC4-7BA8-7495-727B8DD73F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Risicofactoren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A8BABCE-E34E-87E6-4F1C-1FE8B8220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5.4 Criminaliteit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37D637-2C1A-880A-5A37-15A45DD86BE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Risicofactoren zijn omstandigheden die de kans op crimineel </a:t>
            </a:r>
          </a:p>
          <a:p>
            <a:r>
              <a:rPr lang="nl-NL" dirty="0"/>
              <a:t>gedrag vergroten.</a:t>
            </a:r>
          </a:p>
          <a:p>
            <a:endParaRPr lang="nl-NL" dirty="0"/>
          </a:p>
          <a:p>
            <a:r>
              <a:rPr lang="nl-NL" dirty="0"/>
              <a:t>Bijvoorbeeld:</a:t>
            </a:r>
          </a:p>
          <a:p>
            <a:r>
              <a:rPr lang="nl-NL" dirty="0"/>
              <a:t>• </a:t>
            </a:r>
            <a:r>
              <a:rPr lang="nl-NL" b="1" dirty="0"/>
              <a:t>onveilige opvoeding</a:t>
            </a:r>
            <a:endParaRPr lang="nl-NL" dirty="0"/>
          </a:p>
          <a:p>
            <a:r>
              <a:rPr lang="nl-NL" dirty="0"/>
              <a:t>• </a:t>
            </a:r>
            <a:r>
              <a:rPr lang="nl-NL" b="1" dirty="0"/>
              <a:t>groepsgedrag</a:t>
            </a:r>
            <a:endParaRPr lang="nl-NL" dirty="0"/>
          </a:p>
          <a:p>
            <a:r>
              <a:rPr lang="nl-NL" dirty="0"/>
              <a:t>• </a:t>
            </a:r>
            <a:r>
              <a:rPr lang="nl-NL" b="1" dirty="0"/>
              <a:t>alcohol</a:t>
            </a:r>
            <a:r>
              <a:rPr lang="nl-NL" dirty="0"/>
              <a:t> </a:t>
            </a:r>
            <a:r>
              <a:rPr lang="nl-NL" b="1" dirty="0"/>
              <a:t>of</a:t>
            </a:r>
            <a:r>
              <a:rPr lang="nl-NL" dirty="0"/>
              <a:t> </a:t>
            </a:r>
            <a:r>
              <a:rPr lang="nl-NL" b="1" dirty="0"/>
              <a:t>drugs</a:t>
            </a:r>
            <a:endParaRPr lang="nl-NL" dirty="0"/>
          </a:p>
          <a:p>
            <a:r>
              <a:rPr lang="nl-NL" dirty="0"/>
              <a:t>• </a:t>
            </a:r>
            <a:r>
              <a:rPr lang="nl-NL" b="1" dirty="0"/>
              <a:t>spijbelen</a:t>
            </a:r>
            <a:r>
              <a:rPr lang="nl-NL" dirty="0"/>
              <a:t> </a:t>
            </a:r>
            <a:r>
              <a:rPr lang="nl-NL" b="1" dirty="0"/>
              <a:t>en</a:t>
            </a:r>
            <a:r>
              <a:rPr lang="nl-NL" dirty="0"/>
              <a:t> </a:t>
            </a:r>
            <a:r>
              <a:rPr lang="nl-NL" b="1" dirty="0"/>
              <a:t>schooluitval</a:t>
            </a:r>
            <a:endParaRPr lang="nl-NL" dirty="0"/>
          </a:p>
          <a:p>
            <a:r>
              <a:rPr lang="nl-NL" dirty="0"/>
              <a:t>• </a:t>
            </a:r>
            <a:r>
              <a:rPr lang="nl-NL" b="1" dirty="0"/>
              <a:t>biologische factoren</a:t>
            </a:r>
            <a:endParaRPr lang="nl-NL" dirty="0"/>
          </a:p>
        </p:txBody>
      </p:sp>
      <p:pic>
        <p:nvPicPr>
          <p:cNvPr id="7" name="Afbeelding 6" descr="Afbeelding met overdekt, muur, meubels, vloer&#10;&#10;Automatisch gegenereerde beschrijving">
            <a:extLst>
              <a:ext uri="{FF2B5EF4-FFF2-40B4-BE49-F238E27FC236}">
                <a16:creationId xmlns:a16="http://schemas.microsoft.com/office/drawing/2014/main" id="{3106F725-DF93-DDA9-822B-D6C7E2FB5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09" y="2693398"/>
            <a:ext cx="4079886" cy="272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95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80D592E-4CC4-7BA8-7495-727B8DD73F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Risicofactoren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A8BABCE-E34E-87E6-4F1C-1FE8B8220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5.4 Criminaliteit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37D637-2C1A-880A-5A37-15A45DD86BE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Risicofactoren geven niet aan dát iemand crimineel wordt.</a:t>
            </a:r>
          </a:p>
          <a:p>
            <a:endParaRPr lang="nl-NL" dirty="0"/>
          </a:p>
          <a:p>
            <a:r>
              <a:rPr lang="nl-NL" dirty="0"/>
              <a:t>De meeste spijbelaars en mensen die alcohol drinken, </a:t>
            </a:r>
          </a:p>
          <a:p>
            <a:r>
              <a:rPr lang="nl-NL" dirty="0"/>
              <a:t>plegen geen misdrijven. </a:t>
            </a:r>
          </a:p>
          <a:p>
            <a:endParaRPr lang="nl-NL" dirty="0"/>
          </a:p>
          <a:p>
            <a:r>
              <a:rPr lang="nl-NL" dirty="0"/>
              <a:t>Crimineel gedrag is dan ook heel lastig te voorspellen.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062B536-95F6-6D7A-72A6-3758D1FF29C1}"/>
              </a:ext>
            </a:extLst>
          </p:cNvPr>
          <p:cNvSpPr txBox="1"/>
          <p:nvPr/>
        </p:nvSpPr>
        <p:spPr>
          <a:xfrm>
            <a:off x="2136999" y="5000657"/>
            <a:ext cx="7918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risicofactor vind jij het belangrijkste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als het gaat om criminaliteit?</a:t>
            </a:r>
          </a:p>
        </p:txBody>
      </p:sp>
    </p:spTree>
    <p:extLst>
      <p:ext uri="{BB962C8B-B14F-4D97-AF65-F5344CB8AC3E}">
        <p14:creationId xmlns:p14="http://schemas.microsoft.com/office/powerpoint/2010/main" val="1528105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1742BA2-B6EB-B7E4-96B0-6A5692294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5.4 Criminaliteit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12E61A43-4690-B65D-F600-41EDCFD9C5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>
                <a:hlinkClick r:id="rId2"/>
              </a:rPr>
              <a:t>https://schooltv.nl/video/de-kennis-van-nu-in-de-klas-meer-grip-op-criminaliteit/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B36A968-674F-13F4-3A6D-7F444DCF0C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Meer grip op criminaliteit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769BB43-71DC-5086-F0EC-894CCA8660E3}"/>
              </a:ext>
            </a:extLst>
          </p:cNvPr>
          <p:cNvSpPr txBox="1"/>
          <p:nvPr/>
        </p:nvSpPr>
        <p:spPr>
          <a:xfrm>
            <a:off x="1773531" y="4867835"/>
            <a:ext cx="86449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Kijkopdracht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oorzaken voor crimineel gedrag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herken je in dit videofragment?</a:t>
            </a:r>
          </a:p>
        </p:txBody>
      </p:sp>
    </p:spTree>
    <p:extLst>
      <p:ext uri="{BB962C8B-B14F-4D97-AF65-F5344CB8AC3E}">
        <p14:creationId xmlns:p14="http://schemas.microsoft.com/office/powerpoint/2010/main" val="1500051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192293C-0F6F-42F2-CE01-9DD069D6AF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B02797-A670-5CEA-3722-379E6A9C4C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criminaliteit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uitleggen tussen overtredingen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misdrijven en hiervan voorbeelden geven.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dat criminaliteit tijdgebonden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plaatsgebonden is en hiervan voorbeelden geven.</a:t>
            </a:r>
          </a:p>
        </p:txBody>
      </p:sp>
    </p:spTree>
    <p:extLst>
      <p:ext uri="{BB962C8B-B14F-4D97-AF65-F5344CB8AC3E}">
        <p14:creationId xmlns:p14="http://schemas.microsoft.com/office/powerpoint/2010/main" val="348609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192293C-0F6F-42F2-CE01-9DD069D6AF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B02797-A670-5CEA-3722-379E6A9C4C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criminaliteit is.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uitleggen tussen overtredingen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misdrijven en hiervan voorbeelden geven.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dat criminaliteit tijdgebonden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plaatsgebonden is en hiervan voorbeelden geven.</a:t>
            </a:r>
          </a:p>
        </p:txBody>
      </p:sp>
    </p:spTree>
    <p:extLst>
      <p:ext uri="{BB962C8B-B14F-4D97-AF65-F5344CB8AC3E}">
        <p14:creationId xmlns:p14="http://schemas.microsoft.com/office/powerpoint/2010/main" val="425799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9AAC94A-A981-032C-FF8E-47A34D091DD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Het strafrecht</a:t>
            </a:r>
          </a:p>
          <a:p>
            <a:pPr marL="358775" indent="-358775"/>
            <a:r>
              <a:rPr lang="nl-NL" dirty="0"/>
              <a:t>•	Overtreding of misdrijf</a:t>
            </a:r>
          </a:p>
          <a:p>
            <a:pPr marL="358775" indent="-358775"/>
            <a:r>
              <a:rPr lang="nl-NL" dirty="0"/>
              <a:t>•	Wat is criminaliteit</a:t>
            </a:r>
          </a:p>
          <a:p>
            <a:pPr marL="358775" indent="-358775"/>
            <a:r>
              <a:rPr lang="nl-NL" dirty="0"/>
              <a:t>•	Tijd- en plaatsgebonden criminaliteit</a:t>
            </a:r>
          </a:p>
          <a:p>
            <a:pPr marL="358775" indent="-358775"/>
            <a:r>
              <a:rPr lang="nl-NL" dirty="0"/>
              <a:t>•	Risicofactoren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0BD796-0074-A46E-44CD-F49B72E05F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pic>
        <p:nvPicPr>
          <p:cNvPr id="6" name="Afbeelding 5" descr="Afbeelding met persoon, kleding, Bagage en tassen, Modeaccessoire&#10;&#10;Automatisch gegenereerde beschrijving">
            <a:extLst>
              <a:ext uri="{FF2B5EF4-FFF2-40B4-BE49-F238E27FC236}">
                <a16:creationId xmlns:a16="http://schemas.microsoft.com/office/drawing/2014/main" id="{E47F0A82-4E51-AC06-D5CB-89EB03256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135" y="2205318"/>
            <a:ext cx="3874524" cy="258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strafrecht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In een rechtsstaat worden wetten ook echt gehandhaafd. Iedereen </a:t>
            </a:r>
          </a:p>
          <a:p>
            <a:r>
              <a:rPr lang="nl-NL" dirty="0"/>
              <a:t>kan naar de rechter stappen.</a:t>
            </a:r>
          </a:p>
          <a:p>
            <a:endParaRPr lang="nl-NL" dirty="0"/>
          </a:p>
          <a:p>
            <a:r>
              <a:rPr lang="nl-NL" dirty="0"/>
              <a:t>Voor conflicten tussen mensen is er het </a:t>
            </a:r>
            <a:r>
              <a:rPr lang="nl-NL" b="1" dirty="0"/>
              <a:t>burgerlijk recht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Voor conflicten met de overheid is er het </a:t>
            </a:r>
            <a:r>
              <a:rPr lang="nl-NL" b="1" dirty="0"/>
              <a:t>bestuursrecht</a:t>
            </a:r>
            <a:r>
              <a:rPr lang="nl-NL" dirty="0"/>
              <a:t>.</a:t>
            </a:r>
          </a:p>
          <a:p>
            <a:endParaRPr lang="nl-NL" dirty="0"/>
          </a:p>
          <a:p>
            <a:pPr marL="179388"/>
            <a:r>
              <a:rPr lang="nl-NL" dirty="0"/>
              <a:t>Voor zaken als diefstal is er het </a:t>
            </a:r>
            <a:r>
              <a:rPr lang="nl-NL" b="1" dirty="0">
                <a:solidFill>
                  <a:srgbClr val="009CBC"/>
                </a:solidFill>
              </a:rPr>
              <a:t>strafrecht</a:t>
            </a:r>
            <a:r>
              <a:rPr lang="nl-NL" dirty="0"/>
              <a:t>: </a:t>
            </a:r>
            <a:r>
              <a:rPr lang="nl-NL" i="1" dirty="0"/>
              <a:t>de aanpak van gedrag </a:t>
            </a:r>
          </a:p>
          <a:p>
            <a:pPr marL="179388"/>
            <a:r>
              <a:rPr lang="nl-NL" i="1" dirty="0"/>
              <a:t>dat volgens de wet verboden i</a:t>
            </a:r>
            <a:r>
              <a:rPr lang="nl-NL" dirty="0"/>
              <a:t>s.</a:t>
            </a:r>
          </a:p>
        </p:txBody>
      </p:sp>
    </p:spTree>
    <p:extLst>
      <p:ext uri="{BB962C8B-B14F-4D97-AF65-F5344CB8AC3E}">
        <p14:creationId xmlns:p14="http://schemas.microsoft.com/office/powerpoint/2010/main" val="1525911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strafrecht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Over asociaal gedrag, zoals voordringen bij de kassa, staat niets in </a:t>
            </a:r>
          </a:p>
          <a:p>
            <a:r>
              <a:rPr lang="nl-NL" dirty="0"/>
              <a:t>de wet. Het is dus niet strafbaar.</a:t>
            </a:r>
          </a:p>
          <a:p>
            <a:endParaRPr lang="nl-NL" dirty="0"/>
          </a:p>
          <a:p>
            <a:r>
              <a:rPr lang="nl-NL" dirty="0"/>
              <a:t>Zaken als diefstal en mishandeling zijn wel strafbaar. Dit soort zaken </a:t>
            </a:r>
          </a:p>
          <a:p>
            <a:r>
              <a:rPr lang="nl-NL" dirty="0"/>
              <a:t>staan in het </a:t>
            </a:r>
            <a:r>
              <a:rPr lang="nl-NL" b="1" dirty="0"/>
              <a:t>Wetboek van Strafrecht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In het strafrecht kijkt een rechter of er sprake is van een strafbaar</a:t>
            </a:r>
          </a:p>
          <a:p>
            <a:r>
              <a:rPr lang="nl-NL" dirty="0"/>
              <a:t>feit en welke straf daarbij hoort. Een strafbaar feit noemen we ook</a:t>
            </a:r>
          </a:p>
          <a:p>
            <a:r>
              <a:rPr lang="nl-NL" dirty="0"/>
              <a:t>wel een </a:t>
            </a:r>
            <a:r>
              <a:rPr lang="nl-NL" b="1" dirty="0"/>
              <a:t>delict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895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Overtreding of misdrijf?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De wet maakt verschil tussen overtredingen en misdrijven.</a:t>
            </a:r>
          </a:p>
          <a:p>
            <a:endParaRPr lang="nl-NL" dirty="0"/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Overtredingen</a:t>
            </a:r>
            <a:r>
              <a:rPr lang="nl-NL" dirty="0"/>
              <a:t> zijn </a:t>
            </a:r>
            <a:r>
              <a:rPr lang="nl-NL" i="1" dirty="0"/>
              <a:t>strafbare feiten die minder erg zijn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Bijvoorbeeld: op je brommer zonder helm rijden.</a:t>
            </a:r>
          </a:p>
          <a:p>
            <a:endParaRPr lang="nl-NL" dirty="0"/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Misdrijven</a:t>
            </a:r>
            <a:r>
              <a:rPr lang="nl-NL" dirty="0"/>
              <a:t> zijn </a:t>
            </a:r>
            <a:r>
              <a:rPr lang="nl-NL" i="1" dirty="0"/>
              <a:t>ernstige strafbare feiten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Bijvoorbeeld: vernieling, handel in drugs, diefstal, inbraak en moord.</a:t>
            </a:r>
          </a:p>
        </p:txBody>
      </p:sp>
    </p:spTree>
    <p:extLst>
      <p:ext uri="{BB962C8B-B14F-4D97-AF65-F5344CB8AC3E}">
        <p14:creationId xmlns:p14="http://schemas.microsoft.com/office/powerpoint/2010/main" val="2889612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Overtreding of misdrijf?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Bij misdrijven: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word je verhoord door de politie</a:t>
            </a:r>
          </a:p>
          <a:p>
            <a:pPr marL="358775" indent="-358775"/>
            <a:r>
              <a:rPr lang="nl-NL" dirty="0"/>
              <a:t>•	als het ernstig is, volgt altijd een </a:t>
            </a:r>
          </a:p>
          <a:p>
            <a:pPr marL="358775"/>
            <a:r>
              <a:rPr lang="nl-NL" dirty="0"/>
              <a:t>rechtszaak</a:t>
            </a:r>
          </a:p>
          <a:p>
            <a:pPr marL="358775" indent="-358775"/>
            <a:r>
              <a:rPr lang="nl-NL" dirty="0"/>
              <a:t>•	gelden zwaardere straffen</a:t>
            </a:r>
          </a:p>
          <a:p>
            <a:pPr marL="358775" indent="-358775"/>
            <a:r>
              <a:rPr lang="nl-NL" dirty="0"/>
              <a:t>•	krijg je een strafblad</a:t>
            </a:r>
          </a:p>
        </p:txBody>
      </p:sp>
      <p:pic>
        <p:nvPicPr>
          <p:cNvPr id="3" name="Afbeelding 2" descr="Afbeelding met voertuig, buitenshuis, Landvoertuig, wiel&#10;&#10;Automatisch gegenereerde beschrijving">
            <a:extLst>
              <a:ext uri="{FF2B5EF4-FFF2-40B4-BE49-F238E27FC236}">
                <a16:creationId xmlns:a16="http://schemas.microsoft.com/office/drawing/2014/main" id="{3A83ED71-C256-8942-C219-86AF54C85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530" y="2230194"/>
            <a:ext cx="381000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6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1CEF572-7568-D4A4-4E32-73FF763011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5.4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5899CC5-6A41-89DD-D717-72425F2002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Geldezels</a:t>
            </a:r>
          </a:p>
        </p:txBody>
      </p:sp>
      <p:pic>
        <p:nvPicPr>
          <p:cNvPr id="7" name="Onlinemedia 6" title="Wat is een geldezel?💰">
            <a:hlinkClick r:id="" action="ppaction://media"/>
            <a:extLst>
              <a:ext uri="{FF2B5EF4-FFF2-40B4-BE49-F238E27FC236}">
                <a16:creationId xmlns:a16="http://schemas.microsoft.com/office/drawing/2014/main" id="{DE90A312-1862-7042-3790-F0B77CD2CB2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5388" y="1940487"/>
            <a:ext cx="4282141" cy="241941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0BF203-3406-8C5D-0E2B-8EE718C52E50}"/>
              </a:ext>
            </a:extLst>
          </p:cNvPr>
          <p:cNvSpPr txBox="1"/>
          <p:nvPr/>
        </p:nvSpPr>
        <p:spPr>
          <a:xfrm>
            <a:off x="1846460" y="5055137"/>
            <a:ext cx="87698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Kijkvragen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Is er bij geldezels sprake van een misdrijf?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En wat zijn de gevolgen van een strafblad?</a:t>
            </a:r>
          </a:p>
        </p:txBody>
      </p:sp>
    </p:spTree>
    <p:extLst>
      <p:ext uri="{BB962C8B-B14F-4D97-AF65-F5344CB8AC3E}">
        <p14:creationId xmlns:p14="http://schemas.microsoft.com/office/powerpoint/2010/main" val="199844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2CAB6AB-C4D9-B56F-B55B-A810B9F7BD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is criminaliteit?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F8B4BD-C33A-09BE-89C6-98E61BFB4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Criminaliteit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62EF01-AA88-E896-D4F5-A6DC39DFBE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Eigenlijk valt alles wat wettelijk verboden is onder criminaliteit.</a:t>
            </a:r>
          </a:p>
          <a:p>
            <a:r>
              <a:rPr lang="nl-NL" dirty="0"/>
              <a:t>Maar iemand die een overtreding is geen crimineel.</a:t>
            </a:r>
          </a:p>
          <a:p>
            <a:endParaRPr lang="nl-NL" dirty="0"/>
          </a:p>
          <a:p>
            <a:pPr marL="179388"/>
            <a:r>
              <a:rPr lang="nl-NL" dirty="0"/>
              <a:t>Daarom is de beste omschrijving van het begrip </a:t>
            </a:r>
            <a:r>
              <a:rPr lang="nl-NL" b="1" dirty="0">
                <a:solidFill>
                  <a:srgbClr val="009CBC"/>
                </a:solidFill>
              </a:rPr>
              <a:t>criminaliteit</a:t>
            </a:r>
            <a:r>
              <a:rPr lang="nl-NL" dirty="0"/>
              <a:t>: </a:t>
            </a:r>
            <a:r>
              <a:rPr lang="nl-NL" i="1" dirty="0"/>
              <a:t>alle </a:t>
            </a:r>
          </a:p>
          <a:p>
            <a:pPr marL="179388"/>
            <a:r>
              <a:rPr lang="nl-NL" i="1" dirty="0"/>
              <a:t>misdrijven zoals die in de wet staan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04578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4A41E3-C50D-48C6-B94E-DE47E5CC69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571</Words>
  <Application>Microsoft Office PowerPoint</Application>
  <PresentationFormat>Breedbeeld</PresentationFormat>
  <Paragraphs>108</Paragraphs>
  <Slides>14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Kantoorthema</vt:lpstr>
      <vt:lpstr>5.4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11</cp:revision>
  <dcterms:created xsi:type="dcterms:W3CDTF">2024-03-21T10:50:36Z</dcterms:created>
  <dcterms:modified xsi:type="dcterms:W3CDTF">2024-10-16T10:52:19Z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