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0" r:id="rId9"/>
    <p:sldId id="266" r:id="rId10"/>
    <p:sldId id="267" r:id="rId11"/>
    <p:sldId id="271" r:id="rId12"/>
    <p:sldId id="276" r:id="rId13"/>
    <p:sldId id="268" r:id="rId14"/>
    <p:sldId id="269" r:id="rId15"/>
    <p:sldId id="270" r:id="rId16"/>
    <p:sldId id="277" r:id="rId17"/>
    <p:sldId id="265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009CBC"/>
    <a:srgbClr val="89317D"/>
    <a:srgbClr val="9F2C27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A95BEF-E5AA-44D6-9C7E-713B688D6791}" v="12" dt="2024-06-19T07:49:28.0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82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FA5947-7E6A-43BC-8E57-E76FBCF776ED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453657-2802-4DAD-B3F3-B60EE4860B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2886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8931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FE078D08-6E49-ECD5-EAB0-2BCCEC65CC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89317D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768A68B4-D993-DFB2-FEA8-E2340AF07F09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164619356"/>
              </p:ext>
            </p:extLst>
          </p:nvPr>
        </p:nvGraphicFramePr>
        <p:xfrm>
          <a:off x="623455" y="695747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768A68B4-D993-DFB2-FEA8-E2340AF07F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695747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3676F8C8-6273-C439-AFE4-327A7E6728C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89317D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92A1F14B-1AC2-A771-AB97-FEA08CFF8C7C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950788604"/>
              </p:ext>
            </p:extLst>
          </p:nvPr>
        </p:nvGraphicFramePr>
        <p:xfrm>
          <a:off x="623455" y="70624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92A1F14B-1AC2-A771-AB97-FEA08CFF8C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505488FB-B3F3-81FF-3B97-F35D71C5268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89317D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4ABC5CA-A46D-3872-E821-0FE6A19CEA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694D4E2-5BD3-9A0F-443D-83FE6900A5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AA957C73-CC5F-AE67-70D3-D16C418DF6E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hyperlink" Target="https://www.ad.nl/video/productie/dit-zijn-de-feiten-en-fabels-over-migratie-in-nederland-419426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makbAtjYGrk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3DDB58-2D68-79CA-2A7D-91E5F33D9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6.2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5DB2933-7DD5-8480-84C4-879001445FF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Migratie</a:t>
            </a:r>
            <a:endParaRPr lang="en-NL" dirty="0"/>
          </a:p>
        </p:txBody>
      </p:sp>
      <p:pic>
        <p:nvPicPr>
          <p:cNvPr id="6" name="Tijdelijke aanduiding voor afbeelding 5" descr="Afbeelding met Menselijk gezicht, Rebellie, persoon, kleding&#10;&#10;Automatisch gegenereerde beschrijving">
            <a:extLst>
              <a:ext uri="{FF2B5EF4-FFF2-40B4-BE49-F238E27FC236}">
                <a16:creationId xmlns:a16="http://schemas.microsoft.com/office/drawing/2014/main" id="{FBB37C0C-CBAB-5D3D-92A1-7110FC0E24D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0" r="166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38492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Redenen voor migratie: gezin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6.2 Migratie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l"/>
            <a:r>
              <a:rPr lang="nl-NL" dirty="0"/>
              <a:t>Als vluchtelingen mogen blijven, dan mag hun familie ook</a:t>
            </a:r>
          </a:p>
          <a:p>
            <a:pPr algn="l"/>
            <a:r>
              <a:rPr lang="nl-NL" dirty="0"/>
              <a:t>overkomen. </a:t>
            </a:r>
          </a:p>
          <a:p>
            <a:pPr algn="l"/>
            <a:r>
              <a:rPr lang="nl-NL" dirty="0"/>
              <a:t>Dit is </a:t>
            </a:r>
            <a:r>
              <a:rPr lang="nl-NL" b="1" dirty="0"/>
              <a:t>gezinshereniging: </a:t>
            </a:r>
            <a:r>
              <a:rPr lang="nl-NL" dirty="0"/>
              <a:t>partner en kinderen komen naar</a:t>
            </a:r>
          </a:p>
          <a:p>
            <a:pPr algn="l"/>
            <a:r>
              <a:rPr lang="nl-NL" dirty="0"/>
              <a:t>Nederland.</a:t>
            </a:r>
          </a:p>
          <a:p>
            <a:pPr algn="l"/>
            <a:r>
              <a:rPr lang="nl-NL" dirty="0"/>
              <a:t>Deze nagekomen gezinsleden noemen we ook wel </a:t>
            </a:r>
            <a:r>
              <a:rPr lang="nl-NL" b="1" dirty="0"/>
              <a:t>volgmigranten.</a:t>
            </a:r>
            <a:endParaRPr lang="nl-NL" dirty="0"/>
          </a:p>
          <a:p>
            <a:pPr algn="l"/>
            <a:endParaRPr lang="nl-NL" dirty="0"/>
          </a:p>
          <a:p>
            <a:pPr algn="l"/>
            <a:r>
              <a:rPr lang="nl-NL" b="1" dirty="0"/>
              <a:t>Gezinsvorming:</a:t>
            </a:r>
            <a:r>
              <a:rPr lang="nl-NL" dirty="0"/>
              <a:t> als je gaat trouwen met iemand uit een ander land.</a:t>
            </a:r>
          </a:p>
          <a:p>
            <a:endParaRPr lang="nl-NL" dirty="0"/>
          </a:p>
          <a:p>
            <a:pPr algn="l"/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338422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Toelatingsbeleid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6.2 Migratie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l"/>
            <a:r>
              <a:rPr lang="nl-NL" dirty="0"/>
              <a:t>Er zijn strenge eisen om een </a:t>
            </a:r>
            <a:r>
              <a:rPr lang="nl-NL" b="1" dirty="0"/>
              <a:t>verblijfsvergunning</a:t>
            </a:r>
            <a:r>
              <a:rPr lang="nl-NL" dirty="0"/>
              <a:t> te krijgen.</a:t>
            </a:r>
          </a:p>
          <a:p>
            <a:pPr algn="l"/>
            <a:endParaRPr lang="nl-NL" dirty="0"/>
          </a:p>
          <a:p>
            <a:pPr algn="l"/>
            <a:r>
              <a:rPr lang="nl-NL" b="1" dirty="0"/>
              <a:t>Arbeidsmigranten: </a:t>
            </a:r>
            <a:r>
              <a:rPr lang="nl-NL" dirty="0"/>
              <a:t>van buiten de EU alleen vanwege een schaars</a:t>
            </a:r>
          </a:p>
          <a:p>
            <a:pPr algn="l"/>
            <a:r>
              <a:rPr lang="nl-NL" dirty="0"/>
              <a:t>beroep.</a:t>
            </a:r>
          </a:p>
          <a:p>
            <a:pPr algn="l"/>
            <a:r>
              <a:rPr lang="nl-NL" b="1" dirty="0"/>
              <a:t>Vluchtelingen: </a:t>
            </a:r>
            <a:r>
              <a:rPr lang="nl-NL" dirty="0"/>
              <a:t>alleen met bewijs van ernstig gevaar lopen in land</a:t>
            </a:r>
          </a:p>
          <a:p>
            <a:pPr algn="l"/>
            <a:r>
              <a:rPr lang="nl-NL" dirty="0"/>
              <a:t>van herkomst.</a:t>
            </a:r>
          </a:p>
          <a:p>
            <a:pPr algn="l"/>
            <a:r>
              <a:rPr lang="nl-NL" b="1" dirty="0"/>
              <a:t>Gezinsvorming: </a:t>
            </a:r>
            <a:r>
              <a:rPr lang="nl-NL" dirty="0"/>
              <a:t>beide partners minimaal 21 jaar en partner hier</a:t>
            </a:r>
          </a:p>
          <a:p>
            <a:pPr algn="l"/>
            <a:r>
              <a:rPr lang="nl-NL" dirty="0"/>
              <a:t>moet voldoende verdienen. Ook moet partner van te voren al</a:t>
            </a:r>
          </a:p>
          <a:p>
            <a:pPr algn="l"/>
            <a:r>
              <a:rPr lang="nl-NL" b="1" dirty="0"/>
              <a:t>basisexamen inburgering </a:t>
            </a:r>
            <a:r>
              <a:rPr lang="nl-NL" dirty="0"/>
              <a:t>hebben gedaan.</a:t>
            </a:r>
          </a:p>
          <a:p>
            <a:endParaRPr lang="nl-NL" dirty="0"/>
          </a:p>
          <a:p>
            <a:pPr algn="l"/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4061128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Illegalen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6.2 Migratie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nl-NL" dirty="0"/>
              <a:t>Veel mensen krijgen geen</a:t>
            </a:r>
            <a:r>
              <a:rPr lang="nl-NL" b="1" dirty="0"/>
              <a:t> </a:t>
            </a:r>
            <a:r>
              <a:rPr lang="nl-NL" dirty="0"/>
              <a:t>verblijfsvergunning.</a:t>
            </a:r>
          </a:p>
          <a:p>
            <a:pPr algn="l"/>
            <a:r>
              <a:rPr lang="nl-NL" dirty="0"/>
              <a:t>Je bent dan illegaal.</a:t>
            </a:r>
          </a:p>
          <a:p>
            <a:pPr algn="l"/>
            <a:endParaRPr lang="nl-NL" dirty="0"/>
          </a:p>
          <a:p>
            <a:pPr marL="174625" algn="l"/>
            <a:r>
              <a:rPr lang="nl-NL" b="1" dirty="0">
                <a:solidFill>
                  <a:srgbClr val="009CBC"/>
                </a:solidFill>
                <a:latin typeface="Segoe UI"/>
                <a:cs typeface="Segoe UI"/>
              </a:rPr>
              <a:t>Illegalen: </a:t>
            </a:r>
            <a:r>
              <a:rPr lang="nl-NL" i="1" dirty="0">
                <a:latin typeface="Segoe UI"/>
                <a:cs typeface="Segoe UI"/>
              </a:rPr>
              <a:t>mensen die geen toestemming hebben om hier</a:t>
            </a:r>
          </a:p>
          <a:p>
            <a:pPr marL="174625"/>
            <a:r>
              <a:rPr lang="nl-NL" i="1" dirty="0">
                <a:latin typeface="Segoe UI"/>
                <a:cs typeface="Segoe UI"/>
              </a:rPr>
              <a:t>te wonen en te werken</a:t>
            </a:r>
            <a:r>
              <a:rPr lang="nl-NL" dirty="0">
                <a:latin typeface="Segoe UI"/>
                <a:cs typeface="Segoe UI"/>
              </a:rPr>
              <a:t>. </a:t>
            </a:r>
            <a:endParaRPr lang="nl-NL" dirty="0"/>
          </a:p>
          <a:p>
            <a:pPr algn="l"/>
            <a:endParaRPr lang="nl-NL" b="1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25B6C952-88D8-784B-9632-2DDAFD0926E7}"/>
              </a:ext>
            </a:extLst>
          </p:cNvPr>
          <p:cNvSpPr txBox="1"/>
          <p:nvPr/>
        </p:nvSpPr>
        <p:spPr>
          <a:xfrm>
            <a:off x="2951581" y="4979626"/>
            <a:ext cx="6288836" cy="9961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Vraag: 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Waarom weten we niet precies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hoeveel illegalen er in Nederland zijn?</a:t>
            </a:r>
            <a:endParaRPr kumimoji="0" lang="en-NL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169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B59D853-D760-8906-1494-9150F5E234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6.2 Migratie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7B92C768-363A-316D-F04E-615EE96ACDA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>
                <a:hlinkClick r:id="rId2"/>
              </a:rPr>
              <a:t>https://www.ad.nl/video/productie/dit-zijn-de-feiten-en-fabels-over-migratie-in-nederland-419426</a:t>
            </a:r>
            <a:endParaRPr lang="nl-NL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44CD172-4BB7-16BD-E5AA-DB1AC82E9E3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>
                <a:latin typeface="Segoe UI"/>
                <a:cs typeface="Segoe UI"/>
              </a:rPr>
              <a:t>Feiten en fabels over migratie</a:t>
            </a:r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5BAB79A8-8824-92AD-F1A2-341DAB54D7B8}"/>
              </a:ext>
            </a:extLst>
          </p:cNvPr>
          <p:cNvSpPr txBox="1"/>
          <p:nvPr/>
        </p:nvSpPr>
        <p:spPr>
          <a:xfrm>
            <a:off x="460047" y="5375949"/>
            <a:ext cx="1128183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nl-NL" sz="2800" b="1" dirty="0">
                <a:latin typeface="Segoe UI"/>
                <a:ea typeface="Calibri"/>
                <a:cs typeface="Calibri"/>
              </a:rPr>
              <a:t>Kijkvraag:</a:t>
            </a:r>
            <a:r>
              <a:rPr lang="nl-NL" sz="2800" dirty="0">
                <a:latin typeface="Segoe UI"/>
                <a:ea typeface="Calibri"/>
                <a:cs typeface="Calibri"/>
              </a:rPr>
              <a:t> Welk feiten hoor je in de video? En welke fabels?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F80A5B60-6F7B-644D-A14C-D06923FF44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2759106"/>
              </p:ext>
            </p:extLst>
          </p:nvPr>
        </p:nvGraphicFramePr>
        <p:xfrm>
          <a:off x="4374240" y="1187205"/>
          <a:ext cx="3443513" cy="171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4251225" imgH="7117737" progId="">
                  <p:embed/>
                </p:oleObj>
              </mc:Choice>
              <mc:Fallback>
                <p:oleObj r:id="rId3" imgW="14251225" imgH="7117737" progId="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F80A5B60-6F7B-644D-A14C-D06923FF444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74240" y="1187205"/>
                        <a:ext cx="3443513" cy="1719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5966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0FD1847B-8579-E900-F327-D86BC402AB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6.2 Migratie</a:t>
            </a:r>
            <a:endParaRPr lang="en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71FCA5-CB97-7BA6-71C1-86D435FA2F0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360363" indent="-360363" algn="l">
              <a:buFont typeface="Arial" panose="020B0604020202020204" pitchFamily="34" charset="0"/>
              <a:buChar char="•"/>
            </a:pPr>
            <a:r>
              <a:rPr lang="nl-NL" b="0" i="0" u="none" strike="noStrike" baseline="0" dirty="0"/>
              <a:t>Je kunt benoemen welke redenen mensen hebben om te</a:t>
            </a:r>
          </a:p>
          <a:p>
            <a:pPr marL="360363" indent="-360363" algn="l"/>
            <a:r>
              <a:rPr lang="nl-NL" b="0" i="0" u="none" strike="noStrike" baseline="0" dirty="0"/>
              <a:t>	migreren.</a:t>
            </a:r>
          </a:p>
          <a:p>
            <a:pPr marL="360363" indent="-360363" algn="l">
              <a:buFont typeface="Arial" panose="020B0604020202020204" pitchFamily="34" charset="0"/>
              <a:buChar char="•"/>
            </a:pPr>
            <a:r>
              <a:rPr lang="nl-NL" b="0" i="0" u="none" strike="noStrike" baseline="0" dirty="0"/>
              <a:t>Je kunt uitleggen welke arbeidsmigranten een verblijfsvergunning</a:t>
            </a:r>
          </a:p>
          <a:p>
            <a:pPr marL="360363" indent="-360363" algn="l"/>
            <a:r>
              <a:rPr lang="nl-NL" dirty="0"/>
              <a:t>	</a:t>
            </a:r>
            <a:r>
              <a:rPr lang="nl-NL" b="0" i="0" u="none" strike="noStrike" baseline="0" dirty="0"/>
              <a:t>krijgen.</a:t>
            </a:r>
          </a:p>
          <a:p>
            <a:pPr marL="360363" indent="-360363" algn="l">
              <a:buFont typeface="Arial" panose="020B0604020202020204" pitchFamily="34" charset="0"/>
              <a:buChar char="•"/>
            </a:pPr>
            <a:r>
              <a:rPr lang="nl-NL" b="0" i="0" u="none" strike="noStrike" baseline="0" dirty="0"/>
              <a:t>Je kunt uitleggen welke vluchtelingen een verblijfsvergunning</a:t>
            </a:r>
          </a:p>
          <a:p>
            <a:pPr marL="360363" indent="-360363" algn="l"/>
            <a:r>
              <a:rPr lang="nl-NL" b="0" i="0" u="none" strike="noStrike" baseline="0" dirty="0"/>
              <a:t> 	krijgen.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4642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0FD1847B-8579-E900-F327-D86BC402AB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6.2 Migratie</a:t>
            </a:r>
            <a:endParaRPr lang="en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71FCA5-CB97-7BA6-71C1-86D435FA2F0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360363" indent="-360363" algn="l">
              <a:buFont typeface="Arial" panose="020B0604020202020204" pitchFamily="34" charset="0"/>
              <a:buChar char="•"/>
            </a:pPr>
            <a:r>
              <a:rPr lang="nl-NL" b="0" i="0" u="none" strike="noStrike" baseline="0" dirty="0"/>
              <a:t>Je kunt benoemen welke redenen mensen hebben om te</a:t>
            </a:r>
          </a:p>
          <a:p>
            <a:pPr marL="360363" indent="-360363" algn="l"/>
            <a:r>
              <a:rPr lang="nl-NL" b="0" i="0" u="none" strike="noStrike" baseline="0" dirty="0"/>
              <a:t>	migreren.</a:t>
            </a:r>
          </a:p>
          <a:p>
            <a:pPr marL="360363" indent="-360363" algn="l">
              <a:buFont typeface="Arial" panose="020B0604020202020204" pitchFamily="34" charset="0"/>
              <a:buChar char="•"/>
            </a:pPr>
            <a:r>
              <a:rPr lang="nl-NL" b="0" i="0" u="none" strike="noStrike" baseline="0" dirty="0"/>
              <a:t>Je kunt uitleggen welke arbeidsmigranten een verblijfsvergunning</a:t>
            </a:r>
          </a:p>
          <a:p>
            <a:pPr marL="360363" indent="-360363" algn="l"/>
            <a:r>
              <a:rPr lang="nl-NL" dirty="0"/>
              <a:t>	</a:t>
            </a:r>
            <a:r>
              <a:rPr lang="nl-NL" b="0" i="0" u="none" strike="noStrike" baseline="0" dirty="0"/>
              <a:t>krijgen.</a:t>
            </a:r>
          </a:p>
          <a:p>
            <a:pPr marL="360363" indent="-360363" algn="l">
              <a:buFont typeface="Arial" panose="020B0604020202020204" pitchFamily="34" charset="0"/>
              <a:buChar char="•"/>
            </a:pPr>
            <a:r>
              <a:rPr lang="nl-NL" b="0" i="0" u="none" strike="noStrike" baseline="0" dirty="0"/>
              <a:t>Je kunt uitleggen welke vluchtelingen een verblijfsvergunning</a:t>
            </a:r>
          </a:p>
          <a:p>
            <a:pPr marL="360363" indent="-360363" algn="l"/>
            <a:r>
              <a:rPr lang="nl-NL" b="0" i="0" u="none" strike="noStrike" baseline="0" dirty="0"/>
              <a:t> 	krijgen.</a:t>
            </a:r>
            <a:endParaRPr lang="en-NL" dirty="0"/>
          </a:p>
          <a:p>
            <a:pPr marL="360363" indent="-360363" algn="l">
              <a:lnSpc>
                <a:spcPct val="100000"/>
              </a:lnSpc>
            </a:pP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926913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41342B2E-184D-5F58-F874-A49B4A22A0A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Migratie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Redenen voor migratie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Toelatingsbeleid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4955A64-3194-E60B-46D5-222704864F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6.2 Migratie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600702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Migratie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6.2 Migratie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174625" algn="l"/>
            <a:r>
              <a:rPr lang="nl-NL" b="1" u="none" strike="noStrike" baseline="0" dirty="0">
                <a:solidFill>
                  <a:srgbClr val="009CBC"/>
                </a:solidFill>
                <a:latin typeface="Segoe UI"/>
                <a:cs typeface="Segoe UI"/>
              </a:rPr>
              <a:t>Migratie</a:t>
            </a:r>
            <a:r>
              <a:rPr lang="nl-NL" u="none" strike="noStrike" baseline="0" dirty="0">
                <a:latin typeface="Segoe UI"/>
                <a:cs typeface="Segoe UI"/>
              </a:rPr>
              <a:t> is </a:t>
            </a:r>
            <a:r>
              <a:rPr lang="nl-NL" i="1" u="none" strike="noStrike" baseline="0" dirty="0">
                <a:latin typeface="Segoe UI"/>
                <a:cs typeface="Segoe UI"/>
              </a:rPr>
              <a:t>het verhuizen naar een ander land</a:t>
            </a:r>
            <a:r>
              <a:rPr lang="nl-NL" dirty="0">
                <a:latin typeface="Segoe UI"/>
                <a:cs typeface="Segoe UI"/>
              </a:rPr>
              <a:t>.</a:t>
            </a:r>
          </a:p>
          <a:p>
            <a:endParaRPr lang="nl-NL" dirty="0"/>
          </a:p>
          <a:p>
            <a:r>
              <a:rPr lang="nl-NL" dirty="0"/>
              <a:t>Dit neemt toe door globalisering.</a:t>
            </a:r>
          </a:p>
          <a:p>
            <a:endParaRPr lang="nl-NL" dirty="0"/>
          </a:p>
          <a:p>
            <a:r>
              <a:rPr lang="nl-NL" dirty="0"/>
              <a:t>Redenen:</a:t>
            </a:r>
          </a:p>
          <a:p>
            <a:pPr marL="360045" indent="-360045">
              <a:buFont typeface="Arial" panose="020B0604020202020204" pitchFamily="34" charset="0"/>
              <a:buChar char="•"/>
            </a:pPr>
            <a:r>
              <a:rPr lang="nl-NL" dirty="0"/>
              <a:t>onafhankelijkheid van koloniën</a:t>
            </a:r>
          </a:p>
          <a:p>
            <a:pPr marL="360045" indent="-360045">
              <a:buFont typeface="Arial" panose="020B0604020202020204" pitchFamily="34" charset="0"/>
              <a:buChar char="•"/>
            </a:pPr>
            <a:r>
              <a:rPr lang="nl-NL" dirty="0"/>
              <a:t>werk</a:t>
            </a:r>
          </a:p>
          <a:p>
            <a:pPr marL="360045" indent="-360045">
              <a:buFont typeface="Arial" panose="020B0604020202020204" pitchFamily="34" charset="0"/>
              <a:buChar char="•"/>
            </a:pPr>
            <a:r>
              <a:rPr lang="nl-NL" dirty="0"/>
              <a:t>veiligheid</a:t>
            </a:r>
          </a:p>
          <a:p>
            <a:pPr marL="360045" indent="-360045">
              <a:buFont typeface="Arial" panose="020B0604020202020204" pitchFamily="34" charset="0"/>
              <a:buChar char="•"/>
            </a:pPr>
            <a:r>
              <a:rPr lang="nl-NL" dirty="0"/>
              <a:t>gezin</a:t>
            </a:r>
          </a:p>
          <a:p>
            <a:pPr algn="l"/>
            <a:endParaRPr lang="en-NL" dirty="0"/>
          </a:p>
        </p:txBody>
      </p:sp>
      <p:pic>
        <p:nvPicPr>
          <p:cNvPr id="6" name="Afbeelding 5" descr="Afbeelding met buitenshuis, persoon, hemel, gras&#10;&#10;Automatisch gegenereerde beschrijving">
            <a:extLst>
              <a:ext uri="{FF2B5EF4-FFF2-40B4-BE49-F238E27FC236}">
                <a16:creationId xmlns:a16="http://schemas.microsoft.com/office/drawing/2014/main" id="{284144A3-496E-01E0-298F-A606C855B1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659" y="3112655"/>
            <a:ext cx="3901886" cy="260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763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Redenen voor migratie: onafhankelijkheid koloniën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6.2 Migratie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174625" algn="l"/>
            <a:r>
              <a:rPr lang="nl-NL" dirty="0"/>
              <a:t>Nederland had lange tijd </a:t>
            </a:r>
            <a:r>
              <a:rPr lang="nl-NL" b="1" dirty="0">
                <a:solidFill>
                  <a:srgbClr val="009CBC"/>
                </a:solidFill>
                <a:latin typeface="Segoe UI"/>
                <a:cs typeface="Segoe UI"/>
              </a:rPr>
              <a:t>koloniën</a:t>
            </a:r>
            <a:r>
              <a:rPr lang="nl-NL" dirty="0">
                <a:latin typeface="Segoe UI"/>
                <a:cs typeface="Segoe UI"/>
              </a:rPr>
              <a:t>: </a:t>
            </a:r>
            <a:r>
              <a:rPr lang="nl-NL" i="1" dirty="0">
                <a:latin typeface="Segoe UI"/>
                <a:cs typeface="Segoe UI"/>
              </a:rPr>
              <a:t>gebieden buiten het eigen land</a:t>
            </a:r>
          </a:p>
          <a:p>
            <a:pPr marL="174625" algn="l"/>
            <a:r>
              <a:rPr lang="nl-NL" i="1" dirty="0">
                <a:latin typeface="Segoe UI"/>
                <a:cs typeface="Segoe UI"/>
              </a:rPr>
              <a:t>die werden gebruikt om winst te maken</a:t>
            </a:r>
            <a:r>
              <a:rPr lang="nl-NL" dirty="0">
                <a:latin typeface="Segoe UI"/>
                <a:cs typeface="Segoe UI"/>
              </a:rPr>
              <a:t>.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Denk aan Nederlands-Indië (nu Indonesië) en Suriname.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Toen deze landen onafhankelijk werden, kwam een deel van de</a:t>
            </a:r>
          </a:p>
          <a:p>
            <a:pPr algn="l"/>
            <a:r>
              <a:rPr lang="nl-NL" dirty="0"/>
              <a:t>mensen naar Nederland.</a:t>
            </a:r>
          </a:p>
          <a:p>
            <a:endParaRPr lang="nl-NL" dirty="0"/>
          </a:p>
          <a:p>
            <a:pPr algn="l"/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363063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Redenen voor migratie: werk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6.2 Migratie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l"/>
            <a:r>
              <a:rPr lang="nl-NL" b="1" dirty="0"/>
              <a:t>Arbeidsmigranten</a:t>
            </a:r>
            <a:r>
              <a:rPr lang="nl-NL" dirty="0"/>
              <a:t> zijn mensen die hierheen komen om te werken.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In de jaren 60 werden mensen uit Spanje, Italië, Marokko en Turkije</a:t>
            </a:r>
          </a:p>
          <a:p>
            <a:pPr algn="l"/>
            <a:r>
              <a:rPr lang="nl-NL" dirty="0"/>
              <a:t>uitgenodigd om hier te komen werken. Iedereen ging ervan uit dat</a:t>
            </a:r>
          </a:p>
          <a:p>
            <a:pPr algn="l"/>
            <a:r>
              <a:rPr lang="nl-NL" dirty="0"/>
              <a:t>ze hier tijdelijk zouden blijven. </a:t>
            </a:r>
          </a:p>
          <a:p>
            <a:pPr algn="l"/>
            <a:r>
              <a:rPr lang="nl-NL" dirty="0"/>
              <a:t>Daarom werden zij </a:t>
            </a:r>
            <a:r>
              <a:rPr lang="nl-NL" b="1" dirty="0"/>
              <a:t>gastarbeiders</a:t>
            </a:r>
            <a:r>
              <a:rPr lang="nl-NL" dirty="0"/>
              <a:t> genoemd.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Tegenwoordig komen de meeste buitenlandse werknemers uit</a:t>
            </a:r>
          </a:p>
          <a:p>
            <a:pPr algn="l"/>
            <a:r>
              <a:rPr lang="nl-NL" dirty="0"/>
              <a:t> andere landen van de Europese Unie.</a:t>
            </a:r>
          </a:p>
          <a:p>
            <a:endParaRPr lang="nl-NL" dirty="0"/>
          </a:p>
          <a:p>
            <a:pPr algn="l"/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80802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Redenen voor migratie: veiligheid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6.2 Migratie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174625" algn="l"/>
            <a:r>
              <a:rPr lang="nl-NL" b="1" dirty="0">
                <a:solidFill>
                  <a:srgbClr val="009CBC"/>
                </a:solidFill>
              </a:rPr>
              <a:t>V</a:t>
            </a:r>
            <a:r>
              <a:rPr lang="nl-NL" b="1" i="0" u="none" strike="noStrike" baseline="0" dirty="0">
                <a:solidFill>
                  <a:srgbClr val="009CBC"/>
                </a:solidFill>
              </a:rPr>
              <a:t>luchtelingen</a:t>
            </a:r>
            <a:r>
              <a:rPr lang="nl-NL" dirty="0">
                <a:solidFill>
                  <a:srgbClr val="000000"/>
                </a:solidFill>
              </a:rPr>
              <a:t> zijn </a:t>
            </a:r>
            <a:r>
              <a:rPr lang="nl-NL" b="0" i="1" u="none" strike="noStrike" baseline="0" dirty="0">
                <a:solidFill>
                  <a:srgbClr val="000000"/>
                </a:solidFill>
              </a:rPr>
              <a:t>mensen die hun woonplaats onder druk van</a:t>
            </a:r>
          </a:p>
          <a:p>
            <a:pPr marL="174625" algn="l"/>
            <a:r>
              <a:rPr lang="nl-NL" b="0" i="1" u="none" strike="noStrike" baseline="0" dirty="0">
                <a:solidFill>
                  <a:srgbClr val="000000"/>
                </a:solidFill>
              </a:rPr>
              <a:t>oorlog en geweld verlaten</a:t>
            </a:r>
            <a:r>
              <a:rPr lang="nl-NL" b="0" i="0" u="none" strike="noStrike" baseline="0" dirty="0">
                <a:solidFill>
                  <a:srgbClr val="000000"/>
                </a:solidFill>
              </a:rPr>
              <a:t>.</a:t>
            </a:r>
          </a:p>
          <a:p>
            <a:pPr marL="174625"/>
            <a:endParaRPr lang="nl-NL" dirty="0">
              <a:solidFill>
                <a:srgbClr val="000000"/>
              </a:solidFill>
              <a:latin typeface="Segoe UI"/>
              <a:cs typeface="Segoe UI"/>
            </a:endParaRPr>
          </a:p>
          <a:p>
            <a:pPr marL="174625" algn="l"/>
            <a:r>
              <a:rPr lang="nl-NL" dirty="0">
                <a:solidFill>
                  <a:srgbClr val="000000"/>
                </a:solidFill>
              </a:rPr>
              <a:t>Als ze hier willen blijven, moeten ze asiel aanvragen.</a:t>
            </a:r>
          </a:p>
          <a:p>
            <a:pPr marL="174625" algn="l"/>
            <a:r>
              <a:rPr lang="nl-NL" b="1" dirty="0">
                <a:solidFill>
                  <a:srgbClr val="009CBC"/>
                </a:solidFill>
              </a:rPr>
              <a:t>Asiel</a:t>
            </a:r>
            <a:r>
              <a:rPr lang="nl-NL" dirty="0">
                <a:solidFill>
                  <a:srgbClr val="000000"/>
                </a:solidFill>
              </a:rPr>
              <a:t> betekent </a:t>
            </a:r>
            <a:r>
              <a:rPr lang="nl-NL" b="0" i="1" u="none" strike="noStrike" baseline="0" dirty="0"/>
              <a:t>toestemming om hier te mogen verblijven</a:t>
            </a:r>
            <a:r>
              <a:rPr lang="nl-NL" b="0" i="0" u="none" strike="noStrike" baseline="0" dirty="0"/>
              <a:t>. </a:t>
            </a:r>
          </a:p>
          <a:p>
            <a:endParaRPr lang="nl-NL" dirty="0">
              <a:latin typeface="Segoe UI"/>
              <a:cs typeface="Segoe UI"/>
            </a:endParaRPr>
          </a:p>
          <a:p>
            <a:pPr algn="l"/>
            <a:r>
              <a:rPr lang="nl-NL" b="1" dirty="0"/>
              <a:t>Asielzoekers</a:t>
            </a:r>
            <a:r>
              <a:rPr lang="nl-NL" dirty="0"/>
              <a:t> hebben meestal zware tochten gemaakt om</a:t>
            </a:r>
          </a:p>
          <a:p>
            <a:pPr algn="l"/>
            <a:r>
              <a:rPr lang="nl-NL" dirty="0"/>
              <a:t>Nederland te bereiken.</a:t>
            </a:r>
          </a:p>
          <a:p>
            <a:endParaRPr lang="nl-NL" dirty="0"/>
          </a:p>
          <a:p>
            <a:pPr algn="l"/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638989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Asielaanvraag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6.2 Migratie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pPr algn="l"/>
            <a:endParaRPr lang="en-NL" dirty="0"/>
          </a:p>
        </p:txBody>
      </p:sp>
      <p:pic>
        <p:nvPicPr>
          <p:cNvPr id="6" name="Afbeelding 5" descr="Afbeelding met tekst, schermopname, Lettertype, ontwerp&#10;&#10;Automatisch gegenereerde beschrijving">
            <a:extLst>
              <a:ext uri="{FF2B5EF4-FFF2-40B4-BE49-F238E27FC236}">
                <a16:creationId xmlns:a16="http://schemas.microsoft.com/office/drawing/2014/main" id="{23D24B63-D985-4138-7D7C-4DEC22F97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05" y="1906805"/>
            <a:ext cx="10600587" cy="339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462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43177387-C1A1-1333-73D5-F6ACBF8410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latin typeface="Segoe UI"/>
                <a:cs typeface="Segoe UI"/>
              </a:rPr>
              <a:t>6.2 Migratie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89E1603-BA98-315B-E4D6-F8DAFE76502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Waarom de opvang in Nederland telkens vol is.</a:t>
            </a:r>
            <a:endParaRPr lang="nl-NL" dirty="0"/>
          </a:p>
        </p:txBody>
      </p:sp>
      <p:pic>
        <p:nvPicPr>
          <p:cNvPr id="4" name="Onlinemedia 3" title="Ter Apel zit wéér vol, hoe kan dat?">
            <a:hlinkClick r:id="" action="ppaction://media"/>
            <a:extLst>
              <a:ext uri="{FF2B5EF4-FFF2-40B4-BE49-F238E27FC236}">
                <a16:creationId xmlns:a16="http://schemas.microsoft.com/office/drawing/2014/main" id="{5B8622C2-76CB-177F-4715-7299C2584E8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035425" y="2061633"/>
            <a:ext cx="4027488" cy="227965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9979F4EB-310B-8CAD-19ED-A8E6B100CFFD}"/>
              </a:ext>
            </a:extLst>
          </p:cNvPr>
          <p:cNvSpPr txBox="1"/>
          <p:nvPr/>
        </p:nvSpPr>
        <p:spPr>
          <a:xfrm>
            <a:off x="402166" y="5122333"/>
            <a:ext cx="1091141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800" b="1" dirty="0">
                <a:latin typeface="Segoe UI"/>
                <a:cs typeface="Calibri"/>
              </a:rPr>
              <a:t>Kijkopdracht:</a:t>
            </a:r>
            <a:r>
              <a:rPr lang="nl-NL" sz="2800" dirty="0">
                <a:latin typeface="Segoe UI"/>
                <a:cs typeface="Calibri"/>
              </a:rPr>
              <a:t> Noem de oorzaken van de opvangcrisis in Nederland.</a:t>
            </a:r>
          </a:p>
        </p:txBody>
      </p:sp>
    </p:spTree>
    <p:extLst>
      <p:ext uri="{BB962C8B-B14F-4D97-AF65-F5344CB8AC3E}">
        <p14:creationId xmlns:p14="http://schemas.microsoft.com/office/powerpoint/2010/main" val="85038742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customXml/itemProps2.xml><?xml version="1.0" encoding="utf-8"?>
<ds:datastoreItem xmlns:ds="http://schemas.openxmlformats.org/officeDocument/2006/customXml" ds:itemID="{A0ACFF71-0411-40D5-A6AC-F0F9F1A3E7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498</Words>
  <Application>Microsoft Office PowerPoint</Application>
  <PresentationFormat>Breedbeeld</PresentationFormat>
  <Paragraphs>99</Paragraphs>
  <Slides>14</Slides>
  <Notes>0</Notes>
  <HiddenSlides>0</HiddenSlides>
  <MMClips>1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Segoe UI</vt:lpstr>
      <vt:lpstr>Kantoorthema</vt:lpstr>
      <vt:lpstr>6.2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96</cp:revision>
  <dcterms:created xsi:type="dcterms:W3CDTF">2024-03-21T10:50:36Z</dcterms:created>
  <dcterms:modified xsi:type="dcterms:W3CDTF">2024-10-16T09:04:25Z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