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7" r:id="rId10"/>
    <p:sldId id="266" r:id="rId11"/>
    <p:sldId id="262" r:id="rId12"/>
    <p:sldId id="261" r:id="rId13"/>
    <p:sldId id="265" r:id="rId14"/>
    <p:sldId id="264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197CE8-E67A-4A6E-926E-79296CDA9628}" v="6" dt="2024-05-28T07:48:00.1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E3A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CE4DAED4-81AA-F919-96EF-57A9BAF125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F758638-8F82-AB52-11F9-FA13D840D9E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178700814"/>
              </p:ext>
            </p:extLst>
          </p:nvPr>
        </p:nvGraphicFramePr>
        <p:xfrm>
          <a:off x="623455" y="712181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FF758638-8F82-AB52-11F9-FA13D840D9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2181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A59A7FA-3E09-C432-ECB1-E709FB761C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54BB968-3A4E-137A-0958-45FDFA4D91C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800732411"/>
              </p:ext>
            </p:extLst>
          </p:nvPr>
        </p:nvGraphicFramePr>
        <p:xfrm>
          <a:off x="629393" y="71528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354BB968-3A4E-137A-0958-45FDFA4D91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9393" y="71528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97280F91-1D9D-7E8F-ECDF-6E656B245A1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E3AA00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48CB20D-EE8B-4DD8-8AAB-86DAA28AEB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56FCA625-18FA-8B2F-CBC5-BD043BE350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E3AA0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2408182D-E0F5-3700-16AE-C9441E86D1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XHLXGMuQet0?feature=oembed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DIK1mrxfP2g?feature=oembed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20D17C-7FAB-EFE2-0FA2-D492BD06F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4.1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330479F-1A92-2AAE-4F0D-4C165F5BAFC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Wat is politiek?</a:t>
            </a:r>
          </a:p>
        </p:txBody>
      </p:sp>
      <p:pic>
        <p:nvPicPr>
          <p:cNvPr id="6" name="Tijdelijke aanduiding voor afbeelding 5" descr="Afbeelding met overdekt, Congreszaal, meubels, kleding&#10;&#10;Automatisch gegenereerde beschrijving">
            <a:extLst>
              <a:ext uri="{FF2B5EF4-FFF2-40B4-BE49-F238E27FC236}">
                <a16:creationId xmlns:a16="http://schemas.microsoft.com/office/drawing/2014/main" id="{1D470E8D-9449-C6A7-C002-55BD980E64F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0" r="169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8283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Democratie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4.1 Wat is politiek?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In Nederland kiezen wij politici die namens ons de besluiten nemen, </a:t>
            </a:r>
          </a:p>
          <a:p>
            <a:r>
              <a:rPr lang="nl-NL" dirty="0"/>
              <a:t>zoals de leden van de Tweede Kamer. </a:t>
            </a:r>
          </a:p>
          <a:p>
            <a:endParaRPr lang="nl-NL" dirty="0"/>
          </a:p>
          <a:p>
            <a:pPr marL="179388"/>
            <a:r>
              <a:rPr lang="nl-NL" dirty="0"/>
              <a:t>Zij zijn onze </a:t>
            </a:r>
            <a:r>
              <a:rPr lang="nl-NL" b="1" dirty="0">
                <a:solidFill>
                  <a:srgbClr val="009CBC"/>
                </a:solidFill>
              </a:rPr>
              <a:t>volksvertegenwoordigers</a:t>
            </a:r>
            <a:r>
              <a:rPr lang="nl-NL" dirty="0"/>
              <a:t>, </a:t>
            </a:r>
          </a:p>
          <a:p>
            <a:pPr marL="179388"/>
            <a:r>
              <a:rPr lang="nl-NL" i="1" dirty="0"/>
              <a:t>politici die zijn gekozen door de bevolking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Nederland is daarmee een </a:t>
            </a:r>
            <a:r>
              <a:rPr lang="nl-NL" b="1" dirty="0"/>
              <a:t>indirecte democratie</a:t>
            </a:r>
            <a:r>
              <a:rPr lang="nl-NL" dirty="0"/>
              <a:t>, </a:t>
            </a:r>
          </a:p>
          <a:p>
            <a:r>
              <a:rPr lang="nl-NL" dirty="0"/>
              <a:t>omdat wij volksvertegenwoordigers kiezen die </a:t>
            </a:r>
          </a:p>
          <a:p>
            <a:r>
              <a:rPr lang="nl-NL" dirty="0"/>
              <a:t>namens ons de beslissingen nemen.</a:t>
            </a:r>
          </a:p>
        </p:txBody>
      </p:sp>
      <p:pic>
        <p:nvPicPr>
          <p:cNvPr id="3" name="Afbeelding 2" descr="Afbeelding met overdekt, Congreszaal, meubels, kleding&#10;&#10;Automatisch gegenereerde beschrijving">
            <a:extLst>
              <a:ext uri="{FF2B5EF4-FFF2-40B4-BE49-F238E27FC236}">
                <a16:creationId xmlns:a16="http://schemas.microsoft.com/office/drawing/2014/main" id="{7488BE45-6B89-E338-B5E4-31E3AD7E90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0" r="16900"/>
          <a:stretch/>
        </p:blipFill>
        <p:spPr>
          <a:xfrm>
            <a:off x="8677835" y="2349111"/>
            <a:ext cx="3097665" cy="309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324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Verkiezingen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4.1 Wat is politiek?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Het kiezen van volksvertegenwoordigers gebeurt door middel van</a:t>
            </a:r>
          </a:p>
          <a:p>
            <a:r>
              <a:rPr lang="nl-NL" b="1" dirty="0"/>
              <a:t>verkiezingen</a:t>
            </a:r>
            <a:r>
              <a:rPr lang="nl-NL" dirty="0"/>
              <a:t>.</a:t>
            </a:r>
          </a:p>
          <a:p>
            <a:endParaRPr lang="nl-NL" dirty="0"/>
          </a:p>
          <a:p>
            <a:pPr marL="179388"/>
            <a:r>
              <a:rPr lang="nl-NL" dirty="0"/>
              <a:t>We noemen dit </a:t>
            </a:r>
            <a:r>
              <a:rPr lang="nl-NL" b="1" dirty="0">
                <a:solidFill>
                  <a:srgbClr val="009CBC"/>
                </a:solidFill>
              </a:rPr>
              <a:t>actief kiesrecht</a:t>
            </a:r>
            <a:r>
              <a:rPr lang="nl-NL" dirty="0"/>
              <a:t>, </a:t>
            </a:r>
            <a:r>
              <a:rPr lang="nl-NL" i="1" dirty="0"/>
              <a:t>het recht om te mogen stemmen</a:t>
            </a:r>
            <a:r>
              <a:rPr lang="nl-NL" dirty="0"/>
              <a:t>.</a:t>
            </a:r>
          </a:p>
          <a:p>
            <a:pPr marL="179388"/>
            <a:endParaRPr lang="nl-NL" dirty="0"/>
          </a:p>
          <a:p>
            <a:pPr marL="179388"/>
            <a:r>
              <a:rPr lang="nl-NL" dirty="0"/>
              <a:t>Er is ook </a:t>
            </a:r>
            <a:r>
              <a:rPr lang="nl-NL" b="1" dirty="0">
                <a:solidFill>
                  <a:srgbClr val="009CBC"/>
                </a:solidFill>
              </a:rPr>
              <a:t>passief kiesrecht</a:t>
            </a:r>
            <a:r>
              <a:rPr lang="nl-NL" dirty="0"/>
              <a:t>, </a:t>
            </a:r>
            <a:r>
              <a:rPr lang="nl-NL" i="1" dirty="0"/>
              <a:t>het recht om je verkiesbaar te stellen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5805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Verkiezingen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4.1 Wat is politiek?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Verkiezingen in Nederland zijn vrij, omdat je mag stemmen op wie </a:t>
            </a:r>
          </a:p>
          <a:p>
            <a:r>
              <a:rPr lang="nl-NL" dirty="0"/>
              <a:t>je wilt.</a:t>
            </a:r>
          </a:p>
          <a:p>
            <a:endParaRPr lang="nl-NL" dirty="0"/>
          </a:p>
          <a:p>
            <a:r>
              <a:rPr lang="nl-NL" dirty="0"/>
              <a:t>Verkiezingen in Nederland zijn geheim, </a:t>
            </a:r>
          </a:p>
          <a:p>
            <a:r>
              <a:rPr lang="nl-NL" dirty="0"/>
              <a:t>omdat niemand mag meekijken op wie </a:t>
            </a:r>
          </a:p>
          <a:p>
            <a:r>
              <a:rPr lang="nl-NL" dirty="0"/>
              <a:t>je stemt. Niemand kan jou dwingen op </a:t>
            </a:r>
          </a:p>
          <a:p>
            <a:r>
              <a:rPr lang="nl-NL" dirty="0"/>
              <a:t>een bepaalde partij te stemmen.</a:t>
            </a:r>
          </a:p>
        </p:txBody>
      </p:sp>
      <p:pic>
        <p:nvPicPr>
          <p:cNvPr id="7" name="Afbeelding 6" descr="Afbeelding met kleding, overdekt, muur, tekst&#10;&#10;Automatisch gegenereerde beschrijving">
            <a:extLst>
              <a:ext uri="{FF2B5EF4-FFF2-40B4-BE49-F238E27FC236}">
                <a16:creationId xmlns:a16="http://schemas.microsoft.com/office/drawing/2014/main" id="{5768CC46-5C99-FE4B-7C95-143231F679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483" y="1973220"/>
            <a:ext cx="4621999" cy="3082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985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206BA59-F914-924E-B0E6-A6BE498F33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4.1 Wat is politiek?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4ED30F8-01B3-B4F9-56AD-71DE082A8AB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Verkiezingen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B6F82A6-E141-EE82-D890-ADA8357BF4BD}"/>
              </a:ext>
            </a:extLst>
          </p:cNvPr>
          <p:cNvSpPr txBox="1"/>
          <p:nvPr/>
        </p:nvSpPr>
        <p:spPr>
          <a:xfrm>
            <a:off x="1592267" y="5253318"/>
            <a:ext cx="9159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Wat moet je meenemen als je gaat stemmen?</a:t>
            </a:r>
          </a:p>
        </p:txBody>
      </p:sp>
      <p:pic>
        <p:nvPicPr>
          <p:cNvPr id="8" name="Onlinemedia 7" title="Hoe werkt stemmen?">
            <a:hlinkClick r:id="" action="ppaction://media"/>
            <a:extLst>
              <a:ext uri="{FF2B5EF4-FFF2-40B4-BE49-F238E27FC236}">
                <a16:creationId xmlns:a16="http://schemas.microsoft.com/office/drawing/2014/main" id="{F756A916-C14A-2217-D50B-7C416283A4B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30428" y="1918716"/>
            <a:ext cx="4331143" cy="244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8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2ED637A2-8AE6-252A-BA36-435F2DD02E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4.1 Wat is politiek?</a:t>
            </a:r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0B94955-04A6-7423-85DD-8D3C84336E4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wat politiek, overheid en algemeen belang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met elkaar te maken hebben.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de begrippen democratie, referendum en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volksvertegenwoordiger uitleggen.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het verschil tussen actief en passief kiesrecht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beschrijven.</a:t>
            </a:r>
          </a:p>
        </p:txBody>
      </p:sp>
    </p:spTree>
    <p:extLst>
      <p:ext uri="{BB962C8B-B14F-4D97-AF65-F5344CB8AC3E}">
        <p14:creationId xmlns:p14="http://schemas.microsoft.com/office/powerpoint/2010/main" val="2096860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2ED637A2-8AE6-252A-BA36-435F2DD02E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4.1 Wat is politiek?</a:t>
            </a:r>
          </a:p>
        </p:txBody>
      </p:sp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0B94955-04A6-7423-85DD-8D3C84336E4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wat politiek, overheid en algemeen belang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met elkaar te maken hebben.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de begrippen democratie, referendum en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volksvertegenwoordiger uitleggen.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het verschil tussen actief en passief kiesrecht </a:t>
            </a:r>
          </a:p>
          <a:p>
            <a:pPr marL="358775">
              <a:lnSpc>
                <a:spcPct val="100000"/>
              </a:lnSpc>
            </a:pPr>
            <a:r>
              <a:rPr lang="nl-NL" dirty="0"/>
              <a:t>beschrijven.</a:t>
            </a:r>
          </a:p>
        </p:txBody>
      </p:sp>
    </p:spTree>
    <p:extLst>
      <p:ext uri="{BB962C8B-B14F-4D97-AF65-F5344CB8AC3E}">
        <p14:creationId xmlns:p14="http://schemas.microsoft.com/office/powerpoint/2010/main" val="849422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877DC94-FA7B-4945-3FBE-C934BF777ED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Wie nemen de besluiten</a:t>
            </a:r>
          </a:p>
          <a:p>
            <a:pPr marL="358775" indent="-358775"/>
            <a:r>
              <a:rPr lang="nl-NL" dirty="0"/>
              <a:t>•	Besluiten voor iedereen</a:t>
            </a:r>
          </a:p>
          <a:p>
            <a:pPr marL="358775" indent="-358775"/>
            <a:r>
              <a:rPr lang="nl-NL" dirty="0"/>
              <a:t>•	Democratie</a:t>
            </a:r>
          </a:p>
          <a:p>
            <a:pPr marL="358775" indent="-358775"/>
            <a:r>
              <a:rPr lang="nl-NL" dirty="0"/>
              <a:t>•	Verkiezingen</a:t>
            </a:r>
          </a:p>
          <a:p>
            <a:endParaRPr lang="nl-NL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C316BD2-79A1-7EE5-6185-7DF1E1E067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4.1 Wat is politiek?</a:t>
            </a:r>
          </a:p>
        </p:txBody>
      </p:sp>
      <p:pic>
        <p:nvPicPr>
          <p:cNvPr id="6" name="Afbeelding 5" descr="Afbeelding met persoon, kleding, Menselijk gezicht, glimlach&#10;&#10;Automatisch gegenereerde beschrijving">
            <a:extLst>
              <a:ext uri="{FF2B5EF4-FFF2-40B4-BE49-F238E27FC236}">
                <a16:creationId xmlns:a16="http://schemas.microsoft.com/office/drawing/2014/main" id="{9371AB21-8919-C2BF-8148-7F59CA8085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145" y="2086893"/>
            <a:ext cx="5337585" cy="300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926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Wie nemen de besluiten?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4.1 Wat is politiek?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Elke dag worden er in Nederland beslissingen genomen die invloed</a:t>
            </a:r>
          </a:p>
          <a:p>
            <a:r>
              <a:rPr lang="nl-NL" dirty="0"/>
              <a:t>hebben op het leven van veel mensen. Het nemen van dit soort </a:t>
            </a:r>
          </a:p>
          <a:p>
            <a:r>
              <a:rPr lang="nl-NL" dirty="0"/>
              <a:t>besluiten is een taak van politici.</a:t>
            </a:r>
          </a:p>
          <a:p>
            <a:endParaRPr lang="nl-NL" b="1" dirty="0"/>
          </a:p>
          <a:p>
            <a:pPr marL="179388"/>
            <a:r>
              <a:rPr lang="nl-NL" b="1" dirty="0">
                <a:solidFill>
                  <a:srgbClr val="009CBC"/>
                </a:solidFill>
              </a:rPr>
              <a:t>Politiek </a:t>
            </a:r>
            <a:r>
              <a:rPr lang="nl-NL" dirty="0"/>
              <a:t>is </a:t>
            </a:r>
            <a:r>
              <a:rPr lang="nl-NL" i="1" dirty="0"/>
              <a:t>het maken van keuzes en het nemen van besluiten om </a:t>
            </a:r>
          </a:p>
          <a:p>
            <a:pPr marL="179388"/>
            <a:r>
              <a:rPr lang="nl-NL" i="1" dirty="0"/>
              <a:t>het land, een provincie of gemeente te besturen</a:t>
            </a:r>
            <a:r>
              <a:rPr lang="nl-NL" dirty="0"/>
              <a:t>.</a:t>
            </a:r>
          </a:p>
          <a:p>
            <a:pPr marL="179388"/>
            <a:endParaRPr lang="nl-NL" dirty="0"/>
          </a:p>
          <a:p>
            <a:pPr marL="179388"/>
            <a:r>
              <a:rPr lang="nl-NL" dirty="0"/>
              <a:t>De </a:t>
            </a:r>
            <a:r>
              <a:rPr lang="nl-NL" b="1" dirty="0">
                <a:solidFill>
                  <a:srgbClr val="009CBC"/>
                </a:solidFill>
              </a:rPr>
              <a:t>overheid</a:t>
            </a:r>
            <a:r>
              <a:rPr lang="nl-NL" dirty="0"/>
              <a:t> is </a:t>
            </a:r>
            <a:r>
              <a:rPr lang="nl-NL" i="1" dirty="0"/>
              <a:t>alle politici en ambtenaren samen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2516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Besluiten voor iedereen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4.1 Wat is politiek?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/>
            <a:r>
              <a:rPr lang="nl-NL" dirty="0"/>
              <a:t>De overheid bemoeit zich alleen met dingen die </a:t>
            </a:r>
            <a:r>
              <a:rPr lang="nl-NL" b="1" dirty="0">
                <a:solidFill>
                  <a:srgbClr val="009CBC"/>
                </a:solidFill>
              </a:rPr>
              <a:t>van algemeen</a:t>
            </a:r>
          </a:p>
          <a:p>
            <a:pPr marL="179388"/>
            <a:r>
              <a:rPr lang="nl-NL" b="1" dirty="0">
                <a:solidFill>
                  <a:srgbClr val="009CBC"/>
                </a:solidFill>
              </a:rPr>
              <a:t>belang</a:t>
            </a:r>
            <a:r>
              <a:rPr lang="nl-NL" dirty="0"/>
              <a:t> zijn, </a:t>
            </a:r>
            <a:r>
              <a:rPr lang="nl-NL" i="1" dirty="0"/>
              <a:t>dat zijn zaken die voor de meeste mensen belangrijk zijn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Bijvoorbeeld:</a:t>
            </a:r>
          </a:p>
          <a:p>
            <a:pPr marL="358775" indent="-358775"/>
            <a:r>
              <a:rPr lang="nl-NL" dirty="0"/>
              <a:t>•	veiligheid op straat</a:t>
            </a:r>
          </a:p>
          <a:p>
            <a:pPr marL="358775" indent="-358775"/>
            <a:r>
              <a:rPr lang="nl-NL" dirty="0"/>
              <a:t>•	het onderwijs</a:t>
            </a:r>
          </a:p>
          <a:p>
            <a:pPr marL="358775" indent="-358775"/>
            <a:r>
              <a:rPr lang="nl-NL" dirty="0"/>
              <a:t>•	de gezondheidszorg</a:t>
            </a:r>
          </a:p>
          <a:p>
            <a:endParaRPr lang="nl-NL" dirty="0"/>
          </a:p>
        </p:txBody>
      </p:sp>
      <p:pic>
        <p:nvPicPr>
          <p:cNvPr id="2" name="Afbeelding 1" descr="Afbeelding met buitenshuis, persoon, kleding, wiel&#10;&#10;Automatisch gegenereerde beschrijving">
            <a:extLst>
              <a:ext uri="{FF2B5EF4-FFF2-40B4-BE49-F238E27FC236}">
                <a16:creationId xmlns:a16="http://schemas.microsoft.com/office/drawing/2014/main" id="{9A6469A0-C556-FBE6-BB18-1C345454A5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906" y="2776878"/>
            <a:ext cx="3797030" cy="25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668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Besluiten voor iedereen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4.1 Wat is politiek?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nl-NL" dirty="0"/>
              <a:t>Onder zaken van algemeen belang vallen ook veel maatschappelijke </a:t>
            </a:r>
          </a:p>
          <a:p>
            <a:pPr>
              <a:lnSpc>
                <a:spcPct val="100000"/>
              </a:lnSpc>
            </a:pPr>
            <a:r>
              <a:rPr lang="nl-NL" dirty="0"/>
              <a:t>problemen.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Om al deze taken uit te voeren is er geld nodig. Daarom betalen </a:t>
            </a:r>
          </a:p>
          <a:p>
            <a:pPr>
              <a:lnSpc>
                <a:spcPct val="100000"/>
              </a:lnSpc>
            </a:pPr>
            <a:r>
              <a:rPr lang="nl-NL" dirty="0"/>
              <a:t>burgers en bedrijven belasting.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Als de overheid te weinig geld heeft, kan ze de belastingen </a:t>
            </a:r>
          </a:p>
          <a:p>
            <a:pPr>
              <a:lnSpc>
                <a:spcPct val="100000"/>
              </a:lnSpc>
            </a:pPr>
            <a:r>
              <a:rPr lang="nl-NL" dirty="0"/>
              <a:t>verhogen. Ze kan ook minder geld uitgeven: </a:t>
            </a:r>
            <a:r>
              <a:rPr lang="nl-NL" b="1" dirty="0"/>
              <a:t>bezuinigen</a:t>
            </a:r>
            <a:r>
              <a:rPr lang="nl-NL" dirty="0"/>
              <a:t> dus.</a:t>
            </a:r>
          </a:p>
        </p:txBody>
      </p:sp>
    </p:spTree>
    <p:extLst>
      <p:ext uri="{BB962C8B-B14F-4D97-AF65-F5344CB8AC3E}">
        <p14:creationId xmlns:p14="http://schemas.microsoft.com/office/powerpoint/2010/main" val="1383787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Besluiten voor iedereen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4.1 Wat is politiek?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230B2B4-EC7F-3507-97A7-02D419F3C21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pic>
        <p:nvPicPr>
          <p:cNvPr id="8" name="Afbeelding 7" descr="Afbeelding met tekst, schermopname, Lettertype&#10;&#10;Automatisch gegenereerde beschrijving">
            <a:extLst>
              <a:ext uri="{FF2B5EF4-FFF2-40B4-BE49-F238E27FC236}">
                <a16:creationId xmlns:a16="http://schemas.microsoft.com/office/drawing/2014/main" id="{0C973860-F098-66C7-6868-C1FBC8E4EE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0" y="1446598"/>
            <a:ext cx="476250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922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DE73279-5B34-FA5B-A9EF-B0ADE3282D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4.1 Wat is politiek?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7CC2BFA-E051-6E14-4F93-38F9ED47AD6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Gevaarlijk kruispunt</a:t>
            </a:r>
          </a:p>
        </p:txBody>
      </p:sp>
      <p:pic>
        <p:nvPicPr>
          <p:cNvPr id="7" name="Onlinemedia 6" title="Nieuw kruispunt is te gevaarlijk">
            <a:hlinkClick r:id="" action="ppaction://media"/>
            <a:extLst>
              <a:ext uri="{FF2B5EF4-FFF2-40B4-BE49-F238E27FC236}">
                <a16:creationId xmlns:a16="http://schemas.microsoft.com/office/drawing/2014/main" id="{138977A8-C4B4-DF27-172E-B5483908C5E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68318" y="1961965"/>
            <a:ext cx="4312345" cy="2436475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97C8590-8741-C4D4-00F8-CF2DCE23272E}"/>
              </a:ext>
            </a:extLst>
          </p:cNvPr>
          <p:cNvSpPr txBox="1"/>
          <p:nvPr/>
        </p:nvSpPr>
        <p:spPr>
          <a:xfrm>
            <a:off x="2286042" y="5189895"/>
            <a:ext cx="78373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Is dit een zaak van algemeen belang?</a:t>
            </a:r>
          </a:p>
        </p:txBody>
      </p:sp>
    </p:spTree>
    <p:extLst>
      <p:ext uri="{BB962C8B-B14F-4D97-AF65-F5344CB8AC3E}">
        <p14:creationId xmlns:p14="http://schemas.microsoft.com/office/powerpoint/2010/main" val="47847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B02F30A-4EAC-B662-9B43-329E4F15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Democratie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F92546-9BD3-B442-D162-2A499F0F4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4.1 Wat is politiek?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5FA9DC-EB3E-32E9-2858-C54F45B6707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9388"/>
            <a:r>
              <a:rPr lang="nl-NL" dirty="0"/>
              <a:t>Nederland is een democratie. In een </a:t>
            </a:r>
            <a:r>
              <a:rPr lang="nl-NL" b="1" dirty="0">
                <a:solidFill>
                  <a:srgbClr val="009CBC"/>
                </a:solidFill>
              </a:rPr>
              <a:t>democratie</a:t>
            </a:r>
            <a:r>
              <a:rPr lang="nl-NL" dirty="0"/>
              <a:t> </a:t>
            </a:r>
            <a:r>
              <a:rPr lang="nl-NL" i="1" dirty="0"/>
              <a:t>heeft de </a:t>
            </a:r>
          </a:p>
          <a:p>
            <a:pPr marL="179388"/>
            <a:r>
              <a:rPr lang="nl-NL" i="1" dirty="0"/>
              <a:t>bevolking invloed op politieke besluiten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In sommige landen mogen inwoners zelf stemmen over een nieuwe</a:t>
            </a:r>
          </a:p>
          <a:p>
            <a:r>
              <a:rPr lang="nl-NL" dirty="0"/>
              <a:t>wet of een lastig politiek probleem. Dit noem je </a:t>
            </a:r>
            <a:r>
              <a:rPr lang="nl-NL" b="1" dirty="0"/>
              <a:t>directe </a:t>
            </a:r>
          </a:p>
          <a:p>
            <a:r>
              <a:rPr lang="nl-NL" b="1" dirty="0"/>
              <a:t>democratie.</a:t>
            </a:r>
          </a:p>
          <a:p>
            <a:endParaRPr lang="nl-NL" dirty="0"/>
          </a:p>
          <a:p>
            <a:pPr marL="179388"/>
            <a:r>
              <a:rPr lang="nl-NL" dirty="0"/>
              <a:t>Een voorbeeld hiervan is het </a:t>
            </a:r>
            <a:r>
              <a:rPr lang="nl-NL" b="1" dirty="0">
                <a:solidFill>
                  <a:srgbClr val="009CBC"/>
                </a:solidFill>
              </a:rPr>
              <a:t>referendum</a:t>
            </a:r>
            <a:r>
              <a:rPr lang="nl-NL" dirty="0"/>
              <a:t>, </a:t>
            </a:r>
            <a:r>
              <a:rPr lang="nl-NL" i="1" dirty="0"/>
              <a:t>een volksstemming  </a:t>
            </a:r>
          </a:p>
          <a:p>
            <a:pPr marL="179388"/>
            <a:r>
              <a:rPr lang="nl-NL" i="1" dirty="0"/>
              <a:t>over een belangrijk onderwerp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812904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F7DBAABB-3364-4C08-BCE0-97A1F8D16C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554</Words>
  <Application>Microsoft Office PowerPoint</Application>
  <PresentationFormat>Breedbeeld</PresentationFormat>
  <Paragraphs>98</Paragraphs>
  <Slides>14</Slides>
  <Notes>0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Segoe UI</vt:lpstr>
      <vt:lpstr>Kantoorthema</vt:lpstr>
      <vt:lpstr>4.1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7</cp:revision>
  <dcterms:created xsi:type="dcterms:W3CDTF">2024-03-21T10:50:36Z</dcterms:created>
  <dcterms:modified xsi:type="dcterms:W3CDTF">2024-10-16T08:59:34Z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