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8" r:id="rId12"/>
    <p:sldId id="264" r:id="rId13"/>
    <p:sldId id="265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15187D-D31D-4B33-A839-42831FFF227C}" v="7" dt="2024-06-03T08:45:24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9F2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9FCB6D5-6BCF-98AF-DA40-2ED82D3A1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BE1313-BDE7-7B6B-3EA7-EAFA210021E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92055075"/>
              </p:ext>
            </p:extLst>
          </p:nvPr>
        </p:nvGraphicFramePr>
        <p:xfrm>
          <a:off x="623170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BBE1313-BDE7-7B6B-3EA7-EAFA21002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170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DF42464-15E9-3703-343A-790DF06C93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E318611-6DC2-AE9B-A5CB-876E3D568A1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57969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E318611-6DC2-AE9B-A5CB-876E3D56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3D5C1B4-8A1A-29B7-BAB8-5B71AD2C4C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B28FA12-45D0-4FBB-0FEC-3EF6B178A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236B7A4-505A-4ED2-E20E-6E3AD776DB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1887881-A54C-E7D7-DC47-AB0D215C02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-item/de-rechtsstaat-wat-zijn-kenmerken-van-een-rechtsstaat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4084-909A-927F-AE18-DF8D474E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5.3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4C759D-7AE0-003A-6738-F180F54CD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Scheiding van machten</a:t>
            </a:r>
          </a:p>
        </p:txBody>
      </p:sp>
      <p:pic>
        <p:nvPicPr>
          <p:cNvPr id="6" name="Tijdelijke aanduiding voor afbeelding 5" descr="Afbeelding met hemel, beeldhouwwerk, buitenshuis, persoon&#10;&#10;Automatisch gegenereerde beschrijving">
            <a:extLst>
              <a:ext uri="{FF2B5EF4-FFF2-40B4-BE49-F238E27FC236}">
                <a16:creationId xmlns:a16="http://schemas.microsoft.com/office/drawing/2014/main" id="{B0ED5784-4B5E-0A61-9732-7942C878BC6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330" r="305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41089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8E0E88C-DDED-0ED7-E01E-0EC78701C4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Legaliteitsbeginsel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FD4898-F816-7B9C-260C-A2CCA1873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9E359C-DC17-DCCC-0376-728F4DB3EE5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80975"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Bij de trias politica hoort het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9CBC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legaliteitsbeginsel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</a:t>
            </a: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iedere handeling</a:t>
            </a:r>
          </a:p>
          <a:p>
            <a:pPr marL="180975"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van de overheid moet gebaseerd zijn op een wet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NL" dirty="0">
              <a:solidFill>
                <a:prstClr val="black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 uitvoerende macht mag pas iets doen als het in een wet staat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die door de wetgevende macht is goedgekeurd.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En de rechterlijke macht kan iemand pas veroordelen als in een wet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staat dat iets niet mag.</a:t>
            </a:r>
          </a:p>
        </p:txBody>
      </p:sp>
    </p:spTree>
    <p:extLst>
      <p:ext uri="{BB962C8B-B14F-4D97-AF65-F5344CB8AC3E}">
        <p14:creationId xmlns:p14="http://schemas.microsoft.com/office/powerpoint/2010/main" val="4242469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C4EE23B-B494-4703-8DA5-6B297D954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C7DA48-FC65-F444-DD1E-FC30E85F6E1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7188" indent="-357188"/>
            <a:r>
              <a:rPr lang="nl-NL" dirty="0"/>
              <a:t>•	Je kunt uitleggen wat de trias politica is en welk doel deze </a:t>
            </a:r>
          </a:p>
          <a:p>
            <a:pPr marL="357188"/>
            <a:r>
              <a:rPr lang="nl-NL" dirty="0"/>
              <a:t>heeft.</a:t>
            </a:r>
          </a:p>
          <a:p>
            <a:pPr marL="357188" indent="-357188"/>
            <a:r>
              <a:rPr lang="nl-NL" dirty="0"/>
              <a:t>•	Je kunt de verschillende machten benoemen en toelichten.</a:t>
            </a:r>
          </a:p>
          <a:p>
            <a:pPr marL="357188" indent="-357188"/>
            <a:r>
              <a:rPr lang="nl-NL" dirty="0"/>
              <a:t>•	Je kunt uitleggen wat het legaliteitsbeginsel is en welk doel </a:t>
            </a:r>
          </a:p>
          <a:p>
            <a:pPr marL="357188"/>
            <a:r>
              <a:rPr lang="nl-NL" dirty="0"/>
              <a:t>het heeft.</a:t>
            </a:r>
          </a:p>
        </p:txBody>
      </p:sp>
    </p:spTree>
    <p:extLst>
      <p:ext uri="{BB962C8B-B14F-4D97-AF65-F5344CB8AC3E}">
        <p14:creationId xmlns:p14="http://schemas.microsoft.com/office/powerpoint/2010/main" val="517388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C4EE23B-B494-4703-8DA5-6B297D954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C7DA48-FC65-F444-DD1E-FC30E85F6E1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7188" indent="-357188"/>
            <a:r>
              <a:rPr lang="nl-NL" dirty="0"/>
              <a:t>•	Je kunt uitleggen wat de trias politica is en welk doel deze </a:t>
            </a:r>
          </a:p>
          <a:p>
            <a:pPr marL="357188"/>
            <a:r>
              <a:rPr lang="nl-NL" dirty="0"/>
              <a:t>heeft.</a:t>
            </a:r>
          </a:p>
          <a:p>
            <a:pPr marL="357188" indent="-357188"/>
            <a:r>
              <a:rPr lang="nl-NL" dirty="0"/>
              <a:t>•	Je kunt de verschillende machten benoemen en toelichten.</a:t>
            </a:r>
          </a:p>
          <a:p>
            <a:pPr marL="357188" indent="-357188"/>
            <a:r>
              <a:rPr lang="nl-NL" dirty="0"/>
              <a:t>•	Je kunt uitleggen wat het legaliteitsbeginsel is en welk doel </a:t>
            </a:r>
          </a:p>
          <a:p>
            <a:pPr marL="357188"/>
            <a:r>
              <a:rPr lang="nl-NL" dirty="0"/>
              <a:t>het heeft.</a:t>
            </a:r>
          </a:p>
        </p:txBody>
      </p:sp>
    </p:spTree>
    <p:extLst>
      <p:ext uri="{BB962C8B-B14F-4D97-AF65-F5344CB8AC3E}">
        <p14:creationId xmlns:p14="http://schemas.microsoft.com/office/powerpoint/2010/main" val="1700802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0E5A6568-DD9A-83DB-F66B-B23A231F132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7188" indent="-357188"/>
            <a:r>
              <a:rPr lang="nl-NL" dirty="0"/>
              <a:t>•	Trias politica</a:t>
            </a:r>
          </a:p>
          <a:p>
            <a:pPr marL="357188" indent="-357188"/>
            <a:r>
              <a:rPr lang="nl-NL" dirty="0"/>
              <a:t>•	Wetgevende macht</a:t>
            </a:r>
          </a:p>
          <a:p>
            <a:pPr marL="357188" indent="-357188"/>
            <a:r>
              <a:rPr lang="nl-NL" dirty="0"/>
              <a:t>•	Uitvoerende macht</a:t>
            </a:r>
          </a:p>
          <a:p>
            <a:pPr marL="357188" indent="-357188"/>
            <a:r>
              <a:rPr lang="nl-NL" dirty="0"/>
              <a:t>•	Rechterlijke macht</a:t>
            </a:r>
          </a:p>
          <a:p>
            <a:pPr marL="357188" indent="-357188"/>
            <a:r>
              <a:rPr lang="nl-NL" dirty="0"/>
              <a:t>•	Trias politica in autoritaire staten</a:t>
            </a:r>
          </a:p>
          <a:p>
            <a:pPr marL="357188" indent="-357188"/>
            <a:r>
              <a:rPr lang="nl-NL" dirty="0"/>
              <a:t>•	Legaliteitsbeginsel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4F50406-FE98-0FCF-4EA4-62CDD7EF55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pic>
        <p:nvPicPr>
          <p:cNvPr id="7" name="Afbeelding 6" descr="Afbeelding met buitenshuis, wapen, militair, soldaat&#10;&#10;Automatisch gegenereerde beschrijving">
            <a:extLst>
              <a:ext uri="{FF2B5EF4-FFF2-40B4-BE49-F238E27FC236}">
                <a16:creationId xmlns:a16="http://schemas.microsoft.com/office/drawing/2014/main" id="{2913BB92-92D4-746D-33F4-3B8D35992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617" y="2158612"/>
            <a:ext cx="4341932" cy="289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28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48BE37D-A970-E0B1-F792-1438431468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Trias politica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F3A895-0F06-A490-1FE6-78D9D04768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6C01EF0-85BE-61F9-99AF-DD3A410ED88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nl-NL" dirty="0"/>
              <a:t>Om te voorkomen dat de overheid haar macht onbeperkt kan </a:t>
            </a:r>
          </a:p>
          <a:p>
            <a:r>
              <a:rPr lang="nl-NL" dirty="0"/>
              <a:t>gebruiken, is de macht in drie onderdelen opgedeeld:</a:t>
            </a:r>
          </a:p>
          <a:p>
            <a:endParaRPr lang="nl-NL" dirty="0"/>
          </a:p>
          <a:p>
            <a:pPr marL="361950" indent="-361950"/>
            <a:r>
              <a:rPr lang="nl-NL" dirty="0"/>
              <a:t>•	wetten aannemen</a:t>
            </a:r>
          </a:p>
          <a:p>
            <a:pPr marL="361950" indent="-361950"/>
            <a:r>
              <a:rPr lang="nl-NL" dirty="0"/>
              <a:t>•	wetten uitvoeren</a:t>
            </a:r>
          </a:p>
          <a:p>
            <a:pPr marL="361950" indent="-361950"/>
            <a:r>
              <a:rPr lang="nl-NL" dirty="0"/>
              <a:t>•	beoordelen of iedereen zich aan de wet houdt</a:t>
            </a:r>
          </a:p>
          <a:p>
            <a:endParaRPr lang="nl-NL" dirty="0"/>
          </a:p>
          <a:p>
            <a:pPr marL="180975"/>
            <a:r>
              <a:rPr lang="nl-NL" dirty="0"/>
              <a:t>We noemen dat de </a:t>
            </a:r>
            <a:r>
              <a:rPr lang="nl-NL" b="1" dirty="0">
                <a:solidFill>
                  <a:srgbClr val="009CBC"/>
                </a:solidFill>
              </a:rPr>
              <a:t>trias politica</a:t>
            </a:r>
            <a:r>
              <a:rPr lang="nl-NL" dirty="0"/>
              <a:t>, </a:t>
            </a:r>
            <a:r>
              <a:rPr lang="nl-NL" i="1" dirty="0"/>
              <a:t>de scheiding van de politieke </a:t>
            </a:r>
          </a:p>
          <a:p>
            <a:pPr marL="180975"/>
            <a:r>
              <a:rPr lang="nl-NL" i="1" dirty="0"/>
              <a:t>macht over de wetgevende, uitvoerende en rechterlijke macht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64621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48BE37D-A970-E0B1-F792-1438431468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Wetgevende macht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F3A895-0F06-A490-1FE6-78D9D04768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6C01EF0-85BE-61F9-99AF-DD3A410ED88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2" name="Tijdelijke aanduiding voor inhoud 5">
            <a:extLst>
              <a:ext uri="{FF2B5EF4-FFF2-40B4-BE49-F238E27FC236}">
                <a16:creationId xmlns:a16="http://schemas.microsoft.com/office/drawing/2014/main" id="{EDFD8365-7B7F-CD4E-2729-9E9C70005599}"/>
              </a:ext>
            </a:extLst>
          </p:cNvPr>
          <p:cNvSpPr txBox="1">
            <a:spLocks/>
          </p:cNvSpPr>
          <p:nvPr/>
        </p:nvSpPr>
        <p:spPr>
          <a:xfrm>
            <a:off x="623455" y="1380289"/>
            <a:ext cx="10830607" cy="4659235"/>
          </a:xfrm>
          <a:prstGeom prst="rect">
            <a:avLst/>
          </a:prstGeo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/>
            <a:r>
              <a:rPr lang="nl-NL" dirty="0">
                <a:solidFill>
                  <a:srgbClr val="000000"/>
                </a:solidFill>
              </a:rPr>
              <a:t>De </a:t>
            </a:r>
            <a:r>
              <a:rPr lang="nl-NL" b="1" dirty="0">
                <a:solidFill>
                  <a:srgbClr val="009CBC"/>
                </a:solidFill>
              </a:rPr>
              <a:t>wetgevende macht</a:t>
            </a:r>
            <a:r>
              <a:rPr lang="nl-NL" b="1" dirty="0">
                <a:solidFill>
                  <a:srgbClr val="00FFFF"/>
                </a:solidFill>
              </a:rPr>
              <a:t> </a:t>
            </a:r>
            <a:r>
              <a:rPr lang="nl-NL" i="1" dirty="0">
                <a:solidFill>
                  <a:srgbClr val="000000"/>
                </a:solidFill>
              </a:rPr>
              <a:t>neemt de wetten aan waaraan burgers en </a:t>
            </a:r>
          </a:p>
          <a:p>
            <a:pPr marL="179388"/>
            <a:r>
              <a:rPr lang="nl-NL" i="1" dirty="0">
                <a:solidFill>
                  <a:srgbClr val="000000"/>
                </a:solidFill>
              </a:rPr>
              <a:t>de overheid zich moeten houden</a:t>
            </a:r>
            <a:r>
              <a:rPr lang="nl-NL" dirty="0">
                <a:solidFill>
                  <a:srgbClr val="000000"/>
                </a:solidFill>
              </a:rPr>
              <a:t>. </a:t>
            </a:r>
          </a:p>
          <a:p>
            <a:endParaRPr lang="nl-NL" dirty="0">
              <a:solidFill>
                <a:srgbClr val="00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De wetgevende macht is het parlement.</a:t>
            </a:r>
          </a:p>
          <a:p>
            <a:endParaRPr lang="nl-NL" dirty="0">
              <a:solidFill>
                <a:srgbClr val="000000"/>
              </a:solidFill>
            </a:endParaRPr>
          </a:p>
          <a:p>
            <a:r>
              <a:rPr lang="nl-NL" dirty="0"/>
              <a:t>Het parlement en de ministers mogen </a:t>
            </a:r>
          </a:p>
          <a:p>
            <a:r>
              <a:rPr lang="nl-NL" dirty="0"/>
              <a:t>beide wetsvoorstellen doen, maar het </a:t>
            </a:r>
          </a:p>
          <a:p>
            <a:r>
              <a:rPr lang="nl-NL" dirty="0"/>
              <a:t>parlement neemt zo’n wetsvoorstel aan </a:t>
            </a:r>
          </a:p>
          <a:p>
            <a:r>
              <a:rPr lang="nl-NL" dirty="0"/>
              <a:t>of wijst het af.</a:t>
            </a:r>
          </a:p>
        </p:txBody>
      </p:sp>
      <p:pic>
        <p:nvPicPr>
          <p:cNvPr id="3" name="Afbeelding 2" descr="Afbeelding met kleding, Menselijk gezicht, persoon, vrouw&#10;&#10;Automatisch gegenereerde beschrijving">
            <a:extLst>
              <a:ext uri="{FF2B5EF4-FFF2-40B4-BE49-F238E27FC236}">
                <a16:creationId xmlns:a16="http://schemas.microsoft.com/office/drawing/2014/main" id="{5060E418-E921-EFD4-FAB2-01DEBCFCC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512" y="2680447"/>
            <a:ext cx="4085862" cy="272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4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8E0E88C-DDED-0ED7-E01E-0EC78701C4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Uitvoerende macht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FD4898-F816-7B9C-260C-A2CCA1873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9E359C-DC17-DCCC-0376-728F4DB3EE5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 algn="l"/>
            <a:r>
              <a:rPr lang="nl-NL" sz="2800" b="0" i="0" u="none" strike="noStrike" baseline="0" dirty="0">
                <a:solidFill>
                  <a:srgbClr val="000000"/>
                </a:solidFill>
              </a:rPr>
              <a:t>De </a:t>
            </a:r>
            <a:r>
              <a:rPr lang="nl-NL" sz="2800" b="1" i="0" u="none" strike="noStrike" baseline="0" dirty="0">
                <a:solidFill>
                  <a:srgbClr val="009CBC"/>
                </a:solidFill>
              </a:rPr>
              <a:t>uitvoerende macht </a:t>
            </a:r>
            <a:r>
              <a:rPr lang="nl-NL" sz="2800" b="0" i="1" u="none" strike="noStrike" baseline="0" dirty="0">
                <a:solidFill>
                  <a:srgbClr val="000000"/>
                </a:solidFill>
              </a:rPr>
              <a:t>zorgt ervoor dat eenmaal aangenomen </a:t>
            </a:r>
          </a:p>
          <a:p>
            <a:pPr marL="179388" algn="l"/>
            <a:r>
              <a:rPr lang="nl-NL" sz="2800" b="0" i="1" u="none" strike="noStrike" baseline="0" dirty="0">
                <a:solidFill>
                  <a:srgbClr val="000000"/>
                </a:solidFill>
              </a:rPr>
              <a:t>wetten worden uitgevoerd</a:t>
            </a:r>
            <a:r>
              <a:rPr lang="nl-NL" sz="2800" b="0" i="0" u="none" strike="noStrike" baseline="0" dirty="0">
                <a:solidFill>
                  <a:srgbClr val="000000"/>
                </a:solidFill>
              </a:rPr>
              <a:t>.</a:t>
            </a:r>
          </a:p>
          <a:p>
            <a:pPr algn="l"/>
            <a:endParaRPr lang="nl-NL" dirty="0">
              <a:solidFill>
                <a:srgbClr val="000000"/>
              </a:solidFill>
            </a:endParaRPr>
          </a:p>
          <a:p>
            <a:pPr algn="l"/>
            <a:r>
              <a:rPr lang="nl-NL" sz="2800" b="0" i="0" u="none" strike="noStrike" baseline="0" dirty="0">
                <a:solidFill>
                  <a:srgbClr val="000000"/>
                </a:solidFill>
              </a:rPr>
              <a:t>In ons land is dat de regering. Ministers </a:t>
            </a:r>
          </a:p>
          <a:p>
            <a:pPr algn="l"/>
            <a:r>
              <a:rPr lang="nl-NL" dirty="0">
                <a:solidFill>
                  <a:srgbClr val="000000"/>
                </a:solidFill>
              </a:rPr>
              <a:t>z</a:t>
            </a:r>
            <a:r>
              <a:rPr lang="nl-NL" sz="2800" b="0" i="0" u="none" strike="noStrike" baseline="0" dirty="0">
                <a:solidFill>
                  <a:srgbClr val="000000"/>
                </a:solidFill>
              </a:rPr>
              <a:t>ijn verantwoordelijk voor de uitvoering. </a:t>
            </a:r>
          </a:p>
          <a:p>
            <a:pPr algn="l"/>
            <a:r>
              <a:rPr lang="nl-NL" sz="2800" b="0" i="0" u="none" strike="noStrike" baseline="0" dirty="0">
                <a:solidFill>
                  <a:srgbClr val="000000"/>
                </a:solidFill>
              </a:rPr>
              <a:t>Zij vertellen aan ambtenaren wat ze </a:t>
            </a:r>
          </a:p>
          <a:p>
            <a:pPr algn="l"/>
            <a:r>
              <a:rPr lang="nl-NL" sz="2800" b="0" i="0" u="none" strike="noStrike" baseline="0" dirty="0">
                <a:solidFill>
                  <a:srgbClr val="000000"/>
                </a:solidFill>
              </a:rPr>
              <a:t>moeten doen.</a:t>
            </a:r>
            <a:endParaRPr lang="nl-NL" dirty="0"/>
          </a:p>
          <a:p>
            <a:pPr algn="l"/>
            <a:endParaRPr lang="nl-NL" sz="2000" dirty="0"/>
          </a:p>
          <a:p>
            <a:pPr algn="r"/>
            <a:r>
              <a:rPr lang="nl-NL" sz="2000" dirty="0"/>
              <a:t>Militairen horen ook bij de uitvoerende macht.</a:t>
            </a:r>
          </a:p>
        </p:txBody>
      </p:sp>
      <p:pic>
        <p:nvPicPr>
          <p:cNvPr id="2" name="Afbeelding 1" descr="Afbeelding met buitenshuis, wapen, militair, soldaat&#10;&#10;Automatisch gegenereerde beschrijving">
            <a:extLst>
              <a:ext uri="{FF2B5EF4-FFF2-40B4-BE49-F238E27FC236}">
                <a16:creationId xmlns:a16="http://schemas.microsoft.com/office/drawing/2014/main" id="{EF4756DB-6B6C-A364-DEDF-CA3335D38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10" y="2225495"/>
            <a:ext cx="4379001" cy="292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49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8E0E88C-DDED-0ED7-E01E-0EC78701C4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Rechterlijke macht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FD4898-F816-7B9C-260C-A2CCA1873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9E359C-DC17-DCCC-0376-728F4DB3EE5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9CBC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rechterlijke macht </a:t>
            </a: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beoordeelt of de overheid en burgers zich </a:t>
            </a:r>
          </a:p>
          <a:p>
            <a:pPr marL="179388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aan de wet houden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Een belangrijk kenmerk van de rechterlijke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macht is dat rechters onafhankelijk en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onpartijdig zijn. Ministers kunnen rechters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niet ontslaan.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NL" dirty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Rechters </a:t>
            </a:r>
            <a:r>
              <a:rPr lang="nl-NL" dirty="0">
                <a:solidFill>
                  <a:prstClr val="black"/>
                </a:solidFill>
              </a:rPr>
              <a:t>beoordelen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alleen of de wet is overtreden.</a:t>
            </a:r>
          </a:p>
        </p:txBody>
      </p:sp>
      <p:pic>
        <p:nvPicPr>
          <p:cNvPr id="3" name="Afbeelding 2" descr="Afbeelding met overdekt, muur, Kantoorgebouw, meubels&#10;&#10;Automatisch gegenereerde beschrijving">
            <a:extLst>
              <a:ext uri="{FF2B5EF4-FFF2-40B4-BE49-F238E27FC236}">
                <a16:creationId xmlns:a16="http://schemas.microsoft.com/office/drawing/2014/main" id="{3563F118-6344-2EF5-93BF-51B53C43E9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16" t="13463" r="10837" b="27423"/>
          <a:stretch/>
        </p:blipFill>
        <p:spPr>
          <a:xfrm>
            <a:off x="8389397" y="2162287"/>
            <a:ext cx="3179147" cy="317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472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B66E2A5-9464-1D4E-C271-AD3814730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F106BF0-0178-3A92-CDD8-F5743ADF11C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https://schooltv.nl/video-item/de-rechtsstaat-wat-zijn-kenmerken-van-een-rechtsstaat</a:t>
            </a:r>
            <a:endParaRPr lang="nl-NL" sz="32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2883710-5FF2-7331-3A55-0F86B4463E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rechtsstaat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F99C0E6-55FD-6A45-C723-FAEA2912C7CD}"/>
              </a:ext>
            </a:extLst>
          </p:cNvPr>
          <p:cNvSpPr txBox="1"/>
          <p:nvPr/>
        </p:nvSpPr>
        <p:spPr>
          <a:xfrm>
            <a:off x="2380186" y="4894730"/>
            <a:ext cx="72419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macht wordt gedeeld door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het parlement én de regering?</a:t>
            </a:r>
          </a:p>
        </p:txBody>
      </p:sp>
    </p:spTree>
    <p:extLst>
      <p:ext uri="{BB962C8B-B14F-4D97-AF65-F5344CB8AC3E}">
        <p14:creationId xmlns:p14="http://schemas.microsoft.com/office/powerpoint/2010/main" val="4227891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8E0E88C-DDED-0ED7-E01E-0EC78701C4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Autoritaire staten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FD4898-F816-7B9C-260C-A2CCA1873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5.3 Scheiding van machten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9E359C-DC17-DCCC-0376-728F4DB3EE5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 autoritaire staten bestaat de trias politica niet of zijn de machten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niet helemaal gescheiden.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NL" dirty="0">
              <a:solidFill>
                <a:prstClr val="black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Bijvoorbeeld: rechters worden alleen benoemd als ze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beloven de regering te steunen.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En meestal heeft de partij van de machthebbers een grote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meerderheid in het parlement. Wetten die de regering indient,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worden meestal zonder veel discussie aangenomen.</a:t>
            </a:r>
          </a:p>
        </p:txBody>
      </p:sp>
    </p:spTree>
    <p:extLst>
      <p:ext uri="{BB962C8B-B14F-4D97-AF65-F5344CB8AC3E}">
        <p14:creationId xmlns:p14="http://schemas.microsoft.com/office/powerpoint/2010/main" val="29205066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D1B6F673-C88F-45B2-A282-AED4FACEB8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500</Words>
  <Application>Microsoft Office PowerPoint</Application>
  <PresentationFormat>Breedbeeld</PresentationFormat>
  <Paragraphs>91</Paragraphs>
  <Slides>11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5.3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10</cp:revision>
  <dcterms:created xsi:type="dcterms:W3CDTF">2024-03-21T10:50:36Z</dcterms:created>
  <dcterms:modified xsi:type="dcterms:W3CDTF">2024-10-16T10:51:31Z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