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6" r:id="rId8"/>
    <p:sldId id="263" r:id="rId9"/>
    <p:sldId id="262" r:id="rId10"/>
    <p:sldId id="264" r:id="rId11"/>
    <p:sldId id="267" r:id="rId12"/>
    <p:sldId id="265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197"/>
  </p:normalViewPr>
  <p:slideViewPr>
    <p:cSldViewPr snapToGrid="0" snapToObjects="1">
      <p:cViewPr varScale="1">
        <p:scale>
          <a:sx n="121" d="100"/>
          <a:sy n="121" d="100"/>
        </p:scale>
        <p:origin x="20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05196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4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699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837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‹nr.›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48635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7664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4791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320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9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7926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smtClean="0"/>
              <a:t>9/28/22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944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9/28/22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58971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CC7D01-F3B8-8742-8600-5782DC54C4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2</a:t>
            </a:r>
            <a:br>
              <a:rPr lang="nl-NL" dirty="0"/>
            </a:br>
            <a:r>
              <a:rPr lang="nl-NL" dirty="0"/>
              <a:t>voortplanting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D13F908-B687-8540-9D3D-3AB8391AA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Biologie klas 3 / MAX</a:t>
            </a:r>
          </a:p>
        </p:txBody>
      </p:sp>
    </p:spTree>
    <p:extLst>
      <p:ext uri="{BB962C8B-B14F-4D97-AF65-F5344CB8AC3E}">
        <p14:creationId xmlns:p14="http://schemas.microsoft.com/office/powerpoint/2010/main" val="3545070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2279B5-FA8F-3947-B95F-8A88BA6D3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Weten we het nog?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24866EB-C827-0D42-BB13-5B6279733E2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133" y="1874517"/>
            <a:ext cx="5509555" cy="478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 descr="Afbeelding met kleding, persoon, poseren, zwempak&#10;&#10;Automatisch gegenereerde beschrijving">
            <a:extLst>
              <a:ext uri="{FF2B5EF4-FFF2-40B4-BE49-F238E27FC236}">
                <a16:creationId xmlns:a16="http://schemas.microsoft.com/office/drawing/2014/main" id="{1C3691C0-8219-2343-A648-F4616554F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338" y="1874516"/>
            <a:ext cx="2527197" cy="478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102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79270E-1225-294B-8FE7-55AFFD3F42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Basisstof 3</a:t>
            </a:r>
            <a:br>
              <a:rPr lang="nl-NL" dirty="0"/>
            </a:br>
            <a:r>
              <a:rPr lang="nl-NL" dirty="0"/>
              <a:t>de puberteit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ED17052-7A59-0542-B1AA-C8C7E3DAF7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185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AF8F021D-E17C-4692-BC36-88810FC4C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822802-DFCB-534A-B466-D9E6483C0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4" y="484631"/>
            <a:ext cx="6340519" cy="1638469"/>
          </a:xfrm>
        </p:spPr>
        <p:txBody>
          <a:bodyPr>
            <a:normAutofit/>
          </a:bodyPr>
          <a:lstStyle/>
          <a:p>
            <a:r>
              <a:rPr lang="nl-NL" sz="4700"/>
              <a:t>geslachtskenmerken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734912-26F1-4F15-9124-B7468676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1A79B3-2CE3-6C47-B30E-9C008D06D9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211" y="1739592"/>
            <a:ext cx="6850838" cy="463377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nl-NL" sz="1700" b="1" dirty="0">
                <a:solidFill>
                  <a:srgbClr val="000000"/>
                </a:solidFill>
              </a:rPr>
              <a:t>Primaire geslachtskenmerken </a:t>
            </a: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 zijn te zien bij de </a:t>
            </a:r>
            <a:r>
              <a:rPr lang="nl-NL" sz="1700" b="1" dirty="0">
                <a:solidFill>
                  <a:srgbClr val="000000"/>
                </a:solidFill>
                <a:sym typeface="Wingdings" pitchFamily="2" charset="2"/>
              </a:rPr>
              <a:t>geboorte</a:t>
            </a: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: penis of vagina. </a:t>
            </a:r>
          </a:p>
          <a:p>
            <a:pPr>
              <a:lnSpc>
                <a:spcPct val="100000"/>
              </a:lnSpc>
            </a:pPr>
            <a:r>
              <a:rPr lang="nl-NL" sz="1700" b="1" dirty="0">
                <a:solidFill>
                  <a:srgbClr val="000000"/>
                </a:solidFill>
                <a:sym typeface="Wingdings" pitchFamily="2" charset="2"/>
              </a:rPr>
              <a:t>Secundaire geslachtskenmerken </a:t>
            </a: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 zijn te zien rond de puberteit.</a:t>
            </a:r>
          </a:p>
          <a:p>
            <a:pPr>
              <a:lnSpc>
                <a:spcPct val="100000"/>
              </a:lnSpc>
            </a:pP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Voorbeelden van Secundaire geslachtskenmerken bij vrouwen zijn: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	 borsten, bredere heupen, lichaamshaar (oksel- en schaamhaar).</a:t>
            </a:r>
          </a:p>
          <a:p>
            <a:pPr>
              <a:lnSpc>
                <a:spcPct val="100000"/>
              </a:lnSpc>
            </a:pP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Voorbeelden van Secundaire geslachtskenmerken bij vrouwen zijn: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1700" dirty="0">
                <a:solidFill>
                  <a:srgbClr val="000000"/>
                </a:solidFill>
                <a:sym typeface="Wingdings" pitchFamily="2" charset="2"/>
              </a:rPr>
              <a:t>	 Grotere penis, lichaamshaar (oksel- en schaamhaar), lagere stem, bredere schouders. </a:t>
            </a:r>
          </a:p>
          <a:p>
            <a:pPr>
              <a:lnSpc>
                <a:spcPct val="100000"/>
              </a:lnSpc>
            </a:pPr>
            <a:endParaRPr lang="nl-NL" sz="1700" dirty="0">
              <a:solidFill>
                <a:srgbClr val="000000"/>
              </a:solidFill>
              <a:sym typeface="Wingdings" pitchFamily="2" charset="2"/>
            </a:endParaRPr>
          </a:p>
          <a:p>
            <a:pPr marL="0" indent="0">
              <a:lnSpc>
                <a:spcPct val="100000"/>
              </a:lnSpc>
              <a:buNone/>
            </a:pPr>
            <a:endParaRPr lang="nl-NL" sz="1700" dirty="0">
              <a:solidFill>
                <a:srgbClr val="000000"/>
              </a:solidFill>
              <a:sym typeface="Wingdings" pitchFamily="2" charset="2"/>
            </a:endParaRPr>
          </a:p>
          <a:p>
            <a:pPr marL="0" indent="0">
              <a:lnSpc>
                <a:spcPct val="100000"/>
              </a:lnSpc>
              <a:buNone/>
            </a:pPr>
            <a:endParaRPr lang="nl-NL" sz="1700" dirty="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endParaRPr lang="nl-NL" sz="1700" dirty="0">
              <a:solidFill>
                <a:srgbClr val="000000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0E136F9-E80F-7E44-9D16-46462DC22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8947" y="1839952"/>
            <a:ext cx="3968422" cy="294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233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3F2C91-1990-054D-876B-79B784F20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070" y="518718"/>
            <a:ext cx="2931735" cy="5657128"/>
          </a:xfrm>
        </p:spPr>
        <p:txBody>
          <a:bodyPr anchor="t">
            <a:normAutofit/>
          </a:bodyPr>
          <a:lstStyle/>
          <a:p>
            <a:r>
              <a:rPr lang="nl-NL" sz="4000"/>
              <a:t>hormonen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949EBD-E75C-A24D-AD25-413150A87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8640" y="518719"/>
            <a:ext cx="7226903" cy="3453262"/>
          </a:xfrm>
        </p:spPr>
        <p:txBody>
          <a:bodyPr>
            <a:normAutofit/>
          </a:bodyPr>
          <a:lstStyle/>
          <a:p>
            <a:r>
              <a:rPr lang="nl-NL" dirty="0"/>
              <a:t>De puberteit wordt geregeld door hormonen. </a:t>
            </a:r>
          </a:p>
          <a:p>
            <a:r>
              <a:rPr lang="nl-NL" dirty="0">
                <a:sym typeface="Wingdings" pitchFamily="2" charset="2"/>
              </a:rPr>
              <a:t> In jou hersenen zit de </a:t>
            </a:r>
            <a:r>
              <a:rPr lang="nl-NL" b="1" dirty="0">
                <a:sym typeface="Wingdings" pitchFamily="2" charset="2"/>
              </a:rPr>
              <a:t>hypofyse</a:t>
            </a:r>
            <a:r>
              <a:rPr lang="nl-NL" dirty="0">
                <a:sym typeface="Wingdings" pitchFamily="2" charset="2"/>
              </a:rPr>
              <a:t> (= een hormoonklier die andere hormoonklieren aanstuurt)</a:t>
            </a:r>
          </a:p>
          <a:p>
            <a:r>
              <a:rPr lang="nl-NL" dirty="0">
                <a:sym typeface="Wingdings" pitchFamily="2" charset="2"/>
              </a:rPr>
              <a:t>De </a:t>
            </a:r>
            <a:r>
              <a:rPr lang="nl-NL" b="1" dirty="0">
                <a:sym typeface="Wingdings" pitchFamily="2" charset="2"/>
              </a:rPr>
              <a:t>teelballen</a:t>
            </a:r>
            <a:r>
              <a:rPr lang="nl-NL" dirty="0">
                <a:sym typeface="Wingdings" pitchFamily="2" charset="2"/>
              </a:rPr>
              <a:t> en </a:t>
            </a:r>
            <a:r>
              <a:rPr lang="nl-NL" b="1" dirty="0">
                <a:sym typeface="Wingdings" pitchFamily="2" charset="2"/>
              </a:rPr>
              <a:t>eierstokken</a:t>
            </a:r>
            <a:r>
              <a:rPr lang="nl-NL" dirty="0">
                <a:sym typeface="Wingdings" pitchFamily="2" charset="2"/>
              </a:rPr>
              <a:t> worden dus aangestuurd door de </a:t>
            </a:r>
            <a:r>
              <a:rPr lang="nl-NL" i="1" dirty="0">
                <a:sym typeface="Wingdings" pitchFamily="2" charset="2"/>
              </a:rPr>
              <a:t>hypofyse</a:t>
            </a:r>
            <a:r>
              <a:rPr lang="nl-NL" dirty="0">
                <a:sym typeface="Wingdings" pitchFamily="2" charset="2"/>
              </a:rPr>
              <a:t>. </a:t>
            </a:r>
          </a:p>
          <a:p>
            <a:r>
              <a:rPr lang="nl-NL" dirty="0">
                <a:sym typeface="Wingdings" pitchFamily="2" charset="2"/>
              </a:rPr>
              <a:t> De </a:t>
            </a:r>
            <a:r>
              <a:rPr lang="nl-NL" b="1" dirty="0">
                <a:sym typeface="Wingdings" pitchFamily="2" charset="2"/>
              </a:rPr>
              <a:t>teelballen</a:t>
            </a:r>
            <a:r>
              <a:rPr lang="nl-NL" dirty="0">
                <a:sym typeface="Wingdings" pitchFamily="2" charset="2"/>
              </a:rPr>
              <a:t> produceren testosteron en de </a:t>
            </a:r>
            <a:r>
              <a:rPr lang="nl-NL" b="1" dirty="0">
                <a:sym typeface="Wingdings" pitchFamily="2" charset="2"/>
              </a:rPr>
              <a:t>eierstokken</a:t>
            </a:r>
            <a:r>
              <a:rPr lang="nl-NL" dirty="0">
                <a:sym typeface="Wingdings" pitchFamily="2" charset="2"/>
              </a:rPr>
              <a:t> oestrogenen. </a:t>
            </a:r>
          </a:p>
          <a:p>
            <a:r>
              <a:rPr lang="nl-NL" dirty="0">
                <a:sym typeface="Wingdings" pitchFamily="2" charset="2"/>
              </a:rPr>
              <a:t>Onder invloed van de hormonen testosteron (m) en oestrogeen (v) ontstaan </a:t>
            </a:r>
            <a:r>
              <a:rPr lang="nl-NL" b="1" dirty="0">
                <a:sym typeface="Wingdings" pitchFamily="2" charset="2"/>
              </a:rPr>
              <a:t>secundaire geslachtskenmerken</a:t>
            </a:r>
            <a:r>
              <a:rPr lang="nl-NL" dirty="0">
                <a:sym typeface="Wingdings" pitchFamily="2" charset="2"/>
              </a:rPr>
              <a:t>. </a:t>
            </a:r>
            <a:endParaRPr lang="nl-NL" dirty="0"/>
          </a:p>
        </p:txBody>
      </p:sp>
      <p:pic>
        <p:nvPicPr>
          <p:cNvPr id="5" name="Afbeelding 4" descr="Afbeelding met kleding, onderbroek&#10;&#10;Automatisch gegenereerde beschrijving">
            <a:extLst>
              <a:ext uri="{FF2B5EF4-FFF2-40B4-BE49-F238E27FC236}">
                <a16:creationId xmlns:a16="http://schemas.microsoft.com/office/drawing/2014/main" id="{0DBC7A37-FD6A-1448-B6EB-C5AD80B30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327" y="3971981"/>
            <a:ext cx="8221385" cy="27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461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0">
            <a:extLst>
              <a:ext uri="{FF2B5EF4-FFF2-40B4-BE49-F238E27FC236}">
                <a16:creationId xmlns:a16="http://schemas.microsoft.com/office/drawing/2014/main" id="{AF8F021D-E17C-4692-BC36-88810FC4C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36B74F-FB94-B240-9AEA-FF17870BC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144" y="484631"/>
            <a:ext cx="7822297" cy="1638469"/>
          </a:xfrm>
        </p:spPr>
        <p:txBody>
          <a:bodyPr>
            <a:normAutofit/>
          </a:bodyPr>
          <a:lstStyle/>
          <a:p>
            <a:r>
              <a:rPr lang="nl-NL" dirty="0"/>
              <a:t>Menstruatiecyclus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734912-26F1-4F15-9124-B74686760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6B3185-60F9-B144-8E67-E21B51273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443140"/>
            <a:ext cx="6306309" cy="393022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nl-NL" sz="1700">
                <a:solidFill>
                  <a:srgbClr val="000000"/>
                </a:solidFill>
              </a:rPr>
              <a:t>In (onrijpe) eicellen zitten blaasjes 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 deze worden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follikels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 genoemd. </a:t>
            </a:r>
          </a:p>
          <a:p>
            <a:pPr>
              <a:lnSpc>
                <a:spcPct val="100000"/>
              </a:lnSpc>
            </a:pP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Bij de geboorde van een meisje liggen alle eitjes al klaar in de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eierstokken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Maandelijks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rijpt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 er zo’n eitje / wordt de follikel steeds groter: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	Zodra hij openklapt komt er een eitje uit  ook wel de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eisprong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 /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ovulatie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 genoemd.</a:t>
            </a:r>
          </a:p>
          <a:p>
            <a:pPr>
              <a:lnSpc>
                <a:spcPct val="100000"/>
              </a:lnSpc>
            </a:pPr>
            <a:r>
              <a:rPr lang="nl-NL" sz="1700" i="1">
                <a:solidFill>
                  <a:srgbClr val="000000"/>
                </a:solidFill>
                <a:sym typeface="Wingdings" pitchFamily="2" charset="2"/>
              </a:rPr>
              <a:t>Cellen in de wand van de rijpende follikels 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produceren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oestrogenen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	Hierdoor ontstaat het </a:t>
            </a:r>
            <a:r>
              <a:rPr lang="nl-NL" sz="1700" b="1">
                <a:solidFill>
                  <a:srgbClr val="000000"/>
                </a:solidFill>
                <a:sym typeface="Wingdings" pitchFamily="2" charset="2"/>
              </a:rPr>
              <a:t>baarmoederslijmvlies</a:t>
            </a:r>
            <a:r>
              <a:rPr lang="nl-NL" sz="1700">
                <a:solidFill>
                  <a:srgbClr val="000000"/>
                </a:solidFill>
                <a:sym typeface="Wingdings" pitchFamily="2" charset="2"/>
              </a:rPr>
              <a:t>, dit wordt steeds dikker en meer 	doorbloed. </a:t>
            </a:r>
          </a:p>
          <a:p>
            <a:pPr marL="0" indent="0">
              <a:lnSpc>
                <a:spcPct val="100000"/>
              </a:lnSpc>
              <a:buNone/>
            </a:pPr>
            <a:endParaRPr lang="nl-NL" sz="170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endParaRPr lang="nl-NL" sz="170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endParaRPr lang="nl-NL" sz="1700">
              <a:solidFill>
                <a:srgbClr val="000000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3489898-3365-CD40-9C7F-0C22F9101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1360" y="2615412"/>
            <a:ext cx="4762898" cy="21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927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7D944EC-058F-44C3-B6FC-83F56CC52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E087B0-F20B-4238-8025-64B95BF53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F767D062-773A-4828-8C2A-964BD7796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48664" y="0"/>
            <a:ext cx="4643336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CD8E22E-BE57-3A42-85F6-CD6E3760B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9328" y="457200"/>
            <a:ext cx="3090672" cy="1197864"/>
          </a:xfrm>
        </p:spPr>
        <p:txBody>
          <a:bodyPr anchor="b">
            <a:normAutofit/>
          </a:bodyPr>
          <a:lstStyle/>
          <a:p>
            <a:r>
              <a:rPr lang="nl-NL" sz="1900" dirty="0">
                <a:solidFill>
                  <a:schemeClr val="accent1"/>
                </a:solidFill>
              </a:rPr>
              <a:t>Menstruatiecyclus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600BC65-EDB6-FA48-8932-E5CB168FF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96" y="1510420"/>
            <a:ext cx="6621736" cy="3194987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D6270A5-BDD2-A245-9194-F2C22A863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8676" y="1655065"/>
            <a:ext cx="4162096" cy="4224528"/>
          </a:xfrm>
        </p:spPr>
        <p:txBody>
          <a:bodyPr>
            <a:normAutofit/>
          </a:bodyPr>
          <a:lstStyle/>
          <a:p>
            <a:r>
              <a:rPr lang="nl-NL" sz="1600" dirty="0">
                <a:solidFill>
                  <a:srgbClr val="FFFFFF"/>
                </a:solidFill>
              </a:rPr>
              <a:t>Het baarmoederslijmvlies is nodig voor de </a:t>
            </a:r>
            <a:r>
              <a:rPr lang="nl-NL" sz="1600" b="1" dirty="0">
                <a:solidFill>
                  <a:srgbClr val="FFFFFF"/>
                </a:solidFill>
              </a:rPr>
              <a:t>innesteling</a:t>
            </a:r>
            <a:r>
              <a:rPr lang="nl-NL" sz="1600" dirty="0">
                <a:solidFill>
                  <a:srgbClr val="FFFFFF"/>
                </a:solidFill>
              </a:rPr>
              <a:t> van het eventuele bevruchte eitje. </a:t>
            </a:r>
          </a:p>
          <a:p>
            <a:r>
              <a:rPr lang="nl-NL" sz="1600" dirty="0">
                <a:solidFill>
                  <a:srgbClr val="FFFFFF"/>
                </a:solidFill>
              </a:rPr>
              <a:t>Zodra er het (rijpe) eitje niet bevrucht wordt wordt het baarmoederslijmvlies </a:t>
            </a:r>
            <a:r>
              <a:rPr lang="nl-NL" sz="1600" b="1" dirty="0">
                <a:solidFill>
                  <a:srgbClr val="FFFFFF"/>
                </a:solidFill>
              </a:rPr>
              <a:t>afgebroken</a:t>
            </a:r>
            <a:r>
              <a:rPr lang="nl-NL" sz="1600" dirty="0">
                <a:solidFill>
                  <a:srgbClr val="FFFFFF"/>
                </a:solidFill>
              </a:rPr>
              <a:t>. </a:t>
            </a:r>
          </a:p>
          <a:p>
            <a:r>
              <a:rPr lang="nl-NL" sz="1600" dirty="0">
                <a:solidFill>
                  <a:srgbClr val="FFFFFF"/>
                </a:solidFill>
              </a:rPr>
              <a:t>Dit komt er via de vagina uit </a:t>
            </a:r>
            <a:r>
              <a:rPr lang="nl-NL" sz="1600" dirty="0">
                <a:solidFill>
                  <a:srgbClr val="FFFFFF"/>
                </a:solidFill>
                <a:sym typeface="Wingdings" pitchFamily="2" charset="2"/>
              </a:rPr>
              <a:t> je bent </a:t>
            </a:r>
            <a:r>
              <a:rPr lang="nl-NL" sz="1600" b="1" dirty="0">
                <a:solidFill>
                  <a:srgbClr val="FFFFFF"/>
                </a:solidFill>
                <a:sym typeface="Wingdings" pitchFamily="2" charset="2"/>
              </a:rPr>
              <a:t>ongesteld</a:t>
            </a:r>
            <a:r>
              <a:rPr lang="nl-NL" sz="1600" dirty="0">
                <a:solidFill>
                  <a:srgbClr val="FFFFFF"/>
                </a:solidFill>
                <a:sym typeface="Wingdings" pitchFamily="2" charset="2"/>
              </a:rPr>
              <a:t>. </a:t>
            </a:r>
          </a:p>
          <a:p>
            <a:endParaRPr lang="nl-NL" sz="1600" dirty="0">
              <a:solidFill>
                <a:srgbClr val="FFFFFF"/>
              </a:solidFill>
              <a:sym typeface="Wingdings" pitchFamily="2" charset="2"/>
            </a:endParaRPr>
          </a:p>
          <a:p>
            <a:r>
              <a:rPr lang="nl-NL" sz="1600" dirty="0">
                <a:solidFill>
                  <a:srgbClr val="FFFFFF"/>
                </a:solidFill>
                <a:sym typeface="Wingdings" pitchFamily="2" charset="2"/>
              </a:rPr>
              <a:t>Een menstruatie cyclus duurt (volgens de biologie) </a:t>
            </a:r>
            <a:r>
              <a:rPr lang="nl-NL" sz="1600" b="1" dirty="0">
                <a:solidFill>
                  <a:srgbClr val="FFFFFF"/>
                </a:solidFill>
                <a:sym typeface="Wingdings" pitchFamily="2" charset="2"/>
              </a:rPr>
              <a:t>28</a:t>
            </a:r>
            <a:r>
              <a:rPr lang="nl-NL" sz="1600" dirty="0">
                <a:solidFill>
                  <a:srgbClr val="FFFFFF"/>
                </a:solidFill>
                <a:sym typeface="Wingdings" pitchFamily="2" charset="2"/>
              </a:rPr>
              <a:t> dagen. </a:t>
            </a:r>
            <a:endParaRPr lang="nl-NL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3878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314AF2-1A27-5846-8359-652D2AA254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/>
              <a:t>Basisstof 4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DE8B2D0-1BE3-414B-9D53-B876533098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5329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DBF628-B1EB-A44B-A5DA-CC02DBE56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Thema 2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87F060-6CA5-4B46-8A99-9719CA8D10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4947919"/>
          </a:xfrm>
        </p:spPr>
        <p:txBody>
          <a:bodyPr/>
          <a:lstStyle/>
          <a:p>
            <a:r>
              <a:rPr lang="nl-NL" dirty="0"/>
              <a:t>BS 1 voortplantingsstelsel van een man</a:t>
            </a:r>
          </a:p>
          <a:p>
            <a:r>
              <a:rPr lang="nl-NL" dirty="0"/>
              <a:t>BS 2 voortplantingsstelsel van ene vrouw</a:t>
            </a:r>
          </a:p>
          <a:p>
            <a:r>
              <a:rPr lang="nl-NL" dirty="0"/>
              <a:t>BS 3 veranderingen in de puberteit</a:t>
            </a:r>
          </a:p>
          <a:p>
            <a:r>
              <a:rPr lang="nl-NL" dirty="0"/>
              <a:t>BS 4 bevruchting en zwangerschap</a:t>
            </a:r>
          </a:p>
          <a:p>
            <a:r>
              <a:rPr lang="nl-NL" dirty="0"/>
              <a:t>BS 5 geboorte</a:t>
            </a:r>
          </a:p>
          <a:p>
            <a:r>
              <a:rPr lang="nl-NL" dirty="0"/>
              <a:t>BS 6 veilig vrijen</a:t>
            </a:r>
          </a:p>
          <a:p>
            <a:r>
              <a:rPr lang="nl-NL" dirty="0"/>
              <a:t>BS 7 seksualiteit</a:t>
            </a:r>
          </a:p>
          <a:p>
            <a:r>
              <a:rPr lang="nl-NL" dirty="0"/>
              <a:t>BS 8 erfelijkheidsonderzoek</a:t>
            </a:r>
          </a:p>
          <a:p>
            <a:endParaRPr lang="nl-NL" dirty="0"/>
          </a:p>
          <a:p>
            <a:r>
              <a:rPr lang="nl-NL" dirty="0"/>
              <a:t>Dit thema wordt getoetst in de week </a:t>
            </a:r>
            <a:r>
              <a:rPr lang="nl-NL" i="1" u="sng" dirty="0"/>
              <a:t>voor</a:t>
            </a:r>
            <a:r>
              <a:rPr lang="nl-NL" dirty="0"/>
              <a:t> de </a:t>
            </a:r>
            <a:r>
              <a:rPr lang="nl-NL" b="1" dirty="0"/>
              <a:t>herfstvakantie</a:t>
            </a:r>
            <a:r>
              <a:rPr lang="nl-NL" dirty="0"/>
              <a:t>! (de </a:t>
            </a:r>
            <a:r>
              <a:rPr lang="nl-NL" dirty="0" err="1"/>
              <a:t>laaste</a:t>
            </a:r>
            <a:r>
              <a:rPr lang="nl-NL" dirty="0"/>
              <a:t> les - week 42 – les 3 PW h2)</a:t>
            </a:r>
          </a:p>
        </p:txBody>
      </p:sp>
    </p:spTree>
    <p:extLst>
      <p:ext uri="{BB962C8B-B14F-4D97-AF65-F5344CB8AC3E}">
        <p14:creationId xmlns:p14="http://schemas.microsoft.com/office/powerpoint/2010/main" val="3222866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892CCA-5010-1841-92DA-0F075173AB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2</a:t>
            </a:r>
            <a:br>
              <a:rPr lang="nl-NL" dirty="0"/>
            </a:br>
            <a:r>
              <a:rPr lang="nl-NL" dirty="0"/>
              <a:t>basisstof 1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2752D1B-178E-F341-B4F3-F3B6F20A34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Basisstof 1</a:t>
            </a:r>
          </a:p>
          <a:p>
            <a:r>
              <a:rPr lang="nl-NL" dirty="0"/>
              <a:t>Het voortplantingsstelsel van de man</a:t>
            </a:r>
          </a:p>
        </p:txBody>
      </p:sp>
    </p:spTree>
    <p:extLst>
      <p:ext uri="{BB962C8B-B14F-4D97-AF65-F5344CB8AC3E}">
        <p14:creationId xmlns:p14="http://schemas.microsoft.com/office/powerpoint/2010/main" val="3575623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F93D52-93CC-264F-B092-BF169F76D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900" y="0"/>
            <a:ext cx="10089422" cy="1874517"/>
          </a:xfrm>
        </p:spPr>
        <p:txBody>
          <a:bodyPr>
            <a:normAutofit fontScale="90000"/>
          </a:bodyPr>
          <a:lstStyle/>
          <a:p>
            <a:r>
              <a:rPr lang="nl-NL" dirty="0"/>
              <a:t>Het uitwendige voortplantingsstelsel van de man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1BEC58-570E-4A4E-9E8E-7C8761026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221676"/>
            <a:ext cx="10178322" cy="2514600"/>
          </a:xfrm>
        </p:spPr>
        <p:txBody>
          <a:bodyPr>
            <a:normAutofit lnSpcReduction="10000"/>
          </a:bodyPr>
          <a:lstStyle/>
          <a:p>
            <a:r>
              <a:rPr lang="nl-NL" dirty="0"/>
              <a:t>De penis bestaat uit de eikel, schacht en voorhuid. </a:t>
            </a:r>
          </a:p>
          <a:p>
            <a:r>
              <a:rPr lang="nl-NL" dirty="0"/>
              <a:t>De </a:t>
            </a:r>
            <a:r>
              <a:rPr lang="nl-NL" b="1" dirty="0"/>
              <a:t>voorhuid</a:t>
            </a:r>
            <a:r>
              <a:rPr lang="nl-NL" dirty="0"/>
              <a:t> ligt over de </a:t>
            </a:r>
            <a:r>
              <a:rPr lang="nl-NL" b="1" dirty="0"/>
              <a:t>eikel</a:t>
            </a:r>
            <a:r>
              <a:rPr lang="nl-NL" dirty="0"/>
              <a:t> heen. </a:t>
            </a:r>
          </a:p>
          <a:p>
            <a:r>
              <a:rPr lang="nl-NL" dirty="0"/>
              <a:t>De eikel is gevoelig voor </a:t>
            </a:r>
            <a:r>
              <a:rPr lang="nl-NL" i="1" dirty="0"/>
              <a:t>seksuele</a:t>
            </a:r>
            <a:r>
              <a:rPr lang="nl-NL" dirty="0"/>
              <a:t> </a:t>
            </a:r>
            <a:r>
              <a:rPr lang="nl-NL" i="1" dirty="0"/>
              <a:t>prikkels</a:t>
            </a:r>
            <a:r>
              <a:rPr lang="nl-NL" dirty="0"/>
              <a:t>. </a:t>
            </a:r>
          </a:p>
          <a:p>
            <a:endParaRPr lang="nl-NL" dirty="0"/>
          </a:p>
          <a:p>
            <a:r>
              <a:rPr lang="nl-NL" dirty="0"/>
              <a:t>Zodra de man opgewonden raakt kan de penis ’stijf’ worden</a:t>
            </a:r>
          </a:p>
          <a:p>
            <a:r>
              <a:rPr lang="nl-NL" dirty="0"/>
              <a:t>De </a:t>
            </a:r>
            <a:r>
              <a:rPr lang="nl-NL" b="1" dirty="0"/>
              <a:t>zwellichamen</a:t>
            </a:r>
            <a:r>
              <a:rPr lang="nl-NL" dirty="0"/>
              <a:t> vullen zich dan met bloed, waardoor de penis ‘stijf’ wordt.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0FBAB80-C8BE-4044-9406-7106B3F9F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9943" y="3819856"/>
            <a:ext cx="4339497" cy="263865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A3340A6-7E7C-304F-A479-D4DA95D52B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839" y="3819855"/>
            <a:ext cx="4890515" cy="2638653"/>
          </a:xfrm>
          <a:prstGeom prst="rect">
            <a:avLst/>
          </a:prstGeom>
        </p:spPr>
      </p:pic>
      <p:pic>
        <p:nvPicPr>
          <p:cNvPr id="9" name="Tijdelijke aanduiding voor inhoud 5">
            <a:extLst>
              <a:ext uri="{FF2B5EF4-FFF2-40B4-BE49-F238E27FC236}">
                <a16:creationId xmlns:a16="http://schemas.microsoft.com/office/drawing/2014/main" id="{54A8192C-AC7F-5F4A-8DA6-302F54984C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6073" y="318661"/>
            <a:ext cx="1238176" cy="319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06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838162-F047-3646-B849-418AF9199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217221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nl-NL" dirty="0"/>
              <a:t>Het inwendige voortplantingsstelsel van de man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0C14967-4ECD-F543-8211-1533B882E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709353"/>
            <a:ext cx="10178322" cy="3593591"/>
          </a:xfrm>
        </p:spPr>
        <p:txBody>
          <a:bodyPr/>
          <a:lstStyle/>
          <a:p>
            <a:r>
              <a:rPr lang="nl-NL" dirty="0"/>
              <a:t>De balzak</a:t>
            </a:r>
            <a:r>
              <a:rPr lang="nl-NL" dirty="0">
                <a:sym typeface="Wingdings" pitchFamily="2" charset="2"/>
              </a:rPr>
              <a:t>  een huidplooi waarin de teelballen liggen.</a:t>
            </a:r>
            <a:endParaRPr lang="nl-NL" dirty="0"/>
          </a:p>
          <a:p>
            <a:r>
              <a:rPr lang="nl-NL" dirty="0"/>
              <a:t>De teelballen</a:t>
            </a:r>
            <a:r>
              <a:rPr lang="nl-NL" dirty="0">
                <a:sym typeface="Wingdings" pitchFamily="2" charset="2"/>
              </a:rPr>
              <a:t>  de teelballen </a:t>
            </a:r>
            <a:r>
              <a:rPr lang="nl-NL" b="1" dirty="0">
                <a:sym typeface="Wingdings" pitchFamily="2" charset="2"/>
              </a:rPr>
              <a:t>produceren</a:t>
            </a:r>
            <a:r>
              <a:rPr lang="nl-NL" dirty="0">
                <a:sym typeface="Wingdings" pitchFamily="2" charset="2"/>
              </a:rPr>
              <a:t> zaadcellen.</a:t>
            </a:r>
            <a:endParaRPr lang="nl-NL" dirty="0"/>
          </a:p>
          <a:p>
            <a:r>
              <a:rPr lang="nl-NL" dirty="0"/>
              <a:t>De bijballen </a:t>
            </a:r>
            <a:r>
              <a:rPr lang="nl-NL" dirty="0">
                <a:sym typeface="Wingdings" pitchFamily="2" charset="2"/>
              </a:rPr>
              <a:t> de bijballen </a:t>
            </a:r>
            <a:r>
              <a:rPr lang="nl-NL" b="1" dirty="0">
                <a:sym typeface="Wingdings" pitchFamily="2" charset="2"/>
              </a:rPr>
              <a:t>slaan</a:t>
            </a:r>
            <a:r>
              <a:rPr lang="nl-NL" dirty="0">
                <a:sym typeface="Wingdings" pitchFamily="2" charset="2"/>
              </a:rPr>
              <a:t> zaadcellen </a:t>
            </a:r>
            <a:r>
              <a:rPr lang="nl-NL" b="1" dirty="0">
                <a:sym typeface="Wingdings" pitchFamily="2" charset="2"/>
              </a:rPr>
              <a:t>tijdelijk</a:t>
            </a:r>
            <a:r>
              <a:rPr lang="nl-NL" dirty="0">
                <a:sym typeface="Wingdings" pitchFamily="2" charset="2"/>
              </a:rPr>
              <a:t> </a:t>
            </a:r>
            <a:r>
              <a:rPr lang="nl-NL" b="1" dirty="0">
                <a:sym typeface="Wingdings" pitchFamily="2" charset="2"/>
              </a:rPr>
              <a:t>op</a:t>
            </a:r>
            <a:r>
              <a:rPr lang="nl-NL" dirty="0">
                <a:sym typeface="Wingdings" pitchFamily="2" charset="2"/>
              </a:rPr>
              <a:t>.</a:t>
            </a:r>
            <a:endParaRPr lang="nl-NL" dirty="0"/>
          </a:p>
          <a:p>
            <a:r>
              <a:rPr lang="nl-NL" dirty="0"/>
              <a:t>De zwellichamen</a:t>
            </a:r>
            <a:r>
              <a:rPr lang="nl-NL" dirty="0">
                <a:sym typeface="Wingdings" pitchFamily="2" charset="2"/>
              </a:rPr>
              <a:t>  </a:t>
            </a:r>
            <a:r>
              <a:rPr lang="nl-NL" b="1" dirty="0">
                <a:sym typeface="Wingdings" pitchFamily="2" charset="2"/>
              </a:rPr>
              <a:t>vullen zich met bloed </a:t>
            </a:r>
            <a:r>
              <a:rPr lang="nl-NL" dirty="0">
                <a:sym typeface="Wingdings" pitchFamily="2" charset="2"/>
              </a:rPr>
              <a:t>zodat de penis in erectie komt.</a:t>
            </a:r>
          </a:p>
          <a:p>
            <a:r>
              <a:rPr lang="nl-NL" dirty="0">
                <a:sym typeface="Wingdings" pitchFamily="2" charset="2"/>
              </a:rPr>
              <a:t>De prostaat  </a:t>
            </a:r>
            <a:r>
              <a:rPr lang="nl-NL" b="1" dirty="0">
                <a:sym typeface="Wingdings" pitchFamily="2" charset="2"/>
              </a:rPr>
              <a:t>produceert zaadvocht</a:t>
            </a:r>
            <a:r>
              <a:rPr lang="nl-NL" dirty="0">
                <a:sym typeface="Wingdings" pitchFamily="2" charset="2"/>
              </a:rPr>
              <a:t>, dit wordt toegevoegd aan de zaadcellen tijdens een orgasme.</a:t>
            </a:r>
          </a:p>
          <a:p>
            <a:r>
              <a:rPr lang="nl-NL" dirty="0">
                <a:sym typeface="Wingdings" pitchFamily="2" charset="2"/>
              </a:rPr>
              <a:t>De zaadblaasjes  </a:t>
            </a:r>
            <a:r>
              <a:rPr lang="nl-NL" b="1" dirty="0">
                <a:sym typeface="Wingdings" pitchFamily="2" charset="2"/>
              </a:rPr>
              <a:t>produceert zaadvocht</a:t>
            </a:r>
            <a:r>
              <a:rPr lang="nl-NL" dirty="0">
                <a:sym typeface="Wingdings" pitchFamily="2" charset="2"/>
              </a:rPr>
              <a:t>, dit wordt toegevoegd aan de zaadcellen tijdens een orgasme.</a:t>
            </a:r>
          </a:p>
          <a:p>
            <a:endParaRPr lang="nl-NL" dirty="0">
              <a:sym typeface="Wingdings" pitchFamily="2" charset="2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59337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7D944EC-058F-44C3-B6FC-83F56CC52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E087B0-F20B-4238-8025-64B95BF53E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id="{F767D062-773A-4828-8C2A-964BD7796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548664" y="0"/>
            <a:ext cx="4643336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D1B50A-7B4A-5E4E-AB04-590B3C068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7500" y="457200"/>
            <a:ext cx="2701036" cy="1197864"/>
          </a:xfrm>
        </p:spPr>
        <p:txBody>
          <a:bodyPr anchor="b">
            <a:normAutofit/>
          </a:bodyPr>
          <a:lstStyle/>
          <a:p>
            <a:r>
              <a:rPr lang="nl-NL" sz="1900" dirty="0">
                <a:solidFill>
                  <a:schemeClr val="accent1"/>
                </a:solidFill>
              </a:rPr>
              <a:t>Weten we het nog?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1124233-98F9-9041-9514-C7603B4A8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" y="1655064"/>
            <a:ext cx="5978273" cy="3228265"/>
          </a:xfrm>
          <a:prstGeom prst="rect">
            <a:avLst/>
          </a:prstGeom>
        </p:spPr>
      </p:pic>
      <p:pic>
        <p:nvPicPr>
          <p:cNvPr id="20" name="Tijdelijke aanduiding voor inhoud 5">
            <a:extLst>
              <a:ext uri="{FF2B5EF4-FFF2-40B4-BE49-F238E27FC236}">
                <a16:creationId xmlns:a16="http://schemas.microsoft.com/office/drawing/2014/main" id="{10A092CA-7386-BF47-8DB1-73375A0C4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0" y="0"/>
            <a:ext cx="2659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35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68498C-A871-3243-B430-23A850F02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(samen) Opdracht 1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85DAF3-3268-2A48-89FC-193D286D3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70517" y="2286000"/>
            <a:ext cx="5577279" cy="3619500"/>
          </a:xfrm>
        </p:spPr>
        <p:txBody>
          <a:bodyPr>
            <a:normAutofit lnSpcReduction="10000"/>
          </a:bodyPr>
          <a:lstStyle/>
          <a:p>
            <a:r>
              <a:rPr lang="nl-NL" dirty="0">
                <a:solidFill>
                  <a:schemeClr val="accent1"/>
                </a:solidFill>
              </a:rPr>
              <a:t>1 aanmaak van zaadcellen</a:t>
            </a:r>
          </a:p>
          <a:p>
            <a:r>
              <a:rPr lang="nl-NL" dirty="0">
                <a:solidFill>
                  <a:schemeClr val="accent1"/>
                </a:solidFill>
              </a:rPr>
              <a:t>2 gevoelig voor aanraking</a:t>
            </a:r>
          </a:p>
          <a:p>
            <a:r>
              <a:rPr lang="nl-NL" dirty="0">
                <a:solidFill>
                  <a:schemeClr val="accent1"/>
                </a:solidFill>
              </a:rPr>
              <a:t>3 huidplooi waarin teelballen en bijballen liggen</a:t>
            </a:r>
          </a:p>
          <a:p>
            <a:r>
              <a:rPr lang="nl-NL" dirty="0">
                <a:solidFill>
                  <a:schemeClr val="accent1"/>
                </a:solidFill>
              </a:rPr>
              <a:t>4 tijdelijke opslag van zaadcellen</a:t>
            </a:r>
          </a:p>
          <a:p>
            <a:r>
              <a:rPr lang="nl-NL" dirty="0">
                <a:solidFill>
                  <a:schemeClr val="accent1"/>
                </a:solidFill>
              </a:rPr>
              <a:t>5 transport van urine en sperma</a:t>
            </a:r>
          </a:p>
          <a:p>
            <a:r>
              <a:rPr lang="nl-NL" dirty="0">
                <a:solidFill>
                  <a:schemeClr val="accent1"/>
                </a:solidFill>
              </a:rPr>
              <a:t>6 transport van zaadcellen</a:t>
            </a:r>
          </a:p>
          <a:p>
            <a:r>
              <a:rPr lang="nl-NL" dirty="0">
                <a:solidFill>
                  <a:schemeClr val="accent1"/>
                </a:solidFill>
              </a:rPr>
              <a:t>7 vocht toevoegen aan de zaadcellen</a:t>
            </a:r>
          </a:p>
          <a:p>
            <a:r>
              <a:rPr lang="nl-NL" dirty="0">
                <a:solidFill>
                  <a:schemeClr val="accent1"/>
                </a:solidFill>
              </a:rPr>
              <a:t>8 voor plassen en seks</a:t>
            </a:r>
          </a:p>
          <a:p>
            <a:r>
              <a:rPr lang="nl-NL" dirty="0">
                <a:solidFill>
                  <a:schemeClr val="accent1"/>
                </a:solidFill>
              </a:rPr>
              <a:t>9 zorgen voor erectie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C3FB1AE-5774-9A4B-BB3A-922CF299B59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nl-NL" dirty="0">
                <a:solidFill>
                  <a:srgbClr val="C00000"/>
                </a:solidFill>
              </a:rPr>
              <a:t>1 = teelbal(</a:t>
            </a:r>
            <a:r>
              <a:rPr lang="nl-NL" dirty="0" err="1">
                <a:solidFill>
                  <a:srgbClr val="C00000"/>
                </a:solidFill>
              </a:rPr>
              <a:t>len</a:t>
            </a:r>
            <a:r>
              <a:rPr lang="nl-NL" dirty="0">
                <a:solidFill>
                  <a:srgbClr val="C00000"/>
                </a:solidFill>
              </a:rPr>
              <a:t>)</a:t>
            </a:r>
          </a:p>
          <a:p>
            <a:r>
              <a:rPr lang="nl-NL" dirty="0">
                <a:solidFill>
                  <a:srgbClr val="C00000"/>
                </a:solidFill>
              </a:rPr>
              <a:t>2 = eikel</a:t>
            </a:r>
          </a:p>
          <a:p>
            <a:r>
              <a:rPr lang="nl-NL" dirty="0">
                <a:solidFill>
                  <a:srgbClr val="C00000"/>
                </a:solidFill>
              </a:rPr>
              <a:t>3 = balzak</a:t>
            </a:r>
          </a:p>
          <a:p>
            <a:r>
              <a:rPr lang="nl-NL" dirty="0">
                <a:solidFill>
                  <a:srgbClr val="C00000"/>
                </a:solidFill>
              </a:rPr>
              <a:t>4 = bijbal(</a:t>
            </a:r>
            <a:r>
              <a:rPr lang="nl-NL" dirty="0" err="1">
                <a:solidFill>
                  <a:srgbClr val="C00000"/>
                </a:solidFill>
              </a:rPr>
              <a:t>len</a:t>
            </a:r>
            <a:r>
              <a:rPr lang="nl-NL" dirty="0">
                <a:solidFill>
                  <a:srgbClr val="C00000"/>
                </a:solidFill>
              </a:rPr>
              <a:t>)</a:t>
            </a:r>
          </a:p>
          <a:p>
            <a:r>
              <a:rPr lang="nl-NL" dirty="0">
                <a:solidFill>
                  <a:srgbClr val="C00000"/>
                </a:solidFill>
              </a:rPr>
              <a:t>5 = plasbuis</a:t>
            </a:r>
          </a:p>
          <a:p>
            <a:r>
              <a:rPr lang="nl-NL" dirty="0">
                <a:solidFill>
                  <a:srgbClr val="C00000"/>
                </a:solidFill>
              </a:rPr>
              <a:t>6 = zaadleider(s)</a:t>
            </a:r>
          </a:p>
          <a:p>
            <a:r>
              <a:rPr lang="nl-NL" dirty="0">
                <a:solidFill>
                  <a:srgbClr val="C00000"/>
                </a:solidFill>
              </a:rPr>
              <a:t>7 = prostaat en zaadblaasje(s)</a:t>
            </a:r>
          </a:p>
          <a:p>
            <a:r>
              <a:rPr lang="nl-NL" dirty="0">
                <a:solidFill>
                  <a:srgbClr val="C00000"/>
                </a:solidFill>
              </a:rPr>
              <a:t>8 = penis</a:t>
            </a:r>
          </a:p>
          <a:p>
            <a:r>
              <a:rPr lang="nl-NL" dirty="0">
                <a:solidFill>
                  <a:srgbClr val="C00000"/>
                </a:solidFill>
              </a:rPr>
              <a:t>9 = zwellichaam(en)</a:t>
            </a:r>
          </a:p>
        </p:txBody>
      </p:sp>
    </p:spTree>
    <p:extLst>
      <p:ext uri="{BB962C8B-B14F-4D97-AF65-F5344CB8AC3E}">
        <p14:creationId xmlns:p14="http://schemas.microsoft.com/office/powerpoint/2010/main" val="37525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06C24B-4938-E346-B16D-874BE1A4969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2</a:t>
            </a:r>
            <a:br>
              <a:rPr lang="nl-NL" dirty="0"/>
            </a:br>
            <a:r>
              <a:rPr lang="nl-NL" dirty="0"/>
              <a:t>basisstof 2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8781DEE-8481-F241-B5A3-47DBE05AA4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nl-NL" dirty="0"/>
              <a:t>Basisstof 2</a:t>
            </a:r>
          </a:p>
          <a:p>
            <a:r>
              <a:rPr lang="nl-NL" dirty="0"/>
              <a:t>Het voortplantingsstelsel van de vrouw</a:t>
            </a:r>
          </a:p>
        </p:txBody>
      </p:sp>
    </p:spTree>
    <p:extLst>
      <p:ext uri="{BB962C8B-B14F-4D97-AF65-F5344CB8AC3E}">
        <p14:creationId xmlns:p14="http://schemas.microsoft.com/office/powerpoint/2010/main" val="4293296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156DDF-B2CB-E14C-9B58-965ACB2CC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vrouw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ABB43F-1E3A-BC48-978E-CAF2C6A72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13290"/>
            <a:ext cx="7211865" cy="4892260"/>
          </a:xfrm>
        </p:spPr>
        <p:txBody>
          <a:bodyPr>
            <a:normAutofit/>
          </a:bodyPr>
          <a:lstStyle/>
          <a:p>
            <a:r>
              <a:rPr lang="nl-NL" dirty="0"/>
              <a:t>De vulva </a:t>
            </a:r>
            <a:r>
              <a:rPr lang="nl-NL" dirty="0">
                <a:sym typeface="Wingdings" pitchFamily="2" charset="2"/>
              </a:rPr>
              <a:t> de binnenste en buitenste schaamlippen. </a:t>
            </a:r>
          </a:p>
          <a:p>
            <a:r>
              <a:rPr lang="nl-NL" dirty="0">
                <a:sym typeface="Wingdings" pitchFamily="2" charset="2"/>
              </a:rPr>
              <a:t>De clitoris  gevoelig voor seksuele prikkels. </a:t>
            </a:r>
          </a:p>
          <a:p>
            <a:endParaRPr lang="nl-NL" dirty="0">
              <a:sym typeface="Wingdings" pitchFamily="2" charset="2"/>
            </a:endParaRPr>
          </a:p>
          <a:p>
            <a:r>
              <a:rPr lang="nl-NL" dirty="0">
                <a:sym typeface="Wingdings" pitchFamily="2" charset="2"/>
              </a:rPr>
              <a:t>De eierstokken  Bevatten onrijpe eitjes, deze ontwikkelen zich maandelijks. </a:t>
            </a:r>
          </a:p>
          <a:p>
            <a:r>
              <a:rPr lang="nl-NL" dirty="0">
                <a:sym typeface="Wingdings" pitchFamily="2" charset="2"/>
              </a:rPr>
              <a:t>De eileiders  Vervoert de eicel naar de baarmoeder, in de eileiders vindt ook bevruchtingplaats. </a:t>
            </a:r>
          </a:p>
          <a:p>
            <a:r>
              <a:rPr lang="nl-NL" dirty="0">
                <a:sym typeface="Wingdings" pitchFamily="2" charset="2"/>
              </a:rPr>
              <a:t>De baarmoederwand  Bestaat uit een dikke laag spierweefsel. De wand is van binnen bekleed met slijmvlies, hier nestelt de bevruchten eicel zich in.</a:t>
            </a:r>
          </a:p>
          <a:p>
            <a:r>
              <a:rPr lang="nl-NL" dirty="0">
                <a:sym typeface="Wingdings" pitchFamily="2" charset="2"/>
              </a:rPr>
              <a:t>De vagina  verbiedt de baarmoeder met de ‘buiten wereld’. </a:t>
            </a:r>
            <a:endParaRPr lang="nl-NL" dirty="0"/>
          </a:p>
          <a:p>
            <a:endParaRPr lang="nl-NL" dirty="0"/>
          </a:p>
        </p:txBody>
      </p:sp>
      <p:pic>
        <p:nvPicPr>
          <p:cNvPr id="6" name="Afbeelding 5" descr="Afbeelding met kleding, persoon, poseren, zwempak&#10;&#10;Automatisch gegenereerde beschrijving">
            <a:extLst>
              <a:ext uri="{FF2B5EF4-FFF2-40B4-BE49-F238E27FC236}">
                <a16:creationId xmlns:a16="http://schemas.microsoft.com/office/drawing/2014/main" id="{832331DA-28D1-354A-BC20-4F8A04584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329" y="286473"/>
            <a:ext cx="1541993" cy="291994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3821FED-8C59-8149-A53E-0C1B4E0DE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460" y="3429000"/>
            <a:ext cx="3608814" cy="314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24863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{FEF6355C-AEF5-9F4A-91E4-B0224A04814F}tf10001071</Template>
  <TotalTime>103</TotalTime>
  <Words>704</Words>
  <Application>Microsoft Macintosh PowerPoint</Application>
  <PresentationFormat>Breedbeeld</PresentationFormat>
  <Paragraphs>96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Gill Sans MT</vt:lpstr>
      <vt:lpstr>Impact</vt:lpstr>
      <vt:lpstr>Badge</vt:lpstr>
      <vt:lpstr>Thema 2 voortplanting</vt:lpstr>
      <vt:lpstr>Thema 2</vt:lpstr>
      <vt:lpstr>Thema 2 basisstof 1</vt:lpstr>
      <vt:lpstr>Het uitwendige voortplantingsstelsel van de man</vt:lpstr>
      <vt:lpstr>Het inwendige voortplantingsstelsel van de man</vt:lpstr>
      <vt:lpstr>Weten we het nog?</vt:lpstr>
      <vt:lpstr>(samen) Opdracht 1 </vt:lpstr>
      <vt:lpstr>Thema 2 basisstof 2</vt:lpstr>
      <vt:lpstr>De vrouw</vt:lpstr>
      <vt:lpstr>Weten we het nog?</vt:lpstr>
      <vt:lpstr>Basisstof 3 de puberteit</vt:lpstr>
      <vt:lpstr>geslachtskenmerken</vt:lpstr>
      <vt:lpstr>hormonen</vt:lpstr>
      <vt:lpstr>Menstruatiecyclus</vt:lpstr>
      <vt:lpstr>Menstruatiecyclus</vt:lpstr>
      <vt:lpstr>Basisstof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Thema 2 voortplanting</dc:title>
  <dc:creator>Paauwe, S.C.B.J. (Sjoerd)</dc:creator>
  <cp:lastModifiedBy>Paauwe, S.C.B.J. (Sjoerd)</cp:lastModifiedBy>
  <cp:revision>4</cp:revision>
  <dcterms:created xsi:type="dcterms:W3CDTF">2022-09-20T19:55:38Z</dcterms:created>
  <dcterms:modified xsi:type="dcterms:W3CDTF">2022-09-28T15:09:44Z</dcterms:modified>
</cp:coreProperties>
</file>