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4" r:id="rId9"/>
    <p:sldId id="263" r:id="rId10"/>
    <p:sldId id="267" r:id="rId11"/>
    <p:sldId id="266" r:id="rId12"/>
    <p:sldId id="268" r:id="rId13"/>
    <p:sldId id="265" r:id="rId14"/>
    <p:sldId id="269" r:id="rId15"/>
    <p:sldId id="272" r:id="rId16"/>
    <p:sldId id="270" r:id="rId17"/>
    <p:sldId id="271" r:id="rId18"/>
    <p:sldId id="276" r:id="rId19"/>
    <p:sldId id="277" r:id="rId20"/>
    <p:sldId id="273" r:id="rId21"/>
    <p:sldId id="274" r:id="rId22"/>
    <p:sldId id="275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82"/>
  </p:normalViewPr>
  <p:slideViewPr>
    <p:cSldViewPr snapToGrid="0" snapToObjects="1">
      <p:cViewPr>
        <p:scale>
          <a:sx n="126" d="100"/>
          <a:sy n="126" d="100"/>
        </p:scale>
        <p:origin x="-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69133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4795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8810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406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837764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9912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56086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329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8870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579131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2813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A3E833C0-EE25-7F4C-9DF8-50C09C1428D0}" type="datetimeFigureOut">
              <a:rPr lang="nl-NL" smtClean="0"/>
              <a:t>20-09-2022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D841357-B8F7-0346-B3CD-01BAF90CFEEB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96865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14F245-A4AC-014D-8298-E6EA10F033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</a:t>
            </a:r>
            <a:br>
              <a:rPr lang="nl-NL" dirty="0"/>
            </a:br>
            <a:r>
              <a:rPr lang="nl-NL" dirty="0"/>
              <a:t>basisstof 1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D8BCEE7-A652-8C40-8634-37E79DD454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/>
              <a:t>organismen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9177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1E92E0-2DA0-D249-834F-6069628C18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 </a:t>
            </a:r>
            <a:br>
              <a:rPr lang="nl-NL" dirty="0"/>
            </a:br>
            <a:r>
              <a:rPr lang="nl-NL" dirty="0"/>
              <a:t>basisstof 4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5BFC268-D652-834D-A462-CCBD5ACB91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chromosomen</a:t>
            </a:r>
          </a:p>
        </p:txBody>
      </p:sp>
    </p:spTree>
    <p:extLst>
      <p:ext uri="{BB962C8B-B14F-4D97-AF65-F5344CB8AC3E}">
        <p14:creationId xmlns:p14="http://schemas.microsoft.com/office/powerpoint/2010/main" val="3896678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01B061-31B2-C348-BE3D-B73732859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chromosomen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253523-CA45-0A41-8F15-FBFEC48F6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Chromosomen liggen in de </a:t>
            </a:r>
            <a:r>
              <a:rPr lang="nl-NL" b="1" dirty="0"/>
              <a:t>celkern</a:t>
            </a:r>
            <a:r>
              <a:rPr lang="nl-NL" dirty="0"/>
              <a:t> van een cel.</a:t>
            </a:r>
          </a:p>
          <a:p>
            <a:r>
              <a:rPr lang="nl-NL" dirty="0"/>
              <a:t>Chromosomen bestaan uit </a:t>
            </a:r>
            <a:r>
              <a:rPr lang="nl-NL" b="1" dirty="0"/>
              <a:t>DNA</a:t>
            </a:r>
            <a:r>
              <a:rPr lang="nl-NL" dirty="0"/>
              <a:t> en eiwit.  </a:t>
            </a:r>
          </a:p>
          <a:p>
            <a:r>
              <a:rPr lang="nl-NL" dirty="0"/>
              <a:t>DNA bevat informatie over de </a:t>
            </a:r>
            <a:r>
              <a:rPr lang="nl-NL" b="1" dirty="0"/>
              <a:t>erfelijke eigenschapen</a:t>
            </a:r>
            <a:r>
              <a:rPr lang="nl-NL" dirty="0"/>
              <a:t>, bijv. de oogkleur of de vorm van je neus.</a:t>
            </a:r>
          </a:p>
          <a:p>
            <a:r>
              <a:rPr lang="nl-NL" dirty="0"/>
              <a:t>Chromosomen komen </a:t>
            </a:r>
            <a:r>
              <a:rPr lang="nl-NL" b="1" dirty="0"/>
              <a:t>in paren voor</a:t>
            </a:r>
            <a:r>
              <a:rPr lang="nl-NL" dirty="0"/>
              <a:t>, een mens heeft </a:t>
            </a:r>
            <a:r>
              <a:rPr lang="nl-NL" b="1" dirty="0"/>
              <a:t>46 </a:t>
            </a:r>
            <a:r>
              <a:rPr lang="nl-NL" dirty="0"/>
              <a:t>chromosomen en </a:t>
            </a:r>
            <a:r>
              <a:rPr lang="nl-NL" b="1" dirty="0"/>
              <a:t>23</a:t>
            </a:r>
            <a:r>
              <a:rPr lang="nl-NL" dirty="0"/>
              <a:t> chromosomen paren. 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7889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E6D0B4-8071-E248-9BD1-6A4CF5403F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</a:t>
            </a:r>
            <a:br>
              <a:rPr lang="nl-NL" dirty="0"/>
            </a:br>
            <a:r>
              <a:rPr lang="nl-NL" dirty="0"/>
              <a:t>basisstof 5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98DE5F5-6ECD-184E-BBC1-C2CC49F737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Gewone celdeling / mitose</a:t>
            </a:r>
          </a:p>
        </p:txBody>
      </p:sp>
    </p:spTree>
    <p:extLst>
      <p:ext uri="{BB962C8B-B14F-4D97-AF65-F5344CB8AC3E}">
        <p14:creationId xmlns:p14="http://schemas.microsoft.com/office/powerpoint/2010/main" val="2935074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BC4370-CDB1-454A-A6C8-149AAA772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mitose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8B51764-049B-E543-8428-2598A721F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Cellen sterven af </a:t>
            </a:r>
            <a:r>
              <a:rPr lang="nl-NL" dirty="0">
                <a:sym typeface="Wingdings" pitchFamily="2" charset="2"/>
              </a:rPr>
              <a:t> nieuwe cellen nodig. </a:t>
            </a:r>
          </a:p>
          <a:p>
            <a:r>
              <a:rPr lang="nl-NL" dirty="0">
                <a:sym typeface="Wingdings" pitchFamily="2" charset="2"/>
              </a:rPr>
              <a:t>Nieuwe cellen ontstaan door celdeling, </a:t>
            </a:r>
            <a:r>
              <a:rPr lang="nl-NL" i="1" dirty="0">
                <a:sym typeface="Wingdings" pitchFamily="2" charset="2"/>
              </a:rPr>
              <a:t>een</a:t>
            </a:r>
            <a:r>
              <a:rPr lang="nl-NL" dirty="0">
                <a:sym typeface="Wingdings" pitchFamily="2" charset="2"/>
              </a:rPr>
              <a:t> </a:t>
            </a:r>
            <a:r>
              <a:rPr lang="nl-NL" b="1" dirty="0">
                <a:sym typeface="Wingdings" pitchFamily="2" charset="2"/>
              </a:rPr>
              <a:t>moedercel</a:t>
            </a:r>
            <a:r>
              <a:rPr lang="nl-NL" dirty="0">
                <a:sym typeface="Wingdings" pitchFamily="2" charset="2"/>
              </a:rPr>
              <a:t> deelt zich in </a:t>
            </a:r>
            <a:r>
              <a:rPr lang="nl-NL" i="1" dirty="0">
                <a:sym typeface="Wingdings" pitchFamily="2" charset="2"/>
              </a:rPr>
              <a:t>twee</a:t>
            </a:r>
            <a:r>
              <a:rPr lang="nl-NL" dirty="0">
                <a:sym typeface="Wingdings" pitchFamily="2" charset="2"/>
              </a:rPr>
              <a:t> </a:t>
            </a:r>
            <a:r>
              <a:rPr lang="nl-NL" b="1" dirty="0">
                <a:sym typeface="Wingdings" pitchFamily="2" charset="2"/>
              </a:rPr>
              <a:t>dochtercellen</a:t>
            </a:r>
            <a:r>
              <a:rPr lang="nl-NL" dirty="0">
                <a:sym typeface="Wingdings" pitchFamily="2" charset="2"/>
              </a:rPr>
              <a:t>.</a:t>
            </a:r>
          </a:p>
          <a:p>
            <a:r>
              <a:rPr lang="nl-NL" dirty="0">
                <a:sym typeface="Wingdings" pitchFamily="2" charset="2"/>
              </a:rPr>
              <a:t>Dit gebeurt door het proces </a:t>
            </a:r>
            <a:r>
              <a:rPr lang="nl-NL" b="1" dirty="0">
                <a:sym typeface="Wingdings" pitchFamily="2" charset="2"/>
              </a:rPr>
              <a:t>mitose</a:t>
            </a:r>
            <a:r>
              <a:rPr lang="nl-NL" dirty="0">
                <a:sym typeface="Wingdings" pitchFamily="2" charset="2"/>
              </a:rPr>
              <a:t> / gewone celdeling.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08387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779180-BF54-E84B-A235-D5D3A1E4D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stappen van mitose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05CFF27-DD54-574B-8D5B-EA6752F5BD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Stap 1: </a:t>
            </a:r>
            <a:r>
              <a:rPr lang="nl-NL" b="1" dirty="0"/>
              <a:t>kopiëren</a:t>
            </a:r>
            <a:r>
              <a:rPr lang="nl-NL" dirty="0"/>
              <a:t> </a:t>
            </a:r>
            <a:r>
              <a:rPr lang="nl-NL" dirty="0">
                <a:sym typeface="Wingdings" pitchFamily="2" charset="2"/>
              </a:rPr>
              <a:t> de cel maakt een kopie van zichzelf. </a:t>
            </a:r>
          </a:p>
          <a:p>
            <a:r>
              <a:rPr lang="nl-NL" dirty="0">
                <a:sym typeface="Wingdings" pitchFamily="2" charset="2"/>
              </a:rPr>
              <a:t>Stap 2: </a:t>
            </a:r>
            <a:r>
              <a:rPr lang="nl-NL" b="1" i="1" dirty="0">
                <a:sym typeface="Wingdings" pitchFamily="2" charset="2"/>
              </a:rPr>
              <a:t>start</a:t>
            </a:r>
            <a:r>
              <a:rPr lang="nl-NL" b="1" dirty="0">
                <a:sym typeface="Wingdings" pitchFamily="2" charset="2"/>
              </a:rPr>
              <a:t> kerndeling </a:t>
            </a:r>
            <a:r>
              <a:rPr lang="nl-NL" dirty="0">
                <a:sym typeface="Wingdings" pitchFamily="2" charset="2"/>
              </a:rPr>
              <a:t> de chromosomen gaan </a:t>
            </a:r>
            <a:r>
              <a:rPr lang="nl-NL" b="1" dirty="0" err="1">
                <a:sym typeface="Wingdings" pitchFamily="2" charset="2"/>
              </a:rPr>
              <a:t>spiraliseren</a:t>
            </a:r>
            <a:r>
              <a:rPr lang="nl-NL" dirty="0">
                <a:sym typeface="Wingdings" pitchFamily="2" charset="2"/>
              </a:rPr>
              <a:t>. </a:t>
            </a:r>
          </a:p>
          <a:p>
            <a:pPr lvl="2"/>
            <a:r>
              <a:rPr lang="nl-NL" b="1" dirty="0" err="1">
                <a:sym typeface="Wingdings" pitchFamily="2" charset="2"/>
              </a:rPr>
              <a:t>Spiraliseren</a:t>
            </a:r>
            <a:r>
              <a:rPr lang="nl-NL" dirty="0">
                <a:sym typeface="Wingdings" pitchFamily="2" charset="2"/>
              </a:rPr>
              <a:t>: de DNA-ketens van een chromosoom rollen zich op tot een spiraal. </a:t>
            </a:r>
          </a:p>
          <a:p>
            <a:r>
              <a:rPr lang="nl-NL" dirty="0">
                <a:sym typeface="Wingdings" pitchFamily="2" charset="2"/>
              </a:rPr>
              <a:t>Stap 3, 4 en 5: </a:t>
            </a:r>
            <a:r>
              <a:rPr lang="nl-NL" b="1" dirty="0">
                <a:sym typeface="Wingdings" pitchFamily="2" charset="2"/>
              </a:rPr>
              <a:t>kerndeling</a:t>
            </a:r>
            <a:r>
              <a:rPr lang="nl-NL" dirty="0">
                <a:sym typeface="Wingdings" pitchFamily="2" charset="2"/>
              </a:rPr>
              <a:t>  de chromosomen gaan uit elkaar, er ontstaan nu 2 soort van cellen. </a:t>
            </a:r>
          </a:p>
          <a:p>
            <a:r>
              <a:rPr lang="nl-NL" dirty="0">
                <a:sym typeface="Wingdings" pitchFamily="2" charset="2"/>
              </a:rPr>
              <a:t>Stap 5 en 6: </a:t>
            </a:r>
            <a:r>
              <a:rPr lang="nl-NL" b="1" dirty="0">
                <a:sym typeface="Wingdings" pitchFamily="2" charset="2"/>
              </a:rPr>
              <a:t>celdeling  </a:t>
            </a:r>
            <a:r>
              <a:rPr lang="nl-NL" dirty="0">
                <a:sym typeface="Wingdings" pitchFamily="2" charset="2"/>
              </a:rPr>
              <a:t>De cellen delen zich nu volledig, de cytoplasma groei vindt nu plaats, waardoor de cellen even groot worden. </a:t>
            </a:r>
            <a:endParaRPr lang="nl-NL" b="1" dirty="0">
              <a:sym typeface="Wingdings" pitchFamily="2" charset="2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2740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7E3A57-A956-9540-AEBB-FC7EA7437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Samen een opdracht maken </a:t>
            </a:r>
            <a:br>
              <a:rPr lang="nl-NL" dirty="0"/>
            </a:br>
            <a:r>
              <a:rPr lang="nl-NL" dirty="0"/>
              <a:t>Opdracht 19 (kennis)</a:t>
            </a:r>
            <a:br>
              <a:rPr lang="nl-NL" dirty="0"/>
            </a:br>
            <a:r>
              <a:rPr lang="nl-NL" dirty="0"/>
              <a:t>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2A0CBE-A042-1749-A35B-D80EE6356E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1 Wat gebeurt er met het aantal cellen als organismen groeien? </a:t>
            </a:r>
          </a:p>
          <a:p>
            <a:pPr marL="0" indent="0">
              <a:buNone/>
            </a:pPr>
            <a:r>
              <a:rPr lang="nl-NL" dirty="0">
                <a:solidFill>
                  <a:srgbClr val="C00000"/>
                </a:solidFill>
              </a:rPr>
              <a:t>	1: het aantal cellen neemt toe</a:t>
            </a:r>
          </a:p>
          <a:p>
            <a:r>
              <a:rPr lang="nl-NL" dirty="0"/>
              <a:t>2 Door welk proces neemt het aantal cellen toe? </a:t>
            </a:r>
          </a:p>
          <a:p>
            <a:pPr marL="0" indent="0">
              <a:buNone/>
            </a:pPr>
            <a:r>
              <a:rPr lang="nl-NL" dirty="0">
                <a:solidFill>
                  <a:srgbClr val="C00000"/>
                </a:solidFill>
              </a:rPr>
              <a:t>	2: mitose / (gewone) celdeling</a:t>
            </a:r>
          </a:p>
          <a:p>
            <a:r>
              <a:rPr lang="nl-NL" dirty="0"/>
              <a:t>3 Hoe komt het dat na een celdeling de dochtercellen elk net zo groot worden als de moedercel?</a:t>
            </a:r>
          </a:p>
          <a:p>
            <a:pPr marL="0" indent="0">
              <a:buNone/>
            </a:pPr>
            <a:r>
              <a:rPr lang="nl-NL" dirty="0">
                <a:solidFill>
                  <a:srgbClr val="C00000"/>
                </a:solidFill>
              </a:rPr>
              <a:t>	3: Door de plasmagroei / toenemende plasma </a:t>
            </a:r>
          </a:p>
          <a:p>
            <a:r>
              <a:rPr lang="nl-NL" dirty="0"/>
              <a:t>4 Hoe komt het dat de chromosomen van een delende cel zichtbaar worden met een microscoop? </a:t>
            </a:r>
          </a:p>
          <a:p>
            <a:pPr marL="0" indent="0">
              <a:buNone/>
            </a:pPr>
            <a:r>
              <a:rPr lang="nl-NL" dirty="0">
                <a:solidFill>
                  <a:srgbClr val="C00000"/>
                </a:solidFill>
              </a:rPr>
              <a:t>	4: Doordat de celkern uiteen valt, waardoor ze kort te zien zijn. </a:t>
            </a:r>
          </a:p>
          <a:p>
            <a:endParaRPr lang="nl-NL" dirty="0">
              <a:solidFill>
                <a:srgbClr val="C00000"/>
              </a:solidFill>
            </a:endParaRPr>
          </a:p>
          <a:p>
            <a:r>
              <a:rPr lang="nl-NL" dirty="0" err="1">
                <a:solidFill>
                  <a:schemeClr val="accent1"/>
                </a:solidFill>
              </a:rPr>
              <a:t>To</a:t>
            </a:r>
            <a:r>
              <a:rPr lang="nl-NL" dirty="0">
                <a:solidFill>
                  <a:schemeClr val="accent1"/>
                </a:solidFill>
              </a:rPr>
              <a:t> do: opdracht 19 (5,6,7) + 20 + 21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272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08D32A-C1F6-B44E-BEB6-8C126FE544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</a:t>
            </a:r>
            <a:br>
              <a:rPr lang="nl-NL" dirty="0"/>
            </a:br>
            <a:r>
              <a:rPr lang="nl-NL" dirty="0"/>
              <a:t>basisstof 6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32A6B72-E5D9-4E41-A535-2CA3168591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Reductiedeling / meiose</a:t>
            </a:r>
          </a:p>
        </p:txBody>
      </p:sp>
    </p:spTree>
    <p:extLst>
      <p:ext uri="{BB962C8B-B14F-4D97-AF65-F5344CB8AC3E}">
        <p14:creationId xmlns:p14="http://schemas.microsoft.com/office/powerpoint/2010/main" val="524272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9FB6D0-E3CA-C34B-88FE-78D2B345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Reductiedeling (meiose)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A809DF-1A2C-344B-AE7F-2A2A6FEF7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692331"/>
            <a:ext cx="10178322" cy="5187261"/>
          </a:xfrm>
        </p:spPr>
        <p:txBody>
          <a:bodyPr/>
          <a:lstStyle/>
          <a:p>
            <a:endParaRPr lang="nl-NL" dirty="0"/>
          </a:p>
          <a:p>
            <a:r>
              <a:rPr lang="nl-NL" dirty="0"/>
              <a:t>Mensen planten zich </a:t>
            </a:r>
            <a:r>
              <a:rPr lang="nl-NL" dirty="0" err="1"/>
              <a:t>geslachtig</a:t>
            </a:r>
            <a:r>
              <a:rPr lang="nl-NL" dirty="0"/>
              <a:t> voor. </a:t>
            </a:r>
          </a:p>
          <a:p>
            <a:r>
              <a:rPr lang="nl-NL" dirty="0"/>
              <a:t>Mannen hebben zaadcellen, vrouwen hebben eicellen. </a:t>
            </a:r>
          </a:p>
          <a:p>
            <a:endParaRPr lang="nl-NL" dirty="0"/>
          </a:p>
          <a:p>
            <a:r>
              <a:rPr lang="nl-NL" dirty="0"/>
              <a:t>Een lichaamscel van een mens bevat 46 chromosomen. </a:t>
            </a:r>
          </a:p>
          <a:p>
            <a:r>
              <a:rPr lang="nl-NL" dirty="0"/>
              <a:t>Een geslachtscel (zaad- of eicel) bevat 23 chromosomen.</a:t>
            </a:r>
          </a:p>
          <a:p>
            <a:r>
              <a:rPr lang="nl-NL" dirty="0"/>
              <a:t>Tijdens de bevruchting komt een eicel samen met een zaadcel.</a:t>
            </a:r>
          </a:p>
          <a:p>
            <a:r>
              <a:rPr lang="nl-NL" dirty="0"/>
              <a:t>De zaadcel bevat 23 chromosomen en de eicel (ook) 23 chromosomen.</a:t>
            </a:r>
          </a:p>
          <a:p>
            <a:r>
              <a:rPr lang="nl-NL" dirty="0"/>
              <a:t>Samen zijn dit 46 chromosomen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8A840F5-E1C0-3846-ADBB-D12C62112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109" y="1102868"/>
            <a:ext cx="3272486" cy="257621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A5A8759E-862F-6249-BA97-AF0F9F14F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709" y="4089617"/>
            <a:ext cx="5130800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95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430179-1666-F240-A0EE-170B1357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Mannen en vrouwen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80EDBA-6EB5-4743-843A-5C9DC951F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Vrouwen hebben het </a:t>
            </a:r>
            <a:r>
              <a:rPr lang="nl-NL" b="1" dirty="0"/>
              <a:t>XX</a:t>
            </a:r>
            <a:r>
              <a:rPr lang="nl-NL" dirty="0"/>
              <a:t> chromosoom.</a:t>
            </a:r>
          </a:p>
          <a:p>
            <a:r>
              <a:rPr lang="nl-NL" dirty="0"/>
              <a:t>Mannen hebben het </a:t>
            </a:r>
            <a:r>
              <a:rPr lang="nl-NL" b="1" dirty="0"/>
              <a:t>XY</a:t>
            </a:r>
            <a:r>
              <a:rPr lang="nl-NL" dirty="0"/>
              <a:t> chromosoom. </a:t>
            </a:r>
          </a:p>
          <a:p>
            <a:endParaRPr lang="nl-NL" dirty="0"/>
          </a:p>
          <a:p>
            <a:r>
              <a:rPr lang="nl-NL" dirty="0"/>
              <a:t>Dit bepaald het geslacht van de baby!</a:t>
            </a:r>
          </a:p>
          <a:p>
            <a:r>
              <a:rPr lang="nl-NL" dirty="0"/>
              <a:t>Bevat een zaadcel het Y chromosoom? </a:t>
            </a:r>
            <a:r>
              <a:rPr lang="nl-NL" dirty="0">
                <a:sym typeface="Wingdings" pitchFamily="2" charset="2"/>
              </a:rPr>
              <a:t> dan wordt het een </a:t>
            </a:r>
            <a:r>
              <a:rPr lang="nl-NL" dirty="0" err="1">
                <a:sym typeface="Wingdings" pitchFamily="2" charset="2"/>
              </a:rPr>
              <a:t>jongertje</a:t>
            </a:r>
            <a:endParaRPr lang="nl-NL" dirty="0">
              <a:sym typeface="Wingdings" pitchFamily="2" charset="2"/>
            </a:endParaRPr>
          </a:p>
          <a:p>
            <a:r>
              <a:rPr lang="nl-NL" dirty="0">
                <a:sym typeface="Wingdings" pitchFamily="2" charset="2"/>
              </a:rPr>
              <a:t>Bevat een zaadcel het X chromosoom  dan wordt het een meisje. </a:t>
            </a:r>
          </a:p>
          <a:p>
            <a:r>
              <a:rPr lang="nl-NL" dirty="0">
                <a:sym typeface="Wingdings" pitchFamily="2" charset="2"/>
              </a:rPr>
              <a:t>De man/zaadcel ‘bepaald’ dus wat het biologische </a:t>
            </a:r>
            <a:r>
              <a:rPr lang="nl-NL" dirty="0" err="1">
                <a:sym typeface="Wingdings" pitchFamily="2" charset="2"/>
              </a:rPr>
              <a:t>geslachtswordt</a:t>
            </a:r>
            <a:r>
              <a:rPr lang="nl-NL" dirty="0">
                <a:sym typeface="Wingdings" pitchFamily="2" charset="2"/>
              </a:rPr>
              <a:t>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9841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52FABF-47AF-634B-A3C2-1D08C28FA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Samen doen: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963DD47-01BE-CC45-8470-075A4BC215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86001"/>
            <a:ext cx="4989878" cy="3593591"/>
          </a:xfrm>
        </p:spPr>
        <p:txBody>
          <a:bodyPr>
            <a:normAutofit lnSpcReduction="10000"/>
          </a:bodyPr>
          <a:lstStyle/>
          <a:p>
            <a:r>
              <a:rPr lang="nl-NL" dirty="0"/>
              <a:t>In de afbeelding hiernaast stelt cel 1 een lichaamscel voor en de cellen 2 en 3 zaadcellen. Cel 1 bevat 84 chromosomen. </a:t>
            </a:r>
          </a:p>
          <a:p>
            <a:r>
              <a:rPr lang="nl-NL" dirty="0"/>
              <a:t>1: hoeveel chromosomen paren bevat cel 1?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>
                <a:solidFill>
                  <a:srgbClr val="C00000"/>
                </a:solidFill>
              </a:rPr>
              <a:t>1: 42 chromosomen paren</a:t>
            </a:r>
            <a:endParaRPr lang="nl-NL" dirty="0">
              <a:solidFill>
                <a:schemeClr val="accent1"/>
              </a:solidFill>
            </a:endParaRPr>
          </a:p>
          <a:p>
            <a:r>
              <a:rPr lang="nl-NL" dirty="0"/>
              <a:t>2: hoeveel chromosomen bevat cel 3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>
                <a:solidFill>
                  <a:srgbClr val="C00000"/>
                </a:solidFill>
              </a:rPr>
              <a:t>2: 42 chromosomen</a:t>
            </a:r>
          </a:p>
          <a:p>
            <a:r>
              <a:rPr lang="nl-NL" dirty="0"/>
              <a:t>3: hoeveel chromosomen paren bevat cel 3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>
                <a:solidFill>
                  <a:srgbClr val="C00000"/>
                </a:solidFill>
              </a:rPr>
              <a:t>3: 0 chromosomen paren.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8" name="Tijdelijke aanduiding voor inhoud 4">
            <a:extLst>
              <a:ext uri="{FF2B5EF4-FFF2-40B4-BE49-F238E27FC236}">
                <a16:creationId xmlns:a16="http://schemas.microsoft.com/office/drawing/2014/main" id="{C29E6F92-197B-6B4C-92B4-D660ED938E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839" y="361344"/>
            <a:ext cx="5396854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7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9D3128-5FF8-3B49-B20C-FF47D9809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organismen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C8A353-3EC2-6140-85DA-1A040DDF8F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Elk </a:t>
            </a:r>
            <a:r>
              <a:rPr lang="nl-NL" b="1" dirty="0"/>
              <a:t>organismen</a:t>
            </a:r>
            <a:r>
              <a:rPr lang="nl-NL" dirty="0"/>
              <a:t> vertoont levenskenmerken </a:t>
            </a:r>
          </a:p>
          <a:p>
            <a:r>
              <a:rPr lang="nl-NL" dirty="0">
                <a:sym typeface="Wingdings" pitchFamily="2" charset="2"/>
              </a:rPr>
              <a:t> Een levens ‘’iets’’ dat levenskenmerken vertoont. </a:t>
            </a:r>
          </a:p>
          <a:p>
            <a:endParaRPr lang="nl-NL" dirty="0">
              <a:sym typeface="Wingdings" pitchFamily="2" charset="2"/>
            </a:endParaRPr>
          </a:p>
          <a:p>
            <a:r>
              <a:rPr lang="nl-NL" dirty="0">
                <a:sym typeface="Wingdings" pitchFamily="2" charset="2"/>
              </a:rPr>
              <a:t>Er zijn verschillende </a:t>
            </a:r>
            <a:r>
              <a:rPr lang="nl-NL" b="1" dirty="0">
                <a:sym typeface="Wingdings" pitchFamily="2" charset="2"/>
              </a:rPr>
              <a:t>levenskenmerken</a:t>
            </a:r>
            <a:r>
              <a:rPr lang="nl-NL" dirty="0">
                <a:sym typeface="Wingdings" pitchFamily="2" charset="2"/>
              </a:rPr>
              <a:t>: </a:t>
            </a:r>
          </a:p>
          <a:p>
            <a:r>
              <a:rPr lang="nl-NL" b="1" dirty="0">
                <a:sym typeface="Wingdings" pitchFamily="2" charset="2"/>
              </a:rPr>
              <a:t>Stofwisseling</a:t>
            </a:r>
            <a:r>
              <a:rPr lang="nl-NL" dirty="0">
                <a:sym typeface="Wingdings" pitchFamily="2" charset="2"/>
              </a:rPr>
              <a:t>  ademhalen (ademen) – voeden (eten) – uitscheiden (zweten, plassen)</a:t>
            </a:r>
          </a:p>
          <a:p>
            <a:r>
              <a:rPr lang="nl-NL" b="1" dirty="0">
                <a:sym typeface="Wingdings" pitchFamily="2" charset="2"/>
              </a:rPr>
              <a:t>Groeien</a:t>
            </a:r>
            <a:r>
              <a:rPr lang="nl-NL" dirty="0">
                <a:sym typeface="Wingdings" pitchFamily="2" charset="2"/>
              </a:rPr>
              <a:t>  ontwikkelen (je krijgt secundaire geslachtskenmerken kenmerken)</a:t>
            </a:r>
          </a:p>
          <a:p>
            <a:r>
              <a:rPr lang="nl-NL" b="1" dirty="0">
                <a:sym typeface="Wingdings" pitchFamily="2" charset="2"/>
              </a:rPr>
              <a:t>Reageren op prikkels </a:t>
            </a:r>
            <a:r>
              <a:rPr lang="nl-NL" dirty="0">
                <a:sym typeface="Wingdings" pitchFamily="2" charset="2"/>
              </a:rPr>
              <a:t> bewegen (we schrikken van een auto die op je afkomt) </a:t>
            </a:r>
          </a:p>
          <a:p>
            <a:r>
              <a:rPr lang="nl-NL" b="1" dirty="0">
                <a:sym typeface="Wingdings" pitchFamily="2" charset="2"/>
              </a:rPr>
              <a:t>Voortplanten</a:t>
            </a:r>
            <a:r>
              <a:rPr lang="nl-NL" dirty="0">
                <a:sym typeface="Wingdings" pitchFamily="2" charset="2"/>
              </a:rPr>
              <a:t>.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79262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EF2022-480E-9B45-B7EE-1634F3D194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Einde thema 1</a:t>
            </a:r>
            <a:br>
              <a:rPr lang="nl-NL" dirty="0"/>
            </a:br>
            <a:r>
              <a:rPr lang="nl-NL" dirty="0"/>
              <a:t>organen en cellen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91338F5-1E03-4746-93E7-399EB0F792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81049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39A370-F1E2-7F4E-8B8C-ACDB1BAFD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Kennen en kunnen thema 1 organen en cellen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6D0ABB-0AC1-284D-8630-3F3C6521A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117559"/>
            <a:ext cx="10178322" cy="3762034"/>
          </a:xfrm>
        </p:spPr>
        <p:txBody>
          <a:bodyPr>
            <a:normAutofit lnSpcReduction="10000"/>
          </a:bodyPr>
          <a:lstStyle/>
          <a:p>
            <a:r>
              <a:rPr lang="nl-NL" dirty="0"/>
              <a:t>Je kunt de 9 levenskenmerken herkennen en benoemen. </a:t>
            </a:r>
          </a:p>
          <a:p>
            <a:r>
              <a:rPr lang="nl-NL" dirty="0"/>
              <a:t>Je weet wat de begrippen levensloop en levenscyclus betekenen en het verschil.</a:t>
            </a:r>
          </a:p>
          <a:p>
            <a:r>
              <a:rPr lang="nl-NL" dirty="0"/>
              <a:t>Je weet de functie van een organismen, organenstelsel, orgaan, cel, weefsel. </a:t>
            </a:r>
          </a:p>
          <a:p>
            <a:r>
              <a:rPr lang="nl-NL" dirty="0"/>
              <a:t>Je kunt de organisatieniveaus benoemen. </a:t>
            </a:r>
          </a:p>
          <a:p>
            <a:r>
              <a:rPr lang="nl-NL" dirty="0"/>
              <a:t>Je kunt dierlijk cellen en plantaardig cellen benoemen en de functie per onderdeel benoemen. </a:t>
            </a:r>
          </a:p>
          <a:p>
            <a:r>
              <a:rPr lang="nl-NL" dirty="0"/>
              <a:t>Je kent de begrippen bladgroenkorrels, kleurstofkorrels door en door!</a:t>
            </a:r>
          </a:p>
          <a:p>
            <a:r>
              <a:rPr lang="nl-NL" dirty="0"/>
              <a:t>Je weet alles over de bouw, ligging, functie, enz. van chromosomen </a:t>
            </a:r>
          </a:p>
          <a:p>
            <a:r>
              <a:rPr lang="nl-NL" dirty="0"/>
              <a:t>Je kunt uitleggen hoe een gewone celdeling / mitose gaat.</a:t>
            </a:r>
          </a:p>
          <a:p>
            <a:r>
              <a:rPr lang="nl-NL" dirty="0"/>
              <a:t>Je kunt uitleggen hoe een reductiedeling / meiose gaat.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210300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7DB6AA-BA14-8745-837B-059916C00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Proefwerk-vraag</a:t>
            </a:r>
          </a:p>
        </p:txBody>
      </p:sp>
      <p:pic>
        <p:nvPicPr>
          <p:cNvPr id="5" name="Tijdelijke aanduiding voor inhoud 4" descr="Afbeelding met tekst&#10;&#10;Automatisch gegenereerde beschrijving">
            <a:extLst>
              <a:ext uri="{FF2B5EF4-FFF2-40B4-BE49-F238E27FC236}">
                <a16:creationId xmlns:a16="http://schemas.microsoft.com/office/drawing/2014/main" id="{42237F6C-DB1E-A24D-85D5-B895404ACC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0950" y="2369807"/>
            <a:ext cx="10179050" cy="3426486"/>
          </a:xfrm>
        </p:spPr>
      </p:pic>
    </p:spTree>
    <p:extLst>
      <p:ext uri="{BB962C8B-B14F-4D97-AF65-F5344CB8AC3E}">
        <p14:creationId xmlns:p14="http://schemas.microsoft.com/office/powerpoint/2010/main" val="2893392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F012C-007D-334E-852E-0EE7523D0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Levensloop en levenscyclus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C257C1-26C3-DB4B-BB9F-DDB7701960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Ander woord voor organismen </a:t>
            </a:r>
            <a:r>
              <a:rPr lang="nl-NL" dirty="0">
                <a:sym typeface="Wingdings" pitchFamily="2" charset="2"/>
              </a:rPr>
              <a:t> individu</a:t>
            </a:r>
          </a:p>
          <a:p>
            <a:r>
              <a:rPr lang="nl-NL" dirty="0">
                <a:sym typeface="Wingdings" pitchFamily="2" charset="2"/>
              </a:rPr>
              <a:t>De levensloop begint met de geboorte en eindigt met de dood. </a:t>
            </a:r>
          </a:p>
          <a:p>
            <a:endParaRPr lang="nl-NL" dirty="0">
              <a:sym typeface="Wingdings" pitchFamily="2" charset="2"/>
            </a:endParaRPr>
          </a:p>
          <a:p>
            <a:r>
              <a:rPr lang="nl-NL" dirty="0">
                <a:sym typeface="Wingdings" pitchFamily="2" charset="2"/>
              </a:rPr>
              <a:t>De levenscyclus is het leven van de gehele soort </a:t>
            </a:r>
          </a:p>
          <a:p>
            <a:r>
              <a:rPr lang="nl-NL" dirty="0">
                <a:sym typeface="Wingdings" pitchFamily="2" charset="2"/>
              </a:rPr>
              <a:t> De levenscyclus van de dino is afgelopen (helaas)</a:t>
            </a:r>
          </a:p>
          <a:p>
            <a:r>
              <a:rPr lang="nl-NL" dirty="0">
                <a:sym typeface="Wingdings" pitchFamily="2" charset="2"/>
              </a:rPr>
              <a:t> De </a:t>
            </a:r>
            <a:r>
              <a:rPr lang="nl-NL" dirty="0" err="1">
                <a:sym typeface="Wingdings" pitchFamily="2" charset="2"/>
              </a:rPr>
              <a:t>levenssyclus</a:t>
            </a:r>
            <a:r>
              <a:rPr lang="nl-NL" dirty="0">
                <a:sym typeface="Wingdings" pitchFamily="2" charset="2"/>
              </a:rPr>
              <a:t> van de groene kikker is nog bezig (gelukkig)</a:t>
            </a:r>
          </a:p>
          <a:p>
            <a:endParaRPr lang="nl-NL" dirty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71542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1759E0-FEB7-9740-A0CD-1FC53E995A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</a:t>
            </a:r>
            <a:br>
              <a:rPr lang="nl-NL" dirty="0"/>
            </a:br>
            <a:r>
              <a:rPr lang="nl-NL" dirty="0"/>
              <a:t>basisstof 2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1EB5B279-A6DB-8247-8158-2FA2D16623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De bouw van een organismen</a:t>
            </a:r>
          </a:p>
        </p:txBody>
      </p:sp>
    </p:spTree>
    <p:extLst>
      <p:ext uri="{BB962C8B-B14F-4D97-AF65-F5344CB8AC3E}">
        <p14:creationId xmlns:p14="http://schemas.microsoft.com/office/powerpoint/2010/main" val="2379809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EC5ED9-17C7-A244-936C-8ADD9EA22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bouw van een organismen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AFCC62-DAA5-3C44-8A85-41B696CB7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Een </a:t>
            </a:r>
            <a:r>
              <a:rPr lang="nl-NL" b="1" dirty="0"/>
              <a:t>orgaan</a:t>
            </a:r>
            <a:r>
              <a:rPr lang="nl-NL" dirty="0"/>
              <a:t> is een deel van een organismen</a:t>
            </a:r>
          </a:p>
          <a:p>
            <a:r>
              <a:rPr lang="nl-NL" dirty="0">
                <a:sym typeface="Wingdings" pitchFamily="2" charset="2"/>
              </a:rPr>
              <a:t> Een orgaan voert verschillende taken uit: dit kan er een zijn of meerdere</a:t>
            </a:r>
          </a:p>
          <a:p>
            <a:r>
              <a:rPr lang="nl-NL" dirty="0">
                <a:sym typeface="Wingdings" pitchFamily="2" charset="2"/>
              </a:rPr>
              <a:t> De maag slaat voedsel tijdelijk op en verteert eiwitten. </a:t>
            </a:r>
          </a:p>
          <a:p>
            <a:r>
              <a:rPr lang="nl-NL" dirty="0">
                <a:sym typeface="Wingdings" pitchFamily="2" charset="2"/>
              </a:rPr>
              <a:t>De romp van een mens is verdeelt in twee ‘’vakken’’ / ‘’ruimtes’’.</a:t>
            </a:r>
          </a:p>
          <a:p>
            <a:r>
              <a:rPr lang="nl-NL" dirty="0">
                <a:sym typeface="Wingdings" pitchFamily="2" charset="2"/>
              </a:rPr>
              <a:t>De </a:t>
            </a:r>
            <a:r>
              <a:rPr lang="nl-NL" b="1" dirty="0">
                <a:sym typeface="Wingdings" pitchFamily="2" charset="2"/>
              </a:rPr>
              <a:t>buikholte</a:t>
            </a:r>
            <a:r>
              <a:rPr lang="nl-NL" dirty="0">
                <a:sym typeface="Wingdings" pitchFamily="2" charset="2"/>
              </a:rPr>
              <a:t> en de </a:t>
            </a:r>
            <a:r>
              <a:rPr lang="nl-NL" b="1" dirty="0">
                <a:sym typeface="Wingdings" pitchFamily="2" charset="2"/>
              </a:rPr>
              <a:t>borstholte</a:t>
            </a:r>
            <a:r>
              <a:rPr lang="nl-NL" dirty="0">
                <a:sym typeface="Wingdings" pitchFamily="2" charset="2"/>
              </a:rPr>
              <a:t>: de longen liggen in de borstholte en de nieren liggen in de buikholte. </a:t>
            </a:r>
          </a:p>
          <a:p>
            <a:r>
              <a:rPr lang="nl-NL" dirty="0">
                <a:sym typeface="Wingdings" pitchFamily="2" charset="2"/>
              </a:rPr>
              <a:t>De borstholte en buikholte worden van elkaar </a:t>
            </a:r>
            <a:r>
              <a:rPr lang="nl-NL" dirty="0" err="1">
                <a:sym typeface="Wingdings" pitchFamily="2" charset="2"/>
              </a:rPr>
              <a:t>afgescheid</a:t>
            </a:r>
            <a:r>
              <a:rPr lang="nl-NL" dirty="0">
                <a:sym typeface="Wingdings" pitchFamily="2" charset="2"/>
              </a:rPr>
              <a:t> door het </a:t>
            </a:r>
            <a:r>
              <a:rPr lang="nl-NL" b="1" dirty="0">
                <a:sym typeface="Wingdings" pitchFamily="2" charset="2"/>
              </a:rPr>
              <a:t>middenrif</a:t>
            </a:r>
            <a:r>
              <a:rPr lang="nl-NL" dirty="0">
                <a:sym typeface="Wingdings" pitchFamily="2" charset="2"/>
              </a:rPr>
              <a:t>.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3814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8A037E-1292-FD4F-8D31-82D81FC46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bouw van een organismen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A92268-D96F-9742-ACA2-B348BDF95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236721"/>
            <a:ext cx="10178322" cy="3593591"/>
          </a:xfrm>
        </p:spPr>
        <p:txBody>
          <a:bodyPr/>
          <a:lstStyle/>
          <a:p>
            <a:r>
              <a:rPr lang="nl-NL" dirty="0"/>
              <a:t>De afbeelding hiernaast toont het torso van een organismen; de mens</a:t>
            </a:r>
          </a:p>
          <a:p>
            <a:r>
              <a:rPr lang="nl-NL" dirty="0"/>
              <a:t>1 = de luchtpijp</a:t>
            </a:r>
          </a:p>
          <a:p>
            <a:r>
              <a:rPr lang="nl-NL" dirty="0"/>
              <a:t>2 = de long</a:t>
            </a:r>
          </a:p>
          <a:p>
            <a:r>
              <a:rPr lang="nl-NL" dirty="0"/>
              <a:t>3 = het hart</a:t>
            </a:r>
          </a:p>
          <a:p>
            <a:r>
              <a:rPr lang="nl-NL" dirty="0"/>
              <a:t>4 = de lever</a:t>
            </a:r>
          </a:p>
          <a:p>
            <a:r>
              <a:rPr lang="nl-NL" dirty="0"/>
              <a:t>5 = de maag</a:t>
            </a:r>
          </a:p>
          <a:p>
            <a:r>
              <a:rPr lang="nl-NL" dirty="0"/>
              <a:t>6 = de dikke darm</a:t>
            </a:r>
          </a:p>
          <a:p>
            <a:r>
              <a:rPr lang="nl-NL" dirty="0"/>
              <a:t>7 = de dunne darm</a:t>
            </a:r>
          </a:p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31E350C-A467-E24A-B602-EFF651FD4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054" y="1128451"/>
            <a:ext cx="2974258" cy="5407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69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4D611A-BAB4-2943-8A01-5056272B1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Organenstelsel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635E59-EA15-6E46-BB23-8459B2EF1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Een groep organen met dezelfde functie noemen we een </a:t>
            </a:r>
            <a:r>
              <a:rPr lang="nl-NL" b="1" dirty="0"/>
              <a:t>organenstelsel</a:t>
            </a:r>
            <a:r>
              <a:rPr lang="nl-NL" dirty="0"/>
              <a:t>.</a:t>
            </a:r>
          </a:p>
          <a:p>
            <a:r>
              <a:rPr lang="nl-NL" dirty="0"/>
              <a:t>Bijv. het ademhalingsstelsel: de longen, luchtpijp. </a:t>
            </a:r>
          </a:p>
          <a:p>
            <a:r>
              <a:rPr lang="nl-NL" dirty="0"/>
              <a:t>Bijv. het verteringsstelsel: de slokdarm, maag, lever, darmen, anus. 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24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5E4489-77E7-DD45-B366-C746A317C7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Thema 1</a:t>
            </a:r>
            <a:br>
              <a:rPr lang="nl-NL" dirty="0"/>
            </a:br>
            <a:r>
              <a:rPr lang="nl-NL" dirty="0"/>
              <a:t>basisstof 3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F04E683-EEA6-1844-8E44-F341B4BA00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Cellen van dieren en planten</a:t>
            </a:r>
          </a:p>
        </p:txBody>
      </p:sp>
    </p:spTree>
    <p:extLst>
      <p:ext uri="{BB962C8B-B14F-4D97-AF65-F5344CB8AC3E}">
        <p14:creationId xmlns:p14="http://schemas.microsoft.com/office/powerpoint/2010/main" val="3797609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C37417-E547-F64C-8E48-DFD166845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81281"/>
            <a:ext cx="4357499" cy="1884680"/>
          </a:xfrm>
        </p:spPr>
        <p:txBody>
          <a:bodyPr>
            <a:normAutofit/>
          </a:bodyPr>
          <a:lstStyle/>
          <a:p>
            <a:r>
              <a:rPr lang="nl-NL" sz="4400" dirty="0"/>
              <a:t>cellen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5E7DD7-0C8F-8D49-9317-333B32E7E6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772160"/>
            <a:ext cx="6792965" cy="566927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</a:rPr>
              <a:t>Er zijn twee type cellen </a:t>
            </a:r>
            <a:r>
              <a:rPr lang="nl-NL" b="1" dirty="0">
                <a:solidFill>
                  <a:srgbClr val="000000"/>
                </a:solidFill>
              </a:rPr>
              <a:t>dierlijke cellen </a:t>
            </a:r>
            <a:r>
              <a:rPr lang="nl-NL" dirty="0">
                <a:solidFill>
                  <a:srgbClr val="000000"/>
                </a:solidFill>
              </a:rPr>
              <a:t>en</a:t>
            </a:r>
            <a:r>
              <a:rPr lang="nl-NL" b="1" dirty="0">
                <a:solidFill>
                  <a:srgbClr val="000000"/>
                </a:solidFill>
              </a:rPr>
              <a:t> plantaardige cellen</a:t>
            </a:r>
            <a:r>
              <a:rPr lang="nl-NL" dirty="0">
                <a:solidFill>
                  <a:srgbClr val="000000"/>
                </a:solidFill>
              </a:rPr>
              <a:t>;</a:t>
            </a: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</a:rPr>
              <a:t>Dierlijke cellen </a:t>
            </a: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 cellen met een celkern, cytoplasma, celmembraan en een kernmembraam</a:t>
            </a: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Plantaardige cellen  cellen met o.a. celkern, bladgroenkorrels, vacuole en een intercellulaire ruimte. (zie afbeelding)</a:t>
            </a:r>
          </a:p>
          <a:p>
            <a:pPr>
              <a:lnSpc>
                <a:spcPct val="100000"/>
              </a:lnSpc>
            </a:pPr>
            <a:endParaRPr lang="nl-NL" dirty="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In plantaardige cellen zitten korrels (placide); drie type zijn;</a:t>
            </a: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Kleurstofkorrels  geven planten hun kleuren (behalve groen), er kan geen fotosynthese in plaats vinden!</a:t>
            </a: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Bladgroenkorrels  in bladgroenkorrels vindt fotosynthese plaats, het geef het blad ook zijn groene kleur. </a:t>
            </a:r>
          </a:p>
          <a:p>
            <a:pPr>
              <a:lnSpc>
                <a:spcPct val="100000"/>
              </a:lnSpc>
            </a:pP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Zetmeelkorrels  hebben geen kleur, (aardappels), er kan geen fotosynthese in plaats vinden!</a:t>
            </a:r>
          </a:p>
          <a:p>
            <a:pPr>
              <a:lnSpc>
                <a:spcPct val="100000"/>
              </a:lnSpc>
            </a:pPr>
            <a:endParaRPr lang="nl-NL" dirty="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endParaRPr lang="nl-NL" dirty="0">
              <a:solidFill>
                <a:srgbClr val="000000"/>
              </a:solidFill>
              <a:sym typeface="Wingdings" pitchFamily="2" charset="2"/>
            </a:endParaRPr>
          </a:p>
          <a:p>
            <a:pPr>
              <a:lnSpc>
                <a:spcPct val="100000"/>
              </a:lnSpc>
            </a:pPr>
            <a:endParaRPr lang="nl-NL" dirty="0">
              <a:solidFill>
                <a:srgbClr val="000000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7A96AB1-DEFB-3E4A-9F8A-B28E2D509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643" y="81280"/>
            <a:ext cx="3504562" cy="407507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A009EA87-130F-EC4E-B9E2-E0E886DB3183}"/>
              </a:ext>
            </a:extLst>
          </p:cNvPr>
          <p:cNvSpPr txBox="1"/>
          <p:nvPr/>
        </p:nvSpPr>
        <p:spPr>
          <a:xfrm>
            <a:off x="8044643" y="4156353"/>
            <a:ext cx="35045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1 = cytoplasma</a:t>
            </a:r>
          </a:p>
          <a:p>
            <a:r>
              <a:rPr lang="nl-NL" dirty="0"/>
              <a:t>2 = vacuole</a:t>
            </a:r>
          </a:p>
          <a:p>
            <a:r>
              <a:rPr lang="nl-NL" dirty="0"/>
              <a:t>3 = celkern</a:t>
            </a:r>
          </a:p>
          <a:p>
            <a:r>
              <a:rPr lang="nl-NL" dirty="0"/>
              <a:t>4 = bladgroenkorrel</a:t>
            </a:r>
          </a:p>
          <a:p>
            <a:r>
              <a:rPr lang="nl-NL" dirty="0"/>
              <a:t>5 = </a:t>
            </a:r>
            <a:r>
              <a:rPr lang="nl-NL" dirty="0" err="1"/>
              <a:t>celmembraam</a:t>
            </a:r>
            <a:endParaRPr lang="nl-NL" dirty="0"/>
          </a:p>
          <a:p>
            <a:r>
              <a:rPr lang="nl-NL" dirty="0"/>
              <a:t>6 = celwand</a:t>
            </a:r>
          </a:p>
          <a:p>
            <a:r>
              <a:rPr lang="nl-NL" dirty="0"/>
              <a:t>7 = </a:t>
            </a:r>
            <a:r>
              <a:rPr lang="nl-NL" dirty="0">
                <a:solidFill>
                  <a:srgbClr val="000000"/>
                </a:solidFill>
                <a:sym typeface="Wingdings" pitchFamily="2" charset="2"/>
              </a:rPr>
              <a:t>intercellulaire ruimte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365800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{FEF6355C-AEF5-9F4A-91E4-B0224A04814F}tf10001071</Template>
  <TotalTime>8082</TotalTime>
  <Words>1099</Words>
  <Application>Microsoft Macintosh PowerPoint</Application>
  <PresentationFormat>Breedbeeld</PresentationFormat>
  <Paragraphs>129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Gill Sans MT</vt:lpstr>
      <vt:lpstr>Impact</vt:lpstr>
      <vt:lpstr>Badge</vt:lpstr>
      <vt:lpstr>Thema 1 basisstof 1</vt:lpstr>
      <vt:lpstr>organismen</vt:lpstr>
      <vt:lpstr>Levensloop en levenscyclus</vt:lpstr>
      <vt:lpstr>Thema 1 basisstof 2</vt:lpstr>
      <vt:lpstr>De bouw van een organismen</vt:lpstr>
      <vt:lpstr>De bouw van een organismen</vt:lpstr>
      <vt:lpstr>Organenstelsel </vt:lpstr>
      <vt:lpstr>Thema 1 basisstof 3</vt:lpstr>
      <vt:lpstr>cellen</vt:lpstr>
      <vt:lpstr>Thema 1  basisstof 4</vt:lpstr>
      <vt:lpstr>chromosomen</vt:lpstr>
      <vt:lpstr>Thema 1 basisstof 5</vt:lpstr>
      <vt:lpstr>mitose</vt:lpstr>
      <vt:lpstr>De stappen van mitose</vt:lpstr>
      <vt:lpstr>Samen een opdracht maken  Opdracht 19 (kennis)  </vt:lpstr>
      <vt:lpstr>Thema 1 basisstof 6</vt:lpstr>
      <vt:lpstr>Reductiedeling (meiose)</vt:lpstr>
      <vt:lpstr>Mannen en vrouwen</vt:lpstr>
      <vt:lpstr>Samen doen:</vt:lpstr>
      <vt:lpstr>Einde thema 1 organen en cellen</vt:lpstr>
      <vt:lpstr>Kennen en kunnen thema 1 organen en cellen</vt:lpstr>
      <vt:lpstr>Proefwerk-vraag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Thema 1 basisstof 1</dc:title>
  <dc:creator>Paauwe, S.C.B.J. (Sjoerd) (4C)</dc:creator>
  <cp:lastModifiedBy>Paauwe, S.C.B.J. (Sjoerd)</cp:lastModifiedBy>
  <cp:revision>5</cp:revision>
  <dcterms:created xsi:type="dcterms:W3CDTF">2022-07-08T19:00:39Z</dcterms:created>
  <dcterms:modified xsi:type="dcterms:W3CDTF">2022-09-20T15:17:08Z</dcterms:modified>
</cp:coreProperties>
</file>