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63" r:id="rId9"/>
    <p:sldId id="266" r:id="rId10"/>
    <p:sldId id="265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7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E1A06-8754-4870-9E44-E39BADAD98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27F020-BBC3-49BB-91C2-5B2CBD64B3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C0C22-EBDA-4130-87AE-CB28BC19B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11/4/2022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A419A8-07CA-4A4C-AEC2-C40D4D50A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A7B86-E610-42EA-B4DC-C2F44778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A7BA06D-B3FF-4E91-8639-B4569AE3AA23}"/>
              </a:ext>
            </a:extLst>
          </p:cNvPr>
          <p:cNvSpPr/>
          <p:nvPr/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id="{2B30C86D-5A07-48BC-9C9D-6F9A2DB1E9E1}"/>
              </a:ext>
            </a:extLst>
          </p:cNvPr>
          <p:cNvSpPr/>
          <p:nvPr/>
        </p:nvSpPr>
        <p:spPr>
          <a:xfrm rot="10800000" flipV="1">
            <a:off x="555710" y="106482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2790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F6E5D1-6D19-4E7F-9B4E-42326B771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D2A06C-F91A-4ADC-9CD2-61F0A4D7EE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43AA9A-2280-4F63-8B3D-20742AE69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11/4/2022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0D986B-E58E-43B6-8A80-FFA9D8F74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140D36-2E71-4F27-967F-7A3E4C6EE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1609904-5327-4D2C-A445-B270A00F3B5F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0FC7BEC-08C5-4D95-9C84-B48BC8AD1C94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365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81FEA3D-0C7F-45CD-B6A0-942F707B36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8B8A12-BCE6-4D03-A637-1DEC8924BE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9755-9FF4-428A-AEB7-1A6477466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11/4/2022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141836-11E2-49FD-877D-53B74514A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D24C42-4B05-4EEF-BE14-29041EC9C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5BADDEB1-F604-408B-B02A-A2814606E6AF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8DF7987-332F-4D6C-81C3-990F39C76C96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6908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FF209-11EE-4A3F-9685-A155FECD0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7AF11-F208-4FDA-9E19-D6CA34721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597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82FA1-02B7-467E-9F16-D17814940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11/4/2022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389247-FB8A-4494-859B-B3754B02A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CA5B62-3338-46A5-B381-A63B88CB0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3DA7759-3209-4FE2-96D1-4EEDD81E9EA0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1460DAD-8769-4C9F-9C8C-BB0443909D76}"/>
              </a:ext>
            </a:extLst>
          </p:cNvPr>
          <p:cNvSpPr/>
          <p:nvPr/>
        </p:nvSpPr>
        <p:spPr>
          <a:xfrm flipH="1">
            <a:off x="123536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7127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C0001-5D76-45A0-A9F4-7172BDDD5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1462C4-0E4B-4DB7-A8BF-FE55142760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5F313-1240-47AE-A026-7F349292B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11/4/2022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48158-6132-4335-B8E1-F6A896383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94C5B6-1598-48B4-9B3A-3078FDBE9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EDBDD32-D3EE-4848-A112-BA814D4631CD}"/>
              </a:ext>
            </a:extLst>
          </p:cNvPr>
          <p:cNvSpPr/>
          <p:nvPr/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61350361-843C-49D0-BD6A-ECDBA3842BA0}"/>
              </a:ext>
            </a:extLst>
          </p:cNvPr>
          <p:cNvSpPr/>
          <p:nvPr/>
        </p:nvSpPr>
        <p:spPr>
          <a:xfrm rot="10800000" flipV="1">
            <a:off x="555710" y="106482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0767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BFD05-2CB2-4A7E-89E7-57615BA82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9532B8-D460-476D-816F-725E8D96C0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F7120F-70AF-4ED5-B364-3AA55C6B44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D8B65F-F709-469F-9961-4D01896CA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11/4/2022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81C6BC-B23D-48BC-AD44-654DDB8D0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0D60B-86A1-479D-BCE8-06D2C3DBC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4EC5136-99DA-40B5-8F79-5C3A56D38BA1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F8FB775-26C4-41BA-837C-4478D48D215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0153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2983E-E761-4429-9203-7FE8B2DB6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21E9B7-62BE-49BA-AC6B-55250D6627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41A3FD-B90A-4C31-BD6B-581F9E2E0E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0D1D55-B722-4968-B171-AF3B462DDA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1085A8-02C2-4E7F-935E-5AEECBAD19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8A5018-8A77-40E8-B159-4894ECF22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11/4/2022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D79441-8908-4461-9FDD-BCE638837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D29F7D-B101-4950-A2C0-F350FB26D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‹nr.›</a:t>
            </a:fld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62D7398-9A79-4B24-9C7D-F0DEED57C70B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07F28CD-1873-4E36-A064-2D25E0A8501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0972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11BF3-02E8-4EB7-818E-652B82CF2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4D3190-B78C-42F1-9D62-F523886BB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11/4/2022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381C40-F9FC-4D58-8508-F0632DF5A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01CBCC-4CC2-49BD-B155-01E0F4D79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‹nr.›</a:t>
            </a:fld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C13EF9C-0B5A-4364-91AA-E5DD5B536E54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F674475-6327-490A-BD7F-084F5C07F2E4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0503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024287-C9B9-48AC-8E4D-A282DE2F4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11/4/2022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34C9A2-75A7-4164-B3B8-E6A9D60BA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BE73CE-2859-4D49-A9EC-26AF3FBDF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‹nr.›</a:t>
            </a:fld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A5ED585-FEBB-4DAD-84C0-97BEE6C360C3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F6AC352-A720-4DB3-87CA-A33B0607CA2F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2951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FC812-4DB6-4F98-9404-29C191D3B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F0855E-0CD6-47DD-B648-4C84C783D7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50082B-17D7-4D61-8AEB-81517D85D2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A70783-FF31-4C4E-9196-EB169B209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11/4/2022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92E260-747D-40FD-A062-9DD5E6835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7E50A0-1E05-49C5-88C9-462677512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C155C63-9F58-4422-B669-F97486280671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85DBA62-0EDB-47AA-86C7-90463BC9B308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2436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D7521-E43D-41D1-B458-26B20DC6D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472CF2-2653-4B98-A416-D7A0A860EC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EF87F5-0B10-4AC7-9599-F088C5E796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A07CB7-0520-4D64-B76C-C31AC5578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11/4/2022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EEB226-AD45-45DF-AAB5-5513AE732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E96AEB-9481-4CCE-B110-FEDD33483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BA9707F-7BCE-464F-BF45-E216527084EE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C589723-2CC8-49D1-B4E1-36FECED6A2D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1212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EC5685-19F1-49DA-ADE5-D5D32F165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FC0A4D-22A1-4554-B5DE-887974F4DF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9D5CDC-F2CE-410E-AD13-DDC235C71C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2EDB8D0-98ED-4B86-9D5F-E61ADC70144D}" type="datetimeFigureOut">
              <a:rPr lang="en-US" smtClean="0"/>
              <a:pPr/>
              <a:t>11/4/2022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40CD45-794A-4BB0-A427-0CE61AEAF4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B3AB91-9588-4071-92D2-364F4A6ED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4854181D-6920-4594-9A5D-6CE56DC9F8B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24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nderwijsinspectie.nl/onderwerpen/registreren-en-melden-van-ongeoorloofd-verzuim" TargetMode="External"/><Relationship Id="rId2" Type="http://schemas.openxmlformats.org/officeDocument/2006/relationships/hyperlink" Target="https://www.laks.nl/vragen/moet-je-op-vmbo-stage-lopen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rijksoverheid.nl/onderwerpen/middelbaar-beroepsonderwijs/vraag-en-antwoord/moet-ik-stage-lopen-als-ik-een-mbo-opleiding-volg" TargetMode="External"/><Relationship Id="rId4" Type="http://schemas.openxmlformats.org/officeDocument/2006/relationships/hyperlink" Target="https://zutphen.nl/jeugd-en-onderwijs/leerplicht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postart.nl/100-dagen-voor-de-klas/VPWON_129759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halt.nl/samenwerken-met-halt/school/schoolverzui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4906370-1564-49FA-A802-58546B3922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6646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 descr="Blauw en roze marmerachtig ontwerp">
            <a:extLst>
              <a:ext uri="{FF2B5EF4-FFF2-40B4-BE49-F238E27FC236}">
                <a16:creationId xmlns:a16="http://schemas.microsoft.com/office/drawing/2014/main" id="{B989A235-F88C-8C32-F98D-93F0C114B9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5000"/>
          </a:blip>
          <a:srcRect t="8707" b="10936"/>
          <a:stretch/>
        </p:blipFill>
        <p:spPr>
          <a:xfrm>
            <a:off x="20" y="8477"/>
            <a:ext cx="12191980" cy="6857990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F640709-BDFD-453B-B75D-6212E7A870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11500" y="370600"/>
            <a:ext cx="5923842" cy="5923842"/>
          </a:xfrm>
          <a:prstGeom prst="ellipse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5118767-A873-0FC9-52B4-79DF908C7B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34079" y="1055476"/>
            <a:ext cx="5923842" cy="2982360"/>
          </a:xfrm>
        </p:spPr>
        <p:txBody>
          <a:bodyPr>
            <a:normAutofit/>
          </a:bodyPr>
          <a:lstStyle/>
          <a:p>
            <a:r>
              <a:rPr lang="nl-NL" dirty="0"/>
              <a:t>Verdieping Onderwijsassistent VO MBO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FAEE4F3-594A-EE7D-B591-2E8DC64340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77192" y="4106918"/>
            <a:ext cx="5037616" cy="1655762"/>
          </a:xfrm>
        </p:spPr>
        <p:txBody>
          <a:bodyPr>
            <a:normAutofit/>
          </a:bodyPr>
          <a:lstStyle/>
          <a:p>
            <a:r>
              <a:rPr lang="nl-NL" dirty="0"/>
              <a:t>4-11-2022</a:t>
            </a: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B4019478-3FDC-438C-8848-1D7DA864AF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9366740" flipV="1">
            <a:off x="2607299" y="8363"/>
            <a:ext cx="6816262" cy="6816262"/>
          </a:xfrm>
          <a:prstGeom prst="arc">
            <a:avLst>
              <a:gd name="adj1" fmla="val 16200000"/>
              <a:gd name="adj2" fmla="val 20401595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E406479-1D57-4209-B128-3C81746247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53400" y="4609861"/>
            <a:ext cx="873032" cy="8493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88151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BB3D06-A84C-6512-806F-4EDDB1D3E2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Stage in VO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199BE82-D9A9-9101-0A3E-3B743F28A4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Weinig in HAVO VWO</a:t>
            </a:r>
          </a:p>
          <a:p>
            <a:r>
              <a:rPr lang="nl-NL" dirty="0"/>
              <a:t>Vaak in VMBO</a:t>
            </a:r>
          </a:p>
          <a:p>
            <a:r>
              <a:rPr lang="nl-NL" dirty="0"/>
              <a:t>Niet verplicht in VMBO</a:t>
            </a:r>
          </a:p>
          <a:p>
            <a:r>
              <a:rPr lang="nl-NL" dirty="0"/>
              <a:t>Soms onderdeel PTA</a:t>
            </a:r>
          </a:p>
          <a:p>
            <a:r>
              <a:rPr lang="nl-NL" dirty="0"/>
              <a:t>Geen erkend leerbedrijf</a:t>
            </a:r>
          </a:p>
          <a:p>
            <a:endParaRPr lang="nl-NL" dirty="0"/>
          </a:p>
          <a:p>
            <a:r>
              <a:rPr lang="nl-NL" dirty="0"/>
              <a:t>Wat is de rol van de onderwijsassistent?</a:t>
            </a:r>
          </a:p>
        </p:txBody>
      </p:sp>
    </p:spTree>
    <p:extLst>
      <p:ext uri="{BB962C8B-B14F-4D97-AF65-F5344CB8AC3E}">
        <p14:creationId xmlns:p14="http://schemas.microsoft.com/office/powerpoint/2010/main" val="27571975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4F66C0-1107-9E94-47A6-E67E4233C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Stage in MBO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80F3CCA-FD8D-C301-3F8A-E6C6395135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BPV</a:t>
            </a:r>
          </a:p>
          <a:p>
            <a:r>
              <a:rPr lang="nl-NL" dirty="0"/>
              <a:t>Verplicht</a:t>
            </a:r>
          </a:p>
          <a:p>
            <a:r>
              <a:rPr lang="nl-NL" dirty="0"/>
              <a:t>Erkend leerbedrijf</a:t>
            </a:r>
          </a:p>
          <a:p>
            <a:r>
              <a:rPr lang="nl-NL" dirty="0"/>
              <a:t>Invulling en hoeveelheid is aan de opleiding.</a:t>
            </a:r>
          </a:p>
          <a:p>
            <a:endParaRPr lang="nl-NL" dirty="0"/>
          </a:p>
          <a:p>
            <a:r>
              <a:rPr lang="nl-NL" dirty="0"/>
              <a:t>BBL/BOL</a:t>
            </a:r>
          </a:p>
          <a:p>
            <a:endParaRPr lang="nl-NL" dirty="0"/>
          </a:p>
          <a:p>
            <a:r>
              <a:rPr lang="nl-NL" dirty="0"/>
              <a:t>Rol onderwijsassistent</a:t>
            </a:r>
          </a:p>
        </p:txBody>
      </p:sp>
    </p:spTree>
    <p:extLst>
      <p:ext uri="{BB962C8B-B14F-4D97-AF65-F5344CB8AC3E}">
        <p14:creationId xmlns:p14="http://schemas.microsoft.com/office/powerpoint/2010/main" val="32705446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EE2E72-C19F-1B39-D9F3-7904537C2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Maak een samenvatting voor je portfolio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B01E2F2-54C0-BC83-995F-39F18CD455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Werk je aantekeningen uit tot een samenvatting.</a:t>
            </a:r>
          </a:p>
          <a:p>
            <a:r>
              <a:rPr lang="nl-NL" dirty="0"/>
              <a:t>Kijk voor meer info:</a:t>
            </a:r>
          </a:p>
          <a:p>
            <a:pPr marL="0" indent="0">
              <a:buNone/>
            </a:pPr>
            <a:r>
              <a:rPr lang="nl-NL" dirty="0">
                <a:hlinkClick r:id="rId2"/>
              </a:rPr>
              <a:t>https://www.laks.nl/vragen/moet-je-op-vmbo-stage-lopen/</a:t>
            </a:r>
            <a:endParaRPr lang="nl-NL" dirty="0"/>
          </a:p>
          <a:p>
            <a:pPr marL="0" indent="0">
              <a:buNone/>
            </a:pPr>
            <a:r>
              <a:rPr lang="nl-NL" dirty="0">
                <a:hlinkClick r:id="rId3"/>
              </a:rPr>
              <a:t>https://www.onderwijsinspectie.nl/onderwerpen/registreren-en-melden-van-ongeoorloofd-verzuim</a:t>
            </a:r>
            <a:endParaRPr lang="nl-NL" dirty="0"/>
          </a:p>
          <a:p>
            <a:pPr marL="0" indent="0">
              <a:buNone/>
            </a:pPr>
            <a:r>
              <a:rPr lang="nl-NL" dirty="0">
                <a:hlinkClick r:id="rId4"/>
              </a:rPr>
              <a:t>https://zutphen.nl/jeugd-en-onderwijs/leerplicht</a:t>
            </a:r>
            <a:endParaRPr lang="nl-NL" dirty="0"/>
          </a:p>
          <a:p>
            <a:pPr marL="0" indent="0">
              <a:buNone/>
            </a:pPr>
            <a:r>
              <a:rPr lang="nl-NL" dirty="0">
                <a:hlinkClick r:id="rId5"/>
              </a:rPr>
              <a:t>https://www.rijksoverheid.nl/onderwerpen/middelbaar-beroepsonderwijs/vraag-en-antwoord/moet-ik-stage-lopen-als-ik-een-mbo-opleiding-volg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156431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7F194C-1A5B-5D5D-A96B-042AB7844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100 dagen voor de klas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B8D1A52-67D8-F43C-32FD-E0F3AF78BF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https://www.npostart.nl/100-dagen-voor-de-klas/VPWON_1297591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91377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4FCD56-4D3E-2539-5A69-5BFD4191D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Vandaag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ED640AB-147A-563E-2D73-B176A7063E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Maak aantekeningen van de presentatie over:</a:t>
            </a:r>
          </a:p>
          <a:p>
            <a:pPr lvl="1"/>
            <a:r>
              <a:rPr lang="nl-NL" dirty="0"/>
              <a:t>Verzuim in VO en MBO</a:t>
            </a:r>
          </a:p>
          <a:p>
            <a:pPr lvl="1"/>
            <a:r>
              <a:rPr lang="nl-NL" dirty="0"/>
              <a:t>Stage in VO en MBO</a:t>
            </a:r>
          </a:p>
          <a:p>
            <a:pPr lvl="1"/>
            <a:endParaRPr lang="nl-NL" dirty="0"/>
          </a:p>
          <a:p>
            <a:pPr lvl="1"/>
            <a:r>
              <a:rPr lang="nl-NL" sz="2800" dirty="0"/>
              <a:t>Aantekeningen uitwerken tot samenvatting</a:t>
            </a:r>
          </a:p>
          <a:p>
            <a:pPr lvl="1"/>
            <a:r>
              <a:rPr lang="nl-NL" sz="2800" dirty="0"/>
              <a:t>100 dagen voor de klas</a:t>
            </a:r>
          </a:p>
          <a:p>
            <a:pPr marL="457200" lvl="1" indent="0">
              <a:buNone/>
            </a:pPr>
            <a:endParaRPr lang="nl-NL" dirty="0"/>
          </a:p>
          <a:p>
            <a:pPr marL="457200" lvl="1" indent="0">
              <a:buNone/>
            </a:pPr>
            <a:endParaRPr lang="nl-NL" dirty="0"/>
          </a:p>
          <a:p>
            <a:pPr marL="457200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74158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B302F2-374A-4F70-6AD9-D92779646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Verzuim in VO en MBO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3484413-9F2E-DD33-B2E1-F5A1DA7772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Leerplichtwet</a:t>
            </a:r>
          </a:p>
          <a:p>
            <a:endParaRPr lang="nl-NL" dirty="0"/>
          </a:p>
          <a:p>
            <a:r>
              <a:rPr lang="nl-NL" dirty="0"/>
              <a:t>Leerplicht (5-16 jaar)</a:t>
            </a:r>
          </a:p>
          <a:p>
            <a:r>
              <a:rPr lang="nl-NL" dirty="0"/>
              <a:t>Kwalificatieplicht (16-18 jaar)</a:t>
            </a:r>
          </a:p>
          <a:p>
            <a:endParaRPr lang="nl-NL" dirty="0"/>
          </a:p>
          <a:p>
            <a:r>
              <a:rPr lang="nl-NL" dirty="0"/>
              <a:t>Als je MBO 2, havo of vwo hebt heb je een Startkwalificatie. </a:t>
            </a:r>
          </a:p>
          <a:p>
            <a:endParaRPr lang="nl-NL" dirty="0"/>
          </a:p>
          <a:p>
            <a:r>
              <a:rPr lang="nl-NL" dirty="0"/>
              <a:t>Scholen zijn verplicht absentie te registreren.</a:t>
            </a:r>
          </a:p>
        </p:txBody>
      </p:sp>
    </p:spTree>
    <p:extLst>
      <p:ext uri="{BB962C8B-B14F-4D97-AF65-F5344CB8AC3E}">
        <p14:creationId xmlns:p14="http://schemas.microsoft.com/office/powerpoint/2010/main" val="17065434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ED786C-14F9-41A6-54B5-353C69C81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Melding leerplicht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3A297AA-A59B-6747-5CE7-20CC51E8CF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Bij leerplichtige kinderen:</a:t>
            </a:r>
          </a:p>
          <a:p>
            <a:r>
              <a:rPr lang="nl-NL" dirty="0"/>
              <a:t>16 uur in 4 weken ongeoorloofd in PO</a:t>
            </a:r>
          </a:p>
          <a:p>
            <a:r>
              <a:rPr lang="nl-NL" dirty="0"/>
              <a:t>16 lesuren in 4 weken ongeoorloofd in VO</a:t>
            </a:r>
          </a:p>
          <a:p>
            <a:r>
              <a:rPr lang="nl-NL" dirty="0"/>
              <a:t>16 uur in 4 weken ongeoorloofd in MBO</a:t>
            </a:r>
          </a:p>
          <a:p>
            <a:pPr marL="0" indent="0">
              <a:buNone/>
            </a:pPr>
            <a:r>
              <a:rPr lang="nl-NL" dirty="0"/>
              <a:t>Bij studenten zonder startkwalificatie tussen 18 en 23:</a:t>
            </a:r>
          </a:p>
          <a:p>
            <a:r>
              <a:rPr lang="nl-NL" dirty="0"/>
              <a:t>4 weken onafgebroken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361933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CF2C48-9D74-6FB2-29B2-3026B79AC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Leerplichtambtenaar: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4CE10C5-7C10-9A97-C083-092D097246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Ziet er op toe dat ouders, kinderen, scholen de leerplichtwet naleven:</a:t>
            </a:r>
          </a:p>
          <a:p>
            <a:pPr marL="0" indent="0">
              <a:buNone/>
            </a:pPr>
            <a:r>
              <a:rPr lang="nl-NL" dirty="0"/>
              <a:t>Eerst wordt samen gezocht naar een oplossing. Daarna eventueel:</a:t>
            </a:r>
          </a:p>
          <a:p>
            <a:pPr marL="0" indent="0">
              <a:buNone/>
            </a:pPr>
            <a:r>
              <a:rPr lang="nl-NL" b="0" i="0" dirty="0">
                <a:solidFill>
                  <a:srgbClr val="000000"/>
                </a:solidFill>
                <a:effectLst/>
                <a:latin typeface="asap"/>
              </a:rPr>
              <a:t>•    een officiële waarschuwing</a:t>
            </a:r>
            <a:br>
              <a:rPr lang="nl-NL" dirty="0"/>
            </a:br>
            <a:r>
              <a:rPr lang="nl-NL" b="0" i="0" dirty="0">
                <a:solidFill>
                  <a:srgbClr val="000000"/>
                </a:solidFill>
                <a:effectLst/>
                <a:latin typeface="asap"/>
              </a:rPr>
              <a:t>•    een verwijzing naar </a:t>
            </a:r>
            <a:r>
              <a:rPr lang="nl-NL" b="0" i="0" u="sng" dirty="0">
                <a:solidFill>
                  <a:srgbClr val="0A51CD"/>
                </a:solidFill>
                <a:effectLst/>
                <a:latin typeface="asap"/>
                <a:hlinkClick r:id="rId2"/>
              </a:rPr>
              <a:t>bureau HALT</a:t>
            </a:r>
            <a:br>
              <a:rPr lang="nl-NL" dirty="0"/>
            </a:br>
            <a:r>
              <a:rPr lang="nl-NL" b="0" i="0" dirty="0">
                <a:solidFill>
                  <a:srgbClr val="000000"/>
                </a:solidFill>
                <a:effectLst/>
                <a:latin typeface="asap"/>
              </a:rPr>
              <a:t>•    stopzetten van de kinderbijslag</a:t>
            </a:r>
            <a:br>
              <a:rPr lang="nl-NL" dirty="0"/>
            </a:br>
            <a:r>
              <a:rPr lang="nl-NL" b="0" i="0" dirty="0">
                <a:solidFill>
                  <a:srgbClr val="000000"/>
                </a:solidFill>
                <a:effectLst/>
                <a:latin typeface="asap"/>
              </a:rPr>
              <a:t>•    het opmaken van proces-verbaal.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37658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0D3F59-79A8-29CA-7622-24EE1EE6C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Registratie in VO en MBO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77EE5D9-9A2F-F93A-6EAB-FCA91183A4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Magister Som</a:t>
            </a:r>
          </a:p>
          <a:p>
            <a:r>
              <a:rPr lang="nl-NL" dirty="0"/>
              <a:t>Osiris</a:t>
            </a:r>
          </a:p>
        </p:txBody>
      </p:sp>
    </p:spTree>
    <p:extLst>
      <p:ext uri="{BB962C8B-B14F-4D97-AF65-F5344CB8AC3E}">
        <p14:creationId xmlns:p14="http://schemas.microsoft.com/office/powerpoint/2010/main" val="23887866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49EFE5-81B7-F22E-27FA-16AFFA48E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DD474D4-0EA5-6BAB-FAEC-B98731DA27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9C9EBCC4-914F-8632-3038-A032AD3858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358" y="138032"/>
            <a:ext cx="10644001" cy="6489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2476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08A840-51AE-D27B-B88D-60D6920C8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10ED9C5-83C2-E081-CF31-85AB24626A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Osiris</a:t>
            </a:r>
          </a:p>
        </p:txBody>
      </p:sp>
    </p:spTree>
    <p:extLst>
      <p:ext uri="{BB962C8B-B14F-4D97-AF65-F5344CB8AC3E}">
        <p14:creationId xmlns:p14="http://schemas.microsoft.com/office/powerpoint/2010/main" val="17089231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4EDF8F-2289-ED89-1D28-C548477B2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de rol van de onderwijsassistent bij verzuim?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5E2CF1D-4162-594A-657D-659F8E19DD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Registratie</a:t>
            </a:r>
          </a:p>
          <a:p>
            <a:r>
              <a:rPr lang="nl-NL" dirty="0"/>
              <a:t>Gesprekken met leerlingen?</a:t>
            </a:r>
          </a:p>
          <a:p>
            <a:r>
              <a:rPr lang="nl-NL" dirty="0"/>
              <a:t>Gesprekken met ouders?</a:t>
            </a:r>
          </a:p>
          <a:p>
            <a:r>
              <a:rPr lang="nl-NL" dirty="0"/>
              <a:t>Communicatie tussen verschillende afdelingen.</a:t>
            </a:r>
          </a:p>
        </p:txBody>
      </p:sp>
    </p:spTree>
    <p:extLst>
      <p:ext uri="{BB962C8B-B14F-4D97-AF65-F5344CB8AC3E}">
        <p14:creationId xmlns:p14="http://schemas.microsoft.com/office/powerpoint/2010/main" val="1534123311"/>
      </p:ext>
    </p:extLst>
  </p:cSld>
  <p:clrMapOvr>
    <a:masterClrMapping/>
  </p:clrMapOvr>
</p:sld>
</file>

<file path=ppt/theme/theme1.xml><?xml version="1.0" encoding="utf-8"?>
<a:theme xmlns:a="http://schemas.openxmlformats.org/drawingml/2006/main" name="ShapesVTI">
  <a:themeElements>
    <a:clrScheme name="Office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estival">
      <a:majorFont>
        <a:latin typeface="Tw Cen MT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hapesVTI" id="{C78D20FD-A872-4243-8597-B534C62538FF}" vid="{7CAFCCF9-7834-41D6-B6AB-7D225A18A4E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327</Words>
  <Application>Microsoft Office PowerPoint</Application>
  <PresentationFormat>Breedbeeld</PresentationFormat>
  <Paragraphs>65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9" baseType="lpstr">
      <vt:lpstr>Arial</vt:lpstr>
      <vt:lpstr>asap</vt:lpstr>
      <vt:lpstr>Avenir Next LT Pro</vt:lpstr>
      <vt:lpstr>Calibri</vt:lpstr>
      <vt:lpstr>Tw Cen MT</vt:lpstr>
      <vt:lpstr>ShapesVTI</vt:lpstr>
      <vt:lpstr>Verdieping Onderwijsassistent VO MBO</vt:lpstr>
      <vt:lpstr>Vandaag</vt:lpstr>
      <vt:lpstr>Verzuim in VO en MBO</vt:lpstr>
      <vt:lpstr>Melding leerplicht</vt:lpstr>
      <vt:lpstr>Leerplichtambtenaar:</vt:lpstr>
      <vt:lpstr>Registratie in VO en MBO</vt:lpstr>
      <vt:lpstr>PowerPoint-presentatie</vt:lpstr>
      <vt:lpstr>PowerPoint-presentatie</vt:lpstr>
      <vt:lpstr>Wat is de rol van de onderwijsassistent bij verzuim?</vt:lpstr>
      <vt:lpstr>Stage in VO</vt:lpstr>
      <vt:lpstr>Stage in MBO</vt:lpstr>
      <vt:lpstr>Maak een samenvatting voor je portfolio</vt:lpstr>
      <vt:lpstr>100 dagen voor de klas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Verdieping Onderwijsassistent VO MBO</dc:title>
  <dc:creator>Freddy Vredegoor</dc:creator>
  <cp:lastModifiedBy>Freddy Vredegoor</cp:lastModifiedBy>
  <cp:revision>1</cp:revision>
  <dcterms:created xsi:type="dcterms:W3CDTF">2022-11-04T11:57:39Z</dcterms:created>
  <dcterms:modified xsi:type="dcterms:W3CDTF">2022-11-04T12:22:29Z</dcterms:modified>
</cp:coreProperties>
</file>