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1" r:id="rId5"/>
    <p:sldId id="270" r:id="rId6"/>
    <p:sldId id="262" r:id="rId7"/>
    <p:sldId id="271" r:id="rId8"/>
    <p:sldId id="272" r:id="rId9"/>
    <p:sldId id="263" r:id="rId10"/>
    <p:sldId id="265" r:id="rId11"/>
    <p:sldId id="273" r:id="rId12"/>
    <p:sldId id="274" r:id="rId13"/>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ijl, gemiddeld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8" d="100"/>
          <a:sy n="68" d="100"/>
        </p:scale>
        <p:origin x="616"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B196CEA8-460E-469D-B827-F04BA7ABB90D}" type="datetimeFigureOut">
              <a:rPr lang="nl-NL" smtClean="0"/>
              <a:t>8-9-2022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36223841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B196CEA8-460E-469D-B827-F04BA7ABB90D}" type="datetimeFigureOut">
              <a:rPr lang="nl-NL" smtClean="0"/>
              <a:t>8-9-2022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25000063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B196CEA8-460E-469D-B827-F04BA7ABB90D}" type="datetimeFigureOut">
              <a:rPr lang="nl-NL" smtClean="0"/>
              <a:t>8-9-2022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14252321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B196CEA8-460E-469D-B827-F04BA7ABB90D}" type="datetimeFigureOut">
              <a:rPr lang="nl-NL" smtClean="0"/>
              <a:t>8-9-2022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24897719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de stijl te bewerken</a:t>
            </a:r>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p:cNvSpPr>
            <a:spLocks noGrp="1"/>
          </p:cNvSpPr>
          <p:nvPr>
            <p:ph type="dt" sz="half" idx="10"/>
          </p:nvPr>
        </p:nvSpPr>
        <p:spPr/>
        <p:txBody>
          <a:bodyPr/>
          <a:lstStyle/>
          <a:p>
            <a:fld id="{B196CEA8-460E-469D-B827-F04BA7ABB90D}" type="datetimeFigureOut">
              <a:rPr lang="nl-NL" smtClean="0"/>
              <a:t>8-9-2022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18093219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B196CEA8-460E-469D-B827-F04BA7ABB90D}" type="datetimeFigureOut">
              <a:rPr lang="nl-NL" smtClean="0"/>
              <a:t>8-9-2022</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35711895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de stijl te bewerken</a:t>
            </a:r>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B196CEA8-460E-469D-B827-F04BA7ABB90D}" type="datetimeFigureOut">
              <a:rPr lang="nl-NL" smtClean="0"/>
              <a:t>8-9-2022</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3134945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B196CEA8-460E-469D-B827-F04BA7ABB90D}" type="datetimeFigureOut">
              <a:rPr lang="nl-NL" smtClean="0"/>
              <a:t>8-9-2022</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15253808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B196CEA8-460E-469D-B827-F04BA7ABB90D}" type="datetimeFigureOut">
              <a:rPr lang="nl-NL" smtClean="0"/>
              <a:t>8-9-2022</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32009683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B196CEA8-460E-469D-B827-F04BA7ABB90D}" type="datetimeFigureOut">
              <a:rPr lang="nl-NL" smtClean="0"/>
              <a:t>8-9-2022</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35199561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B196CEA8-460E-469D-B827-F04BA7ABB90D}" type="datetimeFigureOut">
              <a:rPr lang="nl-NL" smtClean="0"/>
              <a:t>8-9-2022</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27231139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96CEA8-460E-469D-B827-F04BA7ABB90D}" type="datetimeFigureOut">
              <a:rPr lang="nl-NL" smtClean="0"/>
              <a:t>8-9-2022</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086E2A-1D2F-4865-BBCF-BFE2F1DAEDF2}" type="slidenum">
              <a:rPr lang="nl-NL" smtClean="0"/>
              <a:t>‹nr.›</a:t>
            </a:fld>
            <a:endParaRPr lang="nl-NL"/>
          </a:p>
        </p:txBody>
      </p:sp>
    </p:spTree>
    <p:extLst>
      <p:ext uri="{BB962C8B-B14F-4D97-AF65-F5344CB8AC3E}">
        <p14:creationId xmlns:p14="http://schemas.microsoft.com/office/powerpoint/2010/main" val="6271245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EHBD</a:t>
            </a:r>
          </a:p>
        </p:txBody>
      </p:sp>
      <p:sp>
        <p:nvSpPr>
          <p:cNvPr id="3" name="Ondertitel 2"/>
          <p:cNvSpPr>
            <a:spLocks noGrp="1"/>
          </p:cNvSpPr>
          <p:nvPr>
            <p:ph type="subTitle" idx="1"/>
          </p:nvPr>
        </p:nvSpPr>
        <p:spPr/>
        <p:txBody>
          <a:bodyPr/>
          <a:lstStyle/>
          <a:p>
            <a:r>
              <a:rPr lang="nl-NL" dirty="0"/>
              <a:t>Les 1</a:t>
            </a:r>
          </a:p>
          <a:p>
            <a:r>
              <a:rPr lang="nl-NL" dirty="0"/>
              <a:t>SPAR &amp; ABCDE</a:t>
            </a:r>
          </a:p>
        </p:txBody>
      </p:sp>
    </p:spTree>
    <p:extLst>
      <p:ext uri="{BB962C8B-B14F-4D97-AF65-F5344CB8AC3E}">
        <p14:creationId xmlns:p14="http://schemas.microsoft.com/office/powerpoint/2010/main" val="31289273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Shock </a:t>
            </a:r>
          </a:p>
        </p:txBody>
      </p:sp>
      <p:sp>
        <p:nvSpPr>
          <p:cNvPr id="3" name="Tijdelijke aanduiding voor inhoud 2"/>
          <p:cNvSpPr>
            <a:spLocks noGrp="1"/>
          </p:cNvSpPr>
          <p:nvPr>
            <p:ph idx="1"/>
          </p:nvPr>
        </p:nvSpPr>
        <p:spPr/>
        <p:txBody>
          <a:bodyPr/>
          <a:lstStyle/>
          <a:p>
            <a:r>
              <a:rPr lang="nl-NL" dirty="0"/>
              <a:t>Door ernstig bloedverlies kan het die in shock raken </a:t>
            </a:r>
          </a:p>
          <a:p>
            <a:r>
              <a:rPr lang="nl-NL" dirty="0"/>
              <a:t>Er gaat te weinig bloed naar de organen en weefsels.</a:t>
            </a:r>
          </a:p>
          <a:p>
            <a:r>
              <a:rPr lang="nl-NL" dirty="0"/>
              <a:t>Lichaamscellen beschadigen of gaan dood doordat ze te weinig zuurstof krijgen. </a:t>
            </a:r>
          </a:p>
          <a:p>
            <a:endParaRPr lang="nl-NL" dirty="0"/>
          </a:p>
        </p:txBody>
      </p:sp>
      <p:pic>
        <p:nvPicPr>
          <p:cNvPr id="6146" name="Picture 2" descr="Afbeeldingsresultaat voor Shock do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177347" y="3841491"/>
            <a:ext cx="3694067" cy="233547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26567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Disabilities</a:t>
            </a:r>
            <a:endParaRPr lang="nl-NL" dirty="0"/>
          </a:p>
        </p:txBody>
      </p:sp>
      <p:sp>
        <p:nvSpPr>
          <p:cNvPr id="3" name="Tijdelijke aanduiding voor inhoud 2"/>
          <p:cNvSpPr>
            <a:spLocks noGrp="1"/>
          </p:cNvSpPr>
          <p:nvPr>
            <p:ph sz="quarter" idx="1"/>
          </p:nvPr>
        </p:nvSpPr>
        <p:spPr/>
        <p:txBody>
          <a:bodyPr>
            <a:normAutofit/>
          </a:bodyPr>
          <a:lstStyle/>
          <a:p>
            <a:r>
              <a:rPr lang="nl-NL" dirty="0" err="1"/>
              <a:t>Disabilities</a:t>
            </a:r>
            <a:r>
              <a:rPr lang="nl-NL" dirty="0"/>
              <a:t> = bewustzijn. In welke mate werken de zenuwen nog?</a:t>
            </a:r>
          </a:p>
          <a:p>
            <a:r>
              <a:rPr lang="nl-NL" dirty="0"/>
              <a:t>Bewustzijn:</a:t>
            </a:r>
          </a:p>
          <a:p>
            <a:pPr lvl="1"/>
            <a:r>
              <a:rPr lang="nl-NL" dirty="0"/>
              <a:t>Opgewonden</a:t>
            </a:r>
          </a:p>
          <a:p>
            <a:pPr lvl="1"/>
            <a:r>
              <a:rPr lang="nl-NL" dirty="0"/>
              <a:t>Attent</a:t>
            </a:r>
          </a:p>
          <a:p>
            <a:pPr lvl="1"/>
            <a:r>
              <a:rPr lang="nl-NL" dirty="0" err="1"/>
              <a:t>Sopor</a:t>
            </a:r>
            <a:r>
              <a:rPr lang="nl-NL" dirty="0"/>
              <a:t>: verminderd bewustzijn</a:t>
            </a:r>
          </a:p>
          <a:p>
            <a:pPr lvl="1"/>
            <a:r>
              <a:rPr lang="nl-NL" dirty="0" err="1"/>
              <a:t>Stupor</a:t>
            </a:r>
            <a:r>
              <a:rPr lang="nl-NL" dirty="0"/>
              <a:t>: bewusteloos</a:t>
            </a:r>
          </a:p>
          <a:p>
            <a:pPr lvl="1"/>
            <a:r>
              <a:rPr lang="nl-NL" dirty="0"/>
              <a:t>Coma: diep bewusteloos</a:t>
            </a:r>
          </a:p>
          <a:p>
            <a:pPr lvl="1"/>
            <a:r>
              <a:rPr lang="nl-NL" dirty="0"/>
              <a:t>Dood </a:t>
            </a:r>
          </a:p>
          <a:p>
            <a:r>
              <a:rPr lang="nl-NL" dirty="0"/>
              <a:t>Reflexen testen</a:t>
            </a:r>
          </a:p>
          <a:p>
            <a:pPr lvl="1"/>
            <a:r>
              <a:rPr lang="nl-NL" dirty="0"/>
              <a:t>Ooglidreflex, pupilreflex, terugtrekreflex, pijnperceptie, anusreflex. </a:t>
            </a:r>
          </a:p>
          <a:p>
            <a:endParaRPr lang="nl-NL" dirty="0"/>
          </a:p>
        </p:txBody>
      </p:sp>
      <p:pic>
        <p:nvPicPr>
          <p:cNvPr id="3074" name="Picture 2" descr="Afbeeldingsresultaat voor reflex do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46275" y="2551422"/>
            <a:ext cx="4035244" cy="269016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00951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Exposure</a:t>
            </a:r>
          </a:p>
        </p:txBody>
      </p:sp>
      <p:sp>
        <p:nvSpPr>
          <p:cNvPr id="3" name="Tijdelijke aanduiding voor inhoud 2"/>
          <p:cNvSpPr>
            <a:spLocks noGrp="1"/>
          </p:cNvSpPr>
          <p:nvPr>
            <p:ph sz="quarter" idx="1"/>
          </p:nvPr>
        </p:nvSpPr>
        <p:spPr/>
        <p:txBody>
          <a:bodyPr/>
          <a:lstStyle/>
          <a:p>
            <a:r>
              <a:rPr lang="nl-NL" dirty="0"/>
              <a:t>Exposure = omgeving: buitenkant en lichaamstemperatuur.</a:t>
            </a:r>
          </a:p>
          <a:p>
            <a:r>
              <a:rPr lang="nl-NL" dirty="0"/>
              <a:t>Onderkoeling</a:t>
            </a:r>
          </a:p>
          <a:p>
            <a:pPr lvl="1"/>
            <a:r>
              <a:rPr lang="nl-NL" dirty="0"/>
              <a:t>Koud, slap en bewusteloos</a:t>
            </a:r>
          </a:p>
          <a:p>
            <a:pPr lvl="1"/>
            <a:r>
              <a:rPr lang="nl-NL" dirty="0"/>
              <a:t>Behandeling: langzaam opwarmen en suiker geven</a:t>
            </a:r>
          </a:p>
          <a:p>
            <a:r>
              <a:rPr lang="nl-NL" dirty="0"/>
              <a:t>Oververhitting </a:t>
            </a:r>
          </a:p>
          <a:p>
            <a:pPr lvl="1"/>
            <a:r>
              <a:rPr lang="nl-NL" dirty="0"/>
              <a:t>Versnelde polsslag en benauwd</a:t>
            </a:r>
          </a:p>
          <a:p>
            <a:pPr lvl="1"/>
            <a:r>
              <a:rPr lang="nl-NL" dirty="0"/>
              <a:t>Behandeling: direct koelen met lauw water.</a:t>
            </a:r>
          </a:p>
          <a:p>
            <a:pPr lvl="1"/>
            <a:endParaRPr lang="nl-NL" dirty="0"/>
          </a:p>
        </p:txBody>
      </p:sp>
      <p:pic>
        <p:nvPicPr>
          <p:cNvPr id="4098" name="Picture 2" descr="Afbeeldingsresultaat voor overheating do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85909" y="3872345"/>
            <a:ext cx="3926385" cy="230461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77701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Werkwijze en planning</a:t>
            </a:r>
          </a:p>
        </p:txBody>
      </p:sp>
      <p:sp>
        <p:nvSpPr>
          <p:cNvPr id="5" name="Tijdelijke aanduiding voor inhoud 4">
            <a:extLst>
              <a:ext uri="{FF2B5EF4-FFF2-40B4-BE49-F238E27FC236}">
                <a16:creationId xmlns:a16="http://schemas.microsoft.com/office/drawing/2014/main" id="{565B0A66-54E1-4AD0-88EA-BFD2427DF214}"/>
              </a:ext>
            </a:extLst>
          </p:cNvPr>
          <p:cNvSpPr>
            <a:spLocks noGrp="1"/>
          </p:cNvSpPr>
          <p:nvPr>
            <p:ph idx="1"/>
          </p:nvPr>
        </p:nvSpPr>
        <p:spPr/>
        <p:txBody>
          <a:bodyPr/>
          <a:lstStyle/>
          <a:p>
            <a:pPr marL="0" indent="0">
              <a:buNone/>
            </a:pPr>
            <a:r>
              <a:rPr lang="nl-NL" dirty="0"/>
              <a:t>Met het vak EHBD gaan we verschillende thema’s behandelen. Het grootste deel van de lesstof zullen jullie thuis gaan uitwerken. Op school is er de mogelijkheid voor het stellen van vragen en het bespreken van de lesstof. </a:t>
            </a:r>
          </a:p>
          <a:p>
            <a:pPr marL="0" indent="0">
              <a:buNone/>
            </a:pPr>
            <a:endParaRPr lang="nl-NL" dirty="0"/>
          </a:p>
          <a:p>
            <a:pPr marL="0" indent="0">
              <a:buNone/>
            </a:pPr>
            <a:r>
              <a:rPr lang="nl-NL" dirty="0"/>
              <a:t>Planning volgt!</a:t>
            </a:r>
          </a:p>
        </p:txBody>
      </p:sp>
    </p:spTree>
    <p:extLst>
      <p:ext uri="{BB962C8B-B14F-4D97-AF65-F5344CB8AC3E}">
        <p14:creationId xmlns:p14="http://schemas.microsoft.com/office/powerpoint/2010/main" val="21828957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Omgang dier</a:t>
            </a:r>
          </a:p>
        </p:txBody>
      </p:sp>
      <p:sp>
        <p:nvSpPr>
          <p:cNvPr id="3" name="Tijdelijke aanduiding voor inhoud 2"/>
          <p:cNvSpPr>
            <a:spLocks noGrp="1"/>
          </p:cNvSpPr>
          <p:nvPr>
            <p:ph idx="1"/>
          </p:nvPr>
        </p:nvSpPr>
        <p:spPr/>
        <p:txBody>
          <a:bodyPr>
            <a:normAutofit/>
          </a:bodyPr>
          <a:lstStyle/>
          <a:p>
            <a:r>
              <a:rPr lang="nl-NL" dirty="0"/>
              <a:t>Benader het dier altijd rustig en vastberaden. </a:t>
            </a:r>
          </a:p>
          <a:p>
            <a:endParaRPr lang="nl-NL" dirty="0"/>
          </a:p>
          <a:p>
            <a:r>
              <a:rPr lang="nl-NL" dirty="0"/>
              <a:t>Wees voorzichtig, het dier kan onvoorspelbaar reageren. </a:t>
            </a:r>
          </a:p>
          <a:p>
            <a:r>
              <a:rPr lang="nl-NL" dirty="0"/>
              <a:t>Volgorde van handelen:</a:t>
            </a:r>
          </a:p>
          <a:p>
            <a:pPr lvl="1"/>
            <a:r>
              <a:rPr lang="nl-NL" dirty="0"/>
              <a:t>Blijf rustig. Zorg dat er niet meer slachtoffers vallen en breng mens en dier in veiligheid.</a:t>
            </a:r>
          </a:p>
          <a:p>
            <a:pPr lvl="1"/>
            <a:r>
              <a:rPr lang="nl-NL" dirty="0"/>
              <a:t>Haal hulp.</a:t>
            </a:r>
          </a:p>
          <a:p>
            <a:pPr lvl="1"/>
            <a:r>
              <a:rPr lang="nl-NL" dirty="0"/>
              <a:t>Onderzoek en behandel het dier. </a:t>
            </a:r>
          </a:p>
          <a:p>
            <a:pPr lvl="1"/>
            <a:r>
              <a:rPr lang="nl-NL" dirty="0"/>
              <a:t>Bezoek een dierenarts. Inwendige letsels zijn vaak niet zichtbaar. </a:t>
            </a:r>
          </a:p>
        </p:txBody>
      </p:sp>
    </p:spTree>
    <p:extLst>
      <p:ext uri="{BB962C8B-B14F-4D97-AF65-F5344CB8AC3E}">
        <p14:creationId xmlns:p14="http://schemas.microsoft.com/office/powerpoint/2010/main" val="16363004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SPAR en ABCDE </a:t>
            </a:r>
          </a:p>
        </p:txBody>
      </p:sp>
      <p:sp>
        <p:nvSpPr>
          <p:cNvPr id="3" name="Tijdelijke aanduiding voor inhoud 2"/>
          <p:cNvSpPr>
            <a:spLocks noGrp="1"/>
          </p:cNvSpPr>
          <p:nvPr>
            <p:ph idx="1"/>
          </p:nvPr>
        </p:nvSpPr>
        <p:spPr/>
        <p:txBody>
          <a:bodyPr>
            <a:normAutofit fontScale="92500" lnSpcReduction="10000"/>
          </a:bodyPr>
          <a:lstStyle/>
          <a:p>
            <a:r>
              <a:rPr lang="nl-NL" dirty="0"/>
              <a:t>SPAR </a:t>
            </a:r>
            <a:r>
              <a:rPr lang="nl-NL" dirty="0">
                <a:sym typeface="Wingdings" panose="05000000000000000000" pitchFamily="2" charset="2"/>
              </a:rPr>
              <a:t> Onderzoeken van het dier.</a:t>
            </a:r>
          </a:p>
          <a:p>
            <a:pPr lvl="1"/>
            <a:r>
              <a:rPr lang="nl-NL" dirty="0"/>
              <a:t>Slijmvliezen</a:t>
            </a:r>
          </a:p>
          <a:p>
            <a:pPr lvl="1"/>
            <a:r>
              <a:rPr lang="nl-NL" dirty="0"/>
              <a:t>Pols</a:t>
            </a:r>
          </a:p>
          <a:p>
            <a:pPr lvl="1"/>
            <a:r>
              <a:rPr lang="nl-NL" dirty="0"/>
              <a:t>Ademhaling</a:t>
            </a:r>
          </a:p>
          <a:p>
            <a:pPr lvl="1"/>
            <a:r>
              <a:rPr lang="nl-NL" dirty="0"/>
              <a:t>Reflexen</a:t>
            </a:r>
          </a:p>
          <a:p>
            <a:pPr marL="0" indent="0">
              <a:buNone/>
            </a:pPr>
            <a:endParaRPr lang="nl-NL" dirty="0"/>
          </a:p>
          <a:p>
            <a:r>
              <a:rPr lang="nl-NL" dirty="0"/>
              <a:t>ABCDE </a:t>
            </a:r>
            <a:r>
              <a:rPr lang="nl-NL" dirty="0">
                <a:sym typeface="Wingdings" panose="05000000000000000000" pitchFamily="2" charset="2"/>
              </a:rPr>
              <a:t> Handelen bij spoed</a:t>
            </a:r>
          </a:p>
          <a:p>
            <a:pPr lvl="1"/>
            <a:r>
              <a:rPr lang="nl-NL" dirty="0" err="1">
                <a:sym typeface="Wingdings" panose="05000000000000000000" pitchFamily="2" charset="2"/>
              </a:rPr>
              <a:t>Airway</a:t>
            </a:r>
            <a:endParaRPr lang="nl-NL" dirty="0">
              <a:sym typeface="Wingdings" panose="05000000000000000000" pitchFamily="2" charset="2"/>
            </a:endParaRPr>
          </a:p>
          <a:p>
            <a:pPr lvl="1"/>
            <a:r>
              <a:rPr lang="nl-NL" dirty="0" err="1">
                <a:sym typeface="Wingdings" panose="05000000000000000000" pitchFamily="2" charset="2"/>
              </a:rPr>
              <a:t>Breathing</a:t>
            </a:r>
            <a:endParaRPr lang="nl-NL" dirty="0">
              <a:sym typeface="Wingdings" panose="05000000000000000000" pitchFamily="2" charset="2"/>
            </a:endParaRPr>
          </a:p>
          <a:p>
            <a:pPr lvl="1"/>
            <a:r>
              <a:rPr lang="nl-NL" dirty="0" err="1">
                <a:sym typeface="Wingdings" panose="05000000000000000000" pitchFamily="2" charset="2"/>
              </a:rPr>
              <a:t>Circulation</a:t>
            </a:r>
            <a:endParaRPr lang="nl-NL" dirty="0">
              <a:sym typeface="Wingdings" panose="05000000000000000000" pitchFamily="2" charset="2"/>
            </a:endParaRPr>
          </a:p>
          <a:p>
            <a:pPr lvl="1"/>
            <a:r>
              <a:rPr lang="nl-NL" dirty="0" err="1">
                <a:sym typeface="Wingdings" panose="05000000000000000000" pitchFamily="2" charset="2"/>
              </a:rPr>
              <a:t>Disability</a:t>
            </a:r>
            <a:endParaRPr lang="nl-NL" dirty="0">
              <a:sym typeface="Wingdings" panose="05000000000000000000" pitchFamily="2" charset="2"/>
            </a:endParaRPr>
          </a:p>
          <a:p>
            <a:pPr lvl="1"/>
            <a:r>
              <a:rPr lang="nl-NL" dirty="0">
                <a:sym typeface="Wingdings" panose="05000000000000000000" pitchFamily="2" charset="2"/>
              </a:rPr>
              <a:t>Exposure</a:t>
            </a:r>
            <a:endParaRPr lang="nl-NL"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96000" y="4448159"/>
            <a:ext cx="5921828" cy="17288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707637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Airway</a:t>
            </a:r>
            <a:endParaRPr lang="nl-NL" dirty="0"/>
          </a:p>
        </p:txBody>
      </p:sp>
      <p:sp>
        <p:nvSpPr>
          <p:cNvPr id="3" name="Tijdelijke aanduiding voor inhoud 2"/>
          <p:cNvSpPr>
            <a:spLocks noGrp="1"/>
          </p:cNvSpPr>
          <p:nvPr>
            <p:ph sz="quarter" idx="1"/>
          </p:nvPr>
        </p:nvSpPr>
        <p:spPr>
          <a:xfrm>
            <a:off x="838200" y="1825625"/>
            <a:ext cx="7553682" cy="4351338"/>
          </a:xfrm>
        </p:spPr>
        <p:txBody>
          <a:bodyPr>
            <a:normAutofit fontScale="92500" lnSpcReduction="10000"/>
          </a:bodyPr>
          <a:lstStyle/>
          <a:p>
            <a:r>
              <a:rPr lang="nl-NL" dirty="0" err="1"/>
              <a:t>Airway</a:t>
            </a:r>
            <a:r>
              <a:rPr lang="nl-NL" dirty="0"/>
              <a:t> = luchtwegen of ademhalingsstelsel</a:t>
            </a:r>
          </a:p>
          <a:p>
            <a:pPr lvl="1"/>
            <a:r>
              <a:rPr lang="nl-NL" dirty="0"/>
              <a:t>Ademhalingsproblemen?</a:t>
            </a:r>
          </a:p>
          <a:p>
            <a:pPr lvl="1"/>
            <a:r>
              <a:rPr lang="nl-NL" dirty="0"/>
              <a:t>Is de </a:t>
            </a:r>
            <a:r>
              <a:rPr lang="nl-NL" dirty="0" err="1"/>
              <a:t>ademweg</a:t>
            </a:r>
            <a:r>
              <a:rPr lang="nl-NL" dirty="0"/>
              <a:t> vrij?</a:t>
            </a:r>
          </a:p>
          <a:p>
            <a:pPr lvl="1"/>
            <a:endParaRPr lang="nl-NL" dirty="0"/>
          </a:p>
          <a:p>
            <a:r>
              <a:rPr lang="nl-NL" dirty="0"/>
              <a:t>Oorzaken: o.a. verslikking, inslikken van vreemd voorwerp</a:t>
            </a:r>
          </a:p>
          <a:p>
            <a:endParaRPr lang="nl-NL" dirty="0"/>
          </a:p>
          <a:p>
            <a:r>
              <a:rPr lang="nl-NL" dirty="0"/>
              <a:t>Behandeling: </a:t>
            </a:r>
          </a:p>
          <a:p>
            <a:pPr lvl="1"/>
            <a:r>
              <a:rPr lang="nl-NL" dirty="0"/>
              <a:t>Voorwerpen die hals of borstkas afknellen verwijderen.</a:t>
            </a:r>
          </a:p>
          <a:p>
            <a:pPr lvl="1"/>
            <a:r>
              <a:rPr lang="nl-NL" dirty="0"/>
              <a:t>Dier in borst-buikligging</a:t>
            </a:r>
          </a:p>
          <a:p>
            <a:pPr lvl="1"/>
            <a:r>
              <a:rPr lang="nl-NL" dirty="0" err="1"/>
              <a:t>Heimlich</a:t>
            </a:r>
            <a:endParaRPr lang="nl-NL"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47745" y="1951309"/>
            <a:ext cx="4099969" cy="40999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659391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Verstikking </a:t>
            </a:r>
          </a:p>
        </p:txBody>
      </p:sp>
      <p:sp>
        <p:nvSpPr>
          <p:cNvPr id="3" name="Tijdelijke aanduiding voor inhoud 2"/>
          <p:cNvSpPr>
            <a:spLocks noGrp="1"/>
          </p:cNvSpPr>
          <p:nvPr>
            <p:ph idx="1"/>
          </p:nvPr>
        </p:nvSpPr>
        <p:spPr/>
        <p:txBody>
          <a:bodyPr>
            <a:normAutofit/>
          </a:bodyPr>
          <a:lstStyle/>
          <a:p>
            <a:r>
              <a:rPr lang="nl-NL" dirty="0"/>
              <a:t>De bek openen.</a:t>
            </a:r>
          </a:p>
          <a:p>
            <a:r>
              <a:rPr lang="nl-NL" dirty="0"/>
              <a:t>De tong eruit te trekken. De tong is glad en soms lastig te pakken. Pak de tong daarom met een zakdoekje of een lapje stof.</a:t>
            </a:r>
          </a:p>
          <a:p>
            <a:endParaRPr lang="nl-NL" dirty="0"/>
          </a:p>
          <a:p>
            <a:r>
              <a:rPr lang="nl-NL" dirty="0"/>
              <a:t>De </a:t>
            </a:r>
            <a:r>
              <a:rPr lang="nl-NL" dirty="0" err="1"/>
              <a:t>ademweg</a:t>
            </a:r>
            <a:r>
              <a:rPr lang="nl-NL" dirty="0"/>
              <a:t> zo snel mogelijk vrij te maken door het voorwerp er met je vingers uit te lepelen;</a:t>
            </a:r>
          </a:p>
          <a:p>
            <a:pPr lvl="1"/>
            <a:r>
              <a:rPr lang="nl-NL" dirty="0"/>
              <a:t>Steek twee vingers via de zijkant van de bek richting de keelholte en sla die achter het voorwerp;</a:t>
            </a:r>
          </a:p>
          <a:p>
            <a:pPr lvl="1"/>
            <a:r>
              <a:rPr lang="nl-NL" dirty="0"/>
              <a:t>Trek vervolgens je vingers met het voorwerp naar voren. Pas wel op dat het dier je niet bijt.</a:t>
            </a:r>
          </a:p>
        </p:txBody>
      </p:sp>
    </p:spTree>
    <p:extLst>
      <p:ext uri="{BB962C8B-B14F-4D97-AF65-F5344CB8AC3E}">
        <p14:creationId xmlns:p14="http://schemas.microsoft.com/office/powerpoint/2010/main" val="33192325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Breathing</a:t>
            </a:r>
            <a:endParaRPr lang="nl-NL" dirty="0"/>
          </a:p>
        </p:txBody>
      </p:sp>
      <p:sp>
        <p:nvSpPr>
          <p:cNvPr id="3" name="Tijdelijke aanduiding voor inhoud 2"/>
          <p:cNvSpPr>
            <a:spLocks noGrp="1"/>
          </p:cNvSpPr>
          <p:nvPr>
            <p:ph sz="quarter" idx="1"/>
          </p:nvPr>
        </p:nvSpPr>
        <p:spPr>
          <a:xfrm>
            <a:off x="838200" y="1825625"/>
            <a:ext cx="10515600" cy="4562112"/>
          </a:xfrm>
        </p:spPr>
        <p:txBody>
          <a:bodyPr>
            <a:normAutofit fontScale="92500" lnSpcReduction="20000"/>
          </a:bodyPr>
          <a:lstStyle/>
          <a:p>
            <a:r>
              <a:rPr lang="nl-NL" dirty="0" err="1"/>
              <a:t>Breathing</a:t>
            </a:r>
            <a:r>
              <a:rPr lang="nl-NL" dirty="0"/>
              <a:t> = ademhaling.</a:t>
            </a:r>
          </a:p>
          <a:p>
            <a:pPr lvl="1"/>
            <a:r>
              <a:rPr lang="nl-NL" dirty="0"/>
              <a:t>Heeft het dier een regelmatige ademhaling en ademhalingsfrequentie?</a:t>
            </a:r>
          </a:p>
          <a:p>
            <a:pPr lvl="1"/>
            <a:r>
              <a:rPr lang="nl-NL" dirty="0"/>
              <a:t>Krijgt een dier voldoende zuurstof binnen? Controleer de kleur van de slijmvliezen</a:t>
            </a:r>
          </a:p>
          <a:p>
            <a:pPr lvl="1"/>
            <a:endParaRPr lang="nl-NL" dirty="0"/>
          </a:p>
          <a:p>
            <a:r>
              <a:rPr lang="nl-NL" dirty="0"/>
              <a:t>Oorzaken</a:t>
            </a:r>
          </a:p>
          <a:p>
            <a:pPr lvl="1"/>
            <a:r>
              <a:rPr lang="nl-NL" dirty="0"/>
              <a:t>Verdrinking: water in de luchtwegen</a:t>
            </a:r>
          </a:p>
          <a:p>
            <a:pPr lvl="2" indent="-422275">
              <a:buFont typeface="Wingdings" panose="05000000000000000000" pitchFamily="2" charset="2"/>
              <a:buChar char="Ø"/>
            </a:pPr>
            <a:r>
              <a:rPr lang="nl-NL" dirty="0"/>
              <a:t>Kunstmatig beademen</a:t>
            </a:r>
          </a:p>
          <a:p>
            <a:pPr lvl="2" indent="-422275">
              <a:buFont typeface="Wingdings" panose="05000000000000000000" pitchFamily="2" charset="2"/>
              <a:buChar char="Ø"/>
            </a:pPr>
            <a:r>
              <a:rPr lang="nl-NL" dirty="0"/>
              <a:t>Reanimeren als je geen polsslag voelt</a:t>
            </a:r>
          </a:p>
          <a:p>
            <a:pPr lvl="1"/>
            <a:r>
              <a:rPr lang="nl-NL" dirty="0"/>
              <a:t>Klaplong door borstwond: long(en) doorboord</a:t>
            </a:r>
          </a:p>
          <a:p>
            <a:pPr lvl="2" indent="-422275">
              <a:buFont typeface="Wingdings" panose="05000000000000000000" pitchFamily="2" charset="2"/>
              <a:buChar char="Ø"/>
            </a:pPr>
            <a:r>
              <a:rPr lang="nl-NL" dirty="0"/>
              <a:t>Wond afdekken</a:t>
            </a:r>
          </a:p>
          <a:p>
            <a:pPr lvl="2" indent="-422275">
              <a:buFont typeface="Wingdings" panose="05000000000000000000" pitchFamily="2" charset="2"/>
              <a:buChar char="Ø"/>
            </a:pPr>
            <a:r>
              <a:rPr lang="nl-NL" dirty="0"/>
              <a:t>Voorwerp laten zitten</a:t>
            </a:r>
          </a:p>
          <a:p>
            <a:pPr lvl="2" indent="-422275">
              <a:buFont typeface="Wingdings" panose="05000000000000000000" pitchFamily="2" charset="2"/>
              <a:buChar char="Ø"/>
            </a:pPr>
            <a:r>
              <a:rPr lang="nl-NL" dirty="0"/>
              <a:t>Dierenarts raadplegen </a:t>
            </a:r>
          </a:p>
          <a:p>
            <a:pPr lvl="1"/>
            <a:r>
              <a:rPr lang="nl-NL" dirty="0"/>
              <a:t>Ademstilstand: geen ademhaling</a:t>
            </a:r>
          </a:p>
          <a:p>
            <a:pPr lvl="2" indent="-422275">
              <a:buFont typeface="Wingdings" panose="05000000000000000000" pitchFamily="2" charset="2"/>
              <a:buChar char="Ø"/>
            </a:pPr>
            <a:r>
              <a:rPr lang="nl-NL" dirty="0"/>
              <a:t>Beademen</a:t>
            </a:r>
          </a:p>
          <a:p>
            <a:pPr lvl="2" indent="-422275">
              <a:buFont typeface="Wingdings" panose="05000000000000000000" pitchFamily="2" charset="2"/>
              <a:buChar char="Ø"/>
            </a:pPr>
            <a:r>
              <a:rPr lang="nl-NL" dirty="0"/>
              <a:t>Reanimeren bij krampen en bewusteloosheid</a:t>
            </a:r>
          </a:p>
          <a:p>
            <a:endParaRPr lang="nl-NL" dirty="0"/>
          </a:p>
        </p:txBody>
      </p:sp>
      <p:pic>
        <p:nvPicPr>
          <p:cNvPr id="1026" name="Picture 2" descr="Afbeeldingsresultaat voor breathing do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24635" y="3487783"/>
            <a:ext cx="3489507" cy="261783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64051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Circulation</a:t>
            </a:r>
            <a:r>
              <a:rPr lang="nl-NL" dirty="0"/>
              <a:t> </a:t>
            </a:r>
          </a:p>
        </p:txBody>
      </p:sp>
      <p:sp>
        <p:nvSpPr>
          <p:cNvPr id="3" name="Tijdelijke aanduiding voor inhoud 2"/>
          <p:cNvSpPr>
            <a:spLocks noGrp="1"/>
          </p:cNvSpPr>
          <p:nvPr>
            <p:ph sz="quarter" idx="1"/>
          </p:nvPr>
        </p:nvSpPr>
        <p:spPr>
          <a:xfrm>
            <a:off x="838200" y="1825625"/>
            <a:ext cx="10515600" cy="4927872"/>
          </a:xfrm>
        </p:spPr>
        <p:txBody>
          <a:bodyPr>
            <a:normAutofit lnSpcReduction="10000"/>
          </a:bodyPr>
          <a:lstStyle/>
          <a:p>
            <a:r>
              <a:rPr lang="nl-NL" dirty="0" err="1"/>
              <a:t>Circulation</a:t>
            </a:r>
            <a:r>
              <a:rPr lang="nl-NL" dirty="0"/>
              <a:t> = bloedsomloop </a:t>
            </a:r>
            <a:r>
              <a:rPr lang="nl-NL" dirty="0">
                <a:sym typeface="Wingdings" panose="05000000000000000000" pitchFamily="2" charset="2"/>
              </a:rPr>
              <a:t> </a:t>
            </a:r>
            <a:r>
              <a:rPr lang="nl-NL" dirty="0"/>
              <a:t>regelmatige hartslag (pols)</a:t>
            </a:r>
          </a:p>
          <a:p>
            <a:endParaRPr lang="nl-NL" dirty="0"/>
          </a:p>
          <a:p>
            <a:r>
              <a:rPr lang="nl-NL" dirty="0"/>
              <a:t>Problemen</a:t>
            </a:r>
          </a:p>
          <a:p>
            <a:pPr lvl="1"/>
            <a:r>
              <a:rPr lang="nl-NL" dirty="0"/>
              <a:t>Slechte doorbloeding, te herkennen aan CRT = </a:t>
            </a:r>
            <a:r>
              <a:rPr lang="nl-NL" dirty="0" err="1"/>
              <a:t>Capillary</a:t>
            </a:r>
            <a:r>
              <a:rPr lang="nl-NL" dirty="0"/>
              <a:t> </a:t>
            </a:r>
            <a:r>
              <a:rPr lang="nl-NL" dirty="0" err="1"/>
              <a:t>Refill</a:t>
            </a:r>
            <a:r>
              <a:rPr lang="nl-NL" dirty="0"/>
              <a:t> Time.</a:t>
            </a:r>
          </a:p>
          <a:p>
            <a:pPr lvl="1"/>
            <a:r>
              <a:rPr lang="nl-NL" dirty="0"/>
              <a:t>Shock: te weinig bloed naar organen en weefsels door:</a:t>
            </a:r>
          </a:p>
          <a:p>
            <a:pPr lvl="2"/>
            <a:r>
              <a:rPr lang="nl-NL" dirty="0"/>
              <a:t>Verminderde werking hart, vermindering hoeveelheid bloed</a:t>
            </a:r>
          </a:p>
          <a:p>
            <a:pPr lvl="2"/>
            <a:r>
              <a:rPr lang="nl-NL" dirty="0"/>
              <a:t>Oververhitting, allergische reactie, pijn of schrik.</a:t>
            </a:r>
          </a:p>
          <a:p>
            <a:pPr lvl="2"/>
            <a:r>
              <a:rPr lang="nl-NL" dirty="0"/>
              <a:t>Behandeling shock: Geruststellen, in borst-buikligging leggen, (niet) laten afkoelen. </a:t>
            </a:r>
          </a:p>
          <a:p>
            <a:pPr lvl="1"/>
            <a:r>
              <a:rPr lang="nl-NL" dirty="0"/>
              <a:t>Hartstilstand: bloedsomloop stopt en tekort aan zuurstof door:</a:t>
            </a:r>
          </a:p>
          <a:p>
            <a:pPr lvl="2"/>
            <a:r>
              <a:rPr lang="nl-NL" dirty="0"/>
              <a:t>Hart zelf</a:t>
            </a:r>
          </a:p>
          <a:p>
            <a:pPr lvl="2"/>
            <a:r>
              <a:rPr lang="nl-NL" dirty="0"/>
              <a:t>Ademhalingsproblemen</a:t>
            </a:r>
          </a:p>
          <a:p>
            <a:pPr lvl="2"/>
            <a:r>
              <a:rPr lang="nl-NL" dirty="0"/>
              <a:t>Ernstig bloedverlies</a:t>
            </a:r>
          </a:p>
          <a:p>
            <a:pPr lvl="2"/>
            <a:r>
              <a:rPr lang="nl-NL" dirty="0"/>
              <a:t>Behandeling: Beademen en reanimeren</a:t>
            </a:r>
          </a:p>
          <a:p>
            <a:endParaRPr lang="nl-NL" dirty="0"/>
          </a:p>
        </p:txBody>
      </p:sp>
      <p:pic>
        <p:nvPicPr>
          <p:cNvPr id="2050" name="Picture 2" descr="Afbeeldingsresultaat voor circulation do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7663"/>
          <a:stretch/>
        </p:blipFill>
        <p:spPr bwMode="auto">
          <a:xfrm>
            <a:off x="9922806" y="1825625"/>
            <a:ext cx="2101272" cy="20671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20071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Bloedingen</a:t>
            </a:r>
          </a:p>
        </p:txBody>
      </p:sp>
      <p:sp>
        <p:nvSpPr>
          <p:cNvPr id="3" name="Tijdelijke aanduiding voor inhoud 2"/>
          <p:cNvSpPr>
            <a:spLocks noGrp="1"/>
          </p:cNvSpPr>
          <p:nvPr>
            <p:ph idx="1"/>
          </p:nvPr>
        </p:nvSpPr>
        <p:spPr/>
        <p:txBody>
          <a:bodyPr>
            <a:normAutofit/>
          </a:bodyPr>
          <a:lstStyle/>
          <a:p>
            <a:r>
              <a:rPr lang="nl-NL" dirty="0"/>
              <a:t>Slagaderlijke bloedingen</a:t>
            </a:r>
          </a:p>
          <a:p>
            <a:r>
              <a:rPr lang="nl-NL" dirty="0"/>
              <a:t>Aderlijke bloedingen </a:t>
            </a:r>
          </a:p>
          <a:p>
            <a:r>
              <a:rPr lang="nl-NL" dirty="0"/>
              <a:t>Haarvatbloeding </a:t>
            </a:r>
          </a:p>
          <a:p>
            <a:endParaRPr lang="nl-NL" dirty="0"/>
          </a:p>
          <a:p>
            <a:r>
              <a:rPr lang="nl-NL" dirty="0"/>
              <a:t>Wat kunnen gevolgen zijn van veel bloedverlies?</a:t>
            </a:r>
          </a:p>
          <a:p>
            <a:pPr lvl="1"/>
            <a:r>
              <a:rPr lang="nl-NL" dirty="0"/>
              <a:t>In shock raken</a:t>
            </a:r>
          </a:p>
          <a:p>
            <a:pPr lvl="1"/>
            <a:r>
              <a:rPr lang="nl-NL" dirty="0"/>
              <a:t>Verlengde CRT</a:t>
            </a:r>
          </a:p>
          <a:p>
            <a:pPr lvl="1"/>
            <a:r>
              <a:rPr lang="nl-NL" dirty="0"/>
              <a:t>De hartfrequentie en ademhalingsfrequentie zijn verhoogd</a:t>
            </a:r>
          </a:p>
          <a:p>
            <a:pPr lvl="1"/>
            <a:r>
              <a:rPr lang="nl-NL" dirty="0"/>
              <a:t>Het bewustzijn is verminderd </a:t>
            </a:r>
          </a:p>
          <a:p>
            <a:endParaRPr lang="nl-NL" dirty="0"/>
          </a:p>
        </p:txBody>
      </p:sp>
      <p:pic>
        <p:nvPicPr>
          <p:cNvPr id="5122" name="Picture 2" descr="Afbeeldingsresultaat voor CRT do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72422" y="1825625"/>
            <a:ext cx="3535518" cy="198872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1541231"/>
      </p:ext>
    </p:extLst>
  </p:cSld>
  <p:clrMapOvr>
    <a:masterClrMapping/>
  </p:clrMapOvr>
</p:sld>
</file>

<file path=ppt/theme/theme1.xml><?xml version="1.0" encoding="utf-8"?>
<a:theme xmlns:a="http://schemas.openxmlformats.org/drawingml/2006/main" name="pp zone leeg">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 zone leeg</Template>
  <TotalTime>2661</TotalTime>
  <Words>558</Words>
  <Application>Microsoft Office PowerPoint</Application>
  <PresentationFormat>Breedbeeld</PresentationFormat>
  <Paragraphs>110</Paragraphs>
  <Slides>12</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12</vt:i4>
      </vt:variant>
    </vt:vector>
  </HeadingPairs>
  <TitlesOfParts>
    <vt:vector size="17" baseType="lpstr">
      <vt:lpstr>Arial</vt:lpstr>
      <vt:lpstr>Calibri</vt:lpstr>
      <vt:lpstr>Calibri Light</vt:lpstr>
      <vt:lpstr>Wingdings</vt:lpstr>
      <vt:lpstr>pp zone leeg</vt:lpstr>
      <vt:lpstr>EHBD</vt:lpstr>
      <vt:lpstr>Werkwijze en planning</vt:lpstr>
      <vt:lpstr>Omgang dier</vt:lpstr>
      <vt:lpstr>SPAR en ABCDE </vt:lpstr>
      <vt:lpstr>Airway</vt:lpstr>
      <vt:lpstr>Verstikking </vt:lpstr>
      <vt:lpstr>Breathing</vt:lpstr>
      <vt:lpstr>Circulation </vt:lpstr>
      <vt:lpstr>Bloedingen</vt:lpstr>
      <vt:lpstr>Shock </vt:lpstr>
      <vt:lpstr>Disabilities</vt:lpstr>
      <vt:lpstr>Exposure</vt:lpstr>
    </vt:vector>
  </TitlesOfParts>
  <Company>AOC Oost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EHBD en Pathologie</dc:title>
  <dc:creator>Kimberley Borgerink</dc:creator>
  <cp:lastModifiedBy>Nikki Pots</cp:lastModifiedBy>
  <cp:revision>26</cp:revision>
  <dcterms:created xsi:type="dcterms:W3CDTF">2019-10-22T10:45:31Z</dcterms:created>
  <dcterms:modified xsi:type="dcterms:W3CDTF">2022-09-09T08:14:29Z</dcterms:modified>
</cp:coreProperties>
</file>