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87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E1E987-A09C-42E6-996F-2FF72A811AB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2570D91-0949-4C2A-8CFA-18B5D118AC7F}">
      <dgm:prSet/>
      <dgm:spPr/>
      <dgm:t>
        <a:bodyPr/>
        <a:lstStyle/>
        <a:p>
          <a:r>
            <a:rPr lang="nl-NL"/>
            <a:t>Maxime van Straten</a:t>
          </a:r>
          <a:endParaRPr lang="en-US"/>
        </a:p>
      </dgm:t>
    </dgm:pt>
    <dgm:pt modelId="{9EEEBE3F-D08D-44EE-99D8-F2FC7BE516F4}" type="parTrans" cxnId="{29F0B209-8681-44A6-87E5-7DBDF5161136}">
      <dgm:prSet/>
      <dgm:spPr/>
      <dgm:t>
        <a:bodyPr/>
        <a:lstStyle/>
        <a:p>
          <a:endParaRPr lang="en-US"/>
        </a:p>
      </dgm:t>
    </dgm:pt>
    <dgm:pt modelId="{862F3C2D-F1C5-47FA-B688-641F511A1B51}" type="sibTrans" cxnId="{29F0B209-8681-44A6-87E5-7DBDF5161136}">
      <dgm:prSet/>
      <dgm:spPr/>
      <dgm:t>
        <a:bodyPr/>
        <a:lstStyle/>
        <a:p>
          <a:endParaRPr lang="en-US"/>
        </a:p>
      </dgm:t>
    </dgm:pt>
    <dgm:pt modelId="{68EE9776-D62B-4860-A02C-6D9403CE6D9C}">
      <dgm:prSet/>
      <dgm:spPr/>
      <dgm:t>
        <a:bodyPr/>
        <a:lstStyle/>
        <a:p>
          <a:r>
            <a:rPr lang="nl-NL"/>
            <a:t>22 jaar </a:t>
          </a:r>
          <a:endParaRPr lang="en-US"/>
        </a:p>
      </dgm:t>
    </dgm:pt>
    <dgm:pt modelId="{091EA62D-205E-4624-BE22-E5D442424373}" type="parTrans" cxnId="{24D7C808-76FF-466E-8CD8-B316F9B1C3B1}">
      <dgm:prSet/>
      <dgm:spPr/>
      <dgm:t>
        <a:bodyPr/>
        <a:lstStyle/>
        <a:p>
          <a:endParaRPr lang="en-US"/>
        </a:p>
      </dgm:t>
    </dgm:pt>
    <dgm:pt modelId="{B628FB7F-29E7-4E8E-9607-C3D672A2030A}" type="sibTrans" cxnId="{24D7C808-76FF-466E-8CD8-B316F9B1C3B1}">
      <dgm:prSet/>
      <dgm:spPr/>
      <dgm:t>
        <a:bodyPr/>
        <a:lstStyle/>
        <a:p>
          <a:endParaRPr lang="en-US"/>
        </a:p>
      </dgm:t>
    </dgm:pt>
    <dgm:pt modelId="{8A71BBEB-5CFC-4FB2-A208-3B2C921F4E58}">
      <dgm:prSet/>
      <dgm:spPr/>
      <dgm:t>
        <a:bodyPr/>
        <a:lstStyle/>
        <a:p>
          <a:r>
            <a:rPr lang="nl-NL"/>
            <a:t>Paraveterinair </a:t>
          </a:r>
          <a:endParaRPr lang="en-US"/>
        </a:p>
      </dgm:t>
    </dgm:pt>
    <dgm:pt modelId="{81BA9CC9-0AB5-49C2-8924-CE534249F7C2}" type="parTrans" cxnId="{6A81CD0C-8912-4209-AC5A-AD88D471B30E}">
      <dgm:prSet/>
      <dgm:spPr/>
      <dgm:t>
        <a:bodyPr/>
        <a:lstStyle/>
        <a:p>
          <a:endParaRPr lang="en-US"/>
        </a:p>
      </dgm:t>
    </dgm:pt>
    <dgm:pt modelId="{DB8A8EEB-AF9B-40D7-BE7C-C1C50D521D54}" type="sibTrans" cxnId="{6A81CD0C-8912-4209-AC5A-AD88D471B30E}">
      <dgm:prSet/>
      <dgm:spPr/>
      <dgm:t>
        <a:bodyPr/>
        <a:lstStyle/>
        <a:p>
          <a:endParaRPr lang="en-US"/>
        </a:p>
      </dgm:t>
    </dgm:pt>
    <dgm:pt modelId="{96EB867C-F1CA-42A3-9E20-66B07FE87480}">
      <dgm:prSet/>
      <dgm:spPr/>
      <dgm:t>
        <a:bodyPr/>
        <a:lstStyle/>
        <a:p>
          <a:r>
            <a:rPr lang="nl-NL"/>
            <a:t>Studeert nog in Wageningen voor de opleiding docent en kennismanager recreatie en gezelschapdieren</a:t>
          </a:r>
          <a:endParaRPr lang="en-US"/>
        </a:p>
      </dgm:t>
    </dgm:pt>
    <dgm:pt modelId="{88A3A54F-02BD-4750-94EC-1D69660F9202}" type="parTrans" cxnId="{6E49B039-A86C-4518-8447-C88375E3124D}">
      <dgm:prSet/>
      <dgm:spPr/>
      <dgm:t>
        <a:bodyPr/>
        <a:lstStyle/>
        <a:p>
          <a:endParaRPr lang="en-US"/>
        </a:p>
      </dgm:t>
    </dgm:pt>
    <dgm:pt modelId="{48CB687C-1F92-4202-B16A-ED429C804C23}" type="sibTrans" cxnId="{6E49B039-A86C-4518-8447-C88375E3124D}">
      <dgm:prSet/>
      <dgm:spPr/>
      <dgm:t>
        <a:bodyPr/>
        <a:lstStyle/>
        <a:p>
          <a:endParaRPr lang="en-US"/>
        </a:p>
      </dgm:t>
    </dgm:pt>
    <dgm:pt modelId="{07E42A47-2E43-FD4F-898D-BEA7DF305484}" type="pres">
      <dgm:prSet presAssocID="{58E1E987-A09C-42E6-996F-2FF72A811AB8}" presName="linear" presStyleCnt="0">
        <dgm:presLayoutVars>
          <dgm:animLvl val="lvl"/>
          <dgm:resizeHandles val="exact"/>
        </dgm:presLayoutVars>
      </dgm:prSet>
      <dgm:spPr/>
    </dgm:pt>
    <dgm:pt modelId="{131044E1-52D5-4A4C-8BEF-A786FDAA1062}" type="pres">
      <dgm:prSet presAssocID="{62570D91-0949-4C2A-8CFA-18B5D118AC7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8FD5EC0-D8E2-C94F-9DE3-766CF882AA3F}" type="pres">
      <dgm:prSet presAssocID="{862F3C2D-F1C5-47FA-B688-641F511A1B51}" presName="spacer" presStyleCnt="0"/>
      <dgm:spPr/>
    </dgm:pt>
    <dgm:pt modelId="{FDF92FCE-4AEB-B44F-852F-014CF62D0256}" type="pres">
      <dgm:prSet presAssocID="{68EE9776-D62B-4860-A02C-6D9403CE6D9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B4779DA-C835-3740-A168-72461EA7B9FA}" type="pres">
      <dgm:prSet presAssocID="{B628FB7F-29E7-4E8E-9607-C3D672A2030A}" presName="spacer" presStyleCnt="0"/>
      <dgm:spPr/>
    </dgm:pt>
    <dgm:pt modelId="{202E419A-CD1D-DF41-AFAC-72B550216431}" type="pres">
      <dgm:prSet presAssocID="{8A71BBEB-5CFC-4FB2-A208-3B2C921F4E5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C8395D5-3EAA-024B-A086-955CD82FDC1E}" type="pres">
      <dgm:prSet presAssocID="{DB8A8EEB-AF9B-40D7-BE7C-C1C50D521D54}" presName="spacer" presStyleCnt="0"/>
      <dgm:spPr/>
    </dgm:pt>
    <dgm:pt modelId="{DA3DC427-11F5-9040-B6B9-782DB7600399}" type="pres">
      <dgm:prSet presAssocID="{96EB867C-F1CA-42A3-9E20-66B07FE8748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2E21B03-1B6A-6541-99ED-D3BA1A084EE0}" type="presOf" srcId="{58E1E987-A09C-42E6-996F-2FF72A811AB8}" destId="{07E42A47-2E43-FD4F-898D-BEA7DF305484}" srcOrd="0" destOrd="0" presId="urn:microsoft.com/office/officeart/2005/8/layout/vList2"/>
    <dgm:cxn modelId="{24D7C808-76FF-466E-8CD8-B316F9B1C3B1}" srcId="{58E1E987-A09C-42E6-996F-2FF72A811AB8}" destId="{68EE9776-D62B-4860-A02C-6D9403CE6D9C}" srcOrd="1" destOrd="0" parTransId="{091EA62D-205E-4624-BE22-E5D442424373}" sibTransId="{B628FB7F-29E7-4E8E-9607-C3D672A2030A}"/>
    <dgm:cxn modelId="{29F0B209-8681-44A6-87E5-7DBDF5161136}" srcId="{58E1E987-A09C-42E6-996F-2FF72A811AB8}" destId="{62570D91-0949-4C2A-8CFA-18B5D118AC7F}" srcOrd="0" destOrd="0" parTransId="{9EEEBE3F-D08D-44EE-99D8-F2FC7BE516F4}" sibTransId="{862F3C2D-F1C5-47FA-B688-641F511A1B51}"/>
    <dgm:cxn modelId="{6A81CD0C-8912-4209-AC5A-AD88D471B30E}" srcId="{58E1E987-A09C-42E6-996F-2FF72A811AB8}" destId="{8A71BBEB-5CFC-4FB2-A208-3B2C921F4E58}" srcOrd="2" destOrd="0" parTransId="{81BA9CC9-0AB5-49C2-8924-CE534249F7C2}" sibTransId="{DB8A8EEB-AF9B-40D7-BE7C-C1C50D521D54}"/>
    <dgm:cxn modelId="{6E49B039-A86C-4518-8447-C88375E3124D}" srcId="{58E1E987-A09C-42E6-996F-2FF72A811AB8}" destId="{96EB867C-F1CA-42A3-9E20-66B07FE87480}" srcOrd="3" destOrd="0" parTransId="{88A3A54F-02BD-4750-94EC-1D69660F9202}" sibTransId="{48CB687C-1F92-4202-B16A-ED429C804C23}"/>
    <dgm:cxn modelId="{8B278765-8BC0-D840-AA31-8D20E0E81137}" type="presOf" srcId="{96EB867C-F1CA-42A3-9E20-66B07FE87480}" destId="{DA3DC427-11F5-9040-B6B9-782DB7600399}" srcOrd="0" destOrd="0" presId="urn:microsoft.com/office/officeart/2005/8/layout/vList2"/>
    <dgm:cxn modelId="{08B51669-FAC5-3E41-B008-88C19B890E86}" type="presOf" srcId="{62570D91-0949-4C2A-8CFA-18B5D118AC7F}" destId="{131044E1-52D5-4A4C-8BEF-A786FDAA1062}" srcOrd="0" destOrd="0" presId="urn:microsoft.com/office/officeart/2005/8/layout/vList2"/>
    <dgm:cxn modelId="{E17143E0-99C0-634B-889B-0C43FA81CF11}" type="presOf" srcId="{8A71BBEB-5CFC-4FB2-A208-3B2C921F4E58}" destId="{202E419A-CD1D-DF41-AFAC-72B550216431}" srcOrd="0" destOrd="0" presId="urn:microsoft.com/office/officeart/2005/8/layout/vList2"/>
    <dgm:cxn modelId="{5DE9C0E7-D84C-9146-B28C-61DD235293FB}" type="presOf" srcId="{68EE9776-D62B-4860-A02C-6D9403CE6D9C}" destId="{FDF92FCE-4AEB-B44F-852F-014CF62D0256}" srcOrd="0" destOrd="0" presId="urn:microsoft.com/office/officeart/2005/8/layout/vList2"/>
    <dgm:cxn modelId="{6279187A-3EF4-5142-A8DA-B2AAAFAF8FA0}" type="presParOf" srcId="{07E42A47-2E43-FD4F-898D-BEA7DF305484}" destId="{131044E1-52D5-4A4C-8BEF-A786FDAA1062}" srcOrd="0" destOrd="0" presId="urn:microsoft.com/office/officeart/2005/8/layout/vList2"/>
    <dgm:cxn modelId="{40CF267E-FC87-254A-8880-24D893516050}" type="presParOf" srcId="{07E42A47-2E43-FD4F-898D-BEA7DF305484}" destId="{58FD5EC0-D8E2-C94F-9DE3-766CF882AA3F}" srcOrd="1" destOrd="0" presId="urn:microsoft.com/office/officeart/2005/8/layout/vList2"/>
    <dgm:cxn modelId="{DF60399B-C373-4646-A9D5-5E0B49BD6888}" type="presParOf" srcId="{07E42A47-2E43-FD4F-898D-BEA7DF305484}" destId="{FDF92FCE-4AEB-B44F-852F-014CF62D0256}" srcOrd="2" destOrd="0" presId="urn:microsoft.com/office/officeart/2005/8/layout/vList2"/>
    <dgm:cxn modelId="{BD629489-2E19-0944-A1B3-C98A4F7711C9}" type="presParOf" srcId="{07E42A47-2E43-FD4F-898D-BEA7DF305484}" destId="{4B4779DA-C835-3740-A168-72461EA7B9FA}" srcOrd="3" destOrd="0" presId="urn:microsoft.com/office/officeart/2005/8/layout/vList2"/>
    <dgm:cxn modelId="{41DA284B-0493-024B-B07B-ADFBFDEF237C}" type="presParOf" srcId="{07E42A47-2E43-FD4F-898D-BEA7DF305484}" destId="{202E419A-CD1D-DF41-AFAC-72B550216431}" srcOrd="4" destOrd="0" presId="urn:microsoft.com/office/officeart/2005/8/layout/vList2"/>
    <dgm:cxn modelId="{765C32AA-C822-7F4E-86DF-D742454ED3A6}" type="presParOf" srcId="{07E42A47-2E43-FD4F-898D-BEA7DF305484}" destId="{5C8395D5-3EAA-024B-A086-955CD82FDC1E}" srcOrd="5" destOrd="0" presId="urn:microsoft.com/office/officeart/2005/8/layout/vList2"/>
    <dgm:cxn modelId="{3C6978FD-93F7-DA43-AB1A-E631903EC593}" type="presParOf" srcId="{07E42A47-2E43-FD4F-898D-BEA7DF305484}" destId="{DA3DC427-11F5-9040-B6B9-782DB760039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8ED11-B91C-43E5-8375-B62E35B188A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6FDF1921-CB2A-41B2-9761-FDF8C71EABC4}">
      <dgm:prSet/>
      <dgm:spPr/>
      <dgm:t>
        <a:bodyPr/>
        <a:lstStyle/>
        <a:p>
          <a:r>
            <a:rPr lang="nl-NL"/>
            <a:t>Je kan je </a:t>
          </a:r>
          <a:r>
            <a:rPr lang="nl-NL" b="1"/>
            <a:t>verbreden en verdiepen</a:t>
          </a:r>
          <a:r>
            <a:rPr lang="nl-NL"/>
            <a:t> in onderwerpen die niet of te weinig in de opleiding naar voren zijn gekomen.</a:t>
          </a:r>
          <a:endParaRPr lang="en-US"/>
        </a:p>
      </dgm:t>
    </dgm:pt>
    <dgm:pt modelId="{B633E108-BE4F-4CA7-A55A-854C0BDB481D}" type="parTrans" cxnId="{D9381E74-FDD9-4F84-94AD-31A9EB8A08B4}">
      <dgm:prSet/>
      <dgm:spPr/>
      <dgm:t>
        <a:bodyPr/>
        <a:lstStyle/>
        <a:p>
          <a:endParaRPr lang="en-US"/>
        </a:p>
      </dgm:t>
    </dgm:pt>
    <dgm:pt modelId="{C8A70E9E-B9F2-4568-B63E-7756AA0D771C}" type="sibTrans" cxnId="{D9381E74-FDD9-4F84-94AD-31A9EB8A08B4}">
      <dgm:prSet/>
      <dgm:spPr/>
      <dgm:t>
        <a:bodyPr/>
        <a:lstStyle/>
        <a:p>
          <a:endParaRPr lang="en-US"/>
        </a:p>
      </dgm:t>
    </dgm:pt>
    <dgm:pt modelId="{0B4CF311-2AD7-4109-80A4-F3BB8C4F6DE1}">
      <dgm:prSet/>
      <dgm:spPr/>
      <dgm:t>
        <a:bodyPr/>
        <a:lstStyle/>
        <a:p>
          <a:r>
            <a:rPr lang="nl-NL"/>
            <a:t>Je </a:t>
          </a:r>
          <a:r>
            <a:rPr lang="nl-NL" b="1"/>
            <a:t>stimuleert</a:t>
          </a:r>
          <a:r>
            <a:rPr lang="nl-NL"/>
            <a:t> jezelf om te ontdekken wat je nog wil leren.</a:t>
          </a:r>
          <a:endParaRPr lang="en-US"/>
        </a:p>
      </dgm:t>
    </dgm:pt>
    <dgm:pt modelId="{AD1D8B29-9646-4B83-B641-68C964A6F721}" type="parTrans" cxnId="{043A8F6A-81C9-4071-9DEB-7260C2F75E6C}">
      <dgm:prSet/>
      <dgm:spPr/>
      <dgm:t>
        <a:bodyPr/>
        <a:lstStyle/>
        <a:p>
          <a:endParaRPr lang="en-US"/>
        </a:p>
      </dgm:t>
    </dgm:pt>
    <dgm:pt modelId="{FF675C60-E000-49D2-A258-19FDCF13BA71}" type="sibTrans" cxnId="{043A8F6A-81C9-4071-9DEB-7260C2F75E6C}">
      <dgm:prSet/>
      <dgm:spPr/>
      <dgm:t>
        <a:bodyPr/>
        <a:lstStyle/>
        <a:p>
          <a:endParaRPr lang="en-US"/>
        </a:p>
      </dgm:t>
    </dgm:pt>
    <dgm:pt modelId="{82B0DA37-F908-485C-AD69-D443AD75CB74}">
      <dgm:prSet/>
      <dgm:spPr/>
      <dgm:t>
        <a:bodyPr/>
        <a:lstStyle/>
        <a:p>
          <a:r>
            <a:rPr lang="nl-NL" dirty="0"/>
            <a:t>Je hebt de mogelijkheid tot </a:t>
          </a:r>
          <a:r>
            <a:rPr lang="nl-NL" b="1" dirty="0"/>
            <a:t>zelfontplooiing</a:t>
          </a:r>
          <a:r>
            <a:rPr lang="nl-NL" dirty="0"/>
            <a:t>. </a:t>
          </a:r>
          <a:endParaRPr lang="en-US" dirty="0"/>
        </a:p>
      </dgm:t>
    </dgm:pt>
    <dgm:pt modelId="{986C800E-90FC-4096-A7DF-1D855CCE0A74}" type="parTrans" cxnId="{08ED369A-CEFF-42EF-88C0-48C10B89EA7D}">
      <dgm:prSet/>
      <dgm:spPr/>
      <dgm:t>
        <a:bodyPr/>
        <a:lstStyle/>
        <a:p>
          <a:endParaRPr lang="en-US"/>
        </a:p>
      </dgm:t>
    </dgm:pt>
    <dgm:pt modelId="{D742252C-A125-4884-831B-5D3B779F9009}" type="sibTrans" cxnId="{08ED369A-CEFF-42EF-88C0-48C10B89EA7D}">
      <dgm:prSet/>
      <dgm:spPr/>
      <dgm:t>
        <a:bodyPr/>
        <a:lstStyle/>
        <a:p>
          <a:endParaRPr lang="en-US"/>
        </a:p>
      </dgm:t>
    </dgm:pt>
    <dgm:pt modelId="{0D27832D-DC79-4C7E-8E75-C82F54ECD177}" type="pres">
      <dgm:prSet presAssocID="{22D8ED11-B91C-43E5-8375-B62E35B188A9}" presName="root" presStyleCnt="0">
        <dgm:presLayoutVars>
          <dgm:dir/>
          <dgm:resizeHandles val="exact"/>
        </dgm:presLayoutVars>
      </dgm:prSet>
      <dgm:spPr/>
    </dgm:pt>
    <dgm:pt modelId="{D0B2F4C1-CED3-471A-B494-3CEF72949DA0}" type="pres">
      <dgm:prSet presAssocID="{6FDF1921-CB2A-41B2-9761-FDF8C71EABC4}" presName="compNode" presStyleCnt="0"/>
      <dgm:spPr/>
    </dgm:pt>
    <dgm:pt modelId="{EB909F12-68F7-4884-B536-63C1F774BD96}" type="pres">
      <dgm:prSet presAssocID="{6FDF1921-CB2A-41B2-9761-FDF8C71EABC4}" presName="bgRect" presStyleLbl="bgShp" presStyleIdx="0" presStyleCnt="3"/>
      <dgm:spPr/>
    </dgm:pt>
    <dgm:pt modelId="{920286BE-DDFF-4836-8A26-92BE3674AC5E}" type="pres">
      <dgm:prSet presAssocID="{6FDF1921-CB2A-41B2-9761-FDF8C71EABC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D6F34781-F244-4A8D-ABF2-5D93C653B855}" type="pres">
      <dgm:prSet presAssocID="{6FDF1921-CB2A-41B2-9761-FDF8C71EABC4}" presName="spaceRect" presStyleCnt="0"/>
      <dgm:spPr/>
    </dgm:pt>
    <dgm:pt modelId="{FFCB91F4-E66D-4BED-814B-34E8E72CD8FA}" type="pres">
      <dgm:prSet presAssocID="{6FDF1921-CB2A-41B2-9761-FDF8C71EABC4}" presName="parTx" presStyleLbl="revTx" presStyleIdx="0" presStyleCnt="3">
        <dgm:presLayoutVars>
          <dgm:chMax val="0"/>
          <dgm:chPref val="0"/>
        </dgm:presLayoutVars>
      </dgm:prSet>
      <dgm:spPr/>
    </dgm:pt>
    <dgm:pt modelId="{88AED404-088F-4677-ADCD-065631AA6AF1}" type="pres">
      <dgm:prSet presAssocID="{C8A70E9E-B9F2-4568-B63E-7756AA0D771C}" presName="sibTrans" presStyleCnt="0"/>
      <dgm:spPr/>
    </dgm:pt>
    <dgm:pt modelId="{E31BF858-B9EF-4EA3-A9EE-53C7CFF93FB9}" type="pres">
      <dgm:prSet presAssocID="{0B4CF311-2AD7-4109-80A4-F3BB8C4F6DE1}" presName="compNode" presStyleCnt="0"/>
      <dgm:spPr/>
    </dgm:pt>
    <dgm:pt modelId="{1B0AB2AE-7C65-4CEB-9523-289BCA0A0743}" type="pres">
      <dgm:prSet presAssocID="{0B4CF311-2AD7-4109-80A4-F3BB8C4F6DE1}" presName="bgRect" presStyleLbl="bgShp" presStyleIdx="1" presStyleCnt="3"/>
      <dgm:spPr/>
    </dgm:pt>
    <dgm:pt modelId="{A5369785-AEDE-42FD-BD53-C82F12EEA573}" type="pres">
      <dgm:prSet presAssocID="{0B4CF311-2AD7-4109-80A4-F3BB8C4F6DE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57AC011A-4523-4BB2-B079-5F05AF18C1F3}" type="pres">
      <dgm:prSet presAssocID="{0B4CF311-2AD7-4109-80A4-F3BB8C4F6DE1}" presName="spaceRect" presStyleCnt="0"/>
      <dgm:spPr/>
    </dgm:pt>
    <dgm:pt modelId="{FB5DA226-FF5E-4CBD-8734-AD7837741F5F}" type="pres">
      <dgm:prSet presAssocID="{0B4CF311-2AD7-4109-80A4-F3BB8C4F6DE1}" presName="parTx" presStyleLbl="revTx" presStyleIdx="1" presStyleCnt="3">
        <dgm:presLayoutVars>
          <dgm:chMax val="0"/>
          <dgm:chPref val="0"/>
        </dgm:presLayoutVars>
      </dgm:prSet>
      <dgm:spPr/>
    </dgm:pt>
    <dgm:pt modelId="{1D2337A6-1AEF-4056-90BB-064DCA02AEDA}" type="pres">
      <dgm:prSet presAssocID="{FF675C60-E000-49D2-A258-19FDCF13BA71}" presName="sibTrans" presStyleCnt="0"/>
      <dgm:spPr/>
    </dgm:pt>
    <dgm:pt modelId="{F9B7BBCB-FAEA-49CA-A80A-53F2D551A693}" type="pres">
      <dgm:prSet presAssocID="{82B0DA37-F908-485C-AD69-D443AD75CB74}" presName="compNode" presStyleCnt="0"/>
      <dgm:spPr/>
    </dgm:pt>
    <dgm:pt modelId="{B832AF90-B903-4F20-AC84-D09E6B360E03}" type="pres">
      <dgm:prSet presAssocID="{82B0DA37-F908-485C-AD69-D443AD75CB74}" presName="bgRect" presStyleLbl="bgShp" presStyleIdx="2" presStyleCnt="3"/>
      <dgm:spPr/>
    </dgm:pt>
    <dgm:pt modelId="{621FABE5-030B-40A6-87AC-43F09EC54C94}" type="pres">
      <dgm:prSet presAssocID="{82B0DA37-F908-485C-AD69-D443AD75CB7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spierde arm met effen opvulling"/>
        </a:ext>
      </dgm:extLst>
    </dgm:pt>
    <dgm:pt modelId="{754628BE-FF1E-4BD2-8FF4-99B9187DA877}" type="pres">
      <dgm:prSet presAssocID="{82B0DA37-F908-485C-AD69-D443AD75CB74}" presName="spaceRect" presStyleCnt="0"/>
      <dgm:spPr/>
    </dgm:pt>
    <dgm:pt modelId="{FF0B5F69-7497-47CE-ACDD-BE9A5432D768}" type="pres">
      <dgm:prSet presAssocID="{82B0DA37-F908-485C-AD69-D443AD75CB7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7C03137-FC27-4E11-8D15-C09B78E06CFE}" type="presOf" srcId="{82B0DA37-F908-485C-AD69-D443AD75CB74}" destId="{FF0B5F69-7497-47CE-ACDD-BE9A5432D768}" srcOrd="0" destOrd="0" presId="urn:microsoft.com/office/officeart/2018/2/layout/IconVerticalSolidList"/>
    <dgm:cxn modelId="{617AD461-84CC-4DD8-B399-CCFEE8728372}" type="presOf" srcId="{6FDF1921-CB2A-41B2-9761-FDF8C71EABC4}" destId="{FFCB91F4-E66D-4BED-814B-34E8E72CD8FA}" srcOrd="0" destOrd="0" presId="urn:microsoft.com/office/officeart/2018/2/layout/IconVerticalSolidList"/>
    <dgm:cxn modelId="{043A8F6A-81C9-4071-9DEB-7260C2F75E6C}" srcId="{22D8ED11-B91C-43E5-8375-B62E35B188A9}" destId="{0B4CF311-2AD7-4109-80A4-F3BB8C4F6DE1}" srcOrd="1" destOrd="0" parTransId="{AD1D8B29-9646-4B83-B641-68C964A6F721}" sibTransId="{FF675C60-E000-49D2-A258-19FDCF13BA71}"/>
    <dgm:cxn modelId="{D9381E74-FDD9-4F84-94AD-31A9EB8A08B4}" srcId="{22D8ED11-B91C-43E5-8375-B62E35B188A9}" destId="{6FDF1921-CB2A-41B2-9761-FDF8C71EABC4}" srcOrd="0" destOrd="0" parTransId="{B633E108-BE4F-4CA7-A55A-854C0BDB481D}" sibTransId="{C8A70E9E-B9F2-4568-B63E-7756AA0D771C}"/>
    <dgm:cxn modelId="{08ED369A-CEFF-42EF-88C0-48C10B89EA7D}" srcId="{22D8ED11-B91C-43E5-8375-B62E35B188A9}" destId="{82B0DA37-F908-485C-AD69-D443AD75CB74}" srcOrd="2" destOrd="0" parTransId="{986C800E-90FC-4096-A7DF-1D855CCE0A74}" sibTransId="{D742252C-A125-4884-831B-5D3B779F9009}"/>
    <dgm:cxn modelId="{46C437A3-D495-4592-B68B-554199292376}" type="presOf" srcId="{22D8ED11-B91C-43E5-8375-B62E35B188A9}" destId="{0D27832D-DC79-4C7E-8E75-C82F54ECD177}" srcOrd="0" destOrd="0" presId="urn:microsoft.com/office/officeart/2018/2/layout/IconVerticalSolidList"/>
    <dgm:cxn modelId="{F1B5BDFD-9597-4870-AC41-D5AA981D80B0}" type="presOf" srcId="{0B4CF311-2AD7-4109-80A4-F3BB8C4F6DE1}" destId="{FB5DA226-FF5E-4CBD-8734-AD7837741F5F}" srcOrd="0" destOrd="0" presId="urn:microsoft.com/office/officeart/2018/2/layout/IconVerticalSolidList"/>
    <dgm:cxn modelId="{3F61C329-2634-42BB-8E67-61222BC496A8}" type="presParOf" srcId="{0D27832D-DC79-4C7E-8E75-C82F54ECD177}" destId="{D0B2F4C1-CED3-471A-B494-3CEF72949DA0}" srcOrd="0" destOrd="0" presId="urn:microsoft.com/office/officeart/2018/2/layout/IconVerticalSolidList"/>
    <dgm:cxn modelId="{CE7F054B-76CC-4CED-B269-EF0EC061538C}" type="presParOf" srcId="{D0B2F4C1-CED3-471A-B494-3CEF72949DA0}" destId="{EB909F12-68F7-4884-B536-63C1F774BD96}" srcOrd="0" destOrd="0" presId="urn:microsoft.com/office/officeart/2018/2/layout/IconVerticalSolidList"/>
    <dgm:cxn modelId="{4DA15EC6-D631-42D5-A2C7-6C1B15E1E561}" type="presParOf" srcId="{D0B2F4C1-CED3-471A-B494-3CEF72949DA0}" destId="{920286BE-DDFF-4836-8A26-92BE3674AC5E}" srcOrd="1" destOrd="0" presId="urn:microsoft.com/office/officeart/2018/2/layout/IconVerticalSolidList"/>
    <dgm:cxn modelId="{714DD0BD-844C-4EB9-B3A8-8A0217831037}" type="presParOf" srcId="{D0B2F4C1-CED3-471A-B494-3CEF72949DA0}" destId="{D6F34781-F244-4A8D-ABF2-5D93C653B855}" srcOrd="2" destOrd="0" presId="urn:microsoft.com/office/officeart/2018/2/layout/IconVerticalSolidList"/>
    <dgm:cxn modelId="{9D6A3DBE-77CA-4FC3-8D81-3AA6F2FE439C}" type="presParOf" srcId="{D0B2F4C1-CED3-471A-B494-3CEF72949DA0}" destId="{FFCB91F4-E66D-4BED-814B-34E8E72CD8FA}" srcOrd="3" destOrd="0" presId="urn:microsoft.com/office/officeart/2018/2/layout/IconVerticalSolidList"/>
    <dgm:cxn modelId="{EFC3C51B-7A73-4EBD-85AC-CBD9079DA7C2}" type="presParOf" srcId="{0D27832D-DC79-4C7E-8E75-C82F54ECD177}" destId="{88AED404-088F-4677-ADCD-065631AA6AF1}" srcOrd="1" destOrd="0" presId="urn:microsoft.com/office/officeart/2018/2/layout/IconVerticalSolidList"/>
    <dgm:cxn modelId="{8C492FAB-A0F4-499B-B95B-A87BD0E04518}" type="presParOf" srcId="{0D27832D-DC79-4C7E-8E75-C82F54ECD177}" destId="{E31BF858-B9EF-4EA3-A9EE-53C7CFF93FB9}" srcOrd="2" destOrd="0" presId="urn:microsoft.com/office/officeart/2018/2/layout/IconVerticalSolidList"/>
    <dgm:cxn modelId="{42CC4CA4-84C7-4FE8-8A0A-7C076A7B365A}" type="presParOf" srcId="{E31BF858-B9EF-4EA3-A9EE-53C7CFF93FB9}" destId="{1B0AB2AE-7C65-4CEB-9523-289BCA0A0743}" srcOrd="0" destOrd="0" presId="urn:microsoft.com/office/officeart/2018/2/layout/IconVerticalSolidList"/>
    <dgm:cxn modelId="{C2850DE9-E364-4205-B0ED-6C829BD89161}" type="presParOf" srcId="{E31BF858-B9EF-4EA3-A9EE-53C7CFF93FB9}" destId="{A5369785-AEDE-42FD-BD53-C82F12EEA573}" srcOrd="1" destOrd="0" presId="urn:microsoft.com/office/officeart/2018/2/layout/IconVerticalSolidList"/>
    <dgm:cxn modelId="{BB96EC72-447C-45C7-B9D3-D2FD3ABBE8A3}" type="presParOf" srcId="{E31BF858-B9EF-4EA3-A9EE-53C7CFF93FB9}" destId="{57AC011A-4523-4BB2-B079-5F05AF18C1F3}" srcOrd="2" destOrd="0" presId="urn:microsoft.com/office/officeart/2018/2/layout/IconVerticalSolidList"/>
    <dgm:cxn modelId="{13AEFBD5-5692-4F4D-AF50-BB6E60EC724C}" type="presParOf" srcId="{E31BF858-B9EF-4EA3-A9EE-53C7CFF93FB9}" destId="{FB5DA226-FF5E-4CBD-8734-AD7837741F5F}" srcOrd="3" destOrd="0" presId="urn:microsoft.com/office/officeart/2018/2/layout/IconVerticalSolidList"/>
    <dgm:cxn modelId="{4F92516F-7F75-4040-BA67-22BB99E43CB0}" type="presParOf" srcId="{0D27832D-DC79-4C7E-8E75-C82F54ECD177}" destId="{1D2337A6-1AEF-4056-90BB-064DCA02AEDA}" srcOrd="3" destOrd="0" presId="urn:microsoft.com/office/officeart/2018/2/layout/IconVerticalSolidList"/>
    <dgm:cxn modelId="{F77326AB-61D8-4634-93FF-DD9338D57048}" type="presParOf" srcId="{0D27832D-DC79-4C7E-8E75-C82F54ECD177}" destId="{F9B7BBCB-FAEA-49CA-A80A-53F2D551A693}" srcOrd="4" destOrd="0" presId="urn:microsoft.com/office/officeart/2018/2/layout/IconVerticalSolidList"/>
    <dgm:cxn modelId="{E9C2446B-DA20-410B-B829-A2483827FBF0}" type="presParOf" srcId="{F9B7BBCB-FAEA-49CA-A80A-53F2D551A693}" destId="{B832AF90-B903-4F20-AC84-D09E6B360E03}" srcOrd="0" destOrd="0" presId="urn:microsoft.com/office/officeart/2018/2/layout/IconVerticalSolidList"/>
    <dgm:cxn modelId="{DFE77912-08E0-456A-94C6-FA6C1E32C655}" type="presParOf" srcId="{F9B7BBCB-FAEA-49CA-A80A-53F2D551A693}" destId="{621FABE5-030B-40A6-87AC-43F09EC54C94}" srcOrd="1" destOrd="0" presId="urn:microsoft.com/office/officeart/2018/2/layout/IconVerticalSolidList"/>
    <dgm:cxn modelId="{D9A4C936-E309-435D-87B0-2620E440E616}" type="presParOf" srcId="{F9B7BBCB-FAEA-49CA-A80A-53F2D551A693}" destId="{754628BE-FF1E-4BD2-8FF4-99B9187DA877}" srcOrd="2" destOrd="0" presId="urn:microsoft.com/office/officeart/2018/2/layout/IconVerticalSolidList"/>
    <dgm:cxn modelId="{471A355F-FED6-4542-A07E-2DA163A6893E}" type="presParOf" srcId="{F9B7BBCB-FAEA-49CA-A80A-53F2D551A693}" destId="{FF0B5F69-7497-47CE-ACDD-BE9A5432D76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044E1-52D5-4A4C-8BEF-A786FDAA1062}">
      <dsp:nvSpPr>
        <dsp:cNvPr id="0" name=""/>
        <dsp:cNvSpPr/>
      </dsp:nvSpPr>
      <dsp:spPr>
        <a:xfrm>
          <a:off x="0" y="53119"/>
          <a:ext cx="6900512" cy="12861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Maxime van Straten</a:t>
          </a:r>
          <a:endParaRPr lang="en-US" sz="3300" kern="1200"/>
        </a:p>
      </dsp:txBody>
      <dsp:txXfrm>
        <a:off x="62787" y="115906"/>
        <a:ext cx="6774938" cy="1160621"/>
      </dsp:txXfrm>
    </dsp:sp>
    <dsp:sp modelId="{FDF92FCE-4AEB-B44F-852F-014CF62D0256}">
      <dsp:nvSpPr>
        <dsp:cNvPr id="0" name=""/>
        <dsp:cNvSpPr/>
      </dsp:nvSpPr>
      <dsp:spPr>
        <a:xfrm>
          <a:off x="0" y="1434354"/>
          <a:ext cx="6900512" cy="1286195"/>
        </a:xfrm>
        <a:prstGeom prst="roundRect">
          <a:avLst/>
        </a:prstGeom>
        <a:solidFill>
          <a:schemeClr val="accent2">
            <a:hueOff val="-500574"/>
            <a:satOff val="-348"/>
            <a:lumOff val="26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22 jaar </a:t>
          </a:r>
          <a:endParaRPr lang="en-US" sz="3300" kern="1200"/>
        </a:p>
      </dsp:txBody>
      <dsp:txXfrm>
        <a:off x="62787" y="1497141"/>
        <a:ext cx="6774938" cy="1160621"/>
      </dsp:txXfrm>
    </dsp:sp>
    <dsp:sp modelId="{202E419A-CD1D-DF41-AFAC-72B550216431}">
      <dsp:nvSpPr>
        <dsp:cNvPr id="0" name=""/>
        <dsp:cNvSpPr/>
      </dsp:nvSpPr>
      <dsp:spPr>
        <a:xfrm>
          <a:off x="0" y="2815590"/>
          <a:ext cx="6900512" cy="1286195"/>
        </a:xfrm>
        <a:prstGeom prst="roundRect">
          <a:avLst/>
        </a:prstGeom>
        <a:solidFill>
          <a:schemeClr val="accent2">
            <a:hueOff val="-1001148"/>
            <a:satOff val="-695"/>
            <a:lumOff val="52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Paraveterinair </a:t>
          </a:r>
          <a:endParaRPr lang="en-US" sz="3300" kern="1200"/>
        </a:p>
      </dsp:txBody>
      <dsp:txXfrm>
        <a:off x="62787" y="2878377"/>
        <a:ext cx="6774938" cy="1160621"/>
      </dsp:txXfrm>
    </dsp:sp>
    <dsp:sp modelId="{DA3DC427-11F5-9040-B6B9-782DB7600399}">
      <dsp:nvSpPr>
        <dsp:cNvPr id="0" name=""/>
        <dsp:cNvSpPr/>
      </dsp:nvSpPr>
      <dsp:spPr>
        <a:xfrm>
          <a:off x="0" y="4196826"/>
          <a:ext cx="6900512" cy="1286195"/>
        </a:xfrm>
        <a:prstGeom prst="roundRect">
          <a:avLst/>
        </a:prstGeom>
        <a:solidFill>
          <a:schemeClr val="accent2">
            <a:hueOff val="-1501722"/>
            <a:satOff val="-1043"/>
            <a:lumOff val="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Studeert nog in Wageningen voor de opleiding docent en kennismanager recreatie en gezelschapdieren</a:t>
          </a:r>
          <a:endParaRPr lang="en-US" sz="3300" kern="1200"/>
        </a:p>
      </dsp:txBody>
      <dsp:txXfrm>
        <a:off x="62787" y="4259613"/>
        <a:ext cx="6774938" cy="11606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09F12-68F7-4884-B536-63C1F774BD96}">
      <dsp:nvSpPr>
        <dsp:cNvPr id="0" name=""/>
        <dsp:cNvSpPr/>
      </dsp:nvSpPr>
      <dsp:spPr>
        <a:xfrm>
          <a:off x="0" y="675"/>
          <a:ext cx="6900512" cy="158136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286BE-DDFF-4836-8A26-92BE3674AC5E}">
      <dsp:nvSpPr>
        <dsp:cNvPr id="0" name=""/>
        <dsp:cNvSpPr/>
      </dsp:nvSpPr>
      <dsp:spPr>
        <a:xfrm>
          <a:off x="478363" y="356483"/>
          <a:ext cx="869752" cy="8697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B91F4-E66D-4BED-814B-34E8E72CD8FA}">
      <dsp:nvSpPr>
        <dsp:cNvPr id="0" name=""/>
        <dsp:cNvSpPr/>
      </dsp:nvSpPr>
      <dsp:spPr>
        <a:xfrm>
          <a:off x="1826480" y="675"/>
          <a:ext cx="5074031" cy="1581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361" tIns="167361" rIns="167361" bIns="16736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Je kan je </a:t>
          </a:r>
          <a:r>
            <a:rPr lang="nl-NL" sz="2500" b="1" kern="1200"/>
            <a:t>verbreden en verdiepen</a:t>
          </a:r>
          <a:r>
            <a:rPr lang="nl-NL" sz="2500" kern="1200"/>
            <a:t> in onderwerpen die niet of te weinig in de opleiding naar voren zijn gekomen.</a:t>
          </a:r>
          <a:endParaRPr lang="en-US" sz="2500" kern="1200"/>
        </a:p>
      </dsp:txBody>
      <dsp:txXfrm>
        <a:off x="1826480" y="675"/>
        <a:ext cx="5074031" cy="1581368"/>
      </dsp:txXfrm>
    </dsp:sp>
    <dsp:sp modelId="{1B0AB2AE-7C65-4CEB-9523-289BCA0A0743}">
      <dsp:nvSpPr>
        <dsp:cNvPr id="0" name=""/>
        <dsp:cNvSpPr/>
      </dsp:nvSpPr>
      <dsp:spPr>
        <a:xfrm>
          <a:off x="0" y="1977386"/>
          <a:ext cx="6900512" cy="158136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369785-AEDE-42FD-BD53-C82F12EEA573}">
      <dsp:nvSpPr>
        <dsp:cNvPr id="0" name=""/>
        <dsp:cNvSpPr/>
      </dsp:nvSpPr>
      <dsp:spPr>
        <a:xfrm>
          <a:off x="478363" y="2333194"/>
          <a:ext cx="869752" cy="8697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DA226-FF5E-4CBD-8734-AD7837741F5F}">
      <dsp:nvSpPr>
        <dsp:cNvPr id="0" name=""/>
        <dsp:cNvSpPr/>
      </dsp:nvSpPr>
      <dsp:spPr>
        <a:xfrm>
          <a:off x="1826480" y="1977386"/>
          <a:ext cx="5074031" cy="1581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361" tIns="167361" rIns="167361" bIns="16736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Je </a:t>
          </a:r>
          <a:r>
            <a:rPr lang="nl-NL" sz="2500" b="1" kern="1200"/>
            <a:t>stimuleert</a:t>
          </a:r>
          <a:r>
            <a:rPr lang="nl-NL" sz="2500" kern="1200"/>
            <a:t> jezelf om te ontdekken wat je nog wil leren.</a:t>
          </a:r>
          <a:endParaRPr lang="en-US" sz="2500" kern="1200"/>
        </a:p>
      </dsp:txBody>
      <dsp:txXfrm>
        <a:off x="1826480" y="1977386"/>
        <a:ext cx="5074031" cy="1581368"/>
      </dsp:txXfrm>
    </dsp:sp>
    <dsp:sp modelId="{B832AF90-B903-4F20-AC84-D09E6B360E03}">
      <dsp:nvSpPr>
        <dsp:cNvPr id="0" name=""/>
        <dsp:cNvSpPr/>
      </dsp:nvSpPr>
      <dsp:spPr>
        <a:xfrm>
          <a:off x="0" y="3954096"/>
          <a:ext cx="6900512" cy="158136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1FABE5-030B-40A6-87AC-43F09EC54C94}">
      <dsp:nvSpPr>
        <dsp:cNvPr id="0" name=""/>
        <dsp:cNvSpPr/>
      </dsp:nvSpPr>
      <dsp:spPr>
        <a:xfrm>
          <a:off x="478363" y="4309904"/>
          <a:ext cx="869752" cy="8697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B5F69-7497-47CE-ACDD-BE9A5432D768}">
      <dsp:nvSpPr>
        <dsp:cNvPr id="0" name=""/>
        <dsp:cNvSpPr/>
      </dsp:nvSpPr>
      <dsp:spPr>
        <a:xfrm>
          <a:off x="1826480" y="3954096"/>
          <a:ext cx="5074031" cy="1581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361" tIns="167361" rIns="167361" bIns="16736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Je hebt de mogelijkheid tot </a:t>
          </a:r>
          <a:r>
            <a:rPr lang="nl-NL" sz="2500" b="1" kern="1200" dirty="0"/>
            <a:t>zelfontplooiing</a:t>
          </a:r>
          <a:r>
            <a:rPr lang="nl-NL" sz="2500" kern="1200" dirty="0"/>
            <a:t>. </a:t>
          </a:r>
          <a:endParaRPr lang="en-US" sz="2500" kern="1200" dirty="0"/>
        </a:p>
      </dsp:txBody>
      <dsp:txXfrm>
        <a:off x="1826480" y="3954096"/>
        <a:ext cx="5074031" cy="1581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06T16:48:14.98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6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2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7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9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4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3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49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2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83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9/7/2022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2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0A43AE-1D62-75EA-F6C2-636EB8DE62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r>
              <a:rPr lang="nl-NL"/>
              <a:t>Verbreden en verdiepen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03958D-98AA-B208-D2DB-694F74A82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r>
              <a:rPr lang="nl-NL"/>
              <a:t>8 september 2022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fbeelding met scène, podium, nachthemel&#10;&#10;Automatisch gegenereerde beschrijving">
            <a:extLst>
              <a:ext uri="{FF2B5EF4-FFF2-40B4-BE49-F238E27FC236}">
                <a16:creationId xmlns:a16="http://schemas.microsoft.com/office/drawing/2014/main" id="{B7AD2B08-5EE5-E780-5DB5-0197B11FF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3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3723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01E21D-790C-EB21-7E4C-C01104F27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 dirty="0"/>
              <a:t>Lesproject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192CD2-1B33-A4A5-9BBB-AB50F05ED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91032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nl-NL" sz="2000" dirty="0"/>
              <a:t>Workshop lesgeven 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In tweetallen </a:t>
            </a:r>
            <a:r>
              <a:rPr lang="nl-NL" sz="2000" dirty="0">
                <a:sym typeface="Wingdings" panose="05000000000000000000" pitchFamily="2" charset="2"/>
              </a:rPr>
              <a:t></a:t>
            </a:r>
            <a:r>
              <a:rPr lang="nl-NL" sz="2000" dirty="0"/>
              <a:t>3 </a:t>
            </a:r>
            <a:r>
              <a:rPr lang="nl-NL" sz="2000" dirty="0" err="1"/>
              <a:t>wkn</a:t>
            </a:r>
            <a:r>
              <a:rPr lang="nl-NL" sz="2000" dirty="0"/>
              <a:t> voorbereiden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Go / No Go voor onderwerp (1</a:t>
            </a:r>
            <a:r>
              <a:rPr lang="nl-NL" sz="2000" baseline="30000" dirty="0"/>
              <a:t>ste</a:t>
            </a:r>
            <a:r>
              <a:rPr lang="nl-NL" sz="2000" dirty="0"/>
              <a:t> week)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Lesvoorbereidingsformulier</a:t>
            </a:r>
          </a:p>
          <a:p>
            <a:pPr>
              <a:lnSpc>
                <a:spcPct val="100000"/>
              </a:lnSpc>
            </a:pPr>
            <a:endParaRPr lang="nl-NL" sz="2000" dirty="0"/>
          </a:p>
          <a:p>
            <a:pPr>
              <a:lnSpc>
                <a:spcPct val="100000"/>
              </a:lnSpc>
            </a:pPr>
            <a:r>
              <a:rPr lang="nl-NL" sz="2000" dirty="0"/>
              <a:t>3 weken om les te geven 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1</a:t>
            </a:r>
            <a:r>
              <a:rPr lang="nl-NL" sz="2000" baseline="30000" dirty="0"/>
              <a:t>ste</a:t>
            </a:r>
            <a:r>
              <a:rPr lang="nl-NL" sz="2000" dirty="0"/>
              <a:t> les duurt 1  uur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2</a:t>
            </a:r>
            <a:r>
              <a:rPr lang="nl-NL" sz="2000" baseline="30000" dirty="0"/>
              <a:t>de</a:t>
            </a:r>
            <a:r>
              <a:rPr lang="nl-NL" sz="2000" dirty="0"/>
              <a:t> les duurt 1  uur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3</a:t>
            </a:r>
            <a:r>
              <a:rPr lang="nl-NL" sz="2000" baseline="30000" dirty="0"/>
              <a:t>de</a:t>
            </a:r>
            <a:r>
              <a:rPr lang="nl-NL" sz="2000" dirty="0"/>
              <a:t> les is een activiteit binnen of buiten de school die aansluit</a:t>
            </a:r>
          </a:p>
          <a:p>
            <a:pPr>
              <a:lnSpc>
                <a:spcPct val="100000"/>
              </a:lnSpc>
            </a:pPr>
            <a:endParaRPr lang="nl-NL" sz="2000" b="1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2000" b="1" dirty="0"/>
              <a:t>-Verplicht voor niveau 4 om les te geven voor niveau 3 optioneel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2000" b="1" dirty="0"/>
              <a:t>-Lessen kunnen plaatsvinden na de eerste 3 lesweken en worden samen met docent ingepland </a:t>
            </a:r>
          </a:p>
          <a:p>
            <a:pPr>
              <a:lnSpc>
                <a:spcPct val="100000"/>
              </a:lnSpc>
            </a:pPr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680099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1669EE-8AF6-6A7A-DCFA-1F5986CBA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/>
              <a:t>Activiteiten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F83F7C-F799-2D78-923B-6F5672CCB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nl-NL" dirty="0"/>
              <a:t>Tijdens elke lessenreeks wordt er ook 1 activiteit georganiseerd</a:t>
            </a:r>
          </a:p>
          <a:p>
            <a:r>
              <a:rPr lang="nl-NL" dirty="0"/>
              <a:t>Sluit aan bij de les die jullie geven. </a:t>
            </a:r>
          </a:p>
          <a:p>
            <a:r>
              <a:rPr lang="nl-NL" dirty="0"/>
              <a:t>Mag intern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bijv</a:t>
            </a:r>
            <a:r>
              <a:rPr lang="nl-NL" dirty="0">
                <a:sym typeface="Wingdings" panose="05000000000000000000" pitchFamily="2" charset="2"/>
              </a:rPr>
              <a:t> gastspreker of extern ergens naar toe</a:t>
            </a:r>
          </a:p>
          <a:p>
            <a:r>
              <a:rPr lang="nl-NL" dirty="0">
                <a:sym typeface="Wingdings" panose="05000000000000000000" pitchFamily="2" charset="2"/>
              </a:rPr>
              <a:t>Eventuele kosten hiervoor kunnen worden gemaakt maar hiervoor is vooraf overleg nodig</a:t>
            </a:r>
          </a:p>
          <a:p>
            <a:r>
              <a:rPr lang="nl-NL" dirty="0">
                <a:sym typeface="Wingdings" panose="05000000000000000000" pitchFamily="2" charset="2"/>
              </a:rPr>
              <a:t>Vervoer liefst zo veel mogelijk zelf regelen, eventueel is het school busje te reserveren</a:t>
            </a:r>
          </a:p>
          <a:p>
            <a:r>
              <a:rPr lang="nl-NL" dirty="0">
                <a:sym typeface="Wingdings" panose="05000000000000000000" pitchFamily="2" charset="2"/>
              </a:rPr>
              <a:t>Niveau 3 mag  eventueel in overleg (met onderbouwing van belang) ook een activiteit organiseren of als tip aandragen natuurlijk!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778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D12CE4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836C88-9604-4D13-11DE-386C7FA3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nl-NL" sz="6800">
                <a:solidFill>
                  <a:schemeClr val="bg1"/>
                </a:solidFill>
              </a:rPr>
              <a:t>logboek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12990E-F0F0-A2AB-2618-353F6816D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6789"/>
            <a:ext cx="10515600" cy="3590174"/>
          </a:xfrm>
        </p:spPr>
        <p:txBody>
          <a:bodyPr>
            <a:normAutofit/>
          </a:bodyPr>
          <a:lstStyle/>
          <a:p>
            <a:r>
              <a:rPr lang="nl-NL" dirty="0"/>
              <a:t>Logboek is voorwaardelijk om projecten te kunnen afronden en om het vak af te ronden</a:t>
            </a:r>
          </a:p>
          <a:p>
            <a:r>
              <a:rPr lang="nl-NL" dirty="0"/>
              <a:t>Logboek is individueel</a:t>
            </a:r>
          </a:p>
          <a:p>
            <a:r>
              <a:rPr lang="nl-NL" dirty="0"/>
              <a:t>Alle bezigheden van alle projecten en de lessen die je volgt</a:t>
            </a:r>
          </a:p>
          <a:p>
            <a:r>
              <a:rPr lang="nl-NL" dirty="0"/>
              <a:t>In je logboek staat vooraf wanneer je extern ergens bent (bij </a:t>
            </a:r>
            <a:r>
              <a:rPr lang="nl-NL" dirty="0" err="1"/>
              <a:t>meeloopdag</a:t>
            </a:r>
            <a:r>
              <a:rPr lang="nl-NL" dirty="0"/>
              <a:t> of activiteit)</a:t>
            </a:r>
          </a:p>
          <a:p>
            <a:r>
              <a:rPr lang="nl-NL" dirty="0"/>
              <a:t>Logboek blijft op school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35848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CAD5C4-3132-4E2A-EDEF-9A1BA74F8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600"/>
              <a:t>Eisen: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0E7216-CEFF-1862-E44E-67CD22A66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04" y="2541174"/>
            <a:ext cx="5282226" cy="3802475"/>
          </a:xfrm>
        </p:spPr>
        <p:txBody>
          <a:bodyPr anchor="t">
            <a:normAutofit fontScale="62500" lnSpcReduction="20000"/>
          </a:bodyPr>
          <a:lstStyle/>
          <a:p>
            <a:pPr>
              <a:lnSpc>
                <a:spcPct val="100000"/>
              </a:lnSpc>
            </a:pPr>
            <a:r>
              <a:rPr lang="nl-NL" sz="2600" dirty="0"/>
              <a:t>Eigenproject: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Go verklaring + reflectie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Verdieping in vakgebied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 Uitgevoerd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Bewijslast: alles behalve een verslag</a:t>
            </a:r>
          </a:p>
          <a:p>
            <a:pPr>
              <a:lnSpc>
                <a:spcPct val="100000"/>
              </a:lnSpc>
            </a:pPr>
            <a:r>
              <a:rPr lang="nl-NL" sz="2600" dirty="0"/>
              <a:t>Lesproject: 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Go verklaring op onderwerp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Lesvoorbereiding 3 weken (15 uur)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Les gegeven (5 uur + activiteit 5 uur)</a:t>
            </a:r>
          </a:p>
          <a:p>
            <a:pPr>
              <a:lnSpc>
                <a:spcPct val="100000"/>
              </a:lnSpc>
            </a:pPr>
            <a:r>
              <a:rPr lang="nl-NL" sz="2600" dirty="0"/>
              <a:t>Logboek: 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Individueel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Bijgehouden voor alle projecten</a:t>
            </a:r>
          </a:p>
          <a:p>
            <a:pPr lvl="1">
              <a:lnSpc>
                <a:spcPct val="100000"/>
              </a:lnSpc>
            </a:pPr>
            <a:r>
              <a:rPr lang="nl-NL" sz="2600" dirty="0"/>
              <a:t>Aanwezigheid intern en extern duidelijk</a:t>
            </a:r>
          </a:p>
          <a:p>
            <a:pPr>
              <a:lnSpc>
                <a:spcPct val="100000"/>
              </a:lnSpc>
            </a:pPr>
            <a:endParaRPr lang="nl-NL" sz="900" dirty="0"/>
          </a:p>
          <a:p>
            <a:pPr>
              <a:lnSpc>
                <a:spcPct val="100000"/>
              </a:lnSpc>
            </a:pPr>
            <a:endParaRPr lang="nl-NL" sz="9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Afbeelding 3">
            <a:extLst>
              <a:ext uri="{FF2B5EF4-FFF2-40B4-BE49-F238E27FC236}">
                <a16:creationId xmlns:a16="http://schemas.microsoft.com/office/drawing/2014/main" id="{77020D81-3EBB-962D-C95D-1EFFDEB9E9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48" y="1450124"/>
            <a:ext cx="5458968" cy="395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62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B463BAA-B229-A5FD-EA25-A3C0BFF6C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nl-NL" sz="6000"/>
              <a:t>Beoordeling 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41275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D33175-F46F-9158-7CF9-FFFDD1E63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nl-NL" dirty="0"/>
              <a:t>Voorwaarde minimaal 80% aanwezigheid</a:t>
            </a:r>
          </a:p>
          <a:p>
            <a:pPr>
              <a:lnSpc>
                <a:spcPct val="100000"/>
              </a:lnSpc>
            </a:pPr>
            <a:r>
              <a:rPr lang="nl-NL" dirty="0"/>
              <a:t>Minimaal 3 herkansingen en 1 finale herkansing (2 keer)</a:t>
            </a:r>
          </a:p>
          <a:p>
            <a:pPr>
              <a:lnSpc>
                <a:spcPct val="100000"/>
              </a:lnSpc>
            </a:pPr>
            <a:r>
              <a:rPr lang="nl-NL" dirty="0"/>
              <a:t>De les beoordeling </a:t>
            </a:r>
            <a:r>
              <a:rPr lang="nl-NL" dirty="0">
                <a:sym typeface="Wingdings" panose="05000000000000000000" pitchFamily="2" charset="2"/>
              </a:rPr>
              <a:t> lesbeoordelingsformulier</a:t>
            </a:r>
          </a:p>
          <a:p>
            <a:pPr>
              <a:lnSpc>
                <a:spcPct val="100000"/>
              </a:lnSpc>
            </a:pPr>
            <a:r>
              <a:rPr lang="nl-NL" dirty="0">
                <a:sym typeface="Wingdings" panose="05000000000000000000" pitchFamily="2" charset="2"/>
              </a:rPr>
              <a:t>Voor eigen projecten</a:t>
            </a:r>
          </a:p>
          <a:p>
            <a:pPr>
              <a:lnSpc>
                <a:spcPct val="100000"/>
              </a:lnSpc>
            </a:pPr>
            <a:r>
              <a:rPr lang="nl-NL" dirty="0"/>
              <a:t>Omdat alle projecten zo verschillend zijn kunnen we geen precieze punten toekennen, vandaar deze beoordeling:</a:t>
            </a:r>
            <a:endParaRPr lang="nl-NL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</a:pPr>
            <a:r>
              <a:rPr lang="nl-NL" sz="2800" dirty="0"/>
              <a:t>1 niet ingeleverd, product voldoet niet aan eigen go of is zeer slecht uitgevoerd.</a:t>
            </a:r>
          </a:p>
          <a:p>
            <a:pPr lvl="1">
              <a:lnSpc>
                <a:spcPct val="100000"/>
              </a:lnSpc>
            </a:pPr>
            <a:r>
              <a:rPr lang="nl-NL" sz="2800" dirty="0"/>
              <a:t>4, product voldoet niet geheel aan eigen go, erg matig uitgevoerd</a:t>
            </a:r>
          </a:p>
          <a:p>
            <a:pPr lvl="1">
              <a:lnSpc>
                <a:spcPct val="100000"/>
              </a:lnSpc>
            </a:pPr>
            <a:r>
              <a:rPr lang="nl-NL" sz="2800" dirty="0"/>
              <a:t>6, redelijk uitgevoerd</a:t>
            </a:r>
          </a:p>
          <a:p>
            <a:pPr lvl="1">
              <a:lnSpc>
                <a:spcPct val="100000"/>
              </a:lnSpc>
            </a:pPr>
            <a:r>
              <a:rPr lang="nl-NL" sz="2800" dirty="0"/>
              <a:t>8, goed uitgevoerd</a:t>
            </a:r>
          </a:p>
          <a:p>
            <a:pPr lvl="1">
              <a:lnSpc>
                <a:spcPct val="100000"/>
              </a:lnSpc>
            </a:pPr>
            <a:r>
              <a:rPr lang="nl-NL" sz="2800" dirty="0"/>
              <a:t>10, bijzonder goed, bijna professioneel uitgevoerd, uitzonderlijk veel tijd ingestoken.</a:t>
            </a:r>
          </a:p>
          <a:p>
            <a:pPr>
              <a:lnSpc>
                <a:spcPct val="100000"/>
              </a:lnSpc>
            </a:pPr>
            <a:endParaRPr lang="nl-NL" sz="1700" dirty="0"/>
          </a:p>
        </p:txBody>
      </p:sp>
    </p:spTree>
    <p:extLst>
      <p:ext uri="{BB962C8B-B14F-4D97-AF65-F5344CB8AC3E}">
        <p14:creationId xmlns:p14="http://schemas.microsoft.com/office/powerpoint/2010/main" val="3478602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12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0081CC-7215-015D-7D41-70F953B41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wIE BEN IK?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B7F8B57-0FEB-009B-6AD9-15EE87A63A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66612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50164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00210-9294-82BB-78E4-FEF2BCC9A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1546B6-FDCD-5CA8-5D97-C7851AD1D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houdt dit vak in?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4519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rgbClr val="D12CE4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85F2EA-6B6C-DF96-2916-95F2FC9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673770"/>
            <a:ext cx="3644489" cy="2414488"/>
          </a:xfrm>
        </p:spPr>
        <p:txBody>
          <a:bodyPr anchor="t">
            <a:normAutofit/>
          </a:bodyPr>
          <a:lstStyle/>
          <a:p>
            <a:r>
              <a:rPr lang="nl-NL" sz="6600">
                <a:solidFill>
                  <a:schemeClr val="bg1"/>
                </a:solidFill>
              </a:rPr>
              <a:t>Verbreden en verdiepen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F208D6-CFF4-2080-67B9-D4C98B643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882315"/>
            <a:ext cx="5254754" cy="5294647"/>
          </a:xfrm>
        </p:spPr>
        <p:txBody>
          <a:bodyPr>
            <a:normAutofit/>
          </a:bodyPr>
          <a:lstStyle/>
          <a:p>
            <a:r>
              <a:rPr lang="nl-NL" sz="4000" dirty="0"/>
              <a:t>Waar denken jullie aan bij het horen van het vak ‘’verbreden en verdiepen’’?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678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12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646E5D-67A2-B764-F420-A3EA3AB6F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Verbreden en verdiepen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3D0B81C-20B1-F2C2-7219-38ABE87BBF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42596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0006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A8D156-346B-2C39-AEA7-821829C6A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263999"/>
          </a:xfrm>
        </p:spPr>
        <p:txBody>
          <a:bodyPr anchor="b">
            <a:normAutofit/>
          </a:bodyPr>
          <a:lstStyle/>
          <a:p>
            <a:r>
              <a:rPr lang="nl-NL" sz="7200" dirty="0"/>
              <a:t>Verbreden en verdiepen 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DF9835-695C-B998-535C-6F5665B18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593" y="2456546"/>
            <a:ext cx="6251110" cy="40722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000" dirty="0"/>
              <a:t>3 blokken lang in dit schooljaar </a:t>
            </a:r>
            <a:r>
              <a:rPr lang="nl-NL" sz="2000" dirty="0">
                <a:sym typeface="Wingdings" panose="05000000000000000000" pitchFamily="2" charset="2"/>
              </a:rPr>
              <a:t>  Elke acht weken 2 ‘dingen’ opleveren</a:t>
            </a:r>
            <a:endParaRPr lang="nl-NL" sz="2000" dirty="0"/>
          </a:p>
          <a:p>
            <a:pPr marL="0" indent="0">
              <a:lnSpc>
                <a:spcPct val="100000"/>
              </a:lnSpc>
              <a:buNone/>
            </a:pPr>
            <a:endParaRPr lang="nl-NL" sz="20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2000" dirty="0"/>
              <a:t>Verbreden en Verdiepen bestaat uit:</a:t>
            </a:r>
          </a:p>
          <a:p>
            <a:pPr>
              <a:lnSpc>
                <a:spcPct val="100000"/>
              </a:lnSpc>
            </a:pPr>
            <a:r>
              <a:rPr lang="nl-NL" sz="2000" b="1" dirty="0"/>
              <a:t>Lesprojecten</a:t>
            </a:r>
          </a:p>
          <a:p>
            <a:pPr>
              <a:lnSpc>
                <a:spcPct val="100000"/>
              </a:lnSpc>
            </a:pPr>
            <a:r>
              <a:rPr lang="nl-NL" sz="2000" b="1" dirty="0"/>
              <a:t>Volgen van lessen +  (externe) activiteiten </a:t>
            </a:r>
          </a:p>
          <a:p>
            <a:pPr>
              <a:lnSpc>
                <a:spcPct val="100000"/>
              </a:lnSpc>
            </a:pPr>
            <a:r>
              <a:rPr lang="nl-NL" sz="2000" b="1" dirty="0"/>
              <a:t>Eigen (Praktijk)projecten</a:t>
            </a:r>
          </a:p>
          <a:p>
            <a:pPr marL="0" indent="0">
              <a:lnSpc>
                <a:spcPct val="100000"/>
              </a:lnSpc>
              <a:buNone/>
            </a:pPr>
            <a:endParaRPr lang="nl-NL" sz="20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2000" dirty="0"/>
              <a:t>Zelf verdiepend leren. </a:t>
            </a:r>
            <a:r>
              <a:rPr lang="nl-NL" sz="2000" i="1" dirty="0"/>
              <a:t>Eigen ontwikkeling zelf in de hand! Wat wil jij leren!!!!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2000" i="1" dirty="0"/>
              <a:t>Je kan het zelf praktisch en of theoretisch maken </a:t>
            </a:r>
            <a:r>
              <a:rPr lang="nl-NL" sz="2000" dirty="0">
                <a:sym typeface="Wingdings" panose="05000000000000000000" pitchFamily="2" charset="2"/>
              </a:rPr>
              <a:t> </a:t>
            </a:r>
            <a:endParaRPr lang="nl-NL" sz="2000" dirty="0"/>
          </a:p>
          <a:p>
            <a:pPr>
              <a:lnSpc>
                <a:spcPct val="100000"/>
              </a:lnSpc>
            </a:pPr>
            <a:endParaRPr lang="nl-NL" sz="15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E47816A-565B-1F87-22C8-6EA06640F9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16" r="25323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88647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45DEEED-BE3A-4307-800A-45F555B51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5C73706-35AD-4797-B796-D806B8FE5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5006297" cy="6858000"/>
          </a:xfrm>
          <a:custGeom>
            <a:avLst/>
            <a:gdLst>
              <a:gd name="connsiteX0" fmla="*/ 5006297 w 5006297"/>
              <a:gd name="connsiteY0" fmla="*/ 0 h 6858000"/>
              <a:gd name="connsiteX1" fmla="*/ 1229608 w 5006297"/>
              <a:gd name="connsiteY1" fmla="*/ 0 h 6858000"/>
              <a:gd name="connsiteX2" fmla="*/ 1128285 w 5006297"/>
              <a:gd name="connsiteY2" fmla="*/ 156518 h 6858000"/>
              <a:gd name="connsiteX3" fmla="*/ 768782 w 5006297"/>
              <a:gd name="connsiteY3" fmla="*/ 825746 h 6858000"/>
              <a:gd name="connsiteX4" fmla="*/ 743290 w 5006297"/>
              <a:gd name="connsiteY4" fmla="*/ 860183 h 6858000"/>
              <a:gd name="connsiteX5" fmla="*/ 787138 w 5006297"/>
              <a:gd name="connsiteY5" fmla="*/ 756243 h 6858000"/>
              <a:gd name="connsiteX6" fmla="*/ 980544 w 5006297"/>
              <a:gd name="connsiteY6" fmla="*/ 339016 h 6858000"/>
              <a:gd name="connsiteX7" fmla="*/ 1161966 w 5006297"/>
              <a:gd name="connsiteY7" fmla="*/ 0 h 6858000"/>
              <a:gd name="connsiteX8" fmla="*/ 1104491 w 5006297"/>
              <a:gd name="connsiteY8" fmla="*/ 0 h 6858000"/>
              <a:gd name="connsiteX9" fmla="*/ 993044 w 5006297"/>
              <a:gd name="connsiteY9" fmla="*/ 204247 h 6858000"/>
              <a:gd name="connsiteX10" fmla="*/ 494731 w 5006297"/>
              <a:gd name="connsiteY10" fmla="*/ 1375322 h 6858000"/>
              <a:gd name="connsiteX11" fmla="*/ 46559 w 5006297"/>
              <a:gd name="connsiteY11" fmla="*/ 3329787 h 6858000"/>
              <a:gd name="connsiteX12" fmla="*/ 12272 w 5006297"/>
              <a:gd name="connsiteY12" fmla="*/ 4352595 h 6858000"/>
              <a:gd name="connsiteX13" fmla="*/ 171094 w 5006297"/>
              <a:gd name="connsiteY13" fmla="*/ 5544543 h 6858000"/>
              <a:gd name="connsiteX14" fmla="*/ 538125 w 5006297"/>
              <a:gd name="connsiteY14" fmla="*/ 6816123 h 6858000"/>
              <a:gd name="connsiteX15" fmla="*/ 555724 w 5006297"/>
              <a:gd name="connsiteY15" fmla="*/ 6858000 h 6858000"/>
              <a:gd name="connsiteX16" fmla="*/ 608303 w 5006297"/>
              <a:gd name="connsiteY16" fmla="*/ 6858000 h 6858000"/>
              <a:gd name="connsiteX17" fmla="*/ 596366 w 5006297"/>
              <a:gd name="connsiteY17" fmla="*/ 6829337 h 6858000"/>
              <a:gd name="connsiteX18" fmla="*/ 364843 w 5006297"/>
              <a:gd name="connsiteY18" fmla="*/ 6132604 h 6858000"/>
              <a:gd name="connsiteX19" fmla="*/ 213412 w 5006297"/>
              <a:gd name="connsiteY19" fmla="*/ 5505676 h 6858000"/>
              <a:gd name="connsiteX20" fmla="*/ 211628 w 5006297"/>
              <a:gd name="connsiteY20" fmla="*/ 5472254 h 6858000"/>
              <a:gd name="connsiteX21" fmla="*/ 311945 w 5006297"/>
              <a:gd name="connsiteY21" fmla="*/ 5821167 h 6858000"/>
              <a:gd name="connsiteX22" fmla="*/ 623960 w 5006297"/>
              <a:gd name="connsiteY22" fmla="*/ 6658826 h 6858000"/>
              <a:gd name="connsiteX23" fmla="*/ 717350 w 5006297"/>
              <a:gd name="connsiteY23" fmla="*/ 6858000 h 6858000"/>
              <a:gd name="connsiteX24" fmla="*/ 5006297 w 500629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06297" h="6858000">
                <a:moveTo>
                  <a:pt x="5006297" y="0"/>
                </a:moveTo>
                <a:lnTo>
                  <a:pt x="1229608" y="0"/>
                </a:lnTo>
                <a:lnTo>
                  <a:pt x="1128285" y="156518"/>
                </a:lnTo>
                <a:cubicBezTo>
                  <a:pt x="996915" y="372642"/>
                  <a:pt x="877575" y="596029"/>
                  <a:pt x="768782" y="825746"/>
                </a:cubicBezTo>
                <a:cubicBezTo>
                  <a:pt x="763429" y="839224"/>
                  <a:pt x="754646" y="851089"/>
                  <a:pt x="743290" y="860183"/>
                </a:cubicBezTo>
                <a:cubicBezTo>
                  <a:pt x="757948" y="825621"/>
                  <a:pt x="772224" y="790805"/>
                  <a:pt x="787138" y="756243"/>
                </a:cubicBezTo>
                <a:cubicBezTo>
                  <a:pt x="848067" y="615114"/>
                  <a:pt x="912406" y="475964"/>
                  <a:pt x="980544" y="339016"/>
                </a:cubicBezTo>
                <a:lnTo>
                  <a:pt x="1161966" y="0"/>
                </a:lnTo>
                <a:lnTo>
                  <a:pt x="1104491" y="0"/>
                </a:lnTo>
                <a:lnTo>
                  <a:pt x="993044" y="204247"/>
                </a:lnTo>
                <a:cubicBezTo>
                  <a:pt x="798291" y="579761"/>
                  <a:pt x="634561" y="971401"/>
                  <a:pt x="494731" y="1375322"/>
                </a:cubicBezTo>
                <a:cubicBezTo>
                  <a:pt x="277072" y="2009491"/>
                  <a:pt x="126862" y="2664550"/>
                  <a:pt x="46559" y="3329787"/>
                </a:cubicBezTo>
                <a:cubicBezTo>
                  <a:pt x="4496" y="3670216"/>
                  <a:pt x="-14242" y="4010141"/>
                  <a:pt x="12272" y="4352595"/>
                </a:cubicBezTo>
                <a:cubicBezTo>
                  <a:pt x="43627" y="4752907"/>
                  <a:pt x="90918" y="5150814"/>
                  <a:pt x="171094" y="5544543"/>
                </a:cubicBezTo>
                <a:cubicBezTo>
                  <a:pt x="259524" y="5979227"/>
                  <a:pt x="379573" y="6403657"/>
                  <a:pt x="538125" y="6816123"/>
                </a:cubicBezTo>
                <a:lnTo>
                  <a:pt x="555724" y="6858000"/>
                </a:lnTo>
                <a:lnTo>
                  <a:pt x="608303" y="6858000"/>
                </a:lnTo>
                <a:lnTo>
                  <a:pt x="596366" y="6829337"/>
                </a:lnTo>
                <a:cubicBezTo>
                  <a:pt x="508696" y="6602484"/>
                  <a:pt x="431985" y="6369981"/>
                  <a:pt x="364843" y="6132604"/>
                </a:cubicBezTo>
                <a:cubicBezTo>
                  <a:pt x="306463" y="5925865"/>
                  <a:pt x="263378" y="5714822"/>
                  <a:pt x="213412" y="5505676"/>
                </a:cubicBezTo>
                <a:cubicBezTo>
                  <a:pt x="212231" y="5494574"/>
                  <a:pt x="211637" y="5483421"/>
                  <a:pt x="211628" y="5472254"/>
                </a:cubicBezTo>
                <a:cubicBezTo>
                  <a:pt x="248210" y="5599108"/>
                  <a:pt x="277401" y="5710897"/>
                  <a:pt x="311945" y="5821167"/>
                </a:cubicBezTo>
                <a:cubicBezTo>
                  <a:pt x="401999" y="6108329"/>
                  <a:pt x="505868" y="6387643"/>
                  <a:pt x="623960" y="6658826"/>
                </a:cubicBezTo>
                <a:lnTo>
                  <a:pt x="717350" y="6858000"/>
                </a:lnTo>
                <a:lnTo>
                  <a:pt x="5006297" y="6858000"/>
                </a:lnTo>
                <a:close/>
              </a:path>
            </a:pathLst>
          </a:custGeom>
          <a:solidFill>
            <a:srgbClr val="D12CE4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C96B03-DCA4-9E1B-1A34-A6CF58B6E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44652"/>
            <a:ext cx="3182112" cy="5568696"/>
          </a:xfrm>
        </p:spPr>
        <p:txBody>
          <a:bodyPr>
            <a:normAutofit/>
          </a:bodyPr>
          <a:lstStyle/>
          <a:p>
            <a:r>
              <a:rPr lang="nl-NL" sz="6600" dirty="0">
                <a:solidFill>
                  <a:srgbClr val="FFFFFF"/>
                </a:solidFill>
              </a:rPr>
              <a:t>Planning lessen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65BE1A-7EAB-E7F8-D775-E33017110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4350" y="644652"/>
            <a:ext cx="5856401" cy="556869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Week 1</a:t>
            </a:r>
          </a:p>
          <a:p>
            <a:pPr>
              <a:lnSpc>
                <a:spcPct val="100000"/>
              </a:lnSpc>
            </a:pPr>
            <a:r>
              <a:rPr lang="nl-NL" dirty="0"/>
              <a:t>Uitleg verbreden en verdiepen </a:t>
            </a:r>
            <a:r>
              <a:rPr lang="nl-NL" dirty="0">
                <a:sym typeface="Wingdings" panose="05000000000000000000" pitchFamily="2" charset="2"/>
              </a:rPr>
              <a:t> jaarkalender +wikiwijs</a:t>
            </a: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Workshop les voorbereiden/ geven (N4)</a:t>
            </a:r>
          </a:p>
          <a:p>
            <a:pPr>
              <a:lnSpc>
                <a:spcPct val="100000"/>
              </a:lnSpc>
            </a:pPr>
            <a:r>
              <a:rPr lang="nl-NL" dirty="0"/>
              <a:t>Oriënteren op onderwerpen</a:t>
            </a:r>
            <a:endParaRPr lang="nl-NL" b="1" dirty="0"/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Elke 6 weken moeten er 2 producten worden opgeleverd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nl-NL" dirty="0"/>
              <a:t>Een project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nl-NL" dirty="0"/>
              <a:t>Een </a:t>
            </a:r>
            <a:r>
              <a:rPr lang="nl-NL" dirty="0" err="1"/>
              <a:t>lesvoorbereiden</a:t>
            </a:r>
            <a:r>
              <a:rPr lang="nl-NL" dirty="0"/>
              <a:t>/ lesgeven (+activiteit)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nl-NL" dirty="0"/>
              <a:t>Een les volgen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b="1" dirty="0"/>
              <a:t>Week 3</a:t>
            </a:r>
          </a:p>
          <a:p>
            <a:pPr>
              <a:lnSpc>
                <a:spcPct val="100000"/>
              </a:lnSpc>
            </a:pPr>
            <a:r>
              <a:rPr lang="nl-NL" dirty="0"/>
              <a:t>Inschrijven lessen</a:t>
            </a:r>
          </a:p>
          <a:p>
            <a:pPr>
              <a:lnSpc>
                <a:spcPct val="10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4916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57C73-9ACF-0CCD-320D-3DE9ECCEA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nl-NL" sz="6000" dirty="0"/>
              <a:t>In het kort: 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41275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60BF63-FDA7-2A38-B792-FCDE99732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4" y="713232"/>
            <a:ext cx="6052158" cy="5431536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2400" b="1" dirty="0"/>
              <a:t>Niveau 3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Volgt minimaal 2 lessen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Eigenproject </a:t>
            </a:r>
            <a:r>
              <a:rPr lang="nl-NL" sz="2400" dirty="0">
                <a:sym typeface="Wingdings" panose="05000000000000000000" pitchFamily="2" charset="2"/>
              </a:rPr>
              <a:t> 4 keer (kan in overleg afwijken bij meer lessen volgen) </a:t>
            </a: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Per project 15 lesuren.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2400" b="1" dirty="0"/>
              <a:t>Niveau 4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Geeft in groepjes van twee 1 lessenreeks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Volgt minimaal 1 les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Eigenproject </a:t>
            </a:r>
            <a:r>
              <a:rPr lang="nl-NL" sz="2400" dirty="0">
                <a:sym typeface="Wingdings" panose="05000000000000000000" pitchFamily="2" charset="2"/>
              </a:rPr>
              <a:t> 3 keer (kan in overleg afwijken bij meer lessen volgen)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2400" dirty="0">
                <a:sym typeface="Wingdings" panose="05000000000000000000" pitchFamily="2" charset="2"/>
              </a:rPr>
              <a:t> </a:t>
            </a:r>
            <a:endParaRPr lang="nl-NL" sz="2400" dirty="0"/>
          </a:p>
          <a:p>
            <a:pPr marL="0" indent="0">
              <a:lnSpc>
                <a:spcPct val="100000"/>
              </a:lnSpc>
              <a:buNone/>
            </a:pPr>
            <a:r>
              <a:rPr lang="nl-NL" sz="2400" b="1" dirty="0"/>
              <a:t>-Logboek (invullen gedurende alle periodes = individueel) </a:t>
            </a:r>
          </a:p>
          <a:p>
            <a:pPr>
              <a:lnSpc>
                <a:spcPct val="10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324104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D12CE4"/>
          </a:solidFill>
          <a:ln w="38100" cap="rnd">
            <a:solidFill>
              <a:srgbClr val="D12CE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841386-9148-A0A1-8F15-8925CBAF2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 dirty="0"/>
              <a:t>Eigen projecten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AADDE-E1B1-691C-78FE-D67C4C9AE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nl-NL" dirty="0"/>
              <a:t>Go/no go formulier invullen</a:t>
            </a:r>
          </a:p>
          <a:p>
            <a:r>
              <a:rPr lang="nl-NL" dirty="0"/>
              <a:t>Alles mag, maar geen verslag</a:t>
            </a:r>
          </a:p>
          <a:p>
            <a:pPr lvl="1"/>
            <a:r>
              <a:rPr lang="nl-NL" dirty="0"/>
              <a:t>Wat wel?! PP een </a:t>
            </a:r>
            <a:r>
              <a:rPr lang="nl-NL" dirty="0" err="1"/>
              <a:t>Prezi</a:t>
            </a:r>
            <a:r>
              <a:rPr lang="nl-NL" dirty="0"/>
              <a:t>, een informatieboek, kwartet, monopoly, een filmpje, een quiz een vlog </a:t>
            </a:r>
            <a:r>
              <a:rPr lang="nl-NL" dirty="0" err="1"/>
              <a:t>etc</a:t>
            </a:r>
            <a:r>
              <a:rPr lang="nl-NL" dirty="0"/>
              <a:t>….</a:t>
            </a:r>
          </a:p>
          <a:p>
            <a:r>
              <a:rPr lang="nl-NL" dirty="0"/>
              <a:t>In tweetallen óf individueel</a:t>
            </a:r>
          </a:p>
          <a:p>
            <a:r>
              <a:rPr lang="nl-NL" dirty="0"/>
              <a:t>Projecten (kan in overleg afwijken)</a:t>
            </a:r>
          </a:p>
          <a:p>
            <a:pPr lvl="1"/>
            <a:r>
              <a:rPr lang="nl-NL" dirty="0"/>
              <a:t>Praktijkproject, theoretische verdieping, </a:t>
            </a:r>
            <a:r>
              <a:rPr lang="nl-NL" dirty="0" err="1"/>
              <a:t>meeloopdag</a:t>
            </a:r>
            <a:r>
              <a:rPr lang="nl-NL" dirty="0"/>
              <a:t>, toekomstproject </a:t>
            </a:r>
            <a:r>
              <a:rPr lang="nl-NL" dirty="0" err="1"/>
              <a:t>etc</a:t>
            </a:r>
            <a:r>
              <a:rPr lang="nl-NL" dirty="0"/>
              <a:t> (buiten of binnen school)</a:t>
            </a:r>
          </a:p>
          <a:p>
            <a:r>
              <a:rPr lang="nl-NL" dirty="0"/>
              <a:t>Meerwaarde bieden voor jezelf waar wil jij graag meer over weten (milieu, dier, mens)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0719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1C2432"/>
      </a:dk2>
      <a:lt2>
        <a:srgbClr val="F1F3F0"/>
      </a:lt2>
      <a:accent1>
        <a:srgbClr val="D12CE4"/>
      </a:accent1>
      <a:accent2>
        <a:srgbClr val="721AD2"/>
      </a:accent2>
      <a:accent3>
        <a:srgbClr val="3B30E4"/>
      </a:accent3>
      <a:accent4>
        <a:srgbClr val="1A5BD2"/>
      </a:accent4>
      <a:accent5>
        <a:srgbClr val="2CBAE4"/>
      </a:accent5>
      <a:accent6>
        <a:srgbClr val="18C1A1"/>
      </a:accent6>
      <a:hlink>
        <a:srgbClr val="3F8CBF"/>
      </a:hlink>
      <a:folHlink>
        <a:srgbClr val="7F7F7F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710</Words>
  <Application>Microsoft Office PowerPoint</Application>
  <PresentationFormat>Breedbeeld</PresentationFormat>
  <Paragraphs>107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The Hand Bold</vt:lpstr>
      <vt:lpstr>The Serif Hand Black</vt:lpstr>
      <vt:lpstr>SketchyVTI</vt:lpstr>
      <vt:lpstr>Verbreden en verdiepen </vt:lpstr>
      <vt:lpstr>wIE BEN IK?</vt:lpstr>
      <vt:lpstr>Inhoud:</vt:lpstr>
      <vt:lpstr>Verbreden en verdiepen </vt:lpstr>
      <vt:lpstr>Verbreden en verdiepen </vt:lpstr>
      <vt:lpstr>Verbreden en verdiepen </vt:lpstr>
      <vt:lpstr>Planning lessen </vt:lpstr>
      <vt:lpstr>In het kort: </vt:lpstr>
      <vt:lpstr>Eigen projecten </vt:lpstr>
      <vt:lpstr>Lesproject </vt:lpstr>
      <vt:lpstr>Activiteiten </vt:lpstr>
      <vt:lpstr>logboek </vt:lpstr>
      <vt:lpstr>Eisen:</vt:lpstr>
      <vt:lpstr>Beoordeling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Verbreden en verdiepen </dc:title>
  <dc:creator>Straten, Maxime van</dc:creator>
  <cp:lastModifiedBy>Maxime Van Straten</cp:lastModifiedBy>
  <cp:revision>2</cp:revision>
  <dcterms:created xsi:type="dcterms:W3CDTF">2022-09-06T16:35:43Z</dcterms:created>
  <dcterms:modified xsi:type="dcterms:W3CDTF">2022-09-07T07:58:11Z</dcterms:modified>
</cp:coreProperties>
</file>