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7" r:id="rId8"/>
    <p:sldId id="262" r:id="rId9"/>
    <p:sldId id="264" r:id="rId10"/>
    <p:sldId id="265" r:id="rId11"/>
    <p:sldId id="266" r:id="rId12"/>
    <p:sldId id="263" r:id="rId1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5F404CD-44D6-46B8-965B-C3593A2D3468}" v="6" dt="2024-02-26T09:35:16.28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686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65F404CD-44D6-46B8-965B-C3593A2D3468}"/>
    <pc:docChg chg="undo custSel modSld">
      <pc:chgData name="Fluitsma, D.W.P.M. (Daniel)" userId="aab17d33-b89b-4526-b7c1-165dab8f619f" providerId="ADAL" clId="{65F404CD-44D6-46B8-965B-C3593A2D3468}" dt="2024-02-26T09:39:31.610" v="2931" actId="27636"/>
      <pc:docMkLst>
        <pc:docMk/>
      </pc:docMkLst>
      <pc:sldChg chg="modSp mod">
        <pc:chgData name="Fluitsma, D.W.P.M. (Daniel)" userId="aab17d33-b89b-4526-b7c1-165dab8f619f" providerId="ADAL" clId="{65F404CD-44D6-46B8-965B-C3593A2D3468}" dt="2024-02-26T09:39:31.610" v="2931" actId="27636"/>
        <pc:sldMkLst>
          <pc:docMk/>
          <pc:sldMk cId="3791622928" sldId="263"/>
        </pc:sldMkLst>
        <pc:spChg chg="mod">
          <ac:chgData name="Fluitsma, D.W.P.M. (Daniel)" userId="aab17d33-b89b-4526-b7c1-165dab8f619f" providerId="ADAL" clId="{65F404CD-44D6-46B8-965B-C3593A2D3468}" dt="2024-02-26T09:39:26.942" v="2927" actId="14100"/>
          <ac:spMkLst>
            <pc:docMk/>
            <pc:sldMk cId="3791622928" sldId="263"/>
            <ac:spMk id="2" creationId="{B05B9B54-90CE-3315-1B83-129195CEE5B5}"/>
          </ac:spMkLst>
        </pc:spChg>
        <pc:spChg chg="mod">
          <ac:chgData name="Fluitsma, D.W.P.M. (Daniel)" userId="aab17d33-b89b-4526-b7c1-165dab8f619f" providerId="ADAL" clId="{65F404CD-44D6-46B8-965B-C3593A2D3468}" dt="2024-02-26T09:39:31.610" v="2931" actId="27636"/>
          <ac:spMkLst>
            <pc:docMk/>
            <pc:sldMk cId="3791622928" sldId="263"/>
            <ac:spMk id="3" creationId="{0F88F5D0-BD81-39E9-9CF6-95D5A03635EC}"/>
          </ac:spMkLst>
        </pc:spChg>
      </pc:sldChg>
      <pc:sldChg chg="modSp mod">
        <pc:chgData name="Fluitsma, D.W.P.M. (Daniel)" userId="aab17d33-b89b-4526-b7c1-165dab8f619f" providerId="ADAL" clId="{65F404CD-44D6-46B8-965B-C3593A2D3468}" dt="2024-02-26T09:25:22.315" v="909" actId="20577"/>
        <pc:sldMkLst>
          <pc:docMk/>
          <pc:sldMk cId="1505464824" sldId="264"/>
        </pc:sldMkLst>
        <pc:spChg chg="mod">
          <ac:chgData name="Fluitsma, D.W.P.M. (Daniel)" userId="aab17d33-b89b-4526-b7c1-165dab8f619f" providerId="ADAL" clId="{65F404CD-44D6-46B8-965B-C3593A2D3468}" dt="2024-02-26T09:25:22.315" v="909" actId="20577"/>
          <ac:spMkLst>
            <pc:docMk/>
            <pc:sldMk cId="1505464824" sldId="264"/>
            <ac:spMk id="3" creationId="{998B7809-D605-A6B3-00A1-1924D63449BB}"/>
          </ac:spMkLst>
        </pc:spChg>
      </pc:sldChg>
      <pc:sldChg chg="modSp mod">
        <pc:chgData name="Fluitsma, D.W.P.M. (Daniel)" userId="aab17d33-b89b-4526-b7c1-165dab8f619f" providerId="ADAL" clId="{65F404CD-44D6-46B8-965B-C3593A2D3468}" dt="2024-02-26T09:27:19.444" v="1268" actId="20577"/>
        <pc:sldMkLst>
          <pc:docMk/>
          <pc:sldMk cId="200691712" sldId="265"/>
        </pc:sldMkLst>
        <pc:spChg chg="mod">
          <ac:chgData name="Fluitsma, D.W.P.M. (Daniel)" userId="aab17d33-b89b-4526-b7c1-165dab8f619f" providerId="ADAL" clId="{65F404CD-44D6-46B8-965B-C3593A2D3468}" dt="2024-02-26T09:27:19.444" v="1268" actId="20577"/>
          <ac:spMkLst>
            <pc:docMk/>
            <pc:sldMk cId="200691712" sldId="265"/>
            <ac:spMk id="3" creationId="{8C96DCBB-4E86-B074-F68E-34A5C3B5C541}"/>
          </ac:spMkLst>
        </pc:spChg>
      </pc:sldChg>
      <pc:sldChg chg="modSp mod">
        <pc:chgData name="Fluitsma, D.W.P.M. (Daniel)" userId="aab17d33-b89b-4526-b7c1-165dab8f619f" providerId="ADAL" clId="{65F404CD-44D6-46B8-965B-C3593A2D3468}" dt="2024-02-26T09:30:12.579" v="1731" actId="20577"/>
        <pc:sldMkLst>
          <pc:docMk/>
          <pc:sldMk cId="3927529405" sldId="266"/>
        </pc:sldMkLst>
        <pc:spChg chg="mod">
          <ac:chgData name="Fluitsma, D.W.P.M. (Daniel)" userId="aab17d33-b89b-4526-b7c1-165dab8f619f" providerId="ADAL" clId="{65F404CD-44D6-46B8-965B-C3593A2D3468}" dt="2024-02-26T09:30:12.579" v="1731" actId="20577"/>
          <ac:spMkLst>
            <pc:docMk/>
            <pc:sldMk cId="3927529405" sldId="266"/>
            <ac:spMk id="3" creationId="{F85B964B-96E5-57E7-972B-AE4D11C9B59C}"/>
          </ac:spMkLst>
        </pc:spChg>
      </pc:sldChg>
      <pc:sldChg chg="modSp mod">
        <pc:chgData name="Fluitsma, D.W.P.M. (Daniel)" userId="aab17d33-b89b-4526-b7c1-165dab8f619f" providerId="ADAL" clId="{65F404CD-44D6-46B8-965B-C3593A2D3468}" dt="2024-02-23T12:35:36.001" v="0" actId="20577"/>
        <pc:sldMkLst>
          <pc:docMk/>
          <pc:sldMk cId="3413962278" sldId="267"/>
        </pc:sldMkLst>
        <pc:spChg chg="mod">
          <ac:chgData name="Fluitsma, D.W.P.M. (Daniel)" userId="aab17d33-b89b-4526-b7c1-165dab8f619f" providerId="ADAL" clId="{65F404CD-44D6-46B8-965B-C3593A2D3468}" dt="2024-02-23T12:35:36.001" v="0" actId="20577"/>
          <ac:spMkLst>
            <pc:docMk/>
            <pc:sldMk cId="3413962278" sldId="267"/>
            <ac:spMk id="3" creationId="{A889D278-C7C5-50C9-52A6-9549BD0B86C5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BEE2603-D1AA-8F3F-19A4-8CB03044DD0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D9241834-1387-DA76-DB6E-FE8D3913D03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1ACE2CA-B56C-7BF1-50B9-38E86A7E53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0F6243C-09C3-B453-48DF-C15F5BE4E2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52B340A-8B17-5729-87DA-78729B754B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875833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ED27EE6-F30D-0176-9C4B-2DFEC40844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DDA659F6-9037-0499-5915-81D63F20294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BA340B4-590E-51F4-4490-9AE0AAA2A1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387DACF-581D-3A02-E9F5-A8FDAD110A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35A6275-3DAB-BAC3-C36E-36560E0C37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301323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43089C2E-21C2-A0BC-2115-13003E997AE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8EB84C69-F2C1-B449-EF41-4FD27510DFF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553AC0C-7523-4590-BC30-6FE8753D73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6E848CC-E47E-F519-7953-29EABFBBCC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499321F-EF9D-C25F-78B2-097163DA59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408673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BC370B5-FF5F-3903-BC71-7F2E987FFC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5543631-F2DE-02A0-01A4-DA6B0674EE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769833A-D7E7-A621-65F9-7E7DB91A79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228B559-FD4E-21DB-AD76-EC8E51E467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6531164-3D5A-B2AC-5310-DF0973CC28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92794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5B71E1-19C5-D33C-CA71-119CC5E72D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0E6882C-306F-B5B9-590E-560B90216D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CAFA562-61E7-C569-0C1F-F6C6270C97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BF794AE-3EA8-B9C9-FED5-5948C080A4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14CBE21-BD15-A285-8C45-148F8BA28D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53430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19419A-33C4-C19E-4C03-B10D582BBE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4CC6B2F-114B-0D04-F863-C617057B4DD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D9535A97-D877-FF64-0974-D3170E45849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B79C20FD-A15B-2E1D-C733-CC761C7EFA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E200D1D4-3976-4562-E14B-B30382037F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683CAB6-F754-360F-AEB4-CED6DDB7E6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068217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0ADEAAA-229D-8A59-B56A-612CE7F5B4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18757930-38BA-DC90-4767-5AEAEB9DE9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CFC7690F-EDE8-F33B-A673-6C8129A0AA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A9925187-9A4D-0DDA-828C-DF90BFDAC9A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AD1C572D-56C6-3A0E-DD8D-B309794FF93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416F6D56-AF5F-21E9-9846-3407C2B0F9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092DECAE-3789-AD1F-9164-20B4FC38D9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ECAC757A-5837-1502-93DC-7B54327BC3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3160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3C9A9B1-5986-5018-3BF6-A893CA1E67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8CBE8966-033D-3283-41FC-BFE39B04A8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AFBB426C-ED11-DF41-0BD6-9FCD56984D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3061961F-6EA8-AA0D-207A-7974735E04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314949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FD94906B-108E-D71E-90E6-D95A838F0D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B7C7E4E6-69C5-4805-A0E2-356605CB3B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07A243A8-CB8A-43D3-5809-78D19297AF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181825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B56B268-4CB9-32CD-55D4-BB0257C96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6D4BF3B-E9F8-7BE2-64DA-ECF7A36603B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3F9E65F2-CD93-0015-3B25-FE3E3C135F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82C15157-D640-FFB0-A278-FB45D56B7F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F680C33-2017-DF11-B6CD-7B43E53159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3DE03E7-00C7-E17D-5F63-01CA9EE8A9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272074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2B96E2-B02E-1273-5FB9-DC7AE89C11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7E08A653-A391-06E0-6419-8B2A934F1F3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6BD5368B-D27C-C737-FCD6-2C1A178870C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B4B9677F-045B-71C9-651D-3118AFC36F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CFE124F-5AE7-A3B7-D19E-374477C3A6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FA34E3CC-D737-700F-A12A-D9798267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339946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89DF2C4E-E0EE-6961-96FF-59FEFCEB95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A04F07D9-C495-719B-C8CB-FE20BFBCA7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70CC53A-A989-5E8F-EFB6-8BECEDAC2B1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B0D596-C401-4FD8-8758-0D5F5F51997A}" type="datetimeFigureOut">
              <a:rPr lang="nl-NL" smtClean="0"/>
              <a:t>26-2-2024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775DA6B-AB60-220C-74FA-74B448C6162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6A7444F-AD6B-203E-0037-48EFB3B75DA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B053B2-EE04-4C3E-AFA0-B34885B2E4C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12183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597EC65E-A5BE-1522-21F5-28A92FD586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H4: De </a:t>
            </a:r>
            <a:r>
              <a:rPr lang="en-US" dirty="0" err="1"/>
              <a:t>arbeidsmarkt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357623CE-3763-89C6-BDCC-D377C7F050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Deelvragen</a:t>
            </a:r>
            <a:r>
              <a:rPr lang="en-US" dirty="0"/>
              <a:t> van </a:t>
            </a:r>
            <a:r>
              <a:rPr lang="en-US" dirty="0" err="1"/>
              <a:t>hoofdstuk</a:t>
            </a:r>
            <a:r>
              <a:rPr lang="en-US" dirty="0"/>
              <a:t> 4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Wat is de </a:t>
            </a:r>
            <a:r>
              <a:rPr lang="en-US" dirty="0" err="1"/>
              <a:t>arbeidsmarkt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welke</a:t>
            </a:r>
            <a:r>
              <a:rPr lang="en-US" dirty="0"/>
              <a:t> </a:t>
            </a:r>
            <a:r>
              <a:rPr lang="en-US" dirty="0" err="1"/>
              <a:t>beroepssectoren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er?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Wat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belangrijke</a:t>
            </a:r>
            <a:r>
              <a:rPr lang="en-US" dirty="0"/>
              <a:t> </a:t>
            </a:r>
            <a:r>
              <a:rPr lang="en-US" dirty="0" err="1"/>
              <a:t>ontwikkelingen</a:t>
            </a:r>
            <a:r>
              <a:rPr lang="en-US" dirty="0"/>
              <a:t> op de </a:t>
            </a:r>
            <a:r>
              <a:rPr lang="en-US" dirty="0" err="1"/>
              <a:t>arbeidsmarkt</a:t>
            </a:r>
            <a:r>
              <a:rPr lang="en-US" dirty="0"/>
              <a:t>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8482489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9D9AC0A-AAD9-5CAD-E261-41B8D20C9B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Flexibel</a:t>
            </a:r>
            <a:r>
              <a:rPr lang="en-US" dirty="0"/>
              <a:t> </a:t>
            </a:r>
            <a:r>
              <a:rPr lang="en-US" dirty="0" err="1"/>
              <a:t>werken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C96DCBB-4E86-B074-F68E-34A5C3B5C54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Flexibel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 </a:t>
            </a:r>
            <a:r>
              <a:rPr lang="en-US" dirty="0" err="1"/>
              <a:t>wil</a:t>
            </a:r>
            <a:r>
              <a:rPr lang="en-US" dirty="0"/>
              <a:t> </a:t>
            </a:r>
            <a:r>
              <a:rPr lang="en-US" dirty="0" err="1"/>
              <a:t>zeggen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je </a:t>
            </a:r>
            <a:r>
              <a:rPr lang="en-US" dirty="0" err="1"/>
              <a:t>wisselende</a:t>
            </a:r>
            <a:r>
              <a:rPr lang="en-US" dirty="0"/>
              <a:t> </a:t>
            </a:r>
            <a:r>
              <a:rPr lang="en-US" dirty="0" err="1"/>
              <a:t>werktijden</a:t>
            </a:r>
            <a:r>
              <a:rPr lang="en-US" dirty="0"/>
              <a:t> </a:t>
            </a:r>
            <a:r>
              <a:rPr lang="en-US" dirty="0" err="1"/>
              <a:t>hebt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op </a:t>
            </a:r>
            <a:r>
              <a:rPr lang="en-US" dirty="0" err="1"/>
              <a:t>wisselende</a:t>
            </a:r>
            <a:r>
              <a:rPr lang="en-US" dirty="0"/>
              <a:t> </a:t>
            </a:r>
            <a:r>
              <a:rPr lang="en-US" dirty="0" err="1"/>
              <a:t>werkplekken</a:t>
            </a:r>
            <a:r>
              <a:rPr lang="en-US" dirty="0"/>
              <a:t> </a:t>
            </a:r>
            <a:r>
              <a:rPr lang="en-US" dirty="0" err="1"/>
              <a:t>werkt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Je </a:t>
            </a:r>
            <a:r>
              <a:rPr lang="en-US" dirty="0" err="1"/>
              <a:t>hebt</a:t>
            </a:r>
            <a:r>
              <a:rPr lang="en-US" dirty="0"/>
              <a:t> (</a:t>
            </a:r>
            <a:r>
              <a:rPr lang="en-US" dirty="0" err="1"/>
              <a:t>vaak</a:t>
            </a:r>
            <a:r>
              <a:rPr lang="en-US" dirty="0"/>
              <a:t>)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vaste</a:t>
            </a:r>
            <a:r>
              <a:rPr lang="en-US" dirty="0"/>
              <a:t> </a:t>
            </a:r>
            <a:r>
              <a:rPr lang="en-US" dirty="0" err="1"/>
              <a:t>werkplek</a:t>
            </a:r>
            <a:r>
              <a:rPr lang="en-US" dirty="0"/>
              <a:t> </a:t>
            </a:r>
            <a:r>
              <a:rPr lang="en-US" dirty="0" err="1"/>
              <a:t>nodig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Je </a:t>
            </a:r>
            <a:r>
              <a:rPr lang="en-US" dirty="0" err="1"/>
              <a:t>kunt</a:t>
            </a:r>
            <a:r>
              <a:rPr lang="en-US" dirty="0"/>
              <a:t> (</a:t>
            </a:r>
            <a:r>
              <a:rPr lang="en-US" dirty="0" err="1"/>
              <a:t>en</a:t>
            </a:r>
            <a:r>
              <a:rPr lang="en-US" dirty="0"/>
              <a:t> mag van de </a:t>
            </a:r>
            <a:r>
              <a:rPr lang="en-US" dirty="0" err="1"/>
              <a:t>werkgever</a:t>
            </a:r>
            <a:r>
              <a:rPr lang="en-US" dirty="0"/>
              <a:t>)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deels</a:t>
            </a:r>
            <a:r>
              <a:rPr lang="en-US" dirty="0"/>
              <a:t> </a:t>
            </a:r>
            <a:r>
              <a:rPr lang="en-US" dirty="0" err="1"/>
              <a:t>thuis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Voordeel</a:t>
            </a:r>
            <a:r>
              <a:rPr lang="en-US" dirty="0"/>
              <a:t> </a:t>
            </a:r>
            <a:r>
              <a:rPr lang="en-US" dirty="0" err="1"/>
              <a:t>thuis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: je </a:t>
            </a:r>
            <a:r>
              <a:rPr lang="en-US" dirty="0" err="1"/>
              <a:t>kunt</a:t>
            </a:r>
            <a:r>
              <a:rPr lang="en-US" dirty="0"/>
              <a:t> je eigen </a:t>
            </a:r>
            <a:r>
              <a:rPr lang="en-US" dirty="0" err="1"/>
              <a:t>tijd</a:t>
            </a:r>
            <a:r>
              <a:rPr lang="en-US" dirty="0"/>
              <a:t> </a:t>
            </a:r>
            <a:r>
              <a:rPr lang="en-US" dirty="0" err="1"/>
              <a:t>indelen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Nadeel</a:t>
            </a:r>
            <a:r>
              <a:rPr lang="en-US" dirty="0"/>
              <a:t> </a:t>
            </a:r>
            <a:r>
              <a:rPr lang="en-US" dirty="0" err="1"/>
              <a:t>thuis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: minder contact met </a:t>
            </a:r>
            <a:r>
              <a:rPr lang="en-US" dirty="0" err="1"/>
              <a:t>collega’s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Nadeel</a:t>
            </a:r>
            <a:r>
              <a:rPr lang="en-US" dirty="0"/>
              <a:t> </a:t>
            </a:r>
            <a:r>
              <a:rPr lang="en-US" dirty="0" err="1"/>
              <a:t>thuis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: </a:t>
            </a:r>
            <a:r>
              <a:rPr lang="en-US" dirty="0" err="1"/>
              <a:t>werkgever</a:t>
            </a:r>
            <a:r>
              <a:rPr lang="en-US" dirty="0"/>
              <a:t> heft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zicht</a:t>
            </a:r>
            <a:r>
              <a:rPr lang="en-US" dirty="0"/>
              <a:t>/ minder </a:t>
            </a:r>
            <a:r>
              <a:rPr lang="en-US" dirty="0" err="1"/>
              <a:t>controle</a:t>
            </a:r>
            <a:r>
              <a:rPr lang="en-US" dirty="0"/>
              <a:t> op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werknemer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069171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D9371F-0B08-2A07-2D7C-D38015C7C4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Flexwerken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85B964B-96E5-57E7-972B-AE4D11C9B59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0073" y="1825625"/>
            <a:ext cx="11998036" cy="4351338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Flexwerken</a:t>
            </a:r>
            <a:r>
              <a:rPr lang="en-US" dirty="0"/>
              <a:t>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specifieke</a:t>
            </a:r>
            <a:r>
              <a:rPr lang="en-US" dirty="0"/>
              <a:t> </a:t>
            </a:r>
            <a:r>
              <a:rPr lang="en-US" dirty="0" err="1"/>
              <a:t>vorm</a:t>
            </a:r>
            <a:r>
              <a:rPr lang="en-US" dirty="0"/>
              <a:t> van flexible </a:t>
            </a:r>
            <a:r>
              <a:rPr lang="en-US" dirty="0" err="1"/>
              <a:t>werken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Het </a:t>
            </a:r>
            <a:r>
              <a:rPr lang="en-US" dirty="0" err="1"/>
              <a:t>gaat</a:t>
            </a:r>
            <a:r>
              <a:rPr lang="en-US" dirty="0"/>
              <a:t> </a:t>
            </a:r>
            <a:r>
              <a:rPr lang="en-US" dirty="0" err="1"/>
              <a:t>hierbij</a:t>
            </a:r>
            <a:r>
              <a:rPr lang="en-US" dirty="0"/>
              <a:t> om  ‘ </a:t>
            </a:r>
            <a:r>
              <a:rPr lang="en-US" dirty="0" err="1"/>
              <a:t>werken</a:t>
            </a:r>
            <a:r>
              <a:rPr lang="en-US" dirty="0"/>
              <a:t> </a:t>
            </a:r>
            <a:r>
              <a:rPr lang="en-US" dirty="0" err="1"/>
              <a:t>zonder</a:t>
            </a:r>
            <a:r>
              <a:rPr lang="en-US" dirty="0"/>
              <a:t> vast contract’.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Er </a:t>
            </a:r>
            <a:r>
              <a:rPr lang="en-US" dirty="0" err="1"/>
              <a:t>zijn</a:t>
            </a:r>
            <a:r>
              <a:rPr lang="en-US" dirty="0"/>
              <a:t> twee </a:t>
            </a:r>
            <a:r>
              <a:rPr lang="en-US" dirty="0" err="1"/>
              <a:t>soorten</a:t>
            </a:r>
            <a:r>
              <a:rPr lang="en-US" dirty="0"/>
              <a:t> </a:t>
            </a:r>
            <a:r>
              <a:rPr lang="en-US" dirty="0" err="1"/>
              <a:t>flexwerkers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werknemers</a:t>
            </a:r>
            <a:r>
              <a:rPr lang="en-US" dirty="0"/>
              <a:t> </a:t>
            </a:r>
            <a:r>
              <a:rPr lang="en-US" dirty="0" err="1"/>
              <a:t>wel</a:t>
            </a:r>
            <a:r>
              <a:rPr lang="en-US" dirty="0"/>
              <a:t> </a:t>
            </a:r>
            <a:r>
              <a:rPr lang="en-US" dirty="0" err="1"/>
              <a:t>verbonden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bedrijf</a:t>
            </a:r>
            <a:r>
              <a:rPr lang="en-US" dirty="0"/>
              <a:t>, maar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daar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in </a:t>
            </a:r>
            <a:r>
              <a:rPr lang="en-US" dirty="0" err="1"/>
              <a:t>vaste</a:t>
            </a:r>
            <a:r>
              <a:rPr lang="en-US" dirty="0"/>
              <a:t> </a:t>
            </a:r>
            <a:r>
              <a:rPr lang="en-US" dirty="0" err="1"/>
              <a:t>dienst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</a:t>
            </a:r>
            <a:r>
              <a:rPr lang="en-US" sz="2400" dirty="0"/>
              <a:t>(</a:t>
            </a:r>
            <a:r>
              <a:rPr lang="en-US" sz="2400" dirty="0" err="1"/>
              <a:t>Betreft</a:t>
            </a:r>
            <a:r>
              <a:rPr lang="en-US" sz="2400" dirty="0"/>
              <a:t> </a:t>
            </a:r>
            <a:r>
              <a:rPr lang="en-US" sz="2400" dirty="0" err="1"/>
              <a:t>tijdelijk</a:t>
            </a:r>
            <a:r>
              <a:rPr lang="en-US" sz="2400" dirty="0"/>
              <a:t> </a:t>
            </a:r>
            <a:r>
              <a:rPr lang="en-US" sz="2400" dirty="0" err="1"/>
              <a:t>werk</a:t>
            </a:r>
            <a:r>
              <a:rPr lang="en-US" sz="2400" dirty="0"/>
              <a:t>. Ook </a:t>
            </a:r>
            <a:r>
              <a:rPr lang="en-US" sz="2400" dirty="0" err="1"/>
              <a:t>oproep</a:t>
            </a:r>
            <a:r>
              <a:rPr lang="en-US" sz="2400" dirty="0"/>
              <a:t>- </a:t>
            </a:r>
            <a:r>
              <a:rPr lang="en-US" sz="2400" dirty="0" err="1"/>
              <a:t>en</a:t>
            </a:r>
            <a:r>
              <a:rPr lang="en-US" sz="2400" dirty="0"/>
              <a:t> </a:t>
            </a:r>
            <a:r>
              <a:rPr lang="en-US" sz="2400" dirty="0" err="1"/>
              <a:t>uitzendkrachten</a:t>
            </a:r>
            <a:r>
              <a:rPr lang="en-US" sz="2400" dirty="0"/>
              <a:t> </a:t>
            </a:r>
            <a:r>
              <a:rPr lang="en-US" sz="2400" dirty="0" err="1"/>
              <a:t>vallen</a:t>
            </a:r>
            <a:r>
              <a:rPr lang="en-US" sz="2400" dirty="0"/>
              <a:t> </a:t>
            </a:r>
            <a:r>
              <a:rPr lang="en-US" sz="2400" dirty="0" err="1"/>
              <a:t>hieronder</a:t>
            </a:r>
            <a:r>
              <a:rPr lang="en-US" sz="2400" dirty="0"/>
              <a:t>.</a:t>
            </a:r>
            <a:br>
              <a:rPr lang="en-US" sz="2400" dirty="0"/>
            </a:br>
            <a:r>
              <a:rPr lang="en-US" sz="2400" dirty="0"/>
              <a:t>  Worden </a:t>
            </a:r>
            <a:r>
              <a:rPr lang="en-US" sz="2400" dirty="0" err="1"/>
              <a:t>ingezet</a:t>
            </a:r>
            <a:r>
              <a:rPr lang="en-US" sz="2400" dirty="0"/>
              <a:t> </a:t>
            </a:r>
            <a:r>
              <a:rPr lang="en-US" sz="2400" dirty="0" err="1"/>
              <a:t>bij</a:t>
            </a:r>
            <a:r>
              <a:rPr lang="en-US" sz="2400" dirty="0"/>
              <a:t> </a:t>
            </a:r>
            <a:r>
              <a:rPr lang="en-US" sz="2400" dirty="0" err="1"/>
              <a:t>drukke</a:t>
            </a:r>
            <a:r>
              <a:rPr lang="en-US" sz="2400" dirty="0"/>
              <a:t> </a:t>
            </a:r>
            <a:r>
              <a:rPr lang="en-US" sz="2400" dirty="0" err="1"/>
              <a:t>periodes</a:t>
            </a:r>
            <a:r>
              <a:rPr lang="en-US" sz="2400" dirty="0"/>
              <a:t> of </a:t>
            </a:r>
            <a:r>
              <a:rPr lang="en-US" sz="2400" dirty="0" err="1"/>
              <a:t>ziekte</a:t>
            </a:r>
            <a:r>
              <a:rPr lang="en-US" sz="2400" dirty="0"/>
              <a:t> van </a:t>
            </a:r>
            <a:r>
              <a:rPr lang="en-US" sz="2400" dirty="0" err="1"/>
              <a:t>vaste</a:t>
            </a:r>
            <a:r>
              <a:rPr lang="en-US" sz="2400" dirty="0"/>
              <a:t> </a:t>
            </a:r>
            <a:r>
              <a:rPr lang="en-US" sz="2400" dirty="0" err="1"/>
              <a:t>werknemers</a:t>
            </a:r>
            <a:r>
              <a:rPr lang="en-US" sz="2400" dirty="0"/>
              <a:t>).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Mensen</a:t>
            </a:r>
            <a:r>
              <a:rPr lang="en-US" dirty="0"/>
              <a:t> die </a:t>
            </a:r>
            <a:r>
              <a:rPr lang="en-US" dirty="0" err="1"/>
              <a:t>zelfstandig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, </a:t>
            </a:r>
            <a:r>
              <a:rPr lang="en-US" dirty="0" err="1"/>
              <a:t>werken</a:t>
            </a:r>
            <a:r>
              <a:rPr lang="en-US" dirty="0"/>
              <a:t> Meestal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meerdere</a:t>
            </a:r>
            <a:r>
              <a:rPr lang="en-US" dirty="0"/>
              <a:t> </a:t>
            </a:r>
            <a:r>
              <a:rPr lang="en-US" dirty="0" err="1"/>
              <a:t>opdrachtgevers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 Ze </a:t>
            </a:r>
            <a:r>
              <a:rPr lang="en-US" dirty="0" err="1"/>
              <a:t>heten</a:t>
            </a:r>
            <a:r>
              <a:rPr lang="en-US" dirty="0"/>
              <a:t> ‘ </a:t>
            </a:r>
            <a:r>
              <a:rPr lang="en-US" dirty="0" err="1"/>
              <a:t>ZZP’ers</a:t>
            </a:r>
            <a:r>
              <a:rPr lang="en-US" dirty="0"/>
              <a:t>’;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staat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Zelfstandigen</a:t>
            </a:r>
            <a:r>
              <a:rPr lang="en-US" dirty="0"/>
              <a:t> </a:t>
            </a:r>
            <a:r>
              <a:rPr lang="en-US" dirty="0" err="1"/>
              <a:t>Zonder</a:t>
            </a:r>
            <a:r>
              <a:rPr lang="en-US" dirty="0"/>
              <a:t> </a:t>
            </a:r>
            <a:r>
              <a:rPr lang="en-US" dirty="0" err="1"/>
              <a:t>Personeel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 Zij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afhankelijk</a:t>
            </a:r>
            <a:r>
              <a:rPr lang="en-US" dirty="0"/>
              <a:t> van </a:t>
            </a:r>
            <a:r>
              <a:rPr lang="en-US" dirty="0" err="1"/>
              <a:t>opdrachten</a:t>
            </a:r>
            <a:r>
              <a:rPr lang="en-US" dirty="0"/>
              <a:t> van </a:t>
            </a:r>
            <a:r>
              <a:rPr lang="en-US" dirty="0" err="1"/>
              <a:t>werkgevers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92752940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5B9B54-90CE-3315-1B83-129195CEE5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43239"/>
          </a:xfrm>
        </p:spPr>
        <p:txBody>
          <a:bodyPr/>
          <a:lstStyle/>
          <a:p>
            <a:r>
              <a:rPr lang="en-US" dirty="0" err="1"/>
              <a:t>Automatisering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digitalisering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F88F5D0-BD81-39E9-9CF6-95D5A03635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219200"/>
            <a:ext cx="10515600" cy="5273675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/>
              <a:t>Steeds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geautomatiseerd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dan </a:t>
            </a:r>
            <a:r>
              <a:rPr lang="en-US" dirty="0" err="1"/>
              <a:t>dus</a:t>
            </a:r>
            <a:r>
              <a:rPr lang="en-US" dirty="0"/>
              <a:t> </a:t>
            </a:r>
            <a:r>
              <a:rPr lang="en-US" dirty="0" err="1"/>
              <a:t>overgenomen</a:t>
            </a:r>
            <a:r>
              <a:rPr lang="en-US" dirty="0"/>
              <a:t> door computers of </a:t>
            </a:r>
            <a:r>
              <a:rPr lang="en-US" dirty="0" err="1"/>
              <a:t>computergestuurde</a:t>
            </a:r>
            <a:r>
              <a:rPr lang="en-US" dirty="0"/>
              <a:t> machines </a:t>
            </a:r>
            <a:r>
              <a:rPr lang="en-US" dirty="0" err="1"/>
              <a:t>en</a:t>
            </a:r>
            <a:r>
              <a:rPr lang="en-US" dirty="0"/>
              <a:t> robots.</a:t>
            </a:r>
          </a:p>
          <a:p>
            <a:pPr marL="0" indent="0">
              <a:buNone/>
            </a:pPr>
            <a:r>
              <a:rPr lang="en-US" dirty="0"/>
              <a:t> </a:t>
            </a:r>
          </a:p>
          <a:p>
            <a:pPr marL="0" indent="0">
              <a:buNone/>
            </a:pPr>
            <a:r>
              <a:rPr lang="en-US" dirty="0"/>
              <a:t>Zo </a:t>
            </a:r>
            <a:r>
              <a:rPr lang="en-US" dirty="0" err="1"/>
              <a:t>kennen</a:t>
            </a:r>
            <a:r>
              <a:rPr lang="en-US" dirty="0"/>
              <a:t> we:</a:t>
            </a:r>
            <a:br>
              <a:rPr lang="en-US" dirty="0"/>
            </a:br>
            <a:r>
              <a:rPr lang="en-US" dirty="0"/>
              <a:t>- </a:t>
            </a:r>
            <a:r>
              <a:rPr lang="en-US" dirty="0" err="1"/>
              <a:t>Industriële</a:t>
            </a:r>
            <a:r>
              <a:rPr lang="en-US" dirty="0"/>
              <a:t> </a:t>
            </a:r>
            <a:r>
              <a:rPr lang="en-US" dirty="0" err="1"/>
              <a:t>automatisering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/>
              <a:t>  </a:t>
            </a:r>
            <a:r>
              <a:rPr lang="en-US" sz="2100" dirty="0" err="1"/>
              <a:t>Positief</a:t>
            </a:r>
            <a:r>
              <a:rPr lang="en-US" sz="2100" dirty="0"/>
              <a:t>: </a:t>
            </a:r>
            <a:r>
              <a:rPr lang="en-US" sz="2100" dirty="0" err="1"/>
              <a:t>zwaar</a:t>
            </a:r>
            <a:r>
              <a:rPr lang="en-US" sz="2100" dirty="0"/>
              <a:t>, </a:t>
            </a:r>
            <a:r>
              <a:rPr lang="en-US" sz="2100" dirty="0" err="1"/>
              <a:t>saai</a:t>
            </a:r>
            <a:r>
              <a:rPr lang="en-US" sz="2100" dirty="0"/>
              <a:t>, </a:t>
            </a:r>
            <a:r>
              <a:rPr lang="en-US" sz="2100" dirty="0" err="1"/>
              <a:t>vuil</a:t>
            </a:r>
            <a:r>
              <a:rPr lang="en-US" sz="2100" dirty="0"/>
              <a:t> </a:t>
            </a:r>
            <a:r>
              <a:rPr lang="en-US" sz="2100" dirty="0" err="1"/>
              <a:t>en</a:t>
            </a:r>
            <a:r>
              <a:rPr lang="en-US" sz="2100" dirty="0"/>
              <a:t> </a:t>
            </a:r>
            <a:r>
              <a:rPr lang="en-US" sz="2100" dirty="0" err="1"/>
              <a:t>ongezond</a:t>
            </a:r>
            <a:r>
              <a:rPr lang="en-US" sz="2100" dirty="0"/>
              <a:t> </a:t>
            </a:r>
            <a:r>
              <a:rPr lang="en-US" sz="2100" dirty="0" err="1"/>
              <a:t>werk</a:t>
            </a:r>
            <a:r>
              <a:rPr lang="en-US" sz="2100" dirty="0"/>
              <a:t> door machines.</a:t>
            </a:r>
            <a:br>
              <a:rPr lang="en-US" sz="2100" dirty="0"/>
            </a:br>
            <a:r>
              <a:rPr lang="en-US" sz="2100" dirty="0"/>
              <a:t>  </a:t>
            </a:r>
            <a:r>
              <a:rPr lang="en-US" sz="2100" dirty="0" err="1"/>
              <a:t>Negatief</a:t>
            </a:r>
            <a:r>
              <a:rPr lang="en-US" sz="2100" dirty="0"/>
              <a:t>: </a:t>
            </a:r>
            <a:r>
              <a:rPr lang="en-US" sz="2100" dirty="0" err="1"/>
              <a:t>verlies</a:t>
            </a:r>
            <a:r>
              <a:rPr lang="en-US" sz="2100" dirty="0"/>
              <a:t> </a:t>
            </a:r>
            <a:r>
              <a:rPr lang="en-US" sz="2100" dirty="0" err="1"/>
              <a:t>aan</a:t>
            </a:r>
            <a:r>
              <a:rPr lang="en-US" sz="2100" dirty="0"/>
              <a:t> </a:t>
            </a:r>
            <a:r>
              <a:rPr lang="en-US" sz="2100" dirty="0" err="1"/>
              <a:t>banen</a:t>
            </a:r>
            <a:r>
              <a:rPr lang="en-US" sz="2100" dirty="0"/>
              <a:t>, minder </a:t>
            </a:r>
            <a:r>
              <a:rPr lang="en-US" sz="2100" dirty="0" err="1"/>
              <a:t>lichaamsbeweging</a:t>
            </a:r>
            <a:r>
              <a:rPr lang="en-US" sz="2100" dirty="0"/>
              <a:t> </a:t>
            </a:r>
            <a:r>
              <a:rPr lang="en-US" sz="2100" dirty="0" err="1"/>
              <a:t>en</a:t>
            </a:r>
            <a:r>
              <a:rPr lang="en-US" sz="2100" dirty="0"/>
              <a:t> </a:t>
            </a:r>
            <a:r>
              <a:rPr lang="en-US" sz="2100" dirty="0" err="1"/>
              <a:t>dus</a:t>
            </a:r>
            <a:r>
              <a:rPr lang="en-US" sz="2100" dirty="0"/>
              <a:t> </a:t>
            </a:r>
            <a:r>
              <a:rPr lang="en-US" sz="2100" dirty="0" err="1"/>
              <a:t>meer</a:t>
            </a:r>
            <a:r>
              <a:rPr lang="en-US" sz="2100" dirty="0"/>
              <a:t> </a:t>
            </a:r>
            <a:r>
              <a:rPr lang="en-US" sz="2100" dirty="0" err="1"/>
              <a:t>fysieke</a:t>
            </a:r>
            <a:r>
              <a:rPr lang="en-US" sz="2100" dirty="0"/>
              <a:t>    </a:t>
            </a:r>
            <a:br>
              <a:rPr lang="en-US" sz="2100" dirty="0"/>
            </a:br>
            <a:r>
              <a:rPr lang="en-US" sz="2100" dirty="0"/>
              <a:t>  </a:t>
            </a:r>
            <a:r>
              <a:rPr lang="en-US" sz="2100" dirty="0" err="1"/>
              <a:t>klachten</a:t>
            </a:r>
            <a:r>
              <a:rPr lang="en-US" sz="2100" dirty="0"/>
              <a:t> </a:t>
            </a:r>
            <a:r>
              <a:rPr lang="en-US" sz="2100" dirty="0" err="1"/>
              <a:t>bij</a:t>
            </a:r>
            <a:r>
              <a:rPr lang="en-US" sz="2100" dirty="0"/>
              <a:t> </a:t>
            </a:r>
            <a:r>
              <a:rPr lang="en-US" sz="2100" dirty="0" err="1"/>
              <a:t>werknemers</a:t>
            </a:r>
            <a:r>
              <a:rPr lang="en-US" sz="2100" dirty="0"/>
              <a:t>.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Automatisering</a:t>
            </a:r>
            <a:r>
              <a:rPr lang="en-US" dirty="0"/>
              <a:t> in de </a:t>
            </a:r>
            <a:r>
              <a:rPr lang="en-US" dirty="0" err="1"/>
              <a:t>dienstverlening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/>
              <a:t>   </a:t>
            </a:r>
            <a:r>
              <a:rPr lang="en-US" sz="2100" dirty="0" err="1"/>
              <a:t>Gebruik</a:t>
            </a:r>
            <a:r>
              <a:rPr lang="en-US" sz="2100" dirty="0"/>
              <a:t> van </a:t>
            </a:r>
            <a:r>
              <a:rPr lang="en-US" sz="2100" dirty="0" err="1"/>
              <a:t>programma’s</a:t>
            </a:r>
            <a:r>
              <a:rPr lang="en-US" sz="2100" dirty="0"/>
              <a:t> </a:t>
            </a:r>
            <a:r>
              <a:rPr lang="en-US" sz="2100" dirty="0" err="1"/>
              <a:t>als</a:t>
            </a:r>
            <a:r>
              <a:rPr lang="en-US" sz="2100" dirty="0"/>
              <a:t> Word </a:t>
            </a:r>
            <a:r>
              <a:rPr lang="en-US" sz="2100" dirty="0" err="1"/>
              <a:t>en</a:t>
            </a:r>
            <a:r>
              <a:rPr lang="en-US" sz="2100" dirty="0"/>
              <a:t> Excel </a:t>
            </a:r>
            <a:r>
              <a:rPr lang="en-US" sz="2100" dirty="0" err="1"/>
              <a:t>voor</a:t>
            </a:r>
            <a:r>
              <a:rPr lang="en-US" sz="2100" dirty="0"/>
              <a:t> </a:t>
            </a:r>
            <a:r>
              <a:rPr lang="en-US" sz="2100" dirty="0" err="1"/>
              <a:t>kantoorwerk</a:t>
            </a:r>
            <a:r>
              <a:rPr lang="en-US" sz="2100" dirty="0"/>
              <a:t> </a:t>
            </a:r>
            <a:r>
              <a:rPr lang="en-US" sz="2100" dirty="0" err="1"/>
              <a:t>maakt</a:t>
            </a:r>
            <a:r>
              <a:rPr lang="en-US" sz="2100" dirty="0"/>
              <a:t> </a:t>
            </a:r>
            <a:r>
              <a:rPr lang="en-US" sz="2100" dirty="0" err="1"/>
              <a:t>alles</a:t>
            </a:r>
            <a:r>
              <a:rPr lang="en-US" sz="2100" dirty="0"/>
              <a:t> </a:t>
            </a:r>
            <a:r>
              <a:rPr lang="en-US" sz="2100" dirty="0" err="1"/>
              <a:t>sneller</a:t>
            </a:r>
            <a:r>
              <a:rPr lang="en-US" sz="2100" dirty="0"/>
              <a:t> </a:t>
            </a:r>
            <a:r>
              <a:rPr lang="en-US" sz="2100" dirty="0" err="1"/>
              <a:t>en</a:t>
            </a:r>
            <a:r>
              <a:rPr lang="en-US" sz="2100" dirty="0"/>
              <a:t> </a:t>
            </a:r>
            <a:r>
              <a:rPr lang="en-US" sz="2100" dirty="0" err="1"/>
              <a:t>efficiënter</a:t>
            </a:r>
            <a:r>
              <a:rPr lang="en-US" sz="2100" dirty="0"/>
              <a:t>.</a:t>
            </a:r>
            <a:br>
              <a:rPr lang="en-US" sz="2100" dirty="0"/>
            </a:br>
            <a:r>
              <a:rPr lang="en-US" sz="2100" dirty="0"/>
              <a:t>    </a:t>
            </a:r>
            <a:r>
              <a:rPr lang="en-US" sz="2100" dirty="0" err="1"/>
              <a:t>Gebruik</a:t>
            </a:r>
            <a:r>
              <a:rPr lang="en-US" sz="2100" dirty="0"/>
              <a:t> van </a:t>
            </a:r>
            <a:r>
              <a:rPr lang="en-US" sz="2100" dirty="0" err="1"/>
              <a:t>boekhoudkundige</a:t>
            </a:r>
            <a:r>
              <a:rPr lang="en-US" sz="2100" dirty="0"/>
              <a:t> </a:t>
            </a:r>
            <a:r>
              <a:rPr lang="en-US" sz="2100" dirty="0" err="1"/>
              <a:t>programma’s</a:t>
            </a:r>
            <a:r>
              <a:rPr lang="en-US" sz="2100" dirty="0"/>
              <a:t> die </a:t>
            </a:r>
            <a:r>
              <a:rPr lang="en-US" sz="2100" dirty="0" err="1"/>
              <a:t>snel</a:t>
            </a:r>
            <a:r>
              <a:rPr lang="en-US" sz="2100" dirty="0"/>
              <a:t> </a:t>
            </a:r>
            <a:r>
              <a:rPr lang="en-US" sz="2100" dirty="0" err="1"/>
              <a:t>overzichten</a:t>
            </a:r>
            <a:r>
              <a:rPr lang="en-US" sz="2100" dirty="0"/>
              <a:t> </a:t>
            </a:r>
            <a:r>
              <a:rPr lang="en-US" sz="2100" dirty="0" err="1"/>
              <a:t>geven</a:t>
            </a:r>
            <a:r>
              <a:rPr lang="en-US" sz="2100" dirty="0"/>
              <a:t>.</a:t>
            </a:r>
            <a:br>
              <a:rPr lang="en-US" sz="2100" dirty="0"/>
            </a:br>
            <a:r>
              <a:rPr lang="en-US" sz="2100" dirty="0"/>
              <a:t>    Robots die </a:t>
            </a:r>
            <a:r>
              <a:rPr lang="en-US" sz="2100" dirty="0" err="1"/>
              <a:t>aan</a:t>
            </a:r>
            <a:r>
              <a:rPr lang="en-US" sz="2100" dirty="0"/>
              <a:t> de </a:t>
            </a:r>
            <a:r>
              <a:rPr lang="en-US" sz="2100" dirty="0" err="1"/>
              <a:t>telefoon</a:t>
            </a:r>
            <a:r>
              <a:rPr lang="en-US" sz="2100" dirty="0"/>
              <a:t> </a:t>
            </a:r>
            <a:r>
              <a:rPr lang="en-US" sz="2100" dirty="0" err="1"/>
              <a:t>klanten</a:t>
            </a:r>
            <a:r>
              <a:rPr lang="en-US" sz="2100" dirty="0"/>
              <a:t> </a:t>
            </a:r>
            <a:r>
              <a:rPr lang="en-US" sz="2100" dirty="0" err="1"/>
              <a:t>te</a:t>
            </a:r>
            <a:r>
              <a:rPr lang="en-US" sz="2100" dirty="0"/>
              <a:t> word </a:t>
            </a:r>
            <a:r>
              <a:rPr lang="en-US" sz="2100" dirty="0" err="1"/>
              <a:t>staan</a:t>
            </a:r>
            <a:r>
              <a:rPr lang="en-US" sz="2100" dirty="0"/>
              <a:t>.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Digitale</a:t>
            </a:r>
            <a:r>
              <a:rPr lang="en-US" dirty="0"/>
              <a:t> </a:t>
            </a:r>
            <a:r>
              <a:rPr lang="en-US" dirty="0" err="1"/>
              <a:t>automatisering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  </a:t>
            </a:r>
            <a:r>
              <a:rPr lang="en-US" sz="1800" dirty="0" err="1"/>
              <a:t>Digitaal</a:t>
            </a:r>
            <a:r>
              <a:rPr lang="en-US" sz="1800" dirty="0"/>
              <a:t> </a:t>
            </a:r>
            <a:r>
              <a:rPr lang="en-US" sz="1800" dirty="0" err="1"/>
              <a:t>opslaan</a:t>
            </a:r>
            <a:r>
              <a:rPr lang="en-US" sz="1800" dirty="0"/>
              <a:t> van </a:t>
            </a:r>
            <a:r>
              <a:rPr lang="en-US" sz="1800" dirty="0" err="1"/>
              <a:t>allerlei</a:t>
            </a:r>
            <a:r>
              <a:rPr lang="en-US" sz="1800" dirty="0"/>
              <a:t> </a:t>
            </a:r>
            <a:r>
              <a:rPr lang="en-US" sz="1800" dirty="0" err="1"/>
              <a:t>informatie</a:t>
            </a:r>
            <a:r>
              <a:rPr lang="en-US" sz="1800" dirty="0"/>
              <a:t> die overall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snel</a:t>
            </a:r>
            <a:r>
              <a:rPr lang="en-US" sz="1800" dirty="0"/>
              <a:t> </a:t>
            </a:r>
            <a:r>
              <a:rPr lang="en-US" sz="1800" dirty="0" err="1"/>
              <a:t>oroepbaar</a:t>
            </a:r>
            <a:r>
              <a:rPr lang="en-US" sz="1800" dirty="0"/>
              <a:t> is.</a:t>
            </a:r>
            <a:br>
              <a:rPr lang="en-US" sz="1800" dirty="0"/>
            </a:br>
            <a:r>
              <a:rPr lang="en-US" sz="1800" dirty="0"/>
              <a:t>     Grote </a:t>
            </a:r>
            <a:r>
              <a:rPr lang="en-US" sz="1800" dirty="0" err="1"/>
              <a:t>winkelbedrijven</a:t>
            </a:r>
            <a:r>
              <a:rPr lang="en-US" sz="1800" dirty="0"/>
              <a:t> die met </a:t>
            </a:r>
            <a:r>
              <a:rPr lang="en-US" sz="1800" dirty="0" err="1"/>
              <a:t>spaarkaarten</a:t>
            </a:r>
            <a:r>
              <a:rPr lang="en-US" sz="1800" dirty="0"/>
              <a:t> </a:t>
            </a:r>
            <a:r>
              <a:rPr lang="en-US" sz="1800" dirty="0" err="1"/>
              <a:t>bijhouden</a:t>
            </a:r>
            <a:r>
              <a:rPr lang="en-US" sz="1800" dirty="0"/>
              <a:t> wat </a:t>
            </a:r>
            <a:r>
              <a:rPr lang="en-US" sz="1800" dirty="0" err="1"/>
              <a:t>klanten</a:t>
            </a:r>
            <a:r>
              <a:rPr lang="en-US" sz="1800" dirty="0"/>
              <a:t> (</a:t>
            </a:r>
            <a:r>
              <a:rPr lang="en-US" sz="1800" dirty="0" err="1"/>
              <a:t>wanneer</a:t>
            </a:r>
            <a:r>
              <a:rPr lang="en-US" sz="1800" dirty="0"/>
              <a:t>) </a:t>
            </a:r>
            <a:r>
              <a:rPr lang="en-US" sz="1800" dirty="0" err="1"/>
              <a:t>kopen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wie</a:t>
            </a:r>
            <a:r>
              <a:rPr lang="en-US" sz="1800" dirty="0"/>
              <a:t> </a:t>
            </a:r>
            <a:r>
              <a:rPr lang="en-US" sz="1800" dirty="0" err="1"/>
              <a:t>hun</a:t>
            </a:r>
            <a:r>
              <a:rPr lang="en-US" sz="1800" dirty="0"/>
              <a:t> </a:t>
            </a:r>
            <a:r>
              <a:rPr lang="en-US" sz="1800" dirty="0" err="1"/>
              <a:t>klanten</a:t>
            </a:r>
            <a:r>
              <a:rPr lang="en-US" sz="1800" dirty="0"/>
              <a:t> </a:t>
            </a:r>
            <a:r>
              <a:rPr lang="en-US" sz="1800" dirty="0" err="1"/>
              <a:t>zijn</a:t>
            </a:r>
            <a:r>
              <a:rPr lang="en-US" sz="1800" dirty="0"/>
              <a:t>.</a:t>
            </a:r>
            <a:br>
              <a:rPr lang="en-US" sz="1800" dirty="0"/>
            </a:br>
            <a:r>
              <a:rPr lang="en-US" sz="1800" dirty="0"/>
              <a:t>     </a:t>
            </a:r>
            <a:r>
              <a:rPr lang="en-US" sz="1800" dirty="0" err="1"/>
              <a:t>Voordeel</a:t>
            </a:r>
            <a:r>
              <a:rPr lang="en-US" sz="1800" dirty="0"/>
              <a:t>: </a:t>
            </a:r>
            <a:r>
              <a:rPr lang="en-US" sz="1800" dirty="0" err="1"/>
              <a:t>veel</a:t>
            </a:r>
            <a:r>
              <a:rPr lang="en-US" sz="1800" dirty="0"/>
              <a:t> </a:t>
            </a:r>
            <a:r>
              <a:rPr lang="en-US" sz="1800" dirty="0" err="1"/>
              <a:t>informatie</a:t>
            </a:r>
            <a:r>
              <a:rPr lang="en-US" sz="1800" dirty="0"/>
              <a:t> </a:t>
            </a:r>
            <a:r>
              <a:rPr lang="en-US" sz="1800" dirty="0" err="1"/>
              <a:t>kan</a:t>
            </a:r>
            <a:r>
              <a:rPr lang="en-US" sz="1800" dirty="0"/>
              <a:t> </a:t>
            </a:r>
            <a:r>
              <a:rPr lang="en-US" sz="1800" dirty="0" err="1"/>
              <a:t>worden</a:t>
            </a:r>
            <a:r>
              <a:rPr lang="en-US" sz="1800" dirty="0"/>
              <a:t> </a:t>
            </a:r>
            <a:r>
              <a:rPr lang="en-US" sz="1800" dirty="0" err="1"/>
              <a:t>opgeslagen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voor</a:t>
            </a:r>
            <a:r>
              <a:rPr lang="en-US" sz="1800" dirty="0"/>
              <a:t> </a:t>
            </a:r>
            <a:r>
              <a:rPr lang="en-US" sz="1800" dirty="0" err="1"/>
              <a:t>nieuwe</a:t>
            </a:r>
            <a:r>
              <a:rPr lang="en-US" sz="1800" dirty="0"/>
              <a:t> </a:t>
            </a:r>
            <a:r>
              <a:rPr lang="en-US" sz="1800" dirty="0" err="1"/>
              <a:t>doelen</a:t>
            </a:r>
            <a:r>
              <a:rPr lang="en-US" sz="1800" dirty="0"/>
              <a:t> </a:t>
            </a:r>
            <a:r>
              <a:rPr lang="en-US" sz="1800" dirty="0" err="1"/>
              <a:t>worden</a:t>
            </a:r>
            <a:r>
              <a:rPr lang="en-US" sz="1800" dirty="0"/>
              <a:t> </a:t>
            </a:r>
            <a:r>
              <a:rPr lang="en-US" sz="1800" dirty="0" err="1"/>
              <a:t>gebruikt</a:t>
            </a:r>
            <a:r>
              <a:rPr lang="en-US" sz="1800" dirty="0"/>
              <a:t>.</a:t>
            </a:r>
            <a:br>
              <a:rPr lang="en-US" sz="1800" dirty="0"/>
            </a:br>
            <a:r>
              <a:rPr lang="en-US" sz="1800" dirty="0"/>
              <a:t>      </a:t>
            </a:r>
            <a:r>
              <a:rPr lang="en-US" sz="1800" dirty="0" err="1"/>
              <a:t>Nadeel</a:t>
            </a:r>
            <a:r>
              <a:rPr lang="en-US" sz="1800" dirty="0"/>
              <a:t>: </a:t>
            </a:r>
            <a:r>
              <a:rPr lang="en-US" sz="1800" dirty="0" err="1"/>
              <a:t>privacyschending</a:t>
            </a:r>
            <a:r>
              <a:rPr lang="en-US" sz="1800" dirty="0"/>
              <a:t> van burgers, </a:t>
            </a:r>
            <a:r>
              <a:rPr lang="en-US" sz="1800" dirty="0" err="1"/>
              <a:t>zoals</a:t>
            </a:r>
            <a:r>
              <a:rPr lang="en-US" sz="1800" dirty="0"/>
              <a:t> </a:t>
            </a:r>
            <a:r>
              <a:rPr lang="en-US" sz="1800" dirty="0" err="1"/>
              <a:t>consumenten</a:t>
            </a:r>
            <a:r>
              <a:rPr lang="en-US" sz="1800" dirty="0"/>
              <a:t> of </a:t>
            </a:r>
            <a:r>
              <a:rPr lang="en-US" sz="1800" dirty="0" err="1"/>
              <a:t>leerlingen</a:t>
            </a:r>
            <a:r>
              <a:rPr lang="en-US" sz="1800" dirty="0"/>
              <a:t> op </a:t>
            </a:r>
            <a:r>
              <a:rPr lang="en-US" sz="1800" dirty="0" err="1"/>
              <a:t>scholen</a:t>
            </a:r>
            <a:r>
              <a:rPr lang="en-US" sz="1800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916229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3F9E8C-178B-DCBE-A1D9-6053B813C9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Arbeidsmarkt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2D68A21-3535-634C-1D1B-4E3C271E09D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1252200" cy="4351338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 err="1"/>
              <a:t>Arbeidsmarkt</a:t>
            </a:r>
            <a:r>
              <a:rPr lang="en-US" dirty="0"/>
              <a:t>: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“ de </a:t>
            </a:r>
            <a:r>
              <a:rPr lang="en-US" dirty="0" err="1"/>
              <a:t>vraag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arbeidskrachten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het </a:t>
            </a:r>
            <a:r>
              <a:rPr lang="en-US" dirty="0" err="1"/>
              <a:t>aanbod</a:t>
            </a:r>
            <a:r>
              <a:rPr lang="en-US" dirty="0"/>
              <a:t> van </a:t>
            </a:r>
            <a:r>
              <a:rPr lang="en-US" dirty="0" err="1"/>
              <a:t>krachten</a:t>
            </a:r>
            <a:r>
              <a:rPr lang="en-US" dirty="0"/>
              <a:t>”.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Vraag naar arbeidskrachten:</a:t>
            </a:r>
            <a:br>
              <a:rPr lang="nl-NL" dirty="0"/>
            </a:br>
            <a:endParaRPr lang="nl-NL" dirty="0"/>
          </a:p>
          <a:p>
            <a:pPr marL="0" indent="0">
              <a:buNone/>
            </a:pPr>
            <a:r>
              <a:rPr lang="nl-NL" dirty="0"/>
              <a:t>“ alle mensen die nodig zijn om het werk in de samenleving uit te voeren”.</a:t>
            </a:r>
            <a:br>
              <a:rPr lang="nl-NL" dirty="0"/>
            </a:br>
            <a:r>
              <a:rPr lang="nl-NL" dirty="0"/>
              <a:t>De totale behoefte aan arbeidskrachten bij alle werkgevers noemen we</a:t>
            </a:r>
            <a:br>
              <a:rPr lang="nl-NL" dirty="0"/>
            </a:br>
            <a:r>
              <a:rPr lang="nl-NL" dirty="0"/>
              <a:t>“</a:t>
            </a:r>
            <a:r>
              <a:rPr lang="nl-NL" b="1" dirty="0"/>
              <a:t>werkgelegenheid</a:t>
            </a:r>
            <a:r>
              <a:rPr lang="nl-NL" dirty="0"/>
              <a:t>”.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en-US" dirty="0" err="1"/>
              <a:t>Aanbod</a:t>
            </a:r>
            <a:r>
              <a:rPr lang="en-US" dirty="0"/>
              <a:t> van </a:t>
            </a:r>
            <a:r>
              <a:rPr lang="en-US" dirty="0" err="1"/>
              <a:t>arbeidskrachten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Alle </a:t>
            </a:r>
            <a:r>
              <a:rPr lang="en-US" dirty="0" err="1"/>
              <a:t>personen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de 15 </a:t>
            </a:r>
            <a:r>
              <a:rPr lang="en-US" dirty="0" err="1"/>
              <a:t>en</a:t>
            </a:r>
            <a:r>
              <a:rPr lang="en-US" dirty="0"/>
              <a:t> 75 </a:t>
            </a:r>
            <a:r>
              <a:rPr lang="en-US" dirty="0" err="1"/>
              <a:t>jaar</a:t>
            </a:r>
            <a:r>
              <a:rPr lang="en-US" dirty="0"/>
              <a:t> die minimal 12 </a:t>
            </a:r>
            <a:r>
              <a:rPr lang="en-US" dirty="0" err="1"/>
              <a:t>uur</a:t>
            </a:r>
            <a:r>
              <a:rPr lang="en-US" dirty="0"/>
              <a:t> per week </a:t>
            </a:r>
            <a:r>
              <a:rPr lang="en-US" dirty="0" err="1"/>
              <a:t>werken</a:t>
            </a:r>
            <a:r>
              <a:rPr lang="en-US" dirty="0"/>
              <a:t> of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beschikbaar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”.</a:t>
            </a:r>
            <a:br>
              <a:rPr lang="en-US" dirty="0"/>
            </a:br>
            <a:r>
              <a:rPr lang="en-US" dirty="0" err="1"/>
              <a:t>Samen</a:t>
            </a:r>
            <a:r>
              <a:rPr lang="en-US" dirty="0"/>
              <a:t> </a:t>
            </a:r>
            <a:r>
              <a:rPr lang="en-US" dirty="0" err="1"/>
              <a:t>vormen</a:t>
            </a:r>
            <a:r>
              <a:rPr lang="en-US" dirty="0"/>
              <a:t> </a:t>
            </a:r>
            <a:r>
              <a:rPr lang="en-US" dirty="0" err="1"/>
              <a:t>zij</a:t>
            </a:r>
            <a:r>
              <a:rPr lang="en-US" dirty="0"/>
              <a:t> de ‘ </a:t>
            </a:r>
            <a:r>
              <a:rPr lang="en-US" b="1" dirty="0" err="1"/>
              <a:t>beroepsbevolking</a:t>
            </a:r>
            <a:r>
              <a:rPr lang="en-US" dirty="0"/>
              <a:t>’. 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beroepsbevolking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zo </a:t>
            </a:r>
            <a:r>
              <a:rPr lang="en-US" dirty="0" err="1"/>
              <a:t>een</a:t>
            </a:r>
            <a:r>
              <a:rPr lang="en-US" dirty="0"/>
              <a:t> 9 </a:t>
            </a:r>
            <a:r>
              <a:rPr lang="en-US" dirty="0" err="1"/>
              <a:t>miljoen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 err="1"/>
              <a:t>mensen</a:t>
            </a:r>
            <a:r>
              <a:rPr lang="en-US" dirty="0"/>
              <a:t> die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, maar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die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zoeken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4564186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CF61D97-B2F9-D59E-DF71-ACDC291824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Arbeidsverdeling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BDEC0F3-4D53-E58D-F316-50D994B8B4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arbeidsmarkt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duizenden</a:t>
            </a:r>
            <a:r>
              <a:rPr lang="en-US" dirty="0"/>
              <a:t> </a:t>
            </a:r>
            <a:r>
              <a:rPr lang="en-US" dirty="0" err="1"/>
              <a:t>beroepen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bedrijven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We </a:t>
            </a:r>
            <a:r>
              <a:rPr lang="en-US" dirty="0" err="1"/>
              <a:t>spreken</a:t>
            </a:r>
            <a:r>
              <a:rPr lang="en-US" dirty="0"/>
              <a:t> </a:t>
            </a:r>
            <a:r>
              <a:rPr lang="en-US" dirty="0" err="1"/>
              <a:t>daarom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wel</a:t>
            </a:r>
            <a:r>
              <a:rPr lang="en-US" dirty="0"/>
              <a:t> van ‘ </a:t>
            </a:r>
            <a:r>
              <a:rPr lang="en-US" b="1" dirty="0" err="1"/>
              <a:t>arbeidsverdeling</a:t>
            </a:r>
            <a:r>
              <a:rPr lang="en-US" dirty="0"/>
              <a:t>’.</a:t>
            </a:r>
          </a:p>
          <a:p>
            <a:pPr marL="0" indent="0">
              <a:buNone/>
            </a:pPr>
            <a:r>
              <a:rPr lang="en-US" sz="2400" dirty="0"/>
              <a:t>“ Het </a:t>
            </a:r>
            <a:r>
              <a:rPr lang="en-US" sz="2400" dirty="0" err="1"/>
              <a:t>verdelen</a:t>
            </a:r>
            <a:r>
              <a:rPr lang="en-US" sz="2400" dirty="0"/>
              <a:t> van </a:t>
            </a:r>
            <a:r>
              <a:rPr lang="en-US" sz="2400" dirty="0" err="1"/>
              <a:t>werk</a:t>
            </a:r>
            <a:r>
              <a:rPr lang="en-US" sz="2400" dirty="0"/>
              <a:t> over </a:t>
            </a:r>
            <a:r>
              <a:rPr lang="en-US" sz="2400" dirty="0" err="1"/>
              <a:t>personen</a:t>
            </a:r>
            <a:r>
              <a:rPr lang="en-US" sz="2400" dirty="0"/>
              <a:t>, </a:t>
            </a:r>
            <a:r>
              <a:rPr lang="en-US" sz="2400" dirty="0" err="1"/>
              <a:t>beroepen</a:t>
            </a:r>
            <a:r>
              <a:rPr lang="en-US" sz="2400" dirty="0"/>
              <a:t>, </a:t>
            </a:r>
            <a:r>
              <a:rPr lang="en-US" sz="2400" dirty="0" err="1"/>
              <a:t>functies</a:t>
            </a:r>
            <a:r>
              <a:rPr lang="en-US" sz="2400" dirty="0"/>
              <a:t>, </a:t>
            </a:r>
            <a:r>
              <a:rPr lang="en-US" sz="2400" dirty="0" err="1"/>
              <a:t>bedrijven</a:t>
            </a:r>
            <a:r>
              <a:rPr lang="en-US" sz="2400" dirty="0"/>
              <a:t> </a:t>
            </a:r>
            <a:r>
              <a:rPr lang="en-US" sz="2400" dirty="0" err="1"/>
              <a:t>en</a:t>
            </a:r>
            <a:r>
              <a:rPr lang="en-US" sz="2400" dirty="0"/>
              <a:t> </a:t>
            </a:r>
            <a:r>
              <a:rPr lang="en-US" sz="2400" dirty="0" err="1"/>
              <a:t>bedrijfstakken</a:t>
            </a:r>
            <a:r>
              <a:rPr lang="en-US" sz="2400" dirty="0"/>
              <a:t>”.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br>
              <a:rPr lang="en-US" sz="2400" dirty="0"/>
            </a:br>
            <a:endParaRPr lang="en-US" sz="2400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386194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507B0F-E51B-F9E3-8A2C-F0F9DB02EF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Arbeidssectoren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513768B-EE94-E6A0-C6A6-3E0D3F9FC21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/>
              <a:t>Je </a:t>
            </a:r>
            <a:r>
              <a:rPr lang="en-US" dirty="0" err="1"/>
              <a:t>kunt</a:t>
            </a:r>
            <a:r>
              <a:rPr lang="en-US" dirty="0"/>
              <a:t> alle </a:t>
            </a:r>
            <a:r>
              <a:rPr lang="en-US" dirty="0" err="1"/>
              <a:t>beroepen</a:t>
            </a:r>
            <a:r>
              <a:rPr lang="en-US" dirty="0"/>
              <a:t> </a:t>
            </a:r>
            <a:r>
              <a:rPr lang="en-US" dirty="0" err="1"/>
              <a:t>indelen</a:t>
            </a:r>
            <a:r>
              <a:rPr lang="en-US" dirty="0"/>
              <a:t> in vier </a:t>
            </a:r>
            <a:r>
              <a:rPr lang="en-US" dirty="0" err="1"/>
              <a:t>sectoren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de </a:t>
            </a:r>
            <a:r>
              <a:rPr lang="en-US" dirty="0" err="1"/>
              <a:t>primaire</a:t>
            </a:r>
            <a:r>
              <a:rPr lang="en-US" dirty="0"/>
              <a:t> sector: </a:t>
            </a:r>
            <a:r>
              <a:rPr lang="en-US" dirty="0" err="1"/>
              <a:t>leveren</a:t>
            </a:r>
            <a:r>
              <a:rPr lang="en-US" dirty="0"/>
              <a:t> </a:t>
            </a:r>
            <a:r>
              <a:rPr lang="en-US" dirty="0" err="1"/>
              <a:t>grondstoffen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voedsel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- de </a:t>
            </a:r>
            <a:r>
              <a:rPr lang="en-US" dirty="0" err="1"/>
              <a:t>secundaire</a:t>
            </a:r>
            <a:r>
              <a:rPr lang="en-US" dirty="0"/>
              <a:t> sector: de </a:t>
            </a:r>
            <a:r>
              <a:rPr lang="en-US" dirty="0" err="1"/>
              <a:t>industrie</a:t>
            </a:r>
            <a:r>
              <a:rPr lang="en-US" dirty="0"/>
              <a:t> (die de </a:t>
            </a:r>
            <a:r>
              <a:rPr lang="en-US" dirty="0" err="1"/>
              <a:t>grondstoffen</a:t>
            </a:r>
            <a:r>
              <a:rPr lang="en-US" dirty="0"/>
              <a:t> </a:t>
            </a:r>
            <a:r>
              <a:rPr lang="en-US" dirty="0" err="1"/>
              <a:t>verwerken</a:t>
            </a:r>
            <a:r>
              <a:rPr lang="en-US" dirty="0"/>
              <a:t>).</a:t>
            </a:r>
            <a:br>
              <a:rPr lang="en-US" dirty="0"/>
            </a:br>
            <a:r>
              <a:rPr lang="en-US" dirty="0"/>
              <a:t>                                    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autofabrieken</a:t>
            </a:r>
            <a:r>
              <a:rPr lang="en-US" dirty="0"/>
              <a:t>, </a:t>
            </a:r>
            <a:r>
              <a:rPr lang="en-US" dirty="0" err="1"/>
              <a:t>verffabrieken</a:t>
            </a:r>
            <a:r>
              <a:rPr lang="en-US" dirty="0"/>
              <a:t>, </a:t>
            </a:r>
            <a:br>
              <a:rPr lang="en-US" dirty="0"/>
            </a:br>
            <a:r>
              <a:rPr lang="en-US" dirty="0"/>
              <a:t>                                     </a:t>
            </a:r>
            <a:r>
              <a:rPr lang="en-US" dirty="0" err="1"/>
              <a:t>bouwnijverheid,gasbedrijven</a:t>
            </a:r>
            <a:r>
              <a:rPr lang="en-US" dirty="0"/>
              <a:t>, </a:t>
            </a:r>
            <a:r>
              <a:rPr lang="en-US" dirty="0" err="1"/>
              <a:t>waterbedrijven</a:t>
            </a:r>
            <a:r>
              <a:rPr lang="en-US" dirty="0"/>
              <a:t>, </a:t>
            </a:r>
            <a:r>
              <a:rPr lang="en-US" dirty="0" err="1"/>
              <a:t>elektrabedrijven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- de </a:t>
            </a:r>
            <a:r>
              <a:rPr lang="en-US" dirty="0" err="1"/>
              <a:t>tertiaire</a:t>
            </a:r>
            <a:r>
              <a:rPr lang="en-US" dirty="0"/>
              <a:t> sector: de </a:t>
            </a:r>
            <a:r>
              <a:rPr lang="en-US" dirty="0" err="1"/>
              <a:t>commerciële</a:t>
            </a:r>
            <a:r>
              <a:rPr lang="en-US" dirty="0"/>
              <a:t> </a:t>
            </a:r>
            <a:r>
              <a:rPr lang="en-US" dirty="0" err="1"/>
              <a:t>dienstverlening</a:t>
            </a:r>
            <a:r>
              <a:rPr lang="en-US" dirty="0"/>
              <a:t>, </a:t>
            </a:r>
            <a:r>
              <a:rPr lang="en-US" dirty="0" err="1"/>
              <a:t>verkoop</a:t>
            </a:r>
            <a:r>
              <a:rPr lang="en-US" dirty="0"/>
              <a:t> van </a:t>
            </a:r>
            <a:br>
              <a:rPr lang="en-US" dirty="0"/>
            </a:br>
            <a:r>
              <a:rPr lang="en-US" dirty="0"/>
              <a:t>                                    </a:t>
            </a:r>
            <a:r>
              <a:rPr lang="en-US" dirty="0" err="1"/>
              <a:t>goederen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diensten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                                   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handel</a:t>
            </a:r>
            <a:r>
              <a:rPr lang="en-US" dirty="0"/>
              <a:t>, transport, </a:t>
            </a:r>
            <a:r>
              <a:rPr lang="en-US" dirty="0" err="1"/>
              <a:t>horeca</a:t>
            </a:r>
            <a:r>
              <a:rPr lang="en-US" dirty="0"/>
              <a:t>, </a:t>
            </a:r>
            <a:r>
              <a:rPr lang="en-US" dirty="0" err="1"/>
              <a:t>banken</a:t>
            </a:r>
            <a:r>
              <a:rPr lang="en-US" dirty="0"/>
              <a:t>, </a:t>
            </a:r>
            <a:r>
              <a:rPr lang="en-US" dirty="0" err="1"/>
              <a:t>reisbureaus</a:t>
            </a:r>
            <a:r>
              <a:rPr lang="en-US" dirty="0"/>
              <a:t>, </a:t>
            </a:r>
            <a:br>
              <a:rPr lang="en-US" dirty="0"/>
            </a:br>
            <a:r>
              <a:rPr lang="en-US" dirty="0"/>
              <a:t>                                     </a:t>
            </a:r>
            <a:r>
              <a:rPr lang="en-US" dirty="0" err="1"/>
              <a:t>reclamebureaus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verzekeringsbedrijven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- de </a:t>
            </a:r>
            <a:r>
              <a:rPr lang="en-US" dirty="0" err="1"/>
              <a:t>quartaire</a:t>
            </a:r>
            <a:r>
              <a:rPr lang="en-US" dirty="0"/>
              <a:t> sector: de </a:t>
            </a:r>
            <a:r>
              <a:rPr lang="en-US" dirty="0" err="1"/>
              <a:t>overheidsinstanties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vormen</a:t>
            </a:r>
            <a:r>
              <a:rPr lang="en-US" dirty="0"/>
              <a:t> van  </a:t>
            </a:r>
            <a:br>
              <a:rPr lang="en-US" dirty="0"/>
            </a:br>
            <a:r>
              <a:rPr lang="en-US" dirty="0"/>
              <a:t>                                       </a:t>
            </a:r>
            <a:r>
              <a:rPr lang="en-US" dirty="0" err="1"/>
              <a:t>niet</a:t>
            </a:r>
            <a:r>
              <a:rPr lang="en-US" dirty="0"/>
              <a:t>- </a:t>
            </a:r>
            <a:r>
              <a:rPr lang="en-US" dirty="0" err="1"/>
              <a:t>commerciële</a:t>
            </a:r>
            <a:r>
              <a:rPr lang="en-US" dirty="0"/>
              <a:t> </a:t>
            </a:r>
            <a:r>
              <a:rPr lang="en-US" dirty="0" err="1"/>
              <a:t>dienstverlening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de </a:t>
            </a:r>
            <a:br>
              <a:rPr lang="en-US" dirty="0"/>
            </a:br>
            <a:r>
              <a:rPr lang="en-US" dirty="0"/>
              <a:t>                                       </a:t>
            </a:r>
            <a:r>
              <a:rPr lang="en-US" dirty="0" err="1"/>
              <a:t>brandweer</a:t>
            </a:r>
            <a:r>
              <a:rPr lang="en-US" dirty="0"/>
              <a:t>, de </a:t>
            </a:r>
            <a:r>
              <a:rPr lang="en-US" dirty="0" err="1"/>
              <a:t>gemeentereiniging</a:t>
            </a:r>
            <a:r>
              <a:rPr lang="en-US" dirty="0"/>
              <a:t>, </a:t>
            </a:r>
            <a:br>
              <a:rPr lang="en-US" dirty="0"/>
            </a:br>
            <a:r>
              <a:rPr lang="en-US" dirty="0"/>
              <a:t>                                       </a:t>
            </a:r>
            <a:r>
              <a:rPr lang="en-US" dirty="0" err="1"/>
              <a:t>maatschappelijk</a:t>
            </a:r>
            <a:r>
              <a:rPr lang="en-US" dirty="0"/>
              <a:t> </a:t>
            </a:r>
            <a:r>
              <a:rPr lang="en-US" dirty="0" err="1"/>
              <a:t>werkers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het </a:t>
            </a:r>
            <a:r>
              <a:rPr lang="en-US" dirty="0" err="1"/>
              <a:t>onderwijs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247843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D150820-A813-83F5-E652-5CE51B7562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teriaire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quartaire</a:t>
            </a:r>
            <a:r>
              <a:rPr lang="en-US" dirty="0"/>
              <a:t> sector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E0DB723-1D9D-BED5-7C18-C2D2ACFAF5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1353800" cy="435133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teriaire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quartaire</a:t>
            </a:r>
            <a:r>
              <a:rPr lang="en-US" dirty="0"/>
              <a:t> sector </a:t>
            </a:r>
            <a:r>
              <a:rPr lang="en-US" dirty="0" err="1"/>
              <a:t>vormen</a:t>
            </a:r>
            <a:r>
              <a:rPr lang="en-US" dirty="0"/>
              <a:t> </a:t>
            </a:r>
            <a:r>
              <a:rPr lang="en-US" dirty="0" err="1"/>
              <a:t>samen</a:t>
            </a:r>
            <a:r>
              <a:rPr lang="en-US" dirty="0"/>
              <a:t> de </a:t>
            </a:r>
            <a:br>
              <a:rPr lang="en-US" dirty="0"/>
            </a:br>
            <a:r>
              <a:rPr lang="en-US" dirty="0"/>
              <a:t>“ </a:t>
            </a:r>
            <a:r>
              <a:rPr lang="en-US" dirty="0" err="1"/>
              <a:t>dienstverlenende</a:t>
            </a:r>
            <a:r>
              <a:rPr lang="en-US" dirty="0"/>
              <a:t> sector”.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Beide</a:t>
            </a:r>
            <a:r>
              <a:rPr lang="en-US" dirty="0"/>
              <a:t> </a:t>
            </a:r>
            <a:r>
              <a:rPr lang="en-US" dirty="0" err="1"/>
              <a:t>sectoren</a:t>
            </a:r>
            <a:r>
              <a:rPr lang="en-US" dirty="0"/>
              <a:t> </a:t>
            </a:r>
            <a:r>
              <a:rPr lang="en-US" dirty="0" err="1"/>
              <a:t>leveren</a:t>
            </a:r>
            <a:r>
              <a:rPr lang="en-US" dirty="0"/>
              <a:t>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tastbaar</a:t>
            </a:r>
            <a:r>
              <a:rPr lang="en-US" dirty="0"/>
              <a:t> product (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televisie</a:t>
            </a:r>
            <a:r>
              <a:rPr lang="en-US" dirty="0"/>
              <a:t> of </a:t>
            </a:r>
            <a:r>
              <a:rPr lang="en-US" dirty="0" err="1"/>
              <a:t>kleding</a:t>
            </a:r>
            <a:r>
              <a:rPr lang="en-US" dirty="0"/>
              <a:t>), maar </a:t>
            </a:r>
            <a:r>
              <a:rPr lang="en-US" dirty="0" err="1"/>
              <a:t>leveren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dienst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Denk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gebouw</a:t>
            </a:r>
            <a:r>
              <a:rPr lang="en-US" dirty="0"/>
              <a:t> </a:t>
            </a:r>
            <a:r>
              <a:rPr lang="en-US" dirty="0" err="1"/>
              <a:t>schoonmaken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reis </a:t>
            </a:r>
            <a:r>
              <a:rPr lang="en-US" dirty="0" err="1"/>
              <a:t>organiseren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In Nederland </a:t>
            </a:r>
            <a:r>
              <a:rPr lang="en-US" dirty="0" err="1"/>
              <a:t>werken</a:t>
            </a:r>
            <a:r>
              <a:rPr lang="en-US" dirty="0"/>
              <a:t> de </a:t>
            </a:r>
            <a:r>
              <a:rPr lang="en-US" dirty="0" err="1"/>
              <a:t>meeste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nu in de </a:t>
            </a:r>
            <a:r>
              <a:rPr lang="en-US" dirty="0" err="1"/>
              <a:t>dienstensector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Dit</a:t>
            </a:r>
            <a:r>
              <a:rPr lang="en-US" dirty="0"/>
              <a:t>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kenmerk</a:t>
            </a:r>
            <a:r>
              <a:rPr lang="en-US" dirty="0"/>
              <a:t> van de ‘ </a:t>
            </a:r>
            <a:r>
              <a:rPr lang="en-US" dirty="0" err="1"/>
              <a:t>moderne</a:t>
            </a:r>
            <a:r>
              <a:rPr lang="en-US" dirty="0"/>
              <a:t> </a:t>
            </a:r>
            <a:r>
              <a:rPr lang="en-US" dirty="0" err="1"/>
              <a:t>samenleving</a:t>
            </a:r>
            <a:r>
              <a:rPr lang="en-US" dirty="0"/>
              <a:t>’.</a:t>
            </a:r>
            <a:br>
              <a:rPr lang="en-US" dirty="0"/>
            </a:br>
            <a:br>
              <a:rPr lang="en-US" dirty="0"/>
            </a:br>
            <a:r>
              <a:rPr lang="en-US" dirty="0"/>
              <a:t>Nederland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daarom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wel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‘ post- </a:t>
            </a:r>
            <a:r>
              <a:rPr lang="en-US" dirty="0" err="1"/>
              <a:t>industriële</a:t>
            </a:r>
            <a:r>
              <a:rPr lang="en-US" dirty="0"/>
              <a:t> </a:t>
            </a:r>
            <a:r>
              <a:rPr lang="en-US" dirty="0" err="1"/>
              <a:t>samenleving</a:t>
            </a:r>
            <a:r>
              <a:rPr lang="en-US" dirty="0"/>
              <a:t>’ of </a:t>
            </a:r>
            <a:r>
              <a:rPr lang="en-US" dirty="0" err="1"/>
              <a:t>informatiemaatschappij</a:t>
            </a:r>
            <a:r>
              <a:rPr lang="en-US" dirty="0"/>
              <a:t> </a:t>
            </a:r>
            <a:r>
              <a:rPr lang="en-US" dirty="0" err="1"/>
              <a:t>genoemd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8827929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734354-CF16-D018-B4A0-A89ED2D873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Maatschappelijke</a:t>
            </a:r>
            <a:r>
              <a:rPr lang="en-US" dirty="0"/>
              <a:t> </a:t>
            </a:r>
            <a:r>
              <a:rPr lang="en-US" dirty="0" err="1"/>
              <a:t>klasse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BB0F2CF-B1DD-8B30-ED18-483FD1B44F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Elk </a:t>
            </a:r>
            <a:r>
              <a:rPr lang="en-US" dirty="0" err="1"/>
              <a:t>beroep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bepaalde</a:t>
            </a:r>
            <a:r>
              <a:rPr lang="en-US" dirty="0"/>
              <a:t> status.</a:t>
            </a:r>
          </a:p>
          <a:p>
            <a:endParaRPr lang="en-US" dirty="0"/>
          </a:p>
          <a:p>
            <a:r>
              <a:rPr lang="en-US" dirty="0"/>
              <a:t>Status </a:t>
            </a:r>
            <a:r>
              <a:rPr lang="en-US" dirty="0" err="1"/>
              <a:t>hangt</a:t>
            </a:r>
            <a:r>
              <a:rPr lang="en-US" dirty="0"/>
              <a:t> </a:t>
            </a:r>
            <a:r>
              <a:rPr lang="en-US" dirty="0" err="1"/>
              <a:t>onder</a:t>
            </a:r>
            <a:r>
              <a:rPr lang="en-US" dirty="0"/>
              <a:t>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af</a:t>
            </a:r>
            <a:r>
              <a:rPr lang="en-US" dirty="0"/>
              <a:t> van:</a:t>
            </a:r>
            <a:br>
              <a:rPr lang="en-US" dirty="0"/>
            </a:br>
            <a:r>
              <a:rPr lang="en-US" dirty="0" err="1"/>
              <a:t>Opleidingsniveau</a:t>
            </a:r>
            <a:r>
              <a:rPr lang="en-US" dirty="0"/>
              <a:t>, </a:t>
            </a:r>
            <a:r>
              <a:rPr lang="en-US" dirty="0" err="1"/>
              <a:t>inkomen</a:t>
            </a:r>
            <a:r>
              <a:rPr lang="en-US" dirty="0"/>
              <a:t>, </a:t>
            </a:r>
            <a:r>
              <a:rPr lang="en-US" dirty="0" err="1"/>
              <a:t>hoeveelheid</a:t>
            </a:r>
            <a:r>
              <a:rPr lang="en-US" dirty="0"/>
              <a:t> </a:t>
            </a:r>
            <a:r>
              <a:rPr lang="en-US" dirty="0" err="1"/>
              <a:t>macht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verantwoordelijkheid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/>
              <a:t>Status </a:t>
            </a:r>
            <a:r>
              <a:rPr lang="en-US" dirty="0" err="1"/>
              <a:t>gaat</a:t>
            </a:r>
            <a:r>
              <a:rPr lang="en-US" dirty="0"/>
              <a:t> </a:t>
            </a:r>
            <a:r>
              <a:rPr lang="en-US" dirty="0" err="1"/>
              <a:t>dus</a:t>
            </a:r>
            <a:r>
              <a:rPr lang="en-US" dirty="0"/>
              <a:t> over hoe de </a:t>
            </a:r>
            <a:r>
              <a:rPr lang="en-US" dirty="0" err="1"/>
              <a:t>maatschappij</a:t>
            </a:r>
            <a:r>
              <a:rPr lang="en-US" dirty="0"/>
              <a:t> </a:t>
            </a:r>
            <a:r>
              <a:rPr lang="en-US" dirty="0" err="1"/>
              <a:t>kijkt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beroep</a:t>
            </a:r>
            <a:r>
              <a:rPr lang="en-US" dirty="0"/>
              <a:t>/ </a:t>
            </a:r>
            <a:r>
              <a:rPr lang="en-US" dirty="0" err="1"/>
              <a:t>functie</a:t>
            </a:r>
            <a:r>
              <a:rPr lang="en-US" dirty="0"/>
              <a:t>. </a:t>
            </a:r>
          </a:p>
          <a:p>
            <a:endParaRPr lang="en-US" dirty="0"/>
          </a:p>
          <a:p>
            <a:r>
              <a:rPr lang="nl-NL" dirty="0"/>
              <a:t>De status van je beroep bepaalt jouw maatschappelijke positie.</a:t>
            </a:r>
          </a:p>
        </p:txBody>
      </p:sp>
    </p:spTree>
    <p:extLst>
      <p:ext uri="{BB962C8B-B14F-4D97-AF65-F5344CB8AC3E}">
        <p14:creationId xmlns:p14="http://schemas.microsoft.com/office/powerpoint/2010/main" val="10085629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AB7CB8D-49E4-B966-3089-A1F6860EDF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Maatschappelijke</a:t>
            </a:r>
            <a:r>
              <a:rPr lang="en-US" dirty="0"/>
              <a:t> </a:t>
            </a:r>
            <a:r>
              <a:rPr lang="en-US" dirty="0" err="1"/>
              <a:t>positie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maatschappelijke</a:t>
            </a:r>
            <a:r>
              <a:rPr lang="en-US" dirty="0"/>
              <a:t> </a:t>
            </a:r>
            <a:r>
              <a:rPr lang="en-US" dirty="0" err="1"/>
              <a:t>klasse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889D278-C7C5-50C9-52A6-9549BD0B86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/>
              <a:t>Maatschappelijke</a:t>
            </a:r>
            <a:r>
              <a:rPr lang="en-US" dirty="0"/>
              <a:t> </a:t>
            </a:r>
            <a:r>
              <a:rPr lang="en-US" dirty="0" err="1"/>
              <a:t>positie</a:t>
            </a:r>
            <a:r>
              <a:rPr lang="en-US" dirty="0"/>
              <a:t> is de </a:t>
            </a:r>
            <a:r>
              <a:rPr lang="en-US" dirty="0" err="1"/>
              <a:t>plaats</a:t>
            </a:r>
            <a:r>
              <a:rPr lang="en-US" dirty="0"/>
              <a:t> die je </a:t>
            </a:r>
            <a:r>
              <a:rPr lang="en-US" dirty="0" err="1"/>
              <a:t>inneemt</a:t>
            </a:r>
            <a:r>
              <a:rPr lang="en-US" dirty="0"/>
              <a:t> op de </a:t>
            </a:r>
            <a:r>
              <a:rPr lang="en-US" dirty="0" err="1"/>
              <a:t>maatschappelijke</a:t>
            </a:r>
            <a:r>
              <a:rPr lang="en-US" dirty="0"/>
              <a:t> ladder;</a:t>
            </a:r>
          </a:p>
          <a:p>
            <a:endParaRPr lang="en-US" dirty="0"/>
          </a:p>
          <a:p>
            <a:r>
              <a:rPr lang="en-US" dirty="0"/>
              <a:t>Door je </a:t>
            </a:r>
            <a:r>
              <a:rPr lang="en-US" dirty="0" err="1"/>
              <a:t>maatschappelijke</a:t>
            </a:r>
            <a:r>
              <a:rPr lang="en-US" dirty="0"/>
              <a:t> </a:t>
            </a:r>
            <a:r>
              <a:rPr lang="en-US" dirty="0" err="1"/>
              <a:t>positie</a:t>
            </a:r>
            <a:r>
              <a:rPr lang="en-US" dirty="0"/>
              <a:t> hoor je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maatschappelijke</a:t>
            </a:r>
            <a:r>
              <a:rPr lang="en-US" dirty="0"/>
              <a:t> </a:t>
            </a:r>
            <a:r>
              <a:rPr lang="en-US" dirty="0" err="1"/>
              <a:t>klasse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“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groep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met </a:t>
            </a:r>
            <a:r>
              <a:rPr lang="en-US" dirty="0" err="1"/>
              <a:t>ongeveer</a:t>
            </a:r>
            <a:r>
              <a:rPr lang="en-US" dirty="0"/>
              <a:t> </a:t>
            </a:r>
            <a:r>
              <a:rPr lang="en-US" dirty="0" err="1"/>
              <a:t>dezelfde</a:t>
            </a:r>
            <a:r>
              <a:rPr lang="en-US" dirty="0"/>
              <a:t> </a:t>
            </a:r>
            <a:r>
              <a:rPr lang="en-US" dirty="0" err="1"/>
              <a:t>maatschappelijke</a:t>
            </a:r>
            <a:r>
              <a:rPr lang="en-US" dirty="0"/>
              <a:t> </a:t>
            </a:r>
            <a:r>
              <a:rPr lang="en-US" dirty="0" err="1"/>
              <a:t>positie</a:t>
            </a:r>
            <a:r>
              <a:rPr lang="en-US" dirty="0"/>
              <a:t> </a:t>
            </a:r>
            <a:r>
              <a:rPr lang="en-US" dirty="0" err="1"/>
              <a:t>binnen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samenleving</a:t>
            </a:r>
            <a:r>
              <a:rPr lang="en-US" dirty="0"/>
              <a:t>”. </a:t>
            </a:r>
          </a:p>
          <a:p>
            <a:endParaRPr lang="en-US" dirty="0"/>
          </a:p>
          <a:p>
            <a:r>
              <a:rPr lang="en-US" dirty="0"/>
              <a:t>Er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ongelijkheid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door </a:t>
            </a:r>
            <a:r>
              <a:rPr lang="en-US" dirty="0" err="1"/>
              <a:t>hun</a:t>
            </a:r>
            <a:r>
              <a:rPr lang="en-US" dirty="0"/>
              <a:t> </a:t>
            </a:r>
            <a:r>
              <a:rPr lang="en-US" dirty="0" err="1"/>
              <a:t>opleidingsniveau</a:t>
            </a:r>
            <a:r>
              <a:rPr lang="en-US" dirty="0"/>
              <a:t>, </a:t>
            </a:r>
            <a:r>
              <a:rPr lang="en-US" dirty="0" err="1"/>
              <a:t>inkomen</a:t>
            </a:r>
            <a:r>
              <a:rPr lang="en-US" dirty="0"/>
              <a:t> etc. </a:t>
            </a:r>
            <a:r>
              <a:rPr lang="en-US" dirty="0" err="1"/>
              <a:t>Dit</a:t>
            </a:r>
            <a:r>
              <a:rPr lang="en-US" dirty="0"/>
              <a:t> </a:t>
            </a:r>
            <a:r>
              <a:rPr lang="en-US" dirty="0" err="1"/>
              <a:t>noemen</a:t>
            </a:r>
            <a:r>
              <a:rPr lang="en-US" dirty="0"/>
              <a:t> we ‘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ongelijkheid</a:t>
            </a:r>
            <a:r>
              <a:rPr lang="en-US" dirty="0"/>
              <a:t>’.</a:t>
            </a:r>
            <a:br>
              <a:rPr lang="en-US" dirty="0"/>
            </a:b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ongelijkheid</a:t>
            </a:r>
            <a:r>
              <a:rPr lang="en-US" dirty="0"/>
              <a:t>: </a:t>
            </a:r>
            <a:br>
              <a:rPr lang="en-US" dirty="0"/>
            </a:br>
            <a:r>
              <a:rPr lang="en-US" dirty="0" err="1"/>
              <a:t>inkomen</a:t>
            </a:r>
            <a:r>
              <a:rPr lang="en-US" dirty="0"/>
              <a:t>, </a:t>
            </a:r>
            <a:r>
              <a:rPr lang="en-US" dirty="0" err="1"/>
              <a:t>kennis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macht</a:t>
            </a:r>
            <a:r>
              <a:rPr lang="en-US" dirty="0"/>
              <a:t> is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gelijk</a:t>
            </a:r>
            <a:r>
              <a:rPr lang="en-US" dirty="0"/>
              <a:t> over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verdeeld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↓</a:t>
            </a:r>
            <a:br>
              <a:rPr lang="en-US" dirty="0"/>
            </a:br>
            <a:r>
              <a:rPr lang="en-US" dirty="0" err="1"/>
              <a:t>Hierdoor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alle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dezelfde</a:t>
            </a:r>
            <a:r>
              <a:rPr lang="en-US" dirty="0"/>
              <a:t> </a:t>
            </a:r>
            <a:r>
              <a:rPr lang="en-US" dirty="0" err="1"/>
              <a:t>kansen</a:t>
            </a:r>
            <a:r>
              <a:rPr lang="en-US" dirty="0"/>
              <a:t> op de </a:t>
            </a:r>
            <a:r>
              <a:rPr lang="en-US" dirty="0" err="1"/>
              <a:t>arbeidsmarkt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139622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4937835-72EF-E7C7-534B-3D6A738E99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H4.2: </a:t>
            </a:r>
            <a:r>
              <a:rPr lang="en-US" dirty="0" err="1"/>
              <a:t>Ontwikkelingen</a:t>
            </a:r>
            <a:r>
              <a:rPr lang="en-US" dirty="0"/>
              <a:t> op de </a:t>
            </a:r>
            <a:r>
              <a:rPr lang="en-US" dirty="0" err="1"/>
              <a:t>arbeidsmarkt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A1A1039-5359-CB41-D894-5F950876227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We </a:t>
            </a:r>
            <a:r>
              <a:rPr lang="en-US" dirty="0" err="1"/>
              <a:t>zien</a:t>
            </a:r>
            <a:r>
              <a:rPr lang="en-US" dirty="0"/>
              <a:t> </a:t>
            </a: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soorten</a:t>
            </a:r>
            <a:r>
              <a:rPr lang="en-US" dirty="0"/>
              <a:t> </a:t>
            </a:r>
            <a:r>
              <a:rPr lang="en-US" dirty="0" err="1"/>
              <a:t>ontwikkelingen</a:t>
            </a:r>
            <a:r>
              <a:rPr lang="en-US" dirty="0"/>
              <a:t> op de </a:t>
            </a:r>
            <a:r>
              <a:rPr lang="en-US" dirty="0" err="1"/>
              <a:t>arbeidsmarkt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werkgelegenheid</a:t>
            </a:r>
            <a:r>
              <a:rPr lang="en-US" dirty="0"/>
              <a:t> is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statisch</a:t>
            </a:r>
            <a:r>
              <a:rPr lang="en-US" dirty="0"/>
              <a:t>, maar </a:t>
            </a:r>
            <a:r>
              <a:rPr lang="en-US" dirty="0" err="1"/>
              <a:t>verandert</a:t>
            </a:r>
            <a:r>
              <a:rPr lang="en-US" dirty="0"/>
              <a:t> </a:t>
            </a:r>
            <a:r>
              <a:rPr lang="en-US" dirty="0" err="1"/>
              <a:t>voortdurend</a:t>
            </a:r>
            <a:r>
              <a:rPr lang="en-US" dirty="0"/>
              <a:t>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Flexibel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 is </a:t>
            </a:r>
            <a:r>
              <a:rPr lang="en-US" dirty="0" err="1"/>
              <a:t>toegenomen</a:t>
            </a:r>
            <a:r>
              <a:rPr lang="en-US" dirty="0"/>
              <a:t>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Steeds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is </a:t>
            </a:r>
            <a:r>
              <a:rPr lang="en-US" dirty="0" err="1"/>
              <a:t>geautomatiseerd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gedigitaliseerd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570776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C09FB72-86E4-FFAF-5DC7-7F88201F55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Verschuiving</a:t>
            </a:r>
            <a:r>
              <a:rPr lang="en-US" dirty="0"/>
              <a:t> van </a:t>
            </a:r>
            <a:r>
              <a:rPr lang="en-US" dirty="0" err="1"/>
              <a:t>werkgelegenheid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98B7809-D605-A6B3-00A1-1924D63449B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/>
              <a:t>Door </a:t>
            </a:r>
            <a:r>
              <a:rPr lang="en-US" dirty="0" err="1"/>
              <a:t>automatisering</a:t>
            </a:r>
            <a:r>
              <a:rPr lang="en-US" dirty="0"/>
              <a:t>, </a:t>
            </a:r>
            <a:r>
              <a:rPr lang="en-US" dirty="0" err="1"/>
              <a:t>mechanisering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robotisering</a:t>
            </a:r>
            <a:r>
              <a:rPr lang="en-US" dirty="0"/>
              <a:t> is er in Nederland </a:t>
            </a:r>
            <a:r>
              <a:rPr lang="en-US" dirty="0" err="1"/>
              <a:t>veel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verdwenen</a:t>
            </a:r>
            <a:r>
              <a:rPr lang="en-US" dirty="0"/>
              <a:t> in de </a:t>
            </a:r>
            <a:r>
              <a:rPr lang="en-US" dirty="0" err="1"/>
              <a:t>sectoren</a:t>
            </a:r>
            <a:r>
              <a:rPr lang="en-US" dirty="0"/>
              <a:t> </a:t>
            </a:r>
            <a:r>
              <a:rPr lang="en-US" dirty="0" err="1"/>
              <a:t>landbouw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industrie</a:t>
            </a:r>
            <a:r>
              <a:rPr lang="en-US" dirty="0"/>
              <a:t>;</a:t>
            </a:r>
          </a:p>
          <a:p>
            <a:endParaRPr lang="en-US" dirty="0"/>
          </a:p>
          <a:p>
            <a:r>
              <a:rPr lang="en-US" dirty="0"/>
              <a:t>Door </a:t>
            </a:r>
            <a:r>
              <a:rPr lang="en-US" dirty="0" err="1"/>
              <a:t>verplaatsing</a:t>
            </a:r>
            <a:r>
              <a:rPr lang="en-US" dirty="0"/>
              <a:t> van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lagelonenlanden</a:t>
            </a:r>
            <a:r>
              <a:rPr lang="en-US" dirty="0"/>
              <a:t> is </a:t>
            </a:r>
            <a:r>
              <a:rPr lang="en-US" dirty="0" err="1"/>
              <a:t>veel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in Nederland in de </a:t>
            </a:r>
            <a:r>
              <a:rPr lang="en-US" dirty="0" err="1"/>
              <a:t>industrie</a:t>
            </a:r>
            <a:r>
              <a:rPr lang="en-US" dirty="0"/>
              <a:t> </a:t>
            </a:r>
            <a:r>
              <a:rPr lang="en-US" dirty="0" err="1"/>
              <a:t>verdwenen</a:t>
            </a:r>
            <a:r>
              <a:rPr lang="en-US" dirty="0"/>
              <a:t>;</a:t>
            </a:r>
          </a:p>
          <a:p>
            <a:endParaRPr lang="en-US" dirty="0"/>
          </a:p>
          <a:p>
            <a:r>
              <a:rPr lang="en-US" dirty="0"/>
              <a:t>In Nederland is het </a:t>
            </a:r>
            <a:r>
              <a:rPr lang="en-US" dirty="0" err="1"/>
              <a:t>overgrote</a:t>
            </a:r>
            <a:r>
              <a:rPr lang="en-US" dirty="0"/>
              <a:t> </a:t>
            </a:r>
            <a:r>
              <a:rPr lang="en-US" dirty="0" err="1"/>
              <a:t>deel</a:t>
            </a:r>
            <a:r>
              <a:rPr lang="en-US" dirty="0"/>
              <a:t> van de </a:t>
            </a:r>
            <a:r>
              <a:rPr lang="en-US" dirty="0" err="1"/>
              <a:t>werkgelegenheid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vinden</a:t>
            </a:r>
            <a:r>
              <a:rPr lang="en-US" dirty="0"/>
              <a:t> in de </a:t>
            </a:r>
            <a:r>
              <a:rPr lang="en-US" dirty="0" err="1"/>
              <a:t>commerciële</a:t>
            </a:r>
            <a:r>
              <a:rPr lang="en-US" dirty="0"/>
              <a:t> sector (= </a:t>
            </a:r>
            <a:r>
              <a:rPr lang="en-US" dirty="0" err="1"/>
              <a:t>tertiaire</a:t>
            </a:r>
            <a:r>
              <a:rPr lang="en-US" dirty="0"/>
              <a:t> sector)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- </a:t>
            </a:r>
            <a:r>
              <a:rPr lang="en-US" dirty="0" err="1"/>
              <a:t>commerciële</a:t>
            </a:r>
            <a:r>
              <a:rPr lang="en-US" dirty="0"/>
              <a:t> sector (= </a:t>
            </a:r>
            <a:r>
              <a:rPr lang="en-US" dirty="0" err="1"/>
              <a:t>quartaire</a:t>
            </a:r>
            <a:r>
              <a:rPr lang="en-US" dirty="0"/>
              <a:t> sector).</a:t>
            </a:r>
          </a:p>
          <a:p>
            <a:endParaRPr lang="en-US" dirty="0"/>
          </a:p>
          <a:p>
            <a:r>
              <a:rPr lang="en-US" dirty="0"/>
              <a:t>Door </a:t>
            </a:r>
            <a:r>
              <a:rPr lang="en-US" dirty="0" err="1"/>
              <a:t>bezuinigingen</a:t>
            </a:r>
            <a:r>
              <a:rPr lang="en-US" dirty="0"/>
              <a:t> van de </a:t>
            </a:r>
            <a:r>
              <a:rPr lang="en-US" dirty="0" err="1"/>
              <a:t>overheid</a:t>
            </a:r>
            <a:r>
              <a:rPr lang="en-US" dirty="0"/>
              <a:t> in de </a:t>
            </a:r>
            <a:r>
              <a:rPr lang="en-US" dirty="0" err="1"/>
              <a:t>zorg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duizenden</a:t>
            </a:r>
            <a:r>
              <a:rPr lang="en-US" dirty="0"/>
              <a:t> </a:t>
            </a:r>
            <a:r>
              <a:rPr lang="en-US" dirty="0" err="1"/>
              <a:t>zorgmedewerkers</a:t>
            </a:r>
            <a:r>
              <a:rPr lang="en-US" dirty="0"/>
              <a:t> </a:t>
            </a:r>
            <a:r>
              <a:rPr lang="en-US" dirty="0" err="1"/>
              <a:t>ontslagen</a:t>
            </a:r>
            <a:r>
              <a:rPr lang="en-US" dirty="0"/>
              <a:t> die nu in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sectoren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(</a:t>
            </a:r>
            <a:r>
              <a:rPr lang="en-US" dirty="0" err="1"/>
              <a:t>Waardoor</a:t>
            </a:r>
            <a:r>
              <a:rPr lang="en-US" dirty="0"/>
              <a:t> er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tekort</a:t>
            </a:r>
            <a:r>
              <a:rPr lang="en-US" dirty="0"/>
              <a:t> is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zorgmedewerkers</a:t>
            </a:r>
            <a:r>
              <a:rPr lang="en-US" dirty="0"/>
              <a:t>). </a:t>
            </a:r>
          </a:p>
          <a:p>
            <a:endParaRPr lang="en-US" dirty="0"/>
          </a:p>
          <a:p>
            <a:r>
              <a:rPr lang="en-US" dirty="0"/>
              <a:t>Binnen de </a:t>
            </a:r>
            <a:r>
              <a:rPr lang="en-US" dirty="0" err="1"/>
              <a:t>commerciële</a:t>
            </a:r>
            <a:r>
              <a:rPr lang="en-US" dirty="0"/>
              <a:t> sector </a:t>
            </a:r>
            <a:r>
              <a:rPr lang="en-US" dirty="0" err="1"/>
              <a:t>zien</a:t>
            </a:r>
            <a:r>
              <a:rPr lang="en-US" dirty="0"/>
              <a:t> we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daling</a:t>
            </a:r>
            <a:r>
              <a:rPr lang="en-US" dirty="0"/>
              <a:t> van de </a:t>
            </a:r>
            <a:r>
              <a:rPr lang="en-US" dirty="0" err="1"/>
              <a:t>werkgelegenheid</a:t>
            </a:r>
            <a:r>
              <a:rPr lang="en-US" dirty="0"/>
              <a:t> in de </a:t>
            </a:r>
            <a:r>
              <a:rPr lang="en-US" dirty="0" err="1"/>
              <a:t>fysieke</a:t>
            </a:r>
            <a:r>
              <a:rPr lang="en-US" dirty="0"/>
              <a:t> </a:t>
            </a:r>
            <a:r>
              <a:rPr lang="en-US" dirty="0" err="1"/>
              <a:t>winkels</a:t>
            </a:r>
            <a:r>
              <a:rPr lang="en-US" dirty="0"/>
              <a:t> (in de </a:t>
            </a:r>
            <a:r>
              <a:rPr lang="en-US" dirty="0" err="1"/>
              <a:t>dorpen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steden</a:t>
            </a:r>
            <a:r>
              <a:rPr lang="en-US" dirty="0"/>
              <a:t>)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stijging</a:t>
            </a:r>
            <a:r>
              <a:rPr lang="en-US" dirty="0"/>
              <a:t> van de </a:t>
            </a:r>
            <a:r>
              <a:rPr lang="en-US" dirty="0" err="1"/>
              <a:t>werkgelegenheid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internetwinkels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inpakkers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chauffeurs.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0546482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80</TotalTime>
  <Words>1066</Words>
  <Application>Microsoft Office PowerPoint</Application>
  <PresentationFormat>Breedbeeld</PresentationFormat>
  <Paragraphs>85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Kantoorthema</vt:lpstr>
      <vt:lpstr>H4: De arbeidsmarkt</vt:lpstr>
      <vt:lpstr>Arbeidsmarkt</vt:lpstr>
      <vt:lpstr>Arbeidsverdeling</vt:lpstr>
      <vt:lpstr>Arbeidssectoren</vt:lpstr>
      <vt:lpstr>De teriaire en quartaire sector</vt:lpstr>
      <vt:lpstr>Maatschappelijke klasse</vt:lpstr>
      <vt:lpstr>Maatschappelijke positie en maatschappelijke klasse</vt:lpstr>
      <vt:lpstr>H4.2: Ontwikkelingen op de arbeidsmarkt</vt:lpstr>
      <vt:lpstr>Verschuiving van werkgelegenheid</vt:lpstr>
      <vt:lpstr>Flexibel werken</vt:lpstr>
      <vt:lpstr>Flexwerken</vt:lpstr>
      <vt:lpstr>Automatisering en digitalisering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H4: De arbeidsmarkt</dc:title>
  <dc:creator>Fluitsma, D.W.P.M. (Daniel)</dc:creator>
  <cp:lastModifiedBy>Fluitsma, D.W.P.M. (Daniel)</cp:lastModifiedBy>
  <cp:revision>1</cp:revision>
  <dcterms:created xsi:type="dcterms:W3CDTF">2024-02-02T09:48:00Z</dcterms:created>
  <dcterms:modified xsi:type="dcterms:W3CDTF">2024-02-26T09:39:38Z</dcterms:modified>
</cp:coreProperties>
</file>

<file path=docProps/thumbnail.jpeg>
</file>