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3"/>
  </p:notesMasterIdLst>
  <p:sldIdLst>
    <p:sldId id="256" r:id="rId2"/>
    <p:sldId id="323" r:id="rId3"/>
    <p:sldId id="339" r:id="rId4"/>
    <p:sldId id="325" r:id="rId5"/>
    <p:sldId id="268" r:id="rId6"/>
    <p:sldId id="271" r:id="rId7"/>
    <p:sldId id="318" r:id="rId8"/>
    <p:sldId id="289" r:id="rId9"/>
    <p:sldId id="291" r:id="rId10"/>
    <p:sldId id="295" r:id="rId11"/>
    <p:sldId id="327" r:id="rId12"/>
    <p:sldId id="326" r:id="rId13"/>
    <p:sldId id="329" r:id="rId14"/>
    <p:sldId id="330" r:id="rId15"/>
    <p:sldId id="335" r:id="rId16"/>
    <p:sldId id="328" r:id="rId17"/>
    <p:sldId id="331" r:id="rId18"/>
    <p:sldId id="332" r:id="rId19"/>
    <p:sldId id="336" r:id="rId20"/>
    <p:sldId id="337" r:id="rId21"/>
    <p:sldId id="33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9902" autoAdjust="0"/>
  </p:normalViewPr>
  <p:slideViewPr>
    <p:cSldViewPr snapToGrid="0">
      <p:cViewPr varScale="1">
        <p:scale>
          <a:sx n="60" d="100"/>
          <a:sy n="60" d="100"/>
        </p:scale>
        <p:origin x="1550"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0284B-AD2D-4C4E-B2BF-E227C9E6E36E}" type="datetimeFigureOut">
              <a:rPr lang="en-US" smtClean="0"/>
              <a:t>8/29/2022</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F3B514-B170-4F38-9976-9063A9F7B03B}" type="slidenum">
              <a:rPr lang="en-US" smtClean="0"/>
              <a:t>‹nr.›</a:t>
            </a:fld>
            <a:endParaRPr lang="en-US"/>
          </a:p>
        </p:txBody>
      </p:sp>
    </p:spTree>
    <p:extLst>
      <p:ext uri="{BB962C8B-B14F-4D97-AF65-F5344CB8AC3E}">
        <p14:creationId xmlns:p14="http://schemas.microsoft.com/office/powerpoint/2010/main" val="100701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l.wikipedia.org/wiki/1978"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nl-NL" b="0" i="0" dirty="0">
                <a:solidFill>
                  <a:srgbClr val="000000"/>
                </a:solidFill>
                <a:effectLst/>
                <a:latin typeface="Linux Libertine"/>
              </a:rPr>
              <a:t>Geschiedenis</a:t>
            </a:r>
            <a:r>
              <a:rPr lang="nl-NL" b="0" i="0" dirty="0">
                <a:solidFill>
                  <a:srgbClr val="54595D"/>
                </a:solidFill>
                <a:effectLst/>
                <a:latin typeface="Arial" panose="020B0604020202020204" pitchFamily="34" charset="0"/>
              </a:rPr>
              <a:t>: </a:t>
            </a:r>
            <a:endParaRPr lang="nl-NL" b="0" i="0" dirty="0">
              <a:solidFill>
                <a:srgbClr val="000000"/>
              </a:solidFill>
              <a:effectLst/>
              <a:latin typeface="Linux Libertine"/>
            </a:endParaRPr>
          </a:p>
          <a:p>
            <a:pPr algn="l"/>
            <a:r>
              <a:rPr lang="nl-NL" b="0" i="0" dirty="0">
                <a:solidFill>
                  <a:srgbClr val="202122"/>
                </a:solidFill>
                <a:effectLst/>
                <a:latin typeface="Arial" panose="020B0604020202020204" pitchFamily="34" charset="0"/>
              </a:rPr>
              <a:t>In 1976 vloog orthopedisch chirurg Dr. James K. </a:t>
            </a:r>
            <a:r>
              <a:rPr lang="nl-NL" b="0" i="0" dirty="0" err="1">
                <a:solidFill>
                  <a:srgbClr val="202122"/>
                </a:solidFill>
                <a:effectLst/>
                <a:latin typeface="Arial" panose="020B0604020202020204" pitchFamily="34" charset="0"/>
              </a:rPr>
              <a:t>Styner</a:t>
            </a:r>
            <a:r>
              <a:rPr lang="nl-NL" b="0" i="0" dirty="0">
                <a:solidFill>
                  <a:srgbClr val="202122"/>
                </a:solidFill>
                <a:effectLst/>
                <a:latin typeface="Arial" panose="020B0604020202020204" pitchFamily="34" charset="0"/>
              </a:rPr>
              <a:t> met zijn familie, als piloot een klein vliegtuig. Het vliegtuig stortte neer in een veld in Nebraska. Zijn echtgenote was op slag dood en drie van de vier kinderen waren zwaargewond. Er was niemand om te helpen. Liftend is hij met de gewonden naar een ziekenhuis gegaan maar het ziekenhuis bleek gesloten te zijn. Nadat het ziekenhuis open ging en hulp op gang kwam bleek de medische opvang slecht en inadequaat te zijn. Toen hij terug op zijn werk kwam ontwikkelde hij samen met zijn collega Paul 'Skip' </a:t>
            </a:r>
            <a:r>
              <a:rPr lang="nl-NL" b="0" i="0" dirty="0" err="1">
                <a:solidFill>
                  <a:srgbClr val="202122"/>
                </a:solidFill>
                <a:effectLst/>
                <a:latin typeface="Arial" panose="020B0604020202020204" pitchFamily="34" charset="0"/>
              </a:rPr>
              <a:t>Collicott</a:t>
            </a:r>
            <a:r>
              <a:rPr lang="nl-NL" b="0" i="0" dirty="0">
                <a:solidFill>
                  <a:srgbClr val="202122"/>
                </a:solidFill>
                <a:effectLst/>
                <a:latin typeface="Arial" panose="020B0604020202020204" pitchFamily="34" charset="0"/>
              </a:rPr>
              <a:t> de ATLS cursus. De eerste cursus werd gegeven in </a:t>
            </a:r>
            <a:r>
              <a:rPr lang="nl-NL" b="0" i="0" u="none" strike="noStrike" dirty="0">
                <a:solidFill>
                  <a:srgbClr val="0645AD"/>
                </a:solidFill>
                <a:effectLst/>
                <a:latin typeface="Arial" panose="020B0604020202020204" pitchFamily="34" charset="0"/>
                <a:hlinkClick r:id="rId3" tooltip="1978"/>
              </a:rPr>
              <a:t>1978</a:t>
            </a:r>
            <a:r>
              <a:rPr lang="nl-NL" b="0" i="0" dirty="0">
                <a:solidFill>
                  <a:srgbClr val="202122"/>
                </a:solidFill>
                <a:effectLst/>
                <a:latin typeface="Arial" panose="020B0604020202020204" pitchFamily="34" charset="0"/>
              </a:rPr>
              <a:t>. In 1980 heeft de American College of </a:t>
            </a:r>
            <a:r>
              <a:rPr lang="nl-NL" b="0" i="0" dirty="0" err="1">
                <a:solidFill>
                  <a:srgbClr val="202122"/>
                </a:solidFill>
                <a:effectLst/>
                <a:latin typeface="Arial" panose="020B0604020202020204" pitchFamily="34" charset="0"/>
              </a:rPr>
              <a:t>Surgeons</a:t>
            </a:r>
            <a:r>
              <a:rPr lang="nl-NL" b="0" i="0" dirty="0">
                <a:solidFill>
                  <a:srgbClr val="202122"/>
                </a:solidFill>
                <a:effectLst/>
                <a:latin typeface="Arial" panose="020B0604020202020204" pitchFamily="34" charset="0"/>
              </a:rPr>
              <a:t> </a:t>
            </a:r>
            <a:r>
              <a:rPr lang="nl-NL" b="0" i="0" dirty="0" err="1">
                <a:solidFill>
                  <a:srgbClr val="202122"/>
                </a:solidFill>
                <a:effectLst/>
                <a:latin typeface="Arial" panose="020B0604020202020204" pitchFamily="34" charset="0"/>
              </a:rPr>
              <a:t>Committee</a:t>
            </a:r>
            <a:r>
              <a:rPr lang="nl-NL" b="0" i="0" dirty="0">
                <a:solidFill>
                  <a:srgbClr val="202122"/>
                </a:solidFill>
                <a:effectLst/>
                <a:latin typeface="Arial" panose="020B0604020202020204" pitchFamily="34" charset="0"/>
              </a:rPr>
              <a:t> de cursus ingelijfd</a:t>
            </a:r>
          </a:p>
          <a:p>
            <a:endParaRPr lang="nl-NL" dirty="0"/>
          </a:p>
        </p:txBody>
      </p:sp>
      <p:sp>
        <p:nvSpPr>
          <p:cNvPr id="4" name="Tijdelijke aanduiding voor dianummer 3"/>
          <p:cNvSpPr>
            <a:spLocks noGrp="1"/>
          </p:cNvSpPr>
          <p:nvPr>
            <p:ph type="sldNum" sz="quarter" idx="5"/>
          </p:nvPr>
        </p:nvSpPr>
        <p:spPr/>
        <p:txBody>
          <a:bodyPr/>
          <a:lstStyle/>
          <a:p>
            <a:fld id="{16F3B514-B170-4F38-9976-9063A9F7B03B}" type="slidenum">
              <a:rPr lang="en-US" smtClean="0"/>
              <a:t>3</a:t>
            </a:fld>
            <a:endParaRPr lang="en-US"/>
          </a:p>
        </p:txBody>
      </p:sp>
    </p:spTree>
    <p:extLst>
      <p:ext uri="{BB962C8B-B14F-4D97-AF65-F5344CB8AC3E}">
        <p14:creationId xmlns:p14="http://schemas.microsoft.com/office/powerpoint/2010/main" val="63241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endParaRPr lang="en-US"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7</a:t>
            </a:fld>
            <a:endParaRPr lang="en-US"/>
          </a:p>
        </p:txBody>
      </p:sp>
    </p:spTree>
    <p:extLst>
      <p:ext uri="{BB962C8B-B14F-4D97-AF65-F5344CB8AC3E}">
        <p14:creationId xmlns:p14="http://schemas.microsoft.com/office/powerpoint/2010/main" val="3404021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8</a:t>
            </a:fld>
            <a:endParaRPr lang="en-US"/>
          </a:p>
        </p:txBody>
      </p:sp>
    </p:spTree>
    <p:extLst>
      <p:ext uri="{BB962C8B-B14F-4D97-AF65-F5344CB8AC3E}">
        <p14:creationId xmlns:p14="http://schemas.microsoft.com/office/powerpoint/2010/main" val="3182274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endParaRPr lang="en-US"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10</a:t>
            </a:fld>
            <a:endParaRPr lang="en-US"/>
          </a:p>
        </p:txBody>
      </p:sp>
    </p:spTree>
    <p:extLst>
      <p:ext uri="{BB962C8B-B14F-4D97-AF65-F5344CB8AC3E}">
        <p14:creationId xmlns:p14="http://schemas.microsoft.com/office/powerpoint/2010/main" val="3670115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 bijgeluiden kreunend</a:t>
            </a:r>
          </a:p>
          <a:p>
            <a:br>
              <a:rPr lang="nl-NL" dirty="0"/>
            </a:br>
            <a:r>
              <a:rPr lang="nl-NL" dirty="0"/>
              <a:t>B: AH, </a:t>
            </a:r>
            <a:r>
              <a:rPr lang="nl-NL" dirty="0" err="1"/>
              <a:t>onreg</a:t>
            </a:r>
            <a:r>
              <a:rPr lang="nl-NL" dirty="0"/>
              <a:t> AH iedere sec een paar keer, grauwe gelaatskleur, </a:t>
            </a:r>
            <a:br>
              <a:rPr lang="nl-NL" dirty="0"/>
            </a:br>
            <a:br>
              <a:rPr lang="nl-NL" dirty="0"/>
            </a:br>
            <a:endParaRPr lang="nl-NL" dirty="0"/>
          </a:p>
          <a:p>
            <a:r>
              <a:rPr lang="nl-NL" dirty="0"/>
              <a:t>C: CR&gt;2</a:t>
            </a:r>
            <a:r>
              <a:rPr lang="nl-NL" baseline="0" dirty="0"/>
              <a:t> sec, slecht voelbare pols, 100-120 </a:t>
            </a:r>
            <a:r>
              <a:rPr lang="nl-NL" baseline="0" dirty="0" err="1"/>
              <a:t>pm</a:t>
            </a:r>
            <a:r>
              <a:rPr lang="nl-NL" baseline="0" dirty="0"/>
              <a:t>, RR 90/43, koude handen</a:t>
            </a:r>
            <a:endParaRPr lang="nl-NL" dirty="0"/>
          </a:p>
          <a:p>
            <a:endParaRPr lang="nl-NL" dirty="0"/>
          </a:p>
          <a:p>
            <a:r>
              <a:rPr lang="nl-NL" dirty="0"/>
              <a:t>D: uitvals</a:t>
            </a:r>
            <a:r>
              <a:rPr lang="nl-NL" baseline="0" dirty="0"/>
              <a:t>verschijnselen:</a:t>
            </a:r>
            <a:br>
              <a:rPr lang="nl-NL" baseline="0" dirty="0"/>
            </a:br>
            <a:r>
              <a:rPr lang="nl-NL" baseline="0" dirty="0"/>
              <a:t>bestaande: geheugenstoornis, lichte afasie, krachtsverlies re arm en been, korte termijn geheugen</a:t>
            </a:r>
            <a:br>
              <a:rPr lang="nl-NL" baseline="0" dirty="0"/>
            </a:br>
            <a:r>
              <a:rPr lang="nl-NL" baseline="0" dirty="0"/>
              <a:t>nieuw: zakt door de benen, schokkend schouders en benen, </a:t>
            </a:r>
            <a:br>
              <a:rPr lang="nl-NL" baseline="0" dirty="0"/>
            </a:br>
            <a:endParaRPr lang="nl-NL" baseline="0" dirty="0"/>
          </a:p>
          <a:p>
            <a:r>
              <a:rPr lang="nl-NL" baseline="0" dirty="0"/>
              <a:t>GCS: </a:t>
            </a:r>
            <a:br>
              <a:rPr lang="nl-NL" baseline="0" dirty="0"/>
            </a:br>
            <a:r>
              <a:rPr lang="nl-NL" baseline="0" dirty="0"/>
              <a:t>E: ogen blijven dicht (1)</a:t>
            </a:r>
            <a:br>
              <a:rPr lang="nl-NL" baseline="0" dirty="0"/>
            </a:br>
            <a:r>
              <a:rPr lang="nl-NL" baseline="0" dirty="0"/>
              <a:t>M: terug trekken bij </a:t>
            </a:r>
            <a:r>
              <a:rPr lang="nl-NL" baseline="0" dirty="0" err="1"/>
              <a:t>pijnprikkkel</a:t>
            </a:r>
            <a:r>
              <a:rPr lang="nl-NL" baseline="0" dirty="0"/>
              <a:t> (4)</a:t>
            </a:r>
            <a:br>
              <a:rPr lang="nl-NL" baseline="0" dirty="0"/>
            </a:br>
            <a:r>
              <a:rPr lang="nl-NL" baseline="0" dirty="0"/>
              <a:t>V: onverstaanbaar, ze kreunt (2), heeft last van afasie</a:t>
            </a:r>
            <a:br>
              <a:rPr lang="nl-NL" baseline="0" dirty="0"/>
            </a:br>
            <a:endParaRPr lang="nl-NL" baseline="0" dirty="0"/>
          </a:p>
          <a:p>
            <a:r>
              <a:rPr lang="nl-NL" baseline="0" dirty="0"/>
              <a:t>bloedsuiker 2.1</a:t>
            </a:r>
            <a:endParaRPr lang="nl-NL"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18</a:t>
            </a:fld>
            <a:endParaRPr lang="en-US"/>
          </a:p>
        </p:txBody>
      </p:sp>
    </p:spTree>
    <p:extLst>
      <p:ext uri="{BB962C8B-B14F-4D97-AF65-F5344CB8AC3E}">
        <p14:creationId xmlns:p14="http://schemas.microsoft.com/office/powerpoint/2010/main" val="2205918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7236749-6276-46B8-A2AB-630CD95558DF}" type="slidenum">
              <a:rPr lang="nl-NL" smtClean="0"/>
              <a:t>19</a:t>
            </a:fld>
            <a:endParaRPr lang="nl-NL"/>
          </a:p>
        </p:txBody>
      </p:sp>
    </p:spTree>
    <p:extLst>
      <p:ext uri="{BB962C8B-B14F-4D97-AF65-F5344CB8AC3E}">
        <p14:creationId xmlns:p14="http://schemas.microsoft.com/office/powerpoint/2010/main" val="3518227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21</a:t>
            </a:fld>
            <a:endParaRPr lang="en-US"/>
          </a:p>
        </p:txBody>
      </p:sp>
    </p:spTree>
    <p:extLst>
      <p:ext uri="{BB962C8B-B14F-4D97-AF65-F5344CB8AC3E}">
        <p14:creationId xmlns:p14="http://schemas.microsoft.com/office/powerpoint/2010/main" val="4153846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05688189-0778-463F-994D-3E7DFC0AF689}" type="datetimeFigureOut">
              <a:rPr lang="nl-NL" smtClean="0"/>
              <a:t>29-8-2022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92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5688189-0778-463F-994D-3E7DFC0AF689}" type="datetimeFigureOut">
              <a:rPr lang="nl-NL" smtClean="0"/>
              <a:t>29-8-2022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2504093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5688189-0778-463F-994D-3E7DFC0AF689}" type="datetimeFigureOut">
              <a:rPr lang="nl-NL" smtClean="0"/>
              <a:t>29-8-2022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672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5688189-0778-463F-994D-3E7DFC0AF689}" type="datetimeFigureOut">
              <a:rPr lang="nl-NL" smtClean="0"/>
              <a:t>29-8-2022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2974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05688189-0778-463F-994D-3E7DFC0AF689}" type="datetimeFigureOut">
              <a:rPr lang="nl-NL" smtClean="0"/>
              <a:t>29-8-2022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90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5688189-0778-463F-994D-3E7DFC0AF689}" type="datetimeFigureOut">
              <a:rPr lang="nl-NL" smtClean="0"/>
              <a:t>29-8-2022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762160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5688189-0778-463F-994D-3E7DFC0AF689}" type="datetimeFigureOut">
              <a:rPr lang="nl-NL" smtClean="0"/>
              <a:t>29-8-2022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16465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05688189-0778-463F-994D-3E7DFC0AF689}" type="datetimeFigureOut">
              <a:rPr lang="nl-NL" smtClean="0"/>
              <a:t>29-8-2022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2307963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688189-0778-463F-994D-3E7DFC0AF689}" type="datetimeFigureOut">
              <a:rPr lang="nl-NL" smtClean="0"/>
              <a:t>29-8-2022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854571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05688189-0778-463F-994D-3E7DFC0AF689}" type="datetimeFigureOut">
              <a:rPr lang="nl-NL" smtClean="0"/>
              <a:t>29-8-2022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368402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05688189-0778-463F-994D-3E7DFC0AF689}" type="datetimeFigureOut">
              <a:rPr lang="nl-NL" smtClean="0"/>
              <a:t>29-8-2022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5E899F-4F47-42B6-8096-9F3118C88B7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457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5688189-0778-463F-994D-3E7DFC0AF689}" type="datetimeFigureOut">
              <a:rPr lang="nl-NL" smtClean="0"/>
              <a:t>29-8-2022</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45E899F-4F47-42B6-8096-9F3118C88B74}"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68497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xgoh6OXEnBw?feature=oembed" TargetMode="Externa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 methodieken</a:t>
            </a:r>
          </a:p>
        </p:txBody>
      </p:sp>
      <p:sp>
        <p:nvSpPr>
          <p:cNvPr id="3" name="Ondertitel 2"/>
          <p:cNvSpPr>
            <a:spLocks noGrp="1"/>
          </p:cNvSpPr>
          <p:nvPr>
            <p:ph type="subTitle" idx="1"/>
          </p:nvPr>
        </p:nvSpPr>
        <p:spPr/>
        <p:txBody>
          <a:bodyPr/>
          <a:lstStyle/>
          <a:p>
            <a:r>
              <a:rPr lang="nl-NL" dirty="0"/>
              <a:t>Keuzedeel opfris les ABCDE</a:t>
            </a:r>
            <a:br>
              <a:rPr lang="nl-NL" dirty="0"/>
            </a:br>
            <a:r>
              <a:rPr lang="nl-NL" dirty="0"/>
              <a:t>SBAR(R) en SAMPLE</a:t>
            </a:r>
            <a:br>
              <a:rPr lang="nl-NL" dirty="0"/>
            </a:br>
            <a:r>
              <a:rPr lang="nl-NL" dirty="0"/>
              <a:t> </a:t>
            </a:r>
          </a:p>
        </p:txBody>
      </p:sp>
    </p:spTree>
    <p:extLst>
      <p:ext uri="{BB962C8B-B14F-4D97-AF65-F5344CB8AC3E}">
        <p14:creationId xmlns:p14="http://schemas.microsoft.com/office/powerpoint/2010/main" val="3211095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 </a:t>
            </a:r>
            <a:r>
              <a:rPr lang="nl-NL" dirty="0" err="1"/>
              <a:t>disability</a:t>
            </a:r>
            <a:endParaRPr lang="nl-NL" dirty="0"/>
          </a:p>
        </p:txBody>
      </p:sp>
      <p:sp>
        <p:nvSpPr>
          <p:cNvPr id="3" name="Tijdelijke aanduiding voor inhoud 2"/>
          <p:cNvSpPr>
            <a:spLocks noGrp="1"/>
          </p:cNvSpPr>
          <p:nvPr>
            <p:ph idx="1"/>
          </p:nvPr>
        </p:nvSpPr>
        <p:spPr/>
        <p:txBody>
          <a:bodyPr/>
          <a:lstStyle/>
          <a:p>
            <a:pPr marL="0" indent="0">
              <a:buNone/>
            </a:pPr>
            <a:r>
              <a:rPr lang="nl-NL" dirty="0"/>
              <a:t>Wat valt er onder D</a:t>
            </a:r>
          </a:p>
          <a:p>
            <a:r>
              <a:rPr lang="nl-NL" sz="2400" dirty="0"/>
              <a:t>GCS</a:t>
            </a:r>
            <a:br>
              <a:rPr lang="nl-NL" sz="2400" dirty="0"/>
            </a:br>
            <a:r>
              <a:rPr lang="nl-NL" sz="2400" dirty="0"/>
              <a:t>rust/onrust/verward</a:t>
            </a:r>
            <a:br>
              <a:rPr lang="nl-NL" sz="2400" dirty="0"/>
            </a:br>
            <a:r>
              <a:rPr lang="nl-NL" sz="2400" dirty="0"/>
              <a:t>uitvalsverschijnselen</a:t>
            </a:r>
            <a:br>
              <a:rPr lang="nl-NL" sz="2400" dirty="0"/>
            </a:br>
            <a:r>
              <a:rPr lang="nl-NL" sz="2400" dirty="0"/>
              <a:t>hoofdpijnklachten</a:t>
            </a:r>
            <a:br>
              <a:rPr lang="nl-NL" sz="2400" dirty="0"/>
            </a:br>
            <a:br>
              <a:rPr lang="nl-NL" sz="2400" dirty="0"/>
            </a:br>
            <a:r>
              <a:rPr lang="en-US" sz="2400" dirty="0"/>
              <a:t>Glucose ( Don’t ever forget  glucose), </a:t>
            </a:r>
            <a:r>
              <a:rPr lang="en-US" sz="2400" dirty="0" err="1"/>
              <a:t>als</a:t>
            </a:r>
            <a:r>
              <a:rPr lang="en-US" sz="2400" dirty="0"/>
              <a:t> </a:t>
            </a:r>
            <a:r>
              <a:rPr lang="en-US" sz="2400" dirty="0" err="1"/>
              <a:t>hier</a:t>
            </a:r>
            <a:r>
              <a:rPr lang="en-US" sz="2400" dirty="0"/>
              <a:t> </a:t>
            </a:r>
            <a:r>
              <a:rPr lang="en-US" sz="2400" dirty="0" err="1"/>
              <a:t>indicatie</a:t>
            </a:r>
            <a:r>
              <a:rPr lang="en-US" sz="2400" dirty="0"/>
              <a:t> </a:t>
            </a:r>
            <a:r>
              <a:rPr lang="en-US" sz="2400" dirty="0" err="1"/>
              <a:t>voor</a:t>
            </a:r>
            <a:r>
              <a:rPr lang="en-US" sz="2400" dirty="0"/>
              <a:t> is!</a:t>
            </a:r>
            <a:endParaRPr lang="en-US" dirty="0"/>
          </a:p>
        </p:txBody>
      </p:sp>
      <p:pic>
        <p:nvPicPr>
          <p:cNvPr id="4" name="Afbeelding 3"/>
          <p:cNvPicPr>
            <a:picLocks noChangeAspect="1"/>
          </p:cNvPicPr>
          <p:nvPr/>
        </p:nvPicPr>
        <p:blipFill>
          <a:blip r:embed="rId3"/>
          <a:stretch>
            <a:fillRect/>
          </a:stretch>
        </p:blipFill>
        <p:spPr>
          <a:xfrm>
            <a:off x="5884164" y="593850"/>
            <a:ext cx="5762156" cy="1591566"/>
          </a:xfrm>
          <a:prstGeom prst="rect">
            <a:avLst/>
          </a:prstGeom>
        </p:spPr>
      </p:pic>
    </p:spTree>
    <p:extLst>
      <p:ext uri="{BB962C8B-B14F-4D97-AF65-F5344CB8AC3E}">
        <p14:creationId xmlns:p14="http://schemas.microsoft.com/office/powerpoint/2010/main" val="234502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Er wordt bij de GCS uitgegaan van drie verschillende reactiepatronen van de patiënt:</a:t>
            </a:r>
          </a:p>
        </p:txBody>
      </p:sp>
      <p:sp>
        <p:nvSpPr>
          <p:cNvPr id="3" name="Tijdelijke aanduiding voor inhoud 2"/>
          <p:cNvSpPr>
            <a:spLocks noGrp="1"/>
          </p:cNvSpPr>
          <p:nvPr>
            <p:ph idx="1"/>
          </p:nvPr>
        </p:nvSpPr>
        <p:spPr/>
        <p:txBody>
          <a:bodyPr>
            <a:normAutofit/>
          </a:bodyPr>
          <a:lstStyle/>
          <a:p>
            <a:r>
              <a:rPr lang="nl-NL" dirty="0"/>
              <a:t>1)  Het openen van de ogen (E)</a:t>
            </a:r>
          </a:p>
          <a:p>
            <a:pPr marL="0" indent="0">
              <a:buNone/>
            </a:pPr>
            <a:r>
              <a:rPr lang="nl-NL" dirty="0"/>
              <a:t> 2)  De beste motorische reactie (M)</a:t>
            </a:r>
          </a:p>
          <a:p>
            <a:r>
              <a:rPr lang="nl-NL" dirty="0"/>
              <a:t>3)  De beste verbale reactie (V)</a:t>
            </a:r>
          </a:p>
          <a:p>
            <a:r>
              <a:rPr lang="nl-NL" dirty="0"/>
              <a:t>De drie onderdelen worden gezamenlijk geobserveerd, maar apart beoordeeld. </a:t>
            </a:r>
            <a:br>
              <a:rPr lang="nl-NL" dirty="0"/>
            </a:br>
            <a:r>
              <a:rPr lang="nl-NL" dirty="0"/>
              <a:t>De beste van de geobserveerde reacties rapporteer je.</a:t>
            </a:r>
          </a:p>
        </p:txBody>
      </p:sp>
    </p:spTree>
    <p:extLst>
      <p:ext uri="{BB962C8B-B14F-4D97-AF65-F5344CB8AC3E}">
        <p14:creationId xmlns:p14="http://schemas.microsoft.com/office/powerpoint/2010/main" val="1981682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GCS</a:t>
            </a:r>
          </a:p>
        </p:txBody>
      </p:sp>
      <p:sp>
        <p:nvSpPr>
          <p:cNvPr id="3" name="Tijdelijke aanduiding voor inhoud 2"/>
          <p:cNvSpPr>
            <a:spLocks noGrp="1"/>
          </p:cNvSpPr>
          <p:nvPr>
            <p:ph idx="1"/>
          </p:nvPr>
        </p:nvSpPr>
        <p:spPr>
          <a:xfrm>
            <a:off x="1024128" y="1564849"/>
            <a:ext cx="9720073" cy="4949073"/>
          </a:xfrm>
        </p:spPr>
        <p:txBody>
          <a:bodyPr>
            <a:normAutofit fontScale="77500" lnSpcReduction="20000"/>
          </a:bodyPr>
          <a:lstStyle/>
          <a:p>
            <a:r>
              <a:rPr lang="nl-NL" i="1" dirty="0"/>
              <a:t>E: openen van de ogen</a:t>
            </a:r>
            <a:br>
              <a:rPr lang="nl-NL" dirty="0"/>
            </a:br>
            <a:r>
              <a:rPr lang="nl-NL" dirty="0"/>
              <a:t>4 – spontaan: ogen spontaan open</a:t>
            </a:r>
            <a:br>
              <a:rPr lang="nl-NL" dirty="0"/>
            </a:br>
            <a:r>
              <a:rPr lang="nl-NL" dirty="0"/>
              <a:t>3 – op aanspreken: bij het stellen van een vraag</a:t>
            </a:r>
            <a:br>
              <a:rPr lang="nl-NL" dirty="0"/>
            </a:br>
            <a:r>
              <a:rPr lang="nl-NL" dirty="0"/>
              <a:t>2 – op pijnprikkel: na toedienen van een pijnprikkel</a:t>
            </a:r>
            <a:br>
              <a:rPr lang="nl-NL" dirty="0"/>
            </a:br>
            <a:r>
              <a:rPr lang="nl-NL" dirty="0"/>
              <a:t>1 – niet: ogen blijven dicht</a:t>
            </a:r>
          </a:p>
          <a:p>
            <a:r>
              <a:rPr lang="nl-NL" i="1" dirty="0"/>
              <a:t>M: beste motorische reactie (let op: de reactie geldt voor de armen)</a:t>
            </a:r>
            <a:br>
              <a:rPr lang="nl-NL" i="1" dirty="0"/>
            </a:br>
            <a:r>
              <a:rPr lang="nl-NL" dirty="0"/>
              <a:t>6 – gehoorzamen: het uitvoeren van opdrachten</a:t>
            </a:r>
            <a:br>
              <a:rPr lang="nl-NL" dirty="0"/>
            </a:br>
            <a:r>
              <a:rPr lang="nl-NL" dirty="0"/>
              <a:t>5 – lokaliseren: het lokaliseren van de pijnprikkel (patiënt gaat af op de richting waar de prikkel vandaan komt)</a:t>
            </a:r>
            <a:br>
              <a:rPr lang="nl-NL" dirty="0"/>
            </a:br>
            <a:r>
              <a:rPr lang="nl-NL" dirty="0"/>
              <a:t>4 – terugtrekken: terugtrekken van lichaamsdeel na pijnprikkel</a:t>
            </a:r>
            <a:br>
              <a:rPr lang="nl-NL" dirty="0"/>
            </a:br>
            <a:r>
              <a:rPr lang="nl-NL" dirty="0"/>
              <a:t>3 – abnormaal buigen: abnormaal buigen na pijnprikkel</a:t>
            </a:r>
            <a:br>
              <a:rPr lang="nl-NL" dirty="0"/>
            </a:br>
            <a:r>
              <a:rPr lang="nl-NL" dirty="0"/>
              <a:t>2 – strekken: abnormaal strekken na pijnprikkel</a:t>
            </a:r>
            <a:br>
              <a:rPr lang="nl-NL" dirty="0"/>
            </a:br>
            <a:r>
              <a:rPr lang="nl-NL" dirty="0"/>
              <a:t>1 – geen: geen reactie op pijnprikkel</a:t>
            </a:r>
          </a:p>
          <a:p>
            <a:r>
              <a:rPr lang="nl-NL" i="1" dirty="0"/>
              <a:t>V: beste verbale reactie</a:t>
            </a:r>
            <a:br>
              <a:rPr lang="nl-NL" i="1" dirty="0"/>
            </a:br>
            <a:r>
              <a:rPr lang="nl-NL" dirty="0"/>
              <a:t>5 – georiënteerd: patiënt geeft correcte antwoorden op vragen</a:t>
            </a:r>
            <a:br>
              <a:rPr lang="nl-NL" dirty="0"/>
            </a:br>
            <a:r>
              <a:rPr lang="nl-NL" dirty="0"/>
              <a:t>4 – verward: geeft onjuiste antwoorden, antwoorden die niet passen of kloppen</a:t>
            </a:r>
            <a:br>
              <a:rPr lang="nl-NL" dirty="0"/>
            </a:br>
            <a:r>
              <a:rPr lang="nl-NL" dirty="0"/>
              <a:t>3 – inadequaat: geeft onsamenhangende antwoorden </a:t>
            </a:r>
            <a:br>
              <a:rPr lang="nl-NL" dirty="0"/>
            </a:br>
            <a:r>
              <a:rPr lang="nl-NL" dirty="0"/>
              <a:t>2 – onverstaanbaar: maakt (onverstaanbare) geluiden</a:t>
            </a:r>
            <a:br>
              <a:rPr lang="nl-NL" dirty="0"/>
            </a:br>
            <a:r>
              <a:rPr lang="nl-NL" dirty="0"/>
              <a:t>1 – geen: reageert niet De maximaal te behalen score is 15 punten. </a:t>
            </a:r>
            <a:br>
              <a:rPr lang="nl-NL" dirty="0"/>
            </a:br>
            <a:r>
              <a:rPr lang="nl-NL" dirty="0"/>
              <a:t> </a:t>
            </a:r>
          </a:p>
          <a:p>
            <a:r>
              <a:rPr lang="nl-NL" dirty="0"/>
              <a:t>Bij het afnemen van de GCS moet je via een vaste structuur te werk gaan. Deze wordt in de volgende dia 15 uitvoerig uitgelegd. Maar eerst gaan we ons verdiepen in de EMV</a:t>
            </a:r>
          </a:p>
          <a:p>
            <a:endParaRPr lang="nl-NL" dirty="0"/>
          </a:p>
        </p:txBody>
      </p:sp>
    </p:spTree>
    <p:extLst>
      <p:ext uri="{BB962C8B-B14F-4D97-AF65-F5344CB8AC3E}">
        <p14:creationId xmlns:p14="http://schemas.microsoft.com/office/powerpoint/2010/main" val="357964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Het openen van de ogen (E= Eye opening)</a:t>
            </a:r>
            <a:br>
              <a:rPr lang="nl-NL" dirty="0"/>
            </a:br>
            <a:endParaRPr lang="nl-NL" dirty="0"/>
          </a:p>
        </p:txBody>
      </p:sp>
      <p:sp>
        <p:nvSpPr>
          <p:cNvPr id="3" name="Tijdelijke aanduiding voor inhoud 2"/>
          <p:cNvSpPr>
            <a:spLocks noGrp="1"/>
          </p:cNvSpPr>
          <p:nvPr>
            <p:ph idx="1"/>
          </p:nvPr>
        </p:nvSpPr>
        <p:spPr>
          <a:xfrm>
            <a:off x="758999" y="2286000"/>
            <a:ext cx="10250330" cy="4023360"/>
          </a:xfrm>
        </p:spPr>
        <p:txBody>
          <a:bodyPr>
            <a:normAutofit/>
          </a:bodyPr>
          <a:lstStyle/>
          <a:p>
            <a:r>
              <a:rPr lang="nl-NL" dirty="0"/>
              <a:t>4 Spontaan: de patiënt opent één of beide ogen zonder enige voorafgaande stimulering.</a:t>
            </a:r>
          </a:p>
          <a:p>
            <a:r>
              <a:rPr lang="nl-NL" dirty="0"/>
              <a:t>3 Op aanspreken: de patiënt opent één of beide ogen na (luid) aanroepen van de voor- of achternaam.</a:t>
            </a:r>
          </a:p>
          <a:p>
            <a:r>
              <a:rPr lang="nl-NL" dirty="0"/>
              <a:t>2 Op pijnprikkel: de patiënt opent één of beide ogen na het toedienen van een pijnprikkel op het nagelbed. De tijdsduur noch de mate van het openen van de ogen zijn van belang.</a:t>
            </a:r>
          </a:p>
          <a:p>
            <a:r>
              <a:rPr lang="nl-NL" dirty="0"/>
              <a:t>1 Niet: de patiënt opent geen van beide ogen; noch spontaan, noch op aanspreken of een pijnprikkel.</a:t>
            </a:r>
          </a:p>
        </p:txBody>
      </p:sp>
    </p:spTree>
    <p:extLst>
      <p:ext uri="{BB962C8B-B14F-4D97-AF65-F5344CB8AC3E}">
        <p14:creationId xmlns:p14="http://schemas.microsoft.com/office/powerpoint/2010/main" val="1124798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29859" y="0"/>
            <a:ext cx="11167872" cy="1499616"/>
          </a:xfrm>
        </p:spPr>
        <p:txBody>
          <a:bodyPr>
            <a:normAutofit/>
          </a:bodyPr>
          <a:lstStyle/>
          <a:p>
            <a:r>
              <a:rPr lang="nl-NL" sz="2000" dirty="0"/>
              <a:t>De beste motorische reactie wordt in principe bepaald door waarnemingen aan de armen. </a:t>
            </a:r>
            <a:br>
              <a:rPr lang="nl-NL" sz="2000" dirty="0"/>
            </a:br>
            <a:endParaRPr lang="nl-NL" sz="2000" dirty="0"/>
          </a:p>
        </p:txBody>
      </p:sp>
      <p:sp>
        <p:nvSpPr>
          <p:cNvPr id="3" name="Tijdelijke aanduiding voor inhoud 2"/>
          <p:cNvSpPr>
            <a:spLocks noGrp="1"/>
          </p:cNvSpPr>
          <p:nvPr>
            <p:ph idx="1"/>
          </p:nvPr>
        </p:nvSpPr>
        <p:spPr>
          <a:xfrm>
            <a:off x="797884" y="848412"/>
            <a:ext cx="10825365" cy="5090475"/>
          </a:xfrm>
        </p:spPr>
        <p:txBody>
          <a:bodyPr>
            <a:noAutofit/>
          </a:bodyPr>
          <a:lstStyle/>
          <a:p>
            <a:r>
              <a:rPr lang="nl-NL" sz="1600" dirty="0"/>
              <a:t>6 Opdrachten uitvoeren: de patiënt voert opdrachten uit die hem verbaal of non-verbaal zijn verstrekt. Het openen van de ogen op aanspreken is niet voldoende, het kan ook een aspecifieke reactie op de geluidsprikkel zijn. Het in de hand knijpen op verzoek kan eveneens misleiden; dit kan een knijpreflex zijn. Vraag in dat geval aan de patiënt om de hand ook weer los te laten.</a:t>
            </a:r>
          </a:p>
          <a:p>
            <a:r>
              <a:rPr lang="nl-NL" sz="1600" dirty="0"/>
              <a:t>5 Lokaliseren: men spreekt van lokaliseren indien de patiënt na het toedienen van de gestandaardiseerde pijnprikkel op het nagelbed met de andere hand de geprikkelde hand bereikt. </a:t>
            </a:r>
            <a:br>
              <a:rPr lang="nl-NL" sz="1600" dirty="0"/>
            </a:br>
            <a:r>
              <a:rPr lang="nl-NL" sz="1600" dirty="0"/>
              <a:t>Wanneer het lokaliseren twijfelachtig is, wordt om dit te testen een pijnprikkel supra-orbitaal toegepast. </a:t>
            </a:r>
            <a:br>
              <a:rPr lang="nl-NL" sz="1600" dirty="0"/>
            </a:br>
            <a:r>
              <a:rPr lang="nl-NL" sz="1600" dirty="0"/>
              <a:t>Indien de patiënt na het toedienen van deze prikkel zijn hand in de richting van de pijnprikkel beweegt en hierbij minstens het niveau van de kin bereikt, wordt dit als lokaliseren aangemerkt.</a:t>
            </a:r>
          </a:p>
          <a:p>
            <a:r>
              <a:rPr lang="nl-NL" sz="1600" dirty="0"/>
              <a:t>4 Terugtrekken: men spreekt van terugtrekken indien de patiënt na het toedienen van een pijnprikkel op het nagelbed de hand terugtrekt met een snelle abductie (zijwaartse beweging van de middellijn af) in de schouder en flexie (buiging) van de </a:t>
            </a:r>
            <a:r>
              <a:rPr lang="nl-NL" sz="1600" dirty="0" err="1"/>
              <a:t>elleboog</a:t>
            </a:r>
            <a:r>
              <a:rPr lang="nl-NL" sz="1600" dirty="0"/>
              <a:t>.</a:t>
            </a:r>
          </a:p>
          <a:p>
            <a:r>
              <a:rPr lang="nl-NL" sz="1600" dirty="0"/>
              <a:t>3 Abnormaal buigen: men spreekt van abnormaal buigen indien de patiënt na het toedienen van een pijnprikkel op het nagelbed de volgende reactie laat zien: de arm maakt veelal een langzame beweging met adductie (beweging naar de middellijn toe) in de schouder en hyperflexie (</a:t>
            </a:r>
            <a:r>
              <a:rPr lang="nl-NL" sz="1600" dirty="0" err="1"/>
              <a:t>overstrekte</a:t>
            </a:r>
            <a:r>
              <a:rPr lang="nl-NL" sz="1600" dirty="0"/>
              <a:t> buiging) in de pols, optrekkend langs de thorax. De vingers worden meestal over de duim gebogen. (zie fig. III).</a:t>
            </a:r>
          </a:p>
          <a:p>
            <a:r>
              <a:rPr lang="nl-NL" sz="1600" dirty="0"/>
              <a:t>2 Strekken: de patiënt reageert na het toedienen van een pijnprikkel op het nagelbed als volgt: de arm wordt in de </a:t>
            </a:r>
            <a:r>
              <a:rPr lang="nl-NL" sz="1600" dirty="0" err="1"/>
              <a:t>elleboog</a:t>
            </a:r>
            <a:r>
              <a:rPr lang="nl-NL" sz="1600" dirty="0"/>
              <a:t> gestrekt, (zie fig. IV) Bij een lang aanhoudende pijnprikkel, circa 10 seconden, gaat het strekken soms over in het buigen. Omdat het om de beste reactie gaat, dan abnormaal buigen noteren.</a:t>
            </a:r>
          </a:p>
          <a:p>
            <a:r>
              <a:rPr lang="nl-NL" sz="1600" dirty="0"/>
              <a:t>1 Geen: er is geen beweging van de armen, noch spontaan, noch op herhaalde en langdurige pijnprikkels. Bij het controleren van de motorische reactie aan de armen dient men rekening te houden met mogelijke immobiliteit van de armen als gevolg van letsel in de arm(en) zelf. Er kan sprake zijn van een botbreuk, een spierkneuzing of van een parese als gevolg van perifeer zenuwletsel. De observatie kan dan onbetrouwbaar worden en dit moet vermeld worden in de rapportage.</a:t>
            </a:r>
          </a:p>
        </p:txBody>
      </p:sp>
      <p:pic>
        <p:nvPicPr>
          <p:cNvPr id="4" name="Afbeelding 3"/>
          <p:cNvPicPr>
            <a:picLocks noChangeAspect="1"/>
          </p:cNvPicPr>
          <p:nvPr/>
        </p:nvPicPr>
        <p:blipFill rotWithShape="1">
          <a:blip r:embed="rId2"/>
          <a:srcRect r="52738"/>
          <a:stretch/>
        </p:blipFill>
        <p:spPr>
          <a:xfrm>
            <a:off x="6797047" y="123443"/>
            <a:ext cx="2280966" cy="3270206"/>
          </a:xfrm>
          <a:prstGeom prst="rect">
            <a:avLst/>
          </a:prstGeom>
        </p:spPr>
      </p:pic>
      <p:pic>
        <p:nvPicPr>
          <p:cNvPr id="5" name="Afbeelding 4"/>
          <p:cNvPicPr>
            <a:picLocks noChangeAspect="1"/>
          </p:cNvPicPr>
          <p:nvPr/>
        </p:nvPicPr>
        <p:blipFill rotWithShape="1">
          <a:blip r:embed="rId2"/>
          <a:srcRect l="52522"/>
          <a:stretch/>
        </p:blipFill>
        <p:spPr>
          <a:xfrm>
            <a:off x="9332535" y="1137633"/>
            <a:ext cx="2290713" cy="3269204"/>
          </a:xfrm>
          <a:prstGeom prst="rect">
            <a:avLst/>
          </a:prstGeom>
        </p:spPr>
      </p:pic>
    </p:spTree>
    <p:extLst>
      <p:ext uri="{BB962C8B-B14F-4D97-AF65-F5344CB8AC3E}">
        <p14:creationId xmlns:p14="http://schemas.microsoft.com/office/powerpoint/2010/main" val="360948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4"/>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additive="base">
                                        <p:cTn id="5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ppt_x"/>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5"/>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 calcmode="lin" valueType="num">
                                      <p:cBhvr additive="base">
                                        <p:cTn id="7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Verbale reactie</a:t>
            </a:r>
          </a:p>
        </p:txBody>
      </p:sp>
      <p:sp>
        <p:nvSpPr>
          <p:cNvPr id="3" name="Tijdelijke aanduiding voor inhoud 2"/>
          <p:cNvSpPr>
            <a:spLocks noGrp="1"/>
          </p:cNvSpPr>
          <p:nvPr>
            <p:ph idx="1"/>
          </p:nvPr>
        </p:nvSpPr>
        <p:spPr>
          <a:xfrm>
            <a:off x="1024128" y="1734532"/>
            <a:ext cx="9720073" cy="4574828"/>
          </a:xfrm>
        </p:spPr>
        <p:txBody>
          <a:bodyPr>
            <a:normAutofit fontScale="92500" lnSpcReduction="20000"/>
          </a:bodyPr>
          <a:lstStyle/>
          <a:p>
            <a:r>
              <a:rPr lang="nl-NL" dirty="0"/>
              <a:t>5 Georiënteerd: de patiënt is georiënteerd in tijd, plaats en persoon; een normaal gesprek is mogelijk.</a:t>
            </a:r>
          </a:p>
          <a:p>
            <a:r>
              <a:rPr lang="nl-NL" dirty="0"/>
              <a:t>4 Verward: de patiënt spreekt in zinnen, maar de inhoud is vaak “wartaal”. De patiënt is in elk geval gedesoriënteerd in tijd, plaats en persoon.</a:t>
            </a:r>
          </a:p>
          <a:p>
            <a:r>
              <a:rPr lang="nl-NL" dirty="0"/>
              <a:t>3 Inadequaat: de patiënt spreekt met losse woorden; vloekt, schreeuwt, scheldt zonder aanleiding.</a:t>
            </a:r>
          </a:p>
          <a:p>
            <a:r>
              <a:rPr lang="nl-NL" dirty="0"/>
              <a:t>2 Onverstaanbaar: de patiënt vormt klanken die geen woorden vormen, grommen, mompelen, enzovoort.</a:t>
            </a:r>
          </a:p>
          <a:p>
            <a:r>
              <a:rPr lang="nl-NL" dirty="0"/>
              <a:t>1 Geen: de patiënt geeft geen geluid, noch spontaan, noch op aanspreken of pijnprikkel.</a:t>
            </a:r>
          </a:p>
          <a:p>
            <a:r>
              <a:rPr lang="nl-NL" dirty="0"/>
              <a:t>Wanneer de patiënt een endotracheale tube of </a:t>
            </a:r>
            <a:r>
              <a:rPr lang="nl-NL" dirty="0" err="1"/>
              <a:t>tracheostoma</a:t>
            </a:r>
            <a:r>
              <a:rPr lang="nl-NL" dirty="0"/>
              <a:t> heeft en zich niet verbaal kan uiten, moet dit worden vermeld op de scorelijst. (V= C bij patiënt met een canule en V= T bij een patiënt met een endotracheale tube).</a:t>
            </a:r>
          </a:p>
          <a:p>
            <a:r>
              <a:rPr lang="nl-NL" dirty="0"/>
              <a:t>Wanneer een patiënt afatisch is of er een taalbarrière is, is het moeilijk om verbaal te scoren. Dit moet dan goed in het verpleegkundige verslag vastgelegd worden.</a:t>
            </a:r>
          </a:p>
          <a:p>
            <a:endParaRPr lang="nl-NL" dirty="0"/>
          </a:p>
        </p:txBody>
      </p:sp>
    </p:spTree>
    <p:extLst>
      <p:ext uri="{BB962C8B-B14F-4D97-AF65-F5344CB8AC3E}">
        <p14:creationId xmlns:p14="http://schemas.microsoft.com/office/powerpoint/2010/main" val="236342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Hoe neem ik de GCS af?</a:t>
            </a:r>
          </a:p>
        </p:txBody>
      </p:sp>
      <p:sp>
        <p:nvSpPr>
          <p:cNvPr id="3" name="Tijdelijke aanduiding voor inhoud 2"/>
          <p:cNvSpPr>
            <a:spLocks noGrp="1"/>
          </p:cNvSpPr>
          <p:nvPr>
            <p:ph idx="1"/>
          </p:nvPr>
        </p:nvSpPr>
        <p:spPr>
          <a:xfrm>
            <a:off x="1024128" y="1564849"/>
            <a:ext cx="9720073" cy="5033914"/>
          </a:xfrm>
        </p:spPr>
        <p:txBody>
          <a:bodyPr>
            <a:normAutofit fontScale="70000" lnSpcReduction="20000"/>
          </a:bodyPr>
          <a:lstStyle/>
          <a:p>
            <a:r>
              <a:rPr lang="nl-NL" dirty="0"/>
              <a:t>1. Observeer de patiënt en let op:</a:t>
            </a:r>
          </a:p>
          <a:p>
            <a:pPr lvl="1"/>
            <a:r>
              <a:rPr lang="nl-NL" dirty="0"/>
              <a:t>a. Het spontaan openen van de ogen</a:t>
            </a:r>
          </a:p>
          <a:p>
            <a:pPr lvl="1"/>
            <a:r>
              <a:rPr lang="nl-NL" dirty="0"/>
              <a:t>b. Het spontaan bewegen van de armen</a:t>
            </a:r>
          </a:p>
          <a:p>
            <a:pPr lvl="1"/>
            <a:r>
              <a:rPr lang="nl-NL" dirty="0"/>
              <a:t>c. Spontane verbale uitingen</a:t>
            </a:r>
          </a:p>
          <a:p>
            <a:r>
              <a:rPr lang="nl-NL" dirty="0"/>
              <a:t>2. Test eerst de reactie op aanspreken, dien alleen een pijnprikkel toe als er geen reactie op aanspreken is.</a:t>
            </a:r>
          </a:p>
          <a:p>
            <a:r>
              <a:rPr lang="nl-NL" dirty="0"/>
              <a:t>3. Spreek/roep de patiënt (luid) aan en let op:</a:t>
            </a:r>
          </a:p>
          <a:p>
            <a:pPr lvl="1"/>
            <a:r>
              <a:rPr lang="nl-NL" dirty="0"/>
              <a:t>a. Het openen van de ogen. Indien de patiënt de ogen opent, test dan:</a:t>
            </a:r>
          </a:p>
          <a:p>
            <a:pPr lvl="1"/>
            <a:r>
              <a:rPr lang="nl-NL" dirty="0"/>
              <a:t>b. De beste motorische reactie; met name het uitvoeren van opdrachten;</a:t>
            </a:r>
          </a:p>
          <a:p>
            <a:pPr lvl="1"/>
            <a:r>
              <a:rPr lang="nl-NL" dirty="0"/>
              <a:t>c. De beste verbale reactie.</a:t>
            </a:r>
          </a:p>
          <a:p>
            <a:r>
              <a:rPr lang="nl-NL" dirty="0"/>
              <a:t>Indien de patiënt de ogen niet opent, ga dan verder met 4.</a:t>
            </a:r>
          </a:p>
          <a:p>
            <a:r>
              <a:rPr lang="nl-NL" dirty="0"/>
              <a:t>4. Dien een pijnprikkel toe op het nagelbed (zie fig. I), zowel rechts al links, en let op:</a:t>
            </a:r>
          </a:p>
          <a:p>
            <a:pPr lvl="1"/>
            <a:r>
              <a:rPr lang="nl-NL" dirty="0"/>
              <a:t>a. Het openen van de ogen</a:t>
            </a:r>
          </a:p>
          <a:p>
            <a:pPr lvl="1"/>
            <a:r>
              <a:rPr lang="nl-NL" dirty="0"/>
              <a:t>b. De beste motorische reactie</a:t>
            </a:r>
          </a:p>
          <a:p>
            <a:pPr lvl="1"/>
            <a:r>
              <a:rPr lang="nl-NL" dirty="0"/>
              <a:t>c. De verbale reactie</a:t>
            </a:r>
          </a:p>
          <a:p>
            <a:r>
              <a:rPr lang="nl-NL" dirty="0"/>
              <a:t>Om vast te stellen of de patiënt lokaliseert, gaat men over tot 5.</a:t>
            </a:r>
          </a:p>
          <a:p>
            <a:r>
              <a:rPr lang="nl-NL" dirty="0"/>
              <a:t>5. Pijnprikkel supra-orbitaal (zie fig. II) toedienen, let op:</a:t>
            </a:r>
          </a:p>
          <a:p>
            <a:pPr lvl="1"/>
            <a:r>
              <a:rPr lang="nl-NL" dirty="0"/>
              <a:t>a. Lokaliseren.</a:t>
            </a:r>
          </a:p>
          <a:p>
            <a:r>
              <a:rPr lang="nl-NL" dirty="0"/>
              <a:t>De pijnprikkels, op het nagelbed of supra-orbitaal, zijn gestandaardiseerd; andere pijnprikkels mogen niet toegepast worden.</a:t>
            </a:r>
          </a:p>
        </p:txBody>
      </p:sp>
      <p:pic>
        <p:nvPicPr>
          <p:cNvPr id="4" name="Afbeelding 3"/>
          <p:cNvPicPr>
            <a:picLocks noChangeAspect="1"/>
          </p:cNvPicPr>
          <p:nvPr/>
        </p:nvPicPr>
        <p:blipFill>
          <a:blip r:embed="rId2"/>
          <a:stretch>
            <a:fillRect/>
          </a:stretch>
        </p:blipFill>
        <p:spPr>
          <a:xfrm>
            <a:off x="8285477" y="3619361"/>
            <a:ext cx="3483000" cy="1655467"/>
          </a:xfrm>
          <a:prstGeom prst="rect">
            <a:avLst/>
          </a:prstGeom>
        </p:spPr>
      </p:pic>
    </p:spTree>
    <p:extLst>
      <p:ext uri="{BB962C8B-B14F-4D97-AF65-F5344CB8AC3E}">
        <p14:creationId xmlns:p14="http://schemas.microsoft.com/office/powerpoint/2010/main" val="1645870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 Exposure</a:t>
            </a:r>
          </a:p>
        </p:txBody>
      </p:sp>
      <p:sp>
        <p:nvSpPr>
          <p:cNvPr id="3" name="Tijdelijke aanduiding voor inhoud 2"/>
          <p:cNvSpPr>
            <a:spLocks noGrp="1"/>
          </p:cNvSpPr>
          <p:nvPr>
            <p:ph idx="1"/>
          </p:nvPr>
        </p:nvSpPr>
        <p:spPr/>
        <p:txBody>
          <a:bodyPr/>
          <a:lstStyle/>
          <a:p>
            <a:r>
              <a:rPr lang="nl-NL" dirty="0"/>
              <a:t>Dit doe je waar van toepassing is;</a:t>
            </a:r>
          </a:p>
          <a:p>
            <a:r>
              <a:rPr lang="nl-NL" dirty="0"/>
              <a:t>Ontkleden van de patiënt, om </a:t>
            </a:r>
            <a:r>
              <a:rPr lang="nl-NL" dirty="0" err="1"/>
              <a:t>evt</a:t>
            </a:r>
            <a:r>
              <a:rPr lang="nl-NL" dirty="0"/>
              <a:t> letsel, bloedverlies te kunnen zien, of afwijkende standen lichaamsdelen</a:t>
            </a:r>
          </a:p>
          <a:p>
            <a:r>
              <a:rPr lang="nl-NL" dirty="0"/>
              <a:t>Of bij afkoeling </a:t>
            </a:r>
            <a:r>
              <a:rPr lang="nl-NL" dirty="0" err="1"/>
              <a:t>evt</a:t>
            </a:r>
            <a:r>
              <a:rPr lang="nl-NL" dirty="0"/>
              <a:t> warmte toedienen</a:t>
            </a:r>
          </a:p>
        </p:txBody>
      </p:sp>
      <p:pic>
        <p:nvPicPr>
          <p:cNvPr id="4" name="Afbeelding 3"/>
          <p:cNvPicPr>
            <a:picLocks noChangeAspect="1"/>
          </p:cNvPicPr>
          <p:nvPr/>
        </p:nvPicPr>
        <p:blipFill>
          <a:blip r:embed="rId2"/>
          <a:stretch>
            <a:fillRect/>
          </a:stretch>
        </p:blipFill>
        <p:spPr>
          <a:xfrm>
            <a:off x="7400424" y="676943"/>
            <a:ext cx="5762156" cy="1316161"/>
          </a:xfrm>
          <a:prstGeom prst="rect">
            <a:avLst/>
          </a:prstGeom>
        </p:spPr>
      </p:pic>
    </p:spTree>
    <p:extLst>
      <p:ext uri="{BB962C8B-B14F-4D97-AF65-F5344CB8AC3E}">
        <p14:creationId xmlns:p14="http://schemas.microsoft.com/office/powerpoint/2010/main" val="2216288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Even opfrissen en toepassen van je al bestaande kennis </a:t>
            </a:r>
            <a:br>
              <a:rPr lang="nl-NL" dirty="0"/>
            </a:br>
            <a:r>
              <a:rPr lang="nl-NL" dirty="0"/>
              <a:t>orden de onderstaande  casus:</a:t>
            </a:r>
          </a:p>
        </p:txBody>
      </p:sp>
      <p:sp>
        <p:nvSpPr>
          <p:cNvPr id="3" name="Tijdelijke aanduiding voor inhoud 2"/>
          <p:cNvSpPr>
            <a:spLocks noGrp="1"/>
          </p:cNvSpPr>
          <p:nvPr>
            <p:ph idx="1"/>
          </p:nvPr>
        </p:nvSpPr>
        <p:spPr>
          <a:xfrm>
            <a:off x="1024128" y="2084832"/>
            <a:ext cx="9720073" cy="4572000"/>
          </a:xfrm>
        </p:spPr>
        <p:txBody>
          <a:bodyPr>
            <a:normAutofit fontScale="62500" lnSpcReduction="20000"/>
          </a:bodyPr>
          <a:lstStyle/>
          <a:p>
            <a:r>
              <a:rPr lang="nl-NL" b="1" dirty="0"/>
              <a:t>Casus mevr. </a:t>
            </a:r>
            <a:r>
              <a:rPr lang="nl-NL" b="1" dirty="0" err="1"/>
              <a:t>Claessen</a:t>
            </a:r>
            <a:endParaRPr lang="nl-NL" dirty="0"/>
          </a:p>
          <a:p>
            <a:r>
              <a:rPr lang="nl-NL" dirty="0"/>
              <a:t>Op een afdeling revalidatie.</a:t>
            </a:r>
          </a:p>
          <a:p>
            <a:r>
              <a:rPr lang="nl-NL" dirty="0"/>
              <a:t>Opgenomen op de revalidatie-afdeling is Mevr. </a:t>
            </a:r>
            <a:r>
              <a:rPr lang="nl-NL" dirty="0" err="1"/>
              <a:t>Claessen</a:t>
            </a:r>
            <a:r>
              <a:rPr lang="nl-NL" dirty="0"/>
              <a:t>.</a:t>
            </a:r>
          </a:p>
          <a:p>
            <a:r>
              <a:rPr lang="nl-NL" dirty="0"/>
              <a:t>Zij is 84 jaar, sinds haar 14e levensjaar bekend met diabetes type 1. Ze gebruikt langwerkende insuline (</a:t>
            </a:r>
            <a:r>
              <a:rPr lang="nl-NL" dirty="0" err="1"/>
              <a:t>Lantus</a:t>
            </a:r>
            <a:r>
              <a:rPr lang="nl-NL" dirty="0"/>
              <a:t> 30 IE 's avonds) en overdag 3 maal </a:t>
            </a:r>
            <a:r>
              <a:rPr lang="nl-NL" dirty="0" err="1"/>
              <a:t>Humalog</a:t>
            </a:r>
            <a:r>
              <a:rPr lang="nl-NL" dirty="0"/>
              <a:t> 4-6-4. </a:t>
            </a:r>
          </a:p>
          <a:p>
            <a:r>
              <a:rPr lang="nl-NL" dirty="0"/>
              <a:t>Zij heeft zes weken geleden een bloedig CVA doorgemaakt. Het aneurysma behandeld </a:t>
            </a:r>
            <a:r>
              <a:rPr lang="nl-NL" dirty="0" err="1"/>
              <a:t>gecoild</a:t>
            </a:r>
            <a:r>
              <a:rPr lang="nl-NL" dirty="0"/>
              <a:t>. </a:t>
            </a:r>
          </a:p>
          <a:p>
            <a:r>
              <a:rPr lang="nl-NL" dirty="0"/>
              <a:t>Ze heeft nog steeds uitvalsverschijnselen, geheugenstoornissen en lichte afasie, krachtsverlies rechts, in arm en been. Het is de bedoeling dat zij op termijn weer naar huis kan. </a:t>
            </a:r>
            <a:br>
              <a:rPr lang="nl-NL" dirty="0"/>
            </a:br>
            <a:r>
              <a:rPr lang="nl-NL" dirty="0"/>
              <a:t>Ze heeft nu de insuline in eigen beheer. Haar kortetermijngeheugen is slecht; ze moet veel opschrijven. Voor de glucosemeting en insuline heeft zij timers ingesteld in haar telefoon die haar waarschuwen als het tijd is om te controleren, te spuiten en te eten. </a:t>
            </a:r>
          </a:p>
          <a:p>
            <a:r>
              <a:rPr lang="nl-NL" i="1" dirty="0"/>
              <a:t>Wat er vanochtend gebeurt</a:t>
            </a:r>
            <a:endParaRPr lang="nl-NL" dirty="0"/>
          </a:p>
          <a:p>
            <a:r>
              <a:rPr lang="nl-NL" dirty="0"/>
              <a:t>'s Ochtends voor het ontbijt ondersteun je haar bij het douchen. Als ze de handdoek wil aanpakken die je haar voorhoudt, zakt ze door haar benen, en ze valt half over je heen. Er zijn nu en dan schokken in haar schouders en benen. Ze trekt haar hand terug bij toedienen van een pijnprikkel</a:t>
            </a:r>
            <a:br>
              <a:rPr lang="nl-NL" dirty="0"/>
            </a:br>
            <a:r>
              <a:rPr lang="nl-NL" dirty="0"/>
              <a:t>Je begeleidt haar naar de grond en slaat alarm. Mevr. kreunt intussen luid. Ze blijft met de ogen dicht liggen, ondanks aanspreken. Cap </a:t>
            </a:r>
            <a:r>
              <a:rPr lang="nl-NL" dirty="0" err="1"/>
              <a:t>refill</a:t>
            </a:r>
            <a:r>
              <a:rPr lang="nl-NL" dirty="0"/>
              <a:t> &gt;2 sec</a:t>
            </a:r>
          </a:p>
          <a:p>
            <a:r>
              <a:rPr lang="nl-NL" dirty="0"/>
              <a:t>Ze ademt met onregelmatige tussenpozen, ze voert geen opdrachten uit, elke paar seconden ademt ze een keer. Haar gezicht is grauw, haar pols is slecht te voelen, Bloedsuiker 2,1en voor zover je kunt voelen is er een polsfrequentie ergens tussen de 100 en 120. Bloeddrukmeting is 90/43. Haar handen zijn steenkoud. </a:t>
            </a:r>
          </a:p>
        </p:txBody>
      </p:sp>
    </p:spTree>
    <p:extLst>
      <p:ext uri="{BB962C8B-B14F-4D97-AF65-F5344CB8AC3E}">
        <p14:creationId xmlns:p14="http://schemas.microsoft.com/office/powerpoint/2010/main" val="1805680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332667"/>
            <a:ext cx="9720072" cy="1499616"/>
          </a:xfrm>
        </p:spPr>
        <p:txBody>
          <a:bodyPr/>
          <a:lstStyle/>
          <a:p>
            <a:r>
              <a:rPr lang="nl-NL" dirty="0"/>
              <a:t>Stap 1 Oriëntatie situatie</a:t>
            </a:r>
          </a:p>
        </p:txBody>
      </p:sp>
      <p:sp>
        <p:nvSpPr>
          <p:cNvPr id="3" name="Tijdelijke aanduiding voor inhoud 2"/>
          <p:cNvSpPr>
            <a:spLocks noGrp="1"/>
          </p:cNvSpPr>
          <p:nvPr>
            <p:ph idx="1"/>
          </p:nvPr>
        </p:nvSpPr>
        <p:spPr>
          <a:xfrm>
            <a:off x="1140823" y="1541417"/>
            <a:ext cx="9603377" cy="4584747"/>
          </a:xfrm>
        </p:spPr>
        <p:txBody>
          <a:bodyPr>
            <a:normAutofit/>
          </a:bodyPr>
          <a:lstStyle/>
          <a:p>
            <a:pPr marL="0" indent="0">
              <a:buNone/>
            </a:pPr>
            <a:r>
              <a:rPr lang="nl-NL" dirty="0"/>
              <a:t>Als hulp kun je hiervoor gebruik maken van:</a:t>
            </a:r>
            <a:br>
              <a:rPr lang="nl-NL" dirty="0"/>
            </a:br>
            <a:endParaRPr lang="nl-NL" dirty="0"/>
          </a:p>
          <a:p>
            <a:r>
              <a:rPr lang="nl-NL" dirty="0"/>
              <a:t>Wat is de </a:t>
            </a:r>
            <a:r>
              <a:rPr lang="nl-NL" b="1" dirty="0"/>
              <a:t>situatie</a:t>
            </a:r>
            <a:r>
              <a:rPr lang="nl-NL" dirty="0"/>
              <a:t>:</a:t>
            </a:r>
          </a:p>
          <a:p>
            <a:r>
              <a:rPr lang="nl-NL" dirty="0"/>
              <a:t>Wat is de </a:t>
            </a:r>
            <a:r>
              <a:rPr lang="nl-NL" b="1" dirty="0"/>
              <a:t>behandeling</a:t>
            </a:r>
            <a:r>
              <a:rPr lang="nl-NL" dirty="0"/>
              <a:t>:</a:t>
            </a:r>
          </a:p>
          <a:p>
            <a:r>
              <a:rPr lang="nl-NL" dirty="0"/>
              <a:t>Wat is jouw </a:t>
            </a:r>
            <a:r>
              <a:rPr lang="nl-NL" b="1" dirty="0"/>
              <a:t>analyse</a:t>
            </a:r>
            <a:r>
              <a:rPr lang="nl-NL" dirty="0"/>
              <a:t> van de situatie </a:t>
            </a:r>
          </a:p>
          <a:p>
            <a:r>
              <a:rPr lang="nl-NL" dirty="0"/>
              <a:t>Wat wil je dat er </a:t>
            </a:r>
            <a:r>
              <a:rPr lang="nl-NL" b="1" dirty="0"/>
              <a:t>gebeurd (aanbeveling)</a:t>
            </a:r>
          </a:p>
          <a:p>
            <a:pPr marL="0" indent="0">
              <a:buNone/>
            </a:pPr>
            <a:r>
              <a:rPr lang="nl-NL" dirty="0"/>
              <a:t> </a:t>
            </a:r>
            <a:br>
              <a:rPr lang="nl-NL" dirty="0"/>
            </a:br>
            <a:r>
              <a:rPr lang="nl-NL" dirty="0"/>
              <a:t>SBAR= </a:t>
            </a:r>
            <a:r>
              <a:rPr lang="nl-NL" dirty="0" err="1">
                <a:solidFill>
                  <a:srgbClr val="92D050"/>
                </a:solidFill>
              </a:rPr>
              <a:t>S</a:t>
            </a:r>
            <a:r>
              <a:rPr lang="nl-NL" dirty="0" err="1"/>
              <a:t>ituation</a:t>
            </a:r>
            <a:r>
              <a:rPr lang="nl-NL" dirty="0"/>
              <a:t>, </a:t>
            </a:r>
            <a:r>
              <a:rPr lang="nl-NL" dirty="0">
                <a:solidFill>
                  <a:srgbClr val="92D050"/>
                </a:solidFill>
              </a:rPr>
              <a:t>B</a:t>
            </a:r>
            <a:r>
              <a:rPr lang="nl-NL" dirty="0"/>
              <a:t>ackground, </a:t>
            </a:r>
            <a:r>
              <a:rPr lang="nl-NL" dirty="0">
                <a:solidFill>
                  <a:srgbClr val="92D050"/>
                </a:solidFill>
              </a:rPr>
              <a:t>A</a:t>
            </a:r>
            <a:r>
              <a:rPr lang="nl-NL" dirty="0"/>
              <a:t>ssessment, </a:t>
            </a:r>
            <a:r>
              <a:rPr lang="nl-NL" dirty="0" err="1">
                <a:solidFill>
                  <a:srgbClr val="92D050"/>
                </a:solidFill>
              </a:rPr>
              <a:t>R</a:t>
            </a:r>
            <a:r>
              <a:rPr lang="nl-NL" dirty="0" err="1"/>
              <a:t>ecommendation</a:t>
            </a:r>
            <a:endParaRPr lang="nl-NL" dirty="0"/>
          </a:p>
          <a:p>
            <a:pPr marL="0" indent="0">
              <a:buNone/>
            </a:pPr>
            <a:br>
              <a:rPr lang="nl-NL" dirty="0"/>
            </a:br>
            <a:r>
              <a:rPr lang="nl-NL" dirty="0"/>
              <a:t>Voordelen: eenduidige, gestructureerde manier van informatie verzamelen en communiceren.</a:t>
            </a:r>
          </a:p>
          <a:p>
            <a:pPr marL="0" indent="0">
              <a:buNone/>
            </a:pPr>
            <a:endParaRPr lang="nl-NL" dirty="0"/>
          </a:p>
        </p:txBody>
      </p:sp>
      <p:pic>
        <p:nvPicPr>
          <p:cNvPr id="4" name="Afbeelding 3"/>
          <p:cNvPicPr>
            <a:picLocks noChangeAspect="1"/>
          </p:cNvPicPr>
          <p:nvPr/>
        </p:nvPicPr>
        <p:blipFill>
          <a:blip r:embed="rId3"/>
          <a:stretch>
            <a:fillRect/>
          </a:stretch>
        </p:blipFill>
        <p:spPr>
          <a:xfrm>
            <a:off x="8267287" y="1541417"/>
            <a:ext cx="2078368" cy="3037399"/>
          </a:xfrm>
          <a:prstGeom prst="rect">
            <a:avLst/>
          </a:prstGeom>
        </p:spPr>
      </p:pic>
    </p:spTree>
    <p:extLst>
      <p:ext uri="{BB962C8B-B14F-4D97-AF65-F5344CB8AC3E}">
        <p14:creationId xmlns:p14="http://schemas.microsoft.com/office/powerpoint/2010/main" val="1184056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heel(1)">
                                      <p:cBhvr>
                                        <p:cTn id="23" dur="20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nodeType="clickEffect">
                                  <p:stCondLst>
                                    <p:cond delay="0"/>
                                  </p:stCondLst>
                                  <p:childTnLst>
                                    <p:animClr clrSpc="rgb" dir="cw">
                                      <p:cBhvr override="childStyle">
                                        <p:cTn id="32" dur="2000" fill="hold"/>
                                        <p:tgtEl>
                                          <p:spTgt spid="3">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a:t>
            </a:r>
          </a:p>
        </p:txBody>
      </p:sp>
      <p:sp>
        <p:nvSpPr>
          <p:cNvPr id="3" name="Tijdelijke aanduiding voor inhoud 2"/>
          <p:cNvSpPr>
            <a:spLocks noGrp="1"/>
          </p:cNvSpPr>
          <p:nvPr>
            <p:ph idx="1"/>
          </p:nvPr>
        </p:nvSpPr>
        <p:spPr/>
        <p:txBody>
          <a:bodyPr>
            <a:normAutofit/>
          </a:bodyPr>
          <a:lstStyle/>
          <a:p>
            <a:endParaRPr lang="nl-NL" dirty="0"/>
          </a:p>
          <a:p>
            <a:r>
              <a:rPr lang="nl-NL" dirty="0"/>
              <a:t>De student kan de redeneerhulp ABCDE uitleggen, en kan dit toepassen in zijn beroepspraktijk</a:t>
            </a:r>
          </a:p>
          <a:p>
            <a:r>
              <a:rPr lang="nl-NL" dirty="0"/>
              <a:t>De student kan de redeneerhulp SBAR(R) uitleggen, en kan dit toepassen in zijn beroepspraktijk</a:t>
            </a:r>
          </a:p>
          <a:p>
            <a:r>
              <a:rPr lang="nl-NL" dirty="0"/>
              <a:t>De student kan de redeneerhulp ABCDE uitleggen, en kan dit toepassen in zijn beroepspraktijk</a:t>
            </a:r>
          </a:p>
          <a:p>
            <a:endParaRPr lang="nl-NL" dirty="0"/>
          </a:p>
        </p:txBody>
      </p:sp>
    </p:spTree>
    <p:extLst>
      <p:ext uri="{BB962C8B-B14F-4D97-AF65-F5344CB8AC3E}">
        <p14:creationId xmlns:p14="http://schemas.microsoft.com/office/powerpoint/2010/main" val="566834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lstStyle/>
          <a:p>
            <a:pPr algn="ctr"/>
            <a:r>
              <a:rPr lang="nl-NL" dirty="0"/>
              <a:t>Een gesprek/overleg met een arts</a:t>
            </a:r>
            <a:br>
              <a:rPr lang="nl-NL" dirty="0"/>
            </a:br>
            <a:r>
              <a:rPr lang="nl-NL" dirty="0"/>
              <a:t>Hoe doe je dat?</a:t>
            </a:r>
          </a:p>
        </p:txBody>
      </p:sp>
      <p:sp>
        <p:nvSpPr>
          <p:cNvPr id="3" name="Tijdelijke aanduiding voor inhoud 2"/>
          <p:cNvSpPr>
            <a:spLocks noGrp="1"/>
          </p:cNvSpPr>
          <p:nvPr>
            <p:ph idx="1"/>
          </p:nvPr>
        </p:nvSpPr>
        <p:spPr>
          <a:xfrm>
            <a:off x="1024128" y="1933303"/>
            <a:ext cx="9720073" cy="4641668"/>
          </a:xfrm>
        </p:spPr>
        <p:txBody>
          <a:bodyPr>
            <a:normAutofit/>
          </a:bodyPr>
          <a:lstStyle/>
          <a:p>
            <a:r>
              <a:rPr lang="nl-NL" dirty="0"/>
              <a:t>S						Situatie</a:t>
            </a:r>
          </a:p>
          <a:p>
            <a:pPr marL="0" indent="0">
              <a:buNone/>
            </a:pPr>
            <a:endParaRPr lang="nl-NL" dirty="0"/>
          </a:p>
          <a:p>
            <a:r>
              <a:rPr lang="nl-NL" dirty="0"/>
              <a:t>B						Behandeling</a:t>
            </a:r>
          </a:p>
          <a:p>
            <a:endParaRPr lang="nl-NL" dirty="0"/>
          </a:p>
          <a:p>
            <a:r>
              <a:rPr lang="nl-NL" dirty="0"/>
              <a:t>A						Analyse</a:t>
            </a:r>
          </a:p>
          <a:p>
            <a:endParaRPr lang="nl-NL" dirty="0"/>
          </a:p>
          <a:p>
            <a:r>
              <a:rPr lang="nl-NL" dirty="0"/>
              <a:t>R						Respons</a:t>
            </a:r>
          </a:p>
          <a:p>
            <a:endParaRPr lang="nl-NL" dirty="0"/>
          </a:p>
          <a:p>
            <a:r>
              <a:rPr lang="nl-NL" dirty="0"/>
              <a:t>R						Repeteer</a:t>
            </a:r>
          </a:p>
        </p:txBody>
      </p:sp>
      <p:sp>
        <p:nvSpPr>
          <p:cNvPr id="4" name="PIJL-RECHTS 3"/>
          <p:cNvSpPr/>
          <p:nvPr/>
        </p:nvSpPr>
        <p:spPr>
          <a:xfrm>
            <a:off x="3676032" y="208344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PIJL-RECHTS 4"/>
          <p:cNvSpPr/>
          <p:nvPr/>
        </p:nvSpPr>
        <p:spPr>
          <a:xfrm>
            <a:off x="3676032" y="287091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PIJL-RECHTS 5"/>
          <p:cNvSpPr/>
          <p:nvPr/>
        </p:nvSpPr>
        <p:spPr>
          <a:xfrm>
            <a:off x="3676032" y="384526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PIJL-RECHTS 6"/>
          <p:cNvSpPr/>
          <p:nvPr/>
        </p:nvSpPr>
        <p:spPr>
          <a:xfrm>
            <a:off x="3676032" y="562014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PIJL-RECHTS 7"/>
          <p:cNvSpPr/>
          <p:nvPr/>
        </p:nvSpPr>
        <p:spPr>
          <a:xfrm>
            <a:off x="3695988" y="470363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Afbeelding 8"/>
          <p:cNvPicPr>
            <a:picLocks noChangeAspect="1"/>
          </p:cNvPicPr>
          <p:nvPr/>
        </p:nvPicPr>
        <p:blipFill>
          <a:blip r:embed="rId3"/>
          <a:stretch>
            <a:fillRect/>
          </a:stretch>
        </p:blipFill>
        <p:spPr>
          <a:xfrm>
            <a:off x="8447392" y="1933303"/>
            <a:ext cx="2757685" cy="4030176"/>
          </a:xfrm>
          <a:prstGeom prst="rect">
            <a:avLst/>
          </a:prstGeom>
        </p:spPr>
      </p:pic>
    </p:spTree>
    <p:extLst>
      <p:ext uri="{BB962C8B-B14F-4D97-AF65-F5344CB8AC3E}">
        <p14:creationId xmlns:p14="http://schemas.microsoft.com/office/powerpoint/2010/main" val="36634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wipe(down)">
                                      <p:cBhvr>
                                        <p:cTn id="41" dur="580">
                                          <p:stCondLst>
                                            <p:cond delay="0"/>
                                          </p:stCondLst>
                                        </p:cTn>
                                        <p:tgtEl>
                                          <p:spTgt spid="3">
                                            <p:txEl>
                                              <p:pRg st="2" end="2"/>
                                            </p:txEl>
                                          </p:spTgt>
                                        </p:tgtEl>
                                      </p:cBhvr>
                                    </p:animEffect>
                                    <p:anim calcmode="lin" valueType="num">
                                      <p:cBhvr>
                                        <p:cTn id="4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2" end="2"/>
                                            </p:txEl>
                                          </p:spTgt>
                                        </p:tgtEl>
                                      </p:cBhvr>
                                      <p:to x="100000" y="60000"/>
                                    </p:animScale>
                                    <p:animScale>
                                      <p:cBhvr>
                                        <p:cTn id="48" dur="166" decel="50000">
                                          <p:stCondLst>
                                            <p:cond delay="676"/>
                                          </p:stCondLst>
                                        </p:cTn>
                                        <p:tgtEl>
                                          <p:spTgt spid="3">
                                            <p:txEl>
                                              <p:pRg st="2" end="2"/>
                                            </p:txEl>
                                          </p:spTgt>
                                        </p:tgtEl>
                                      </p:cBhvr>
                                      <p:to x="100000" y="100000"/>
                                    </p:animScale>
                                    <p:animScale>
                                      <p:cBhvr>
                                        <p:cTn id="49" dur="26">
                                          <p:stCondLst>
                                            <p:cond delay="1312"/>
                                          </p:stCondLst>
                                        </p:cTn>
                                        <p:tgtEl>
                                          <p:spTgt spid="3">
                                            <p:txEl>
                                              <p:pRg st="2" end="2"/>
                                            </p:txEl>
                                          </p:spTgt>
                                        </p:tgtEl>
                                      </p:cBhvr>
                                      <p:to x="100000" y="80000"/>
                                    </p:animScale>
                                    <p:animScale>
                                      <p:cBhvr>
                                        <p:cTn id="50" dur="166" decel="50000">
                                          <p:stCondLst>
                                            <p:cond delay="1338"/>
                                          </p:stCondLst>
                                        </p:cTn>
                                        <p:tgtEl>
                                          <p:spTgt spid="3">
                                            <p:txEl>
                                              <p:pRg st="2" end="2"/>
                                            </p:txEl>
                                          </p:spTgt>
                                        </p:tgtEl>
                                      </p:cBhvr>
                                      <p:to x="100000" y="100000"/>
                                    </p:animScale>
                                    <p:animScale>
                                      <p:cBhvr>
                                        <p:cTn id="51" dur="26">
                                          <p:stCondLst>
                                            <p:cond delay="1642"/>
                                          </p:stCondLst>
                                        </p:cTn>
                                        <p:tgtEl>
                                          <p:spTgt spid="3">
                                            <p:txEl>
                                              <p:pRg st="2" end="2"/>
                                            </p:txEl>
                                          </p:spTgt>
                                        </p:tgtEl>
                                      </p:cBhvr>
                                      <p:to x="100000" y="90000"/>
                                    </p:animScale>
                                    <p:animScale>
                                      <p:cBhvr>
                                        <p:cTn id="52" dur="166" decel="50000">
                                          <p:stCondLst>
                                            <p:cond delay="1668"/>
                                          </p:stCondLst>
                                        </p:cTn>
                                        <p:tgtEl>
                                          <p:spTgt spid="3">
                                            <p:txEl>
                                              <p:pRg st="2" end="2"/>
                                            </p:txEl>
                                          </p:spTgt>
                                        </p:tgtEl>
                                      </p:cBhvr>
                                      <p:to x="100000" y="100000"/>
                                    </p:animScale>
                                    <p:animScale>
                                      <p:cBhvr>
                                        <p:cTn id="53" dur="26">
                                          <p:stCondLst>
                                            <p:cond delay="1808"/>
                                          </p:stCondLst>
                                        </p:cTn>
                                        <p:tgtEl>
                                          <p:spTgt spid="3">
                                            <p:txEl>
                                              <p:pRg st="2" end="2"/>
                                            </p:txEl>
                                          </p:spTgt>
                                        </p:tgtEl>
                                      </p:cBhvr>
                                      <p:to x="100000" y="95000"/>
                                    </p:animScale>
                                    <p:animScale>
                                      <p:cBhvr>
                                        <p:cTn id="54" dur="166" decel="50000">
                                          <p:stCondLst>
                                            <p:cond delay="1834"/>
                                          </p:stCondLst>
                                        </p:cTn>
                                        <p:tgtEl>
                                          <p:spTgt spid="3">
                                            <p:txEl>
                                              <p:pRg st="2" end="2"/>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80">
                                          <p:stCondLst>
                                            <p:cond delay="0"/>
                                          </p:stCondLst>
                                        </p:cTn>
                                        <p:tgtEl>
                                          <p:spTgt spid="5"/>
                                        </p:tgtEl>
                                      </p:cBhvr>
                                    </p:animEffect>
                                    <p:anim calcmode="lin" valueType="num">
                                      <p:cBhvr>
                                        <p:cTn id="5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3" dur="26">
                                          <p:stCondLst>
                                            <p:cond delay="650"/>
                                          </p:stCondLst>
                                        </p:cTn>
                                        <p:tgtEl>
                                          <p:spTgt spid="5"/>
                                        </p:tgtEl>
                                      </p:cBhvr>
                                      <p:to x="100000" y="60000"/>
                                    </p:animScale>
                                    <p:animScale>
                                      <p:cBhvr>
                                        <p:cTn id="64" dur="166" decel="50000">
                                          <p:stCondLst>
                                            <p:cond delay="676"/>
                                          </p:stCondLst>
                                        </p:cTn>
                                        <p:tgtEl>
                                          <p:spTgt spid="5"/>
                                        </p:tgtEl>
                                      </p:cBhvr>
                                      <p:to x="100000" y="100000"/>
                                    </p:animScale>
                                    <p:animScale>
                                      <p:cBhvr>
                                        <p:cTn id="65" dur="26">
                                          <p:stCondLst>
                                            <p:cond delay="1312"/>
                                          </p:stCondLst>
                                        </p:cTn>
                                        <p:tgtEl>
                                          <p:spTgt spid="5"/>
                                        </p:tgtEl>
                                      </p:cBhvr>
                                      <p:to x="100000" y="80000"/>
                                    </p:animScale>
                                    <p:animScale>
                                      <p:cBhvr>
                                        <p:cTn id="66" dur="166" decel="50000">
                                          <p:stCondLst>
                                            <p:cond delay="1338"/>
                                          </p:stCondLst>
                                        </p:cTn>
                                        <p:tgtEl>
                                          <p:spTgt spid="5"/>
                                        </p:tgtEl>
                                      </p:cBhvr>
                                      <p:to x="100000" y="100000"/>
                                    </p:animScale>
                                    <p:animScale>
                                      <p:cBhvr>
                                        <p:cTn id="67" dur="26">
                                          <p:stCondLst>
                                            <p:cond delay="1642"/>
                                          </p:stCondLst>
                                        </p:cTn>
                                        <p:tgtEl>
                                          <p:spTgt spid="5"/>
                                        </p:tgtEl>
                                      </p:cBhvr>
                                      <p:to x="100000" y="90000"/>
                                    </p:animScale>
                                    <p:animScale>
                                      <p:cBhvr>
                                        <p:cTn id="68" dur="166" decel="50000">
                                          <p:stCondLst>
                                            <p:cond delay="1668"/>
                                          </p:stCondLst>
                                        </p:cTn>
                                        <p:tgtEl>
                                          <p:spTgt spid="5"/>
                                        </p:tgtEl>
                                      </p:cBhvr>
                                      <p:to x="100000" y="100000"/>
                                    </p:animScale>
                                    <p:animScale>
                                      <p:cBhvr>
                                        <p:cTn id="69" dur="26">
                                          <p:stCondLst>
                                            <p:cond delay="1808"/>
                                          </p:stCondLst>
                                        </p:cTn>
                                        <p:tgtEl>
                                          <p:spTgt spid="5"/>
                                        </p:tgtEl>
                                      </p:cBhvr>
                                      <p:to x="100000" y="95000"/>
                                    </p:animScale>
                                    <p:animScale>
                                      <p:cBhvr>
                                        <p:cTn id="70" dur="166" decel="50000">
                                          <p:stCondLst>
                                            <p:cond delay="1834"/>
                                          </p:stCondLst>
                                        </p:cTn>
                                        <p:tgtEl>
                                          <p:spTgt spid="5"/>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6"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Effect transition="in" filter="wipe(down)">
                                      <p:cBhvr>
                                        <p:cTn id="75" dur="580">
                                          <p:stCondLst>
                                            <p:cond delay="0"/>
                                          </p:stCondLst>
                                        </p:cTn>
                                        <p:tgtEl>
                                          <p:spTgt spid="3">
                                            <p:txEl>
                                              <p:pRg st="4" end="4"/>
                                            </p:txEl>
                                          </p:spTgt>
                                        </p:tgtEl>
                                      </p:cBhvr>
                                    </p:animEffect>
                                    <p:anim calcmode="lin" valueType="num">
                                      <p:cBhvr>
                                        <p:cTn id="7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1" dur="26">
                                          <p:stCondLst>
                                            <p:cond delay="650"/>
                                          </p:stCondLst>
                                        </p:cTn>
                                        <p:tgtEl>
                                          <p:spTgt spid="3">
                                            <p:txEl>
                                              <p:pRg st="4" end="4"/>
                                            </p:txEl>
                                          </p:spTgt>
                                        </p:tgtEl>
                                      </p:cBhvr>
                                      <p:to x="100000" y="60000"/>
                                    </p:animScale>
                                    <p:animScale>
                                      <p:cBhvr>
                                        <p:cTn id="82" dur="166" decel="50000">
                                          <p:stCondLst>
                                            <p:cond delay="676"/>
                                          </p:stCondLst>
                                        </p:cTn>
                                        <p:tgtEl>
                                          <p:spTgt spid="3">
                                            <p:txEl>
                                              <p:pRg st="4" end="4"/>
                                            </p:txEl>
                                          </p:spTgt>
                                        </p:tgtEl>
                                      </p:cBhvr>
                                      <p:to x="100000" y="100000"/>
                                    </p:animScale>
                                    <p:animScale>
                                      <p:cBhvr>
                                        <p:cTn id="83" dur="26">
                                          <p:stCondLst>
                                            <p:cond delay="1312"/>
                                          </p:stCondLst>
                                        </p:cTn>
                                        <p:tgtEl>
                                          <p:spTgt spid="3">
                                            <p:txEl>
                                              <p:pRg st="4" end="4"/>
                                            </p:txEl>
                                          </p:spTgt>
                                        </p:tgtEl>
                                      </p:cBhvr>
                                      <p:to x="100000" y="80000"/>
                                    </p:animScale>
                                    <p:animScale>
                                      <p:cBhvr>
                                        <p:cTn id="84" dur="166" decel="50000">
                                          <p:stCondLst>
                                            <p:cond delay="1338"/>
                                          </p:stCondLst>
                                        </p:cTn>
                                        <p:tgtEl>
                                          <p:spTgt spid="3">
                                            <p:txEl>
                                              <p:pRg st="4" end="4"/>
                                            </p:txEl>
                                          </p:spTgt>
                                        </p:tgtEl>
                                      </p:cBhvr>
                                      <p:to x="100000" y="100000"/>
                                    </p:animScale>
                                    <p:animScale>
                                      <p:cBhvr>
                                        <p:cTn id="85" dur="26">
                                          <p:stCondLst>
                                            <p:cond delay="1642"/>
                                          </p:stCondLst>
                                        </p:cTn>
                                        <p:tgtEl>
                                          <p:spTgt spid="3">
                                            <p:txEl>
                                              <p:pRg st="4" end="4"/>
                                            </p:txEl>
                                          </p:spTgt>
                                        </p:tgtEl>
                                      </p:cBhvr>
                                      <p:to x="100000" y="90000"/>
                                    </p:animScale>
                                    <p:animScale>
                                      <p:cBhvr>
                                        <p:cTn id="86" dur="166" decel="50000">
                                          <p:stCondLst>
                                            <p:cond delay="1668"/>
                                          </p:stCondLst>
                                        </p:cTn>
                                        <p:tgtEl>
                                          <p:spTgt spid="3">
                                            <p:txEl>
                                              <p:pRg st="4" end="4"/>
                                            </p:txEl>
                                          </p:spTgt>
                                        </p:tgtEl>
                                      </p:cBhvr>
                                      <p:to x="100000" y="100000"/>
                                    </p:animScale>
                                    <p:animScale>
                                      <p:cBhvr>
                                        <p:cTn id="87" dur="26">
                                          <p:stCondLst>
                                            <p:cond delay="1808"/>
                                          </p:stCondLst>
                                        </p:cTn>
                                        <p:tgtEl>
                                          <p:spTgt spid="3">
                                            <p:txEl>
                                              <p:pRg st="4" end="4"/>
                                            </p:txEl>
                                          </p:spTgt>
                                        </p:tgtEl>
                                      </p:cBhvr>
                                      <p:to x="100000" y="95000"/>
                                    </p:animScale>
                                    <p:animScale>
                                      <p:cBhvr>
                                        <p:cTn id="88" dur="166" decel="50000">
                                          <p:stCondLst>
                                            <p:cond delay="1834"/>
                                          </p:stCondLst>
                                        </p:cTn>
                                        <p:tgtEl>
                                          <p:spTgt spid="3">
                                            <p:txEl>
                                              <p:pRg st="4" end="4"/>
                                            </p:txEl>
                                          </p:spTgt>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wipe(down)">
                                      <p:cBhvr>
                                        <p:cTn id="91" dur="580">
                                          <p:stCondLst>
                                            <p:cond delay="0"/>
                                          </p:stCondLst>
                                        </p:cTn>
                                        <p:tgtEl>
                                          <p:spTgt spid="6"/>
                                        </p:tgtEl>
                                      </p:cBhvr>
                                    </p:animEffect>
                                    <p:anim calcmode="lin" valueType="num">
                                      <p:cBhvr>
                                        <p:cTn id="9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97" dur="26">
                                          <p:stCondLst>
                                            <p:cond delay="650"/>
                                          </p:stCondLst>
                                        </p:cTn>
                                        <p:tgtEl>
                                          <p:spTgt spid="6"/>
                                        </p:tgtEl>
                                      </p:cBhvr>
                                      <p:to x="100000" y="60000"/>
                                    </p:animScale>
                                    <p:animScale>
                                      <p:cBhvr>
                                        <p:cTn id="98" dur="166" decel="50000">
                                          <p:stCondLst>
                                            <p:cond delay="676"/>
                                          </p:stCondLst>
                                        </p:cTn>
                                        <p:tgtEl>
                                          <p:spTgt spid="6"/>
                                        </p:tgtEl>
                                      </p:cBhvr>
                                      <p:to x="100000" y="100000"/>
                                    </p:animScale>
                                    <p:animScale>
                                      <p:cBhvr>
                                        <p:cTn id="99" dur="26">
                                          <p:stCondLst>
                                            <p:cond delay="1312"/>
                                          </p:stCondLst>
                                        </p:cTn>
                                        <p:tgtEl>
                                          <p:spTgt spid="6"/>
                                        </p:tgtEl>
                                      </p:cBhvr>
                                      <p:to x="100000" y="80000"/>
                                    </p:animScale>
                                    <p:animScale>
                                      <p:cBhvr>
                                        <p:cTn id="100" dur="166" decel="50000">
                                          <p:stCondLst>
                                            <p:cond delay="1338"/>
                                          </p:stCondLst>
                                        </p:cTn>
                                        <p:tgtEl>
                                          <p:spTgt spid="6"/>
                                        </p:tgtEl>
                                      </p:cBhvr>
                                      <p:to x="100000" y="100000"/>
                                    </p:animScale>
                                    <p:animScale>
                                      <p:cBhvr>
                                        <p:cTn id="101" dur="26">
                                          <p:stCondLst>
                                            <p:cond delay="1642"/>
                                          </p:stCondLst>
                                        </p:cTn>
                                        <p:tgtEl>
                                          <p:spTgt spid="6"/>
                                        </p:tgtEl>
                                      </p:cBhvr>
                                      <p:to x="100000" y="90000"/>
                                    </p:animScale>
                                    <p:animScale>
                                      <p:cBhvr>
                                        <p:cTn id="102" dur="166" decel="50000">
                                          <p:stCondLst>
                                            <p:cond delay="1668"/>
                                          </p:stCondLst>
                                        </p:cTn>
                                        <p:tgtEl>
                                          <p:spTgt spid="6"/>
                                        </p:tgtEl>
                                      </p:cBhvr>
                                      <p:to x="100000" y="100000"/>
                                    </p:animScale>
                                    <p:animScale>
                                      <p:cBhvr>
                                        <p:cTn id="103" dur="26">
                                          <p:stCondLst>
                                            <p:cond delay="1808"/>
                                          </p:stCondLst>
                                        </p:cTn>
                                        <p:tgtEl>
                                          <p:spTgt spid="6"/>
                                        </p:tgtEl>
                                      </p:cBhvr>
                                      <p:to x="100000" y="95000"/>
                                    </p:animScale>
                                    <p:animScale>
                                      <p:cBhvr>
                                        <p:cTn id="104" dur="166" decel="50000">
                                          <p:stCondLst>
                                            <p:cond delay="1834"/>
                                          </p:stCondLst>
                                        </p:cTn>
                                        <p:tgtEl>
                                          <p:spTgt spid="6"/>
                                        </p:tgtEl>
                                      </p:cBhvr>
                                      <p:to x="100000" y="100000"/>
                                    </p:animScale>
                                  </p:childTnLst>
                                </p:cTn>
                              </p:par>
                            </p:childTnLst>
                          </p:cTn>
                        </p:par>
                      </p:childTnLst>
                    </p:cTn>
                  </p:par>
                  <p:par>
                    <p:cTn id="105" fill="hold">
                      <p:stCondLst>
                        <p:cond delay="indefinite"/>
                      </p:stCondLst>
                      <p:childTnLst>
                        <p:par>
                          <p:cTn id="106" fill="hold">
                            <p:stCondLst>
                              <p:cond delay="0"/>
                            </p:stCondLst>
                            <p:childTnLst>
                              <p:par>
                                <p:cTn id="107" presetID="26" presetClass="entr" presetSubtype="0" fill="hold" nodeType="clickEffect">
                                  <p:stCondLst>
                                    <p:cond delay="0"/>
                                  </p:stCondLst>
                                  <p:childTnLst>
                                    <p:set>
                                      <p:cBhvr>
                                        <p:cTn id="108" dur="1" fill="hold">
                                          <p:stCondLst>
                                            <p:cond delay="0"/>
                                          </p:stCondLst>
                                        </p:cTn>
                                        <p:tgtEl>
                                          <p:spTgt spid="3">
                                            <p:txEl>
                                              <p:pRg st="6" end="6"/>
                                            </p:txEl>
                                          </p:spTgt>
                                        </p:tgtEl>
                                        <p:attrNameLst>
                                          <p:attrName>style.visibility</p:attrName>
                                        </p:attrNameLst>
                                      </p:cBhvr>
                                      <p:to>
                                        <p:strVal val="visible"/>
                                      </p:to>
                                    </p:set>
                                    <p:animEffect transition="in" filter="wipe(down)">
                                      <p:cBhvr>
                                        <p:cTn id="109" dur="580">
                                          <p:stCondLst>
                                            <p:cond delay="0"/>
                                          </p:stCondLst>
                                        </p:cTn>
                                        <p:tgtEl>
                                          <p:spTgt spid="3">
                                            <p:txEl>
                                              <p:pRg st="6" end="6"/>
                                            </p:txEl>
                                          </p:spTgt>
                                        </p:tgtEl>
                                      </p:cBhvr>
                                    </p:animEffect>
                                    <p:anim calcmode="lin" valueType="num">
                                      <p:cBhvr>
                                        <p:cTn id="110"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1"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2"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3"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14"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15" dur="26">
                                          <p:stCondLst>
                                            <p:cond delay="650"/>
                                          </p:stCondLst>
                                        </p:cTn>
                                        <p:tgtEl>
                                          <p:spTgt spid="3">
                                            <p:txEl>
                                              <p:pRg st="6" end="6"/>
                                            </p:txEl>
                                          </p:spTgt>
                                        </p:tgtEl>
                                      </p:cBhvr>
                                      <p:to x="100000" y="60000"/>
                                    </p:animScale>
                                    <p:animScale>
                                      <p:cBhvr>
                                        <p:cTn id="116" dur="166" decel="50000">
                                          <p:stCondLst>
                                            <p:cond delay="676"/>
                                          </p:stCondLst>
                                        </p:cTn>
                                        <p:tgtEl>
                                          <p:spTgt spid="3">
                                            <p:txEl>
                                              <p:pRg st="6" end="6"/>
                                            </p:txEl>
                                          </p:spTgt>
                                        </p:tgtEl>
                                      </p:cBhvr>
                                      <p:to x="100000" y="100000"/>
                                    </p:animScale>
                                    <p:animScale>
                                      <p:cBhvr>
                                        <p:cTn id="117" dur="26">
                                          <p:stCondLst>
                                            <p:cond delay="1312"/>
                                          </p:stCondLst>
                                        </p:cTn>
                                        <p:tgtEl>
                                          <p:spTgt spid="3">
                                            <p:txEl>
                                              <p:pRg st="6" end="6"/>
                                            </p:txEl>
                                          </p:spTgt>
                                        </p:tgtEl>
                                      </p:cBhvr>
                                      <p:to x="100000" y="80000"/>
                                    </p:animScale>
                                    <p:animScale>
                                      <p:cBhvr>
                                        <p:cTn id="118" dur="166" decel="50000">
                                          <p:stCondLst>
                                            <p:cond delay="1338"/>
                                          </p:stCondLst>
                                        </p:cTn>
                                        <p:tgtEl>
                                          <p:spTgt spid="3">
                                            <p:txEl>
                                              <p:pRg st="6" end="6"/>
                                            </p:txEl>
                                          </p:spTgt>
                                        </p:tgtEl>
                                      </p:cBhvr>
                                      <p:to x="100000" y="100000"/>
                                    </p:animScale>
                                    <p:animScale>
                                      <p:cBhvr>
                                        <p:cTn id="119" dur="26">
                                          <p:stCondLst>
                                            <p:cond delay="1642"/>
                                          </p:stCondLst>
                                        </p:cTn>
                                        <p:tgtEl>
                                          <p:spTgt spid="3">
                                            <p:txEl>
                                              <p:pRg st="6" end="6"/>
                                            </p:txEl>
                                          </p:spTgt>
                                        </p:tgtEl>
                                      </p:cBhvr>
                                      <p:to x="100000" y="90000"/>
                                    </p:animScale>
                                    <p:animScale>
                                      <p:cBhvr>
                                        <p:cTn id="120" dur="166" decel="50000">
                                          <p:stCondLst>
                                            <p:cond delay="1668"/>
                                          </p:stCondLst>
                                        </p:cTn>
                                        <p:tgtEl>
                                          <p:spTgt spid="3">
                                            <p:txEl>
                                              <p:pRg st="6" end="6"/>
                                            </p:txEl>
                                          </p:spTgt>
                                        </p:tgtEl>
                                      </p:cBhvr>
                                      <p:to x="100000" y="100000"/>
                                    </p:animScale>
                                    <p:animScale>
                                      <p:cBhvr>
                                        <p:cTn id="121" dur="26">
                                          <p:stCondLst>
                                            <p:cond delay="1808"/>
                                          </p:stCondLst>
                                        </p:cTn>
                                        <p:tgtEl>
                                          <p:spTgt spid="3">
                                            <p:txEl>
                                              <p:pRg st="6" end="6"/>
                                            </p:txEl>
                                          </p:spTgt>
                                        </p:tgtEl>
                                      </p:cBhvr>
                                      <p:to x="100000" y="95000"/>
                                    </p:animScale>
                                    <p:animScale>
                                      <p:cBhvr>
                                        <p:cTn id="122" dur="166" decel="50000">
                                          <p:stCondLst>
                                            <p:cond delay="1834"/>
                                          </p:stCondLst>
                                        </p:cTn>
                                        <p:tgtEl>
                                          <p:spTgt spid="3">
                                            <p:txEl>
                                              <p:pRg st="6" end="6"/>
                                            </p:txEl>
                                          </p:spTgt>
                                        </p:tgtEl>
                                      </p:cBhvr>
                                      <p:to x="100000" y="100000"/>
                                    </p:animScale>
                                  </p:childTnLst>
                                </p:cTn>
                              </p:par>
                              <p:par>
                                <p:cTn id="123" presetID="26" presetClass="entr" presetSubtype="0" fill="hold" grpId="0" nodeType="withEffect">
                                  <p:stCondLst>
                                    <p:cond delay="0"/>
                                  </p:stCondLst>
                                  <p:childTnLst>
                                    <p:set>
                                      <p:cBhvr>
                                        <p:cTn id="124" dur="1" fill="hold">
                                          <p:stCondLst>
                                            <p:cond delay="0"/>
                                          </p:stCondLst>
                                        </p:cTn>
                                        <p:tgtEl>
                                          <p:spTgt spid="8"/>
                                        </p:tgtEl>
                                        <p:attrNameLst>
                                          <p:attrName>style.visibility</p:attrName>
                                        </p:attrNameLst>
                                      </p:cBhvr>
                                      <p:to>
                                        <p:strVal val="visible"/>
                                      </p:to>
                                    </p:set>
                                    <p:animEffect transition="in" filter="wipe(down)">
                                      <p:cBhvr>
                                        <p:cTn id="125" dur="580">
                                          <p:stCondLst>
                                            <p:cond delay="0"/>
                                          </p:stCondLst>
                                        </p:cTn>
                                        <p:tgtEl>
                                          <p:spTgt spid="8"/>
                                        </p:tgtEl>
                                      </p:cBhvr>
                                    </p:animEffect>
                                    <p:anim calcmode="lin" valueType="num">
                                      <p:cBhvr>
                                        <p:cTn id="1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1" dur="26">
                                          <p:stCondLst>
                                            <p:cond delay="650"/>
                                          </p:stCondLst>
                                        </p:cTn>
                                        <p:tgtEl>
                                          <p:spTgt spid="8"/>
                                        </p:tgtEl>
                                      </p:cBhvr>
                                      <p:to x="100000" y="60000"/>
                                    </p:animScale>
                                    <p:animScale>
                                      <p:cBhvr>
                                        <p:cTn id="132" dur="166" decel="50000">
                                          <p:stCondLst>
                                            <p:cond delay="676"/>
                                          </p:stCondLst>
                                        </p:cTn>
                                        <p:tgtEl>
                                          <p:spTgt spid="8"/>
                                        </p:tgtEl>
                                      </p:cBhvr>
                                      <p:to x="100000" y="100000"/>
                                    </p:animScale>
                                    <p:animScale>
                                      <p:cBhvr>
                                        <p:cTn id="133" dur="26">
                                          <p:stCondLst>
                                            <p:cond delay="1312"/>
                                          </p:stCondLst>
                                        </p:cTn>
                                        <p:tgtEl>
                                          <p:spTgt spid="8"/>
                                        </p:tgtEl>
                                      </p:cBhvr>
                                      <p:to x="100000" y="80000"/>
                                    </p:animScale>
                                    <p:animScale>
                                      <p:cBhvr>
                                        <p:cTn id="134" dur="166" decel="50000">
                                          <p:stCondLst>
                                            <p:cond delay="1338"/>
                                          </p:stCondLst>
                                        </p:cTn>
                                        <p:tgtEl>
                                          <p:spTgt spid="8"/>
                                        </p:tgtEl>
                                      </p:cBhvr>
                                      <p:to x="100000" y="100000"/>
                                    </p:animScale>
                                    <p:animScale>
                                      <p:cBhvr>
                                        <p:cTn id="135" dur="26">
                                          <p:stCondLst>
                                            <p:cond delay="1642"/>
                                          </p:stCondLst>
                                        </p:cTn>
                                        <p:tgtEl>
                                          <p:spTgt spid="8"/>
                                        </p:tgtEl>
                                      </p:cBhvr>
                                      <p:to x="100000" y="90000"/>
                                    </p:animScale>
                                    <p:animScale>
                                      <p:cBhvr>
                                        <p:cTn id="136" dur="166" decel="50000">
                                          <p:stCondLst>
                                            <p:cond delay="1668"/>
                                          </p:stCondLst>
                                        </p:cTn>
                                        <p:tgtEl>
                                          <p:spTgt spid="8"/>
                                        </p:tgtEl>
                                      </p:cBhvr>
                                      <p:to x="100000" y="100000"/>
                                    </p:animScale>
                                    <p:animScale>
                                      <p:cBhvr>
                                        <p:cTn id="137" dur="26">
                                          <p:stCondLst>
                                            <p:cond delay="1808"/>
                                          </p:stCondLst>
                                        </p:cTn>
                                        <p:tgtEl>
                                          <p:spTgt spid="8"/>
                                        </p:tgtEl>
                                      </p:cBhvr>
                                      <p:to x="100000" y="95000"/>
                                    </p:animScale>
                                    <p:animScale>
                                      <p:cBhvr>
                                        <p:cTn id="138" dur="166" decel="50000">
                                          <p:stCondLst>
                                            <p:cond delay="1834"/>
                                          </p:stCondLst>
                                        </p:cTn>
                                        <p:tgtEl>
                                          <p:spTgt spid="8"/>
                                        </p:tgtEl>
                                      </p:cBhvr>
                                      <p:to x="100000" y="100000"/>
                                    </p:animScale>
                                  </p:childTnLst>
                                </p:cTn>
                              </p:par>
                            </p:childTnLst>
                          </p:cTn>
                        </p:par>
                      </p:childTnLst>
                    </p:cTn>
                  </p:par>
                  <p:par>
                    <p:cTn id="139" fill="hold">
                      <p:stCondLst>
                        <p:cond delay="indefinite"/>
                      </p:stCondLst>
                      <p:childTnLst>
                        <p:par>
                          <p:cTn id="140" fill="hold">
                            <p:stCondLst>
                              <p:cond delay="0"/>
                            </p:stCondLst>
                            <p:childTnLst>
                              <p:par>
                                <p:cTn id="141" presetID="26" presetClass="entr" presetSubtype="0" fill="hold" nodeType="clickEffect">
                                  <p:stCondLst>
                                    <p:cond delay="0"/>
                                  </p:stCondLst>
                                  <p:childTnLst>
                                    <p:set>
                                      <p:cBhvr>
                                        <p:cTn id="142" dur="1" fill="hold">
                                          <p:stCondLst>
                                            <p:cond delay="0"/>
                                          </p:stCondLst>
                                        </p:cTn>
                                        <p:tgtEl>
                                          <p:spTgt spid="3">
                                            <p:txEl>
                                              <p:pRg st="8" end="8"/>
                                            </p:txEl>
                                          </p:spTgt>
                                        </p:tgtEl>
                                        <p:attrNameLst>
                                          <p:attrName>style.visibility</p:attrName>
                                        </p:attrNameLst>
                                      </p:cBhvr>
                                      <p:to>
                                        <p:strVal val="visible"/>
                                      </p:to>
                                    </p:set>
                                    <p:animEffect transition="in" filter="wipe(down)">
                                      <p:cBhvr>
                                        <p:cTn id="143" dur="580">
                                          <p:stCondLst>
                                            <p:cond delay="0"/>
                                          </p:stCondLst>
                                        </p:cTn>
                                        <p:tgtEl>
                                          <p:spTgt spid="3">
                                            <p:txEl>
                                              <p:pRg st="8" end="8"/>
                                            </p:txEl>
                                          </p:spTgt>
                                        </p:tgtEl>
                                      </p:cBhvr>
                                    </p:animEffect>
                                    <p:anim calcmode="lin" valueType="num">
                                      <p:cBhvr>
                                        <p:cTn id="144"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49" dur="26">
                                          <p:stCondLst>
                                            <p:cond delay="650"/>
                                          </p:stCondLst>
                                        </p:cTn>
                                        <p:tgtEl>
                                          <p:spTgt spid="3">
                                            <p:txEl>
                                              <p:pRg st="8" end="8"/>
                                            </p:txEl>
                                          </p:spTgt>
                                        </p:tgtEl>
                                      </p:cBhvr>
                                      <p:to x="100000" y="60000"/>
                                    </p:animScale>
                                    <p:animScale>
                                      <p:cBhvr>
                                        <p:cTn id="150" dur="166" decel="50000">
                                          <p:stCondLst>
                                            <p:cond delay="676"/>
                                          </p:stCondLst>
                                        </p:cTn>
                                        <p:tgtEl>
                                          <p:spTgt spid="3">
                                            <p:txEl>
                                              <p:pRg st="8" end="8"/>
                                            </p:txEl>
                                          </p:spTgt>
                                        </p:tgtEl>
                                      </p:cBhvr>
                                      <p:to x="100000" y="100000"/>
                                    </p:animScale>
                                    <p:animScale>
                                      <p:cBhvr>
                                        <p:cTn id="151" dur="26">
                                          <p:stCondLst>
                                            <p:cond delay="1312"/>
                                          </p:stCondLst>
                                        </p:cTn>
                                        <p:tgtEl>
                                          <p:spTgt spid="3">
                                            <p:txEl>
                                              <p:pRg st="8" end="8"/>
                                            </p:txEl>
                                          </p:spTgt>
                                        </p:tgtEl>
                                      </p:cBhvr>
                                      <p:to x="100000" y="80000"/>
                                    </p:animScale>
                                    <p:animScale>
                                      <p:cBhvr>
                                        <p:cTn id="152" dur="166" decel="50000">
                                          <p:stCondLst>
                                            <p:cond delay="1338"/>
                                          </p:stCondLst>
                                        </p:cTn>
                                        <p:tgtEl>
                                          <p:spTgt spid="3">
                                            <p:txEl>
                                              <p:pRg st="8" end="8"/>
                                            </p:txEl>
                                          </p:spTgt>
                                        </p:tgtEl>
                                      </p:cBhvr>
                                      <p:to x="100000" y="100000"/>
                                    </p:animScale>
                                    <p:animScale>
                                      <p:cBhvr>
                                        <p:cTn id="153" dur="26">
                                          <p:stCondLst>
                                            <p:cond delay="1642"/>
                                          </p:stCondLst>
                                        </p:cTn>
                                        <p:tgtEl>
                                          <p:spTgt spid="3">
                                            <p:txEl>
                                              <p:pRg st="8" end="8"/>
                                            </p:txEl>
                                          </p:spTgt>
                                        </p:tgtEl>
                                      </p:cBhvr>
                                      <p:to x="100000" y="90000"/>
                                    </p:animScale>
                                    <p:animScale>
                                      <p:cBhvr>
                                        <p:cTn id="154" dur="166" decel="50000">
                                          <p:stCondLst>
                                            <p:cond delay="1668"/>
                                          </p:stCondLst>
                                        </p:cTn>
                                        <p:tgtEl>
                                          <p:spTgt spid="3">
                                            <p:txEl>
                                              <p:pRg st="8" end="8"/>
                                            </p:txEl>
                                          </p:spTgt>
                                        </p:tgtEl>
                                      </p:cBhvr>
                                      <p:to x="100000" y="100000"/>
                                    </p:animScale>
                                    <p:animScale>
                                      <p:cBhvr>
                                        <p:cTn id="155" dur="26">
                                          <p:stCondLst>
                                            <p:cond delay="1808"/>
                                          </p:stCondLst>
                                        </p:cTn>
                                        <p:tgtEl>
                                          <p:spTgt spid="3">
                                            <p:txEl>
                                              <p:pRg st="8" end="8"/>
                                            </p:txEl>
                                          </p:spTgt>
                                        </p:tgtEl>
                                      </p:cBhvr>
                                      <p:to x="100000" y="95000"/>
                                    </p:animScale>
                                    <p:animScale>
                                      <p:cBhvr>
                                        <p:cTn id="156" dur="166" decel="50000">
                                          <p:stCondLst>
                                            <p:cond delay="1834"/>
                                          </p:stCondLst>
                                        </p:cTn>
                                        <p:tgtEl>
                                          <p:spTgt spid="3">
                                            <p:txEl>
                                              <p:pRg st="8" end="8"/>
                                            </p:txEl>
                                          </p:spTgt>
                                        </p:tgtEl>
                                      </p:cBhvr>
                                      <p:to x="100000" y="100000"/>
                                    </p:animScale>
                                  </p:childTnLst>
                                </p:cTn>
                              </p:par>
                              <p:par>
                                <p:cTn id="157" presetID="26" presetClass="entr" presetSubtype="0" fill="hold" grpId="0" nodeType="withEffect">
                                  <p:stCondLst>
                                    <p:cond delay="0"/>
                                  </p:stCondLst>
                                  <p:childTnLst>
                                    <p:set>
                                      <p:cBhvr>
                                        <p:cTn id="158" dur="1" fill="hold">
                                          <p:stCondLst>
                                            <p:cond delay="0"/>
                                          </p:stCondLst>
                                        </p:cTn>
                                        <p:tgtEl>
                                          <p:spTgt spid="7"/>
                                        </p:tgtEl>
                                        <p:attrNameLst>
                                          <p:attrName>style.visibility</p:attrName>
                                        </p:attrNameLst>
                                      </p:cBhvr>
                                      <p:to>
                                        <p:strVal val="visible"/>
                                      </p:to>
                                    </p:set>
                                    <p:animEffect transition="in" filter="wipe(down)">
                                      <p:cBhvr>
                                        <p:cTn id="159" dur="580">
                                          <p:stCondLst>
                                            <p:cond delay="0"/>
                                          </p:stCondLst>
                                        </p:cTn>
                                        <p:tgtEl>
                                          <p:spTgt spid="7"/>
                                        </p:tgtEl>
                                      </p:cBhvr>
                                    </p:animEffect>
                                    <p:anim calcmode="lin" valueType="num">
                                      <p:cBhvr>
                                        <p:cTn id="16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65" dur="26">
                                          <p:stCondLst>
                                            <p:cond delay="650"/>
                                          </p:stCondLst>
                                        </p:cTn>
                                        <p:tgtEl>
                                          <p:spTgt spid="7"/>
                                        </p:tgtEl>
                                      </p:cBhvr>
                                      <p:to x="100000" y="60000"/>
                                    </p:animScale>
                                    <p:animScale>
                                      <p:cBhvr>
                                        <p:cTn id="166" dur="166" decel="50000">
                                          <p:stCondLst>
                                            <p:cond delay="676"/>
                                          </p:stCondLst>
                                        </p:cTn>
                                        <p:tgtEl>
                                          <p:spTgt spid="7"/>
                                        </p:tgtEl>
                                      </p:cBhvr>
                                      <p:to x="100000" y="100000"/>
                                    </p:animScale>
                                    <p:animScale>
                                      <p:cBhvr>
                                        <p:cTn id="167" dur="26">
                                          <p:stCondLst>
                                            <p:cond delay="1312"/>
                                          </p:stCondLst>
                                        </p:cTn>
                                        <p:tgtEl>
                                          <p:spTgt spid="7"/>
                                        </p:tgtEl>
                                      </p:cBhvr>
                                      <p:to x="100000" y="80000"/>
                                    </p:animScale>
                                    <p:animScale>
                                      <p:cBhvr>
                                        <p:cTn id="168" dur="166" decel="50000">
                                          <p:stCondLst>
                                            <p:cond delay="1338"/>
                                          </p:stCondLst>
                                        </p:cTn>
                                        <p:tgtEl>
                                          <p:spTgt spid="7"/>
                                        </p:tgtEl>
                                      </p:cBhvr>
                                      <p:to x="100000" y="100000"/>
                                    </p:animScale>
                                    <p:animScale>
                                      <p:cBhvr>
                                        <p:cTn id="169" dur="26">
                                          <p:stCondLst>
                                            <p:cond delay="1642"/>
                                          </p:stCondLst>
                                        </p:cTn>
                                        <p:tgtEl>
                                          <p:spTgt spid="7"/>
                                        </p:tgtEl>
                                      </p:cBhvr>
                                      <p:to x="100000" y="90000"/>
                                    </p:animScale>
                                    <p:animScale>
                                      <p:cBhvr>
                                        <p:cTn id="170" dur="166" decel="50000">
                                          <p:stCondLst>
                                            <p:cond delay="1668"/>
                                          </p:stCondLst>
                                        </p:cTn>
                                        <p:tgtEl>
                                          <p:spTgt spid="7"/>
                                        </p:tgtEl>
                                      </p:cBhvr>
                                      <p:to x="100000" y="100000"/>
                                    </p:animScale>
                                    <p:animScale>
                                      <p:cBhvr>
                                        <p:cTn id="171" dur="26">
                                          <p:stCondLst>
                                            <p:cond delay="1808"/>
                                          </p:stCondLst>
                                        </p:cTn>
                                        <p:tgtEl>
                                          <p:spTgt spid="7"/>
                                        </p:tgtEl>
                                      </p:cBhvr>
                                      <p:to x="100000" y="95000"/>
                                    </p:animScale>
                                    <p:animScale>
                                      <p:cBhvr>
                                        <p:cTn id="172" dur="166" decel="50000">
                                          <p:stCondLst>
                                            <p:cond delay="1834"/>
                                          </p:stCondLst>
                                        </p:cTn>
                                        <p:tgtEl>
                                          <p:spTgt spid="7"/>
                                        </p:tgtEl>
                                      </p:cBhvr>
                                      <p:to x="100000" y="100000"/>
                                    </p:animScale>
                                  </p:childTnLst>
                                </p:cTn>
                              </p:par>
                              <p:par>
                                <p:cTn id="173" presetID="3" presetClass="emph" presetSubtype="2" fill="hold" nodeType="withEffect">
                                  <p:stCondLst>
                                    <p:cond delay="0"/>
                                  </p:stCondLst>
                                  <p:childTnLst>
                                    <p:animClr clrSpc="rgb" dir="cw">
                                      <p:cBhvr override="childStyle">
                                        <p:cTn id="174" dur="2000" fill="hold"/>
                                        <p:tgtEl>
                                          <p:spTgt spid="3">
                                            <p:txEl>
                                              <p:pRg st="8" end="8"/>
                                            </p:txEl>
                                          </p:spTgt>
                                        </p:tgtEl>
                                        <p:attrNameLst>
                                          <p:attrName>style.color</p:attrName>
                                        </p:attrNameLst>
                                      </p:cBhvr>
                                      <p:to>
                                        <a:srgbClr val="B40E36"/>
                                      </p:to>
                                    </p:animClr>
                                  </p:childTnLst>
                                  <p:subTnLst>
                                    <p:audio>
                                      <p:cMediaNode>
                                        <p:cTn display="0" masterRel="sameClick">
                                          <p:stCondLst>
                                            <p:cond evt="begin" delay="0">
                                              <p:tn val="173"/>
                                            </p:cond>
                                          </p:stCondLst>
                                          <p:endCondLst>
                                            <p:cond evt="onStopAudio" delay="0">
                                              <p:tgtEl>
                                                <p:sldTgt/>
                                              </p:tgtEl>
                                            </p:cond>
                                          </p:endCondLst>
                                        </p:cTn>
                                        <p:tgtEl>
                                          <p:sndTgt r:embed="rId2"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121753"/>
            <a:ext cx="10900650" cy="1499616"/>
          </a:xfrm>
        </p:spPr>
        <p:txBody>
          <a:bodyPr>
            <a:normAutofit fontScale="90000"/>
          </a:bodyPr>
          <a:lstStyle/>
          <a:p>
            <a:r>
              <a:rPr lang="nl-NL" dirty="0"/>
              <a:t>Wat is de SAMPLE? </a:t>
            </a:r>
            <a:r>
              <a:rPr lang="nl-NL" sz="2700" dirty="0"/>
              <a:t>Als je de casus van net erbij pakt, waar vul je dan wat in?</a:t>
            </a:r>
            <a:br>
              <a:rPr lang="nl-NL" dirty="0"/>
            </a:br>
            <a:endParaRPr lang="nl-NL" dirty="0"/>
          </a:p>
        </p:txBody>
      </p:sp>
      <p:sp>
        <p:nvSpPr>
          <p:cNvPr id="3" name="Tijdelijke aanduiding voor inhoud 2"/>
          <p:cNvSpPr>
            <a:spLocks noGrp="1"/>
          </p:cNvSpPr>
          <p:nvPr>
            <p:ph idx="1"/>
          </p:nvPr>
        </p:nvSpPr>
        <p:spPr>
          <a:xfrm>
            <a:off x="1024128" y="1290182"/>
            <a:ext cx="10487291" cy="5273458"/>
          </a:xfrm>
        </p:spPr>
        <p:txBody>
          <a:bodyPr>
            <a:normAutofit fontScale="85000" lnSpcReduction="20000"/>
          </a:bodyPr>
          <a:lstStyle/>
          <a:p>
            <a:r>
              <a:rPr lang="nl-NL" b="1" dirty="0" err="1"/>
              <a:t>S</a:t>
            </a:r>
            <a:r>
              <a:rPr lang="nl-NL" dirty="0" err="1"/>
              <a:t>ymptoms</a:t>
            </a:r>
            <a:r>
              <a:rPr lang="nl-NL" dirty="0"/>
              <a:t>/symptomen, die samenhangen met gebeurtenis </a:t>
            </a:r>
          </a:p>
          <a:p>
            <a:pPr marL="0" indent="0">
              <a:buNone/>
            </a:pPr>
            <a:br>
              <a:rPr lang="nl-NL" dirty="0"/>
            </a:br>
            <a:r>
              <a:rPr lang="nl-NL" dirty="0"/>
              <a:t>niet meer aanspreekbaar, glucose 2.1, P 100-120 </a:t>
            </a:r>
            <a:r>
              <a:rPr lang="nl-NL" dirty="0" err="1"/>
              <a:t>pm</a:t>
            </a:r>
            <a:r>
              <a:rPr lang="nl-NL" dirty="0"/>
              <a:t> slecht voelend, schokkend, </a:t>
            </a:r>
            <a:r>
              <a:rPr lang="nl-NL" dirty="0" err="1"/>
              <a:t>onreg</a:t>
            </a:r>
            <a:r>
              <a:rPr lang="nl-NL" dirty="0"/>
              <a:t> AH, CR&gt;2 sec, RR 90/43, grauw en koude handen</a:t>
            </a:r>
          </a:p>
          <a:p>
            <a:r>
              <a:rPr lang="nl-NL" b="1" dirty="0" err="1"/>
              <a:t>A</a:t>
            </a:r>
            <a:r>
              <a:rPr lang="nl-NL" dirty="0" err="1"/>
              <a:t>llergies</a:t>
            </a:r>
            <a:r>
              <a:rPr lang="nl-NL" dirty="0"/>
              <a:t>/allergieën : </a:t>
            </a:r>
          </a:p>
          <a:p>
            <a:r>
              <a:rPr lang="nl-NL" dirty="0"/>
              <a:t>onbekend </a:t>
            </a:r>
          </a:p>
          <a:p>
            <a:r>
              <a:rPr lang="nl-NL" b="1" dirty="0" err="1"/>
              <a:t>M</a:t>
            </a:r>
            <a:r>
              <a:rPr lang="nl-NL" dirty="0" err="1"/>
              <a:t>edication</a:t>
            </a:r>
            <a:r>
              <a:rPr lang="nl-NL" dirty="0"/>
              <a:t>/medicatie gebruik : </a:t>
            </a:r>
          </a:p>
          <a:p>
            <a:r>
              <a:rPr lang="nl-NL" dirty="0" err="1"/>
              <a:t>humalog</a:t>
            </a:r>
            <a:r>
              <a:rPr lang="nl-NL" dirty="0"/>
              <a:t> en </a:t>
            </a:r>
            <a:r>
              <a:rPr lang="nl-NL" dirty="0" err="1"/>
              <a:t>lantus</a:t>
            </a:r>
            <a:r>
              <a:rPr lang="nl-NL" dirty="0"/>
              <a:t> (zal vast meer gebruiken, maar niet beschreven in de casus)</a:t>
            </a:r>
          </a:p>
          <a:p>
            <a:r>
              <a:rPr lang="nl-NL" b="1" dirty="0"/>
              <a:t>P</a:t>
            </a:r>
            <a:r>
              <a:rPr lang="nl-NL" dirty="0"/>
              <a:t>ast/medisch verleden : </a:t>
            </a:r>
          </a:p>
          <a:p>
            <a:r>
              <a:rPr lang="nl-NL" dirty="0"/>
              <a:t>DM type 1, </a:t>
            </a:r>
            <a:r>
              <a:rPr lang="nl-NL" dirty="0" err="1"/>
              <a:t>gecoild</a:t>
            </a:r>
            <a:r>
              <a:rPr lang="nl-NL" dirty="0"/>
              <a:t> aneurysma, bloedig CVA</a:t>
            </a:r>
          </a:p>
          <a:p>
            <a:r>
              <a:rPr lang="nl-NL" b="1" dirty="0"/>
              <a:t>L</a:t>
            </a:r>
            <a:r>
              <a:rPr lang="nl-NL" dirty="0"/>
              <a:t>ast </a:t>
            </a:r>
            <a:r>
              <a:rPr lang="nl-NL" dirty="0" err="1"/>
              <a:t>meal</a:t>
            </a:r>
            <a:r>
              <a:rPr lang="nl-NL" dirty="0"/>
              <a:t>/wanneer voor het laatst gegeten?  </a:t>
            </a:r>
          </a:p>
          <a:p>
            <a:r>
              <a:rPr lang="nl-NL" dirty="0"/>
              <a:t>onbekend</a:t>
            </a:r>
          </a:p>
          <a:p>
            <a:r>
              <a:rPr lang="nl-NL" b="1" dirty="0"/>
              <a:t>E</a:t>
            </a:r>
            <a:r>
              <a:rPr lang="nl-NL" dirty="0"/>
              <a:t>vent/wat is er gebeurt  </a:t>
            </a:r>
          </a:p>
          <a:p>
            <a:r>
              <a:rPr lang="nl-NL" dirty="0"/>
              <a:t>Na douchen, zakt </a:t>
            </a:r>
            <a:r>
              <a:rPr lang="nl-NL" dirty="0" err="1"/>
              <a:t>mw</a:t>
            </a:r>
            <a:r>
              <a:rPr lang="nl-NL" dirty="0"/>
              <a:t> door de benen heen</a:t>
            </a:r>
          </a:p>
        </p:txBody>
      </p:sp>
    </p:spTree>
    <p:extLst>
      <p:ext uri="{BB962C8B-B14F-4D97-AF65-F5344CB8AC3E}">
        <p14:creationId xmlns:p14="http://schemas.microsoft.com/office/powerpoint/2010/main" val="405693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DC65B1-2BEF-48C3-51E1-18B785D76B8E}"/>
              </a:ext>
            </a:extLst>
          </p:cNvPr>
          <p:cNvSpPr>
            <a:spLocks noGrp="1"/>
          </p:cNvSpPr>
          <p:nvPr>
            <p:ph type="title"/>
          </p:nvPr>
        </p:nvSpPr>
        <p:spPr/>
        <p:txBody>
          <a:bodyPr/>
          <a:lstStyle/>
          <a:p>
            <a:r>
              <a:rPr lang="nl-NL" dirty="0"/>
              <a:t>Het ontstaan van de TNCC</a:t>
            </a:r>
          </a:p>
        </p:txBody>
      </p:sp>
      <p:sp>
        <p:nvSpPr>
          <p:cNvPr id="3" name="Tijdelijke aanduiding voor inhoud 2">
            <a:extLst>
              <a:ext uri="{FF2B5EF4-FFF2-40B4-BE49-F238E27FC236}">
                <a16:creationId xmlns:a16="http://schemas.microsoft.com/office/drawing/2014/main" id="{C5D4A4DD-B475-C223-0B9E-7DF232A9031B}"/>
              </a:ext>
            </a:extLst>
          </p:cNvPr>
          <p:cNvSpPr>
            <a:spLocks noGrp="1"/>
          </p:cNvSpPr>
          <p:nvPr>
            <p:ph idx="1"/>
          </p:nvPr>
        </p:nvSpPr>
        <p:spPr>
          <a:xfrm>
            <a:off x="1024128" y="2298700"/>
            <a:ext cx="9720073" cy="4023360"/>
          </a:xfrm>
        </p:spPr>
        <p:txBody>
          <a:bodyPr/>
          <a:lstStyle/>
          <a:p>
            <a:r>
              <a:rPr lang="nl-NL" dirty="0"/>
              <a:t>De docent neemt jullie mee in het ontstaan van de TNCC/trauma opvang</a:t>
            </a:r>
          </a:p>
        </p:txBody>
      </p:sp>
      <p:pic>
        <p:nvPicPr>
          <p:cNvPr id="4" name="Onlinemedia 3" title="The Story of ATLS">
            <a:hlinkClick r:id="" action="ppaction://media"/>
            <a:extLst>
              <a:ext uri="{FF2B5EF4-FFF2-40B4-BE49-F238E27FC236}">
                <a16:creationId xmlns:a16="http://schemas.microsoft.com/office/drawing/2014/main" id="{04AFC5F9-ADC4-46CC-683C-7A244D2F5AF6}"/>
              </a:ext>
            </a:extLst>
          </p:cNvPr>
          <p:cNvPicPr>
            <a:picLocks noRot="1" noChangeAspect="1"/>
          </p:cNvPicPr>
          <p:nvPr>
            <a:videoFile r:link="rId1"/>
          </p:nvPr>
        </p:nvPicPr>
        <p:blipFill>
          <a:blip r:embed="rId4"/>
          <a:stretch>
            <a:fillRect/>
          </a:stretch>
        </p:blipFill>
        <p:spPr>
          <a:xfrm>
            <a:off x="2387600" y="3060700"/>
            <a:ext cx="4304513" cy="2432050"/>
          </a:xfrm>
          <a:prstGeom prst="rect">
            <a:avLst/>
          </a:prstGeom>
        </p:spPr>
      </p:pic>
    </p:spTree>
    <p:extLst>
      <p:ext uri="{BB962C8B-B14F-4D97-AF65-F5344CB8AC3E}">
        <p14:creationId xmlns:p14="http://schemas.microsoft.com/office/powerpoint/2010/main" val="54585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Basis principes ABCDE</a:t>
            </a:r>
            <a:endParaRPr lang="en-US" dirty="0"/>
          </a:p>
        </p:txBody>
      </p:sp>
      <p:sp>
        <p:nvSpPr>
          <p:cNvPr id="3" name="Tijdelijke aanduiding voor inhoud 2"/>
          <p:cNvSpPr>
            <a:spLocks noGrp="1"/>
          </p:cNvSpPr>
          <p:nvPr>
            <p:ph idx="1"/>
          </p:nvPr>
        </p:nvSpPr>
        <p:spPr/>
        <p:txBody>
          <a:bodyPr>
            <a:normAutofit/>
          </a:bodyPr>
          <a:lstStyle/>
          <a:p>
            <a:r>
              <a:rPr lang="nl-NL" dirty="0"/>
              <a:t>1) </a:t>
            </a:r>
            <a:r>
              <a:rPr lang="nl-NL" dirty="0" err="1"/>
              <a:t>treat</a:t>
            </a:r>
            <a:r>
              <a:rPr lang="nl-NL" dirty="0"/>
              <a:t> first </a:t>
            </a:r>
            <a:r>
              <a:rPr lang="nl-NL" dirty="0" err="1"/>
              <a:t>what</a:t>
            </a:r>
            <a:r>
              <a:rPr lang="nl-NL" dirty="0"/>
              <a:t> </a:t>
            </a:r>
            <a:r>
              <a:rPr lang="nl-NL" dirty="0" err="1"/>
              <a:t>kills</a:t>
            </a:r>
            <a:r>
              <a:rPr lang="nl-NL" dirty="0"/>
              <a:t> first</a:t>
            </a:r>
          </a:p>
          <a:p>
            <a:r>
              <a:rPr lang="nl-NL" dirty="0"/>
              <a:t>Behandel als eerste de aandoening waar het slachtoffer het eerste dood aan gaat.</a:t>
            </a:r>
            <a:br>
              <a:rPr lang="nl-NL" dirty="0"/>
            </a:br>
            <a:r>
              <a:rPr lang="nl-NL" dirty="0"/>
              <a:t>De ABCD is zo opgebouwd en wijk er daarom niet vanaf!</a:t>
            </a:r>
          </a:p>
          <a:p>
            <a:r>
              <a:rPr lang="nl-NL" dirty="0"/>
              <a:t>2) </a:t>
            </a:r>
            <a:r>
              <a:rPr lang="nl-NL" i="1" dirty="0"/>
              <a:t>do no </a:t>
            </a:r>
            <a:r>
              <a:rPr lang="nl-NL" i="1" dirty="0" err="1"/>
              <a:t>further</a:t>
            </a:r>
            <a:r>
              <a:rPr lang="nl-NL" i="1" dirty="0"/>
              <a:t> </a:t>
            </a:r>
            <a:r>
              <a:rPr lang="nl-NL" i="1" dirty="0" err="1"/>
              <a:t>harm</a:t>
            </a:r>
            <a:endParaRPr lang="nl-NL" i="1" dirty="0"/>
          </a:p>
          <a:p>
            <a:r>
              <a:rPr lang="nl-NL" dirty="0"/>
              <a:t>Behandeling van de aandoeningen mag geen verdere schade aan de patiënt toebrengen.</a:t>
            </a:r>
            <a:br>
              <a:rPr lang="nl-NL" dirty="0"/>
            </a:br>
            <a:r>
              <a:rPr lang="nl-NL" dirty="0"/>
              <a:t>Als je slachtoffer niet moet verplaatsen/bewegen doe dit dan ook niet</a:t>
            </a:r>
          </a:p>
          <a:p>
            <a:endParaRPr lang="nl-NL" dirty="0"/>
          </a:p>
          <a:p>
            <a:r>
              <a:rPr lang="nl-NL" dirty="0"/>
              <a:t>Als je een letter niet gezekerd/veilig hebt (gemaakt), mag en kan je niet doorgaan. Je lost eerst het probleem op! Met een verpleegkundige/medische interventie.</a:t>
            </a:r>
            <a:endParaRPr lang="en-US" dirty="0"/>
          </a:p>
        </p:txBody>
      </p:sp>
    </p:spTree>
    <p:extLst>
      <p:ext uri="{BB962C8B-B14F-4D97-AF65-F5344CB8AC3E}">
        <p14:creationId xmlns:p14="http://schemas.microsoft.com/office/powerpoint/2010/main" val="193868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par>
                                <p:cTn id="28" presetID="26" presetClass="emph" presetSubtype="0" fill="hold" nodeType="withEffect">
                                  <p:stCondLst>
                                    <p:cond delay="0"/>
                                  </p:stCondLst>
                                  <p:childTnLst>
                                    <p:animEffect transition="out" filter="fade">
                                      <p:cBhvr>
                                        <p:cTn id="29" dur="2250" tmFilter="0, 0; .2, .5; .8, .5; 1, 0"/>
                                        <p:tgtEl>
                                          <p:spTgt spid="3">
                                            <p:txEl>
                                              <p:pRg st="5" end="5"/>
                                            </p:txEl>
                                          </p:spTgt>
                                        </p:tgtEl>
                                      </p:cBhvr>
                                    </p:animEffect>
                                    <p:animScale>
                                      <p:cBhvr>
                                        <p:cTn id="30" dur="1125" autoRev="1" fill="hold"/>
                                        <p:tgtEl>
                                          <p:spTgt spid="3">
                                            <p:txEl>
                                              <p:pRg st="5" end="5"/>
                                            </p:txEl>
                                          </p:spTgt>
                                        </p:tgtEl>
                                      </p:cBhvr>
                                      <p:by x="105000" y="105000"/>
                                    </p:animScale>
                                  </p:childTnLst>
                                </p:cTn>
                              </p:par>
                              <p:par>
                                <p:cTn id="31" presetID="3" presetClass="emph" presetSubtype="2" fill="hold" nodeType="withEffect">
                                  <p:stCondLst>
                                    <p:cond delay="0"/>
                                  </p:stCondLst>
                                  <p:childTnLst>
                                    <p:animClr clrSpc="rgb" dir="cw">
                                      <p:cBhvr override="childStyle">
                                        <p:cTn id="32" dur="2000" fill="hold"/>
                                        <p:tgtEl>
                                          <p:spTgt spid="3">
                                            <p:txEl>
                                              <p:pRg st="5" end="5"/>
                                            </p:txEl>
                                          </p:spTgt>
                                        </p:tgtEl>
                                        <p:attrNameLst>
                                          <p:attrName>style.color</p:attrName>
                                        </p:attrNameLst>
                                      </p:cBhvr>
                                      <p:to>
                                        <a:srgbClr val="D83E14"/>
                                      </p:to>
                                    </p:animClr>
                                  </p:childTnLst>
                                  <p:subTnLst>
                                    <p:audio>
                                      <p:cMediaNode>
                                        <p:cTn display="0" masterRel="sameClick">
                                          <p:stCondLst>
                                            <p:cond evt="begin" delay="0">
                                              <p:tn val="3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 </a:t>
            </a:r>
            <a:r>
              <a:rPr lang="nl-NL" dirty="0" err="1"/>
              <a:t>airway</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a:t>Wat valt er onder A</a:t>
            </a:r>
          </a:p>
          <a:p>
            <a:pPr lvl="0"/>
            <a:r>
              <a:rPr lang="nl-NL" dirty="0" err="1"/>
              <a:t>Ademweg</a:t>
            </a:r>
            <a:r>
              <a:rPr lang="nl-NL" dirty="0"/>
              <a:t> vrij?</a:t>
            </a:r>
            <a:endParaRPr lang="en-US" dirty="0"/>
          </a:p>
          <a:p>
            <a:pPr lvl="0"/>
            <a:r>
              <a:rPr lang="nl-NL" dirty="0"/>
              <a:t>Inspectie mond-keelholte</a:t>
            </a:r>
            <a:endParaRPr lang="en-US" dirty="0"/>
          </a:p>
          <a:p>
            <a:pPr lvl="0"/>
            <a:r>
              <a:rPr lang="nl-NL" dirty="0"/>
              <a:t>Bijgeluiden (gorgelen, snurken, reutelen</a:t>
            </a:r>
            <a:endParaRPr lang="en-US" dirty="0"/>
          </a:p>
          <a:p>
            <a:r>
              <a:rPr lang="nl-NL" dirty="0"/>
              <a:t>Denk bij onduidelijkheid over trauma aan de CWK </a:t>
            </a:r>
          </a:p>
          <a:p>
            <a:endParaRPr lang="nl-NL" dirty="0"/>
          </a:p>
          <a:p>
            <a:pPr marL="0" indent="0">
              <a:buNone/>
            </a:pPr>
            <a:r>
              <a:rPr lang="nl-NL" dirty="0"/>
              <a:t> </a:t>
            </a:r>
          </a:p>
          <a:p>
            <a:pPr marL="0" indent="0">
              <a:buNone/>
            </a:pPr>
            <a:endParaRPr lang="nl-NL" dirty="0"/>
          </a:p>
        </p:txBody>
      </p:sp>
      <p:pic>
        <p:nvPicPr>
          <p:cNvPr id="4" name="Afbeelding 3"/>
          <p:cNvPicPr>
            <a:picLocks noChangeAspect="1"/>
          </p:cNvPicPr>
          <p:nvPr/>
        </p:nvPicPr>
        <p:blipFill>
          <a:blip r:embed="rId2"/>
          <a:stretch>
            <a:fillRect/>
          </a:stretch>
        </p:blipFill>
        <p:spPr>
          <a:xfrm>
            <a:off x="5884164" y="585216"/>
            <a:ext cx="5762156" cy="2559286"/>
          </a:xfrm>
          <a:prstGeom prst="rect">
            <a:avLst/>
          </a:prstGeom>
        </p:spPr>
      </p:pic>
    </p:spTree>
    <p:extLst>
      <p:ext uri="{BB962C8B-B14F-4D97-AF65-F5344CB8AC3E}">
        <p14:creationId xmlns:p14="http://schemas.microsoft.com/office/powerpoint/2010/main" val="204799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arn(inVertic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 B?</a:t>
            </a:r>
          </a:p>
        </p:txBody>
      </p:sp>
      <p:sp>
        <p:nvSpPr>
          <p:cNvPr id="3" name="Tijdelijke aanduiding voor inhoud 2"/>
          <p:cNvSpPr>
            <a:spLocks noGrp="1"/>
          </p:cNvSpPr>
          <p:nvPr>
            <p:ph idx="1"/>
          </p:nvPr>
        </p:nvSpPr>
        <p:spPr/>
        <p:txBody>
          <a:bodyPr/>
          <a:lstStyle/>
          <a:p>
            <a:r>
              <a:rPr lang="nl-NL" dirty="0" err="1"/>
              <a:t>Breathing</a:t>
            </a:r>
            <a:r>
              <a:rPr lang="nl-NL" dirty="0"/>
              <a:t>/Ademhaling  </a:t>
            </a:r>
          </a:p>
        </p:txBody>
      </p:sp>
      <p:pic>
        <p:nvPicPr>
          <p:cNvPr id="5" name="Afbeelding 4"/>
          <p:cNvPicPr>
            <a:picLocks noChangeAspect="1"/>
          </p:cNvPicPr>
          <p:nvPr/>
        </p:nvPicPr>
        <p:blipFill>
          <a:blip r:embed="rId2"/>
          <a:stretch>
            <a:fillRect/>
          </a:stretch>
        </p:blipFill>
        <p:spPr>
          <a:xfrm>
            <a:off x="3512298" y="2957019"/>
            <a:ext cx="3781425" cy="2930825"/>
          </a:xfrm>
          <a:prstGeom prst="rect">
            <a:avLst/>
          </a:prstGeom>
        </p:spPr>
      </p:pic>
    </p:spTree>
    <p:extLst>
      <p:ext uri="{BB962C8B-B14F-4D97-AF65-F5344CB8AC3E}">
        <p14:creationId xmlns:p14="http://schemas.microsoft.com/office/powerpoint/2010/main" val="3304886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 </a:t>
            </a:r>
            <a:r>
              <a:rPr lang="nl-NL" dirty="0" err="1"/>
              <a:t>breathing</a:t>
            </a:r>
            <a:endParaRPr lang="nl-NL" dirty="0"/>
          </a:p>
        </p:txBody>
      </p:sp>
      <p:sp>
        <p:nvSpPr>
          <p:cNvPr id="3" name="Tijdelijke aanduiding voor inhoud 2"/>
          <p:cNvSpPr>
            <a:spLocks noGrp="1"/>
          </p:cNvSpPr>
          <p:nvPr>
            <p:ph idx="1"/>
          </p:nvPr>
        </p:nvSpPr>
        <p:spPr>
          <a:xfrm>
            <a:off x="1024128" y="1922929"/>
            <a:ext cx="9720073" cy="4386431"/>
          </a:xfrm>
        </p:spPr>
        <p:txBody>
          <a:bodyPr>
            <a:normAutofit/>
          </a:bodyPr>
          <a:lstStyle/>
          <a:p>
            <a:pPr marL="0" indent="0">
              <a:buNone/>
            </a:pPr>
            <a:r>
              <a:rPr lang="nl-NL" dirty="0"/>
              <a:t>Wat valt er onder B</a:t>
            </a:r>
          </a:p>
          <a:p>
            <a:pPr lvl="0"/>
            <a:r>
              <a:rPr lang="nl-NL" sz="2400" dirty="0"/>
              <a:t>Aan-/afwezig</a:t>
            </a:r>
            <a:endParaRPr lang="en-US" dirty="0"/>
          </a:p>
          <a:p>
            <a:r>
              <a:rPr lang="nl-NL" sz="2400" dirty="0"/>
              <a:t>Symmetrie van de borstkast</a:t>
            </a:r>
            <a:endParaRPr lang="en-US" sz="2400" dirty="0"/>
          </a:p>
          <a:p>
            <a:pPr lvl="0"/>
            <a:r>
              <a:rPr lang="nl-NL" sz="2400" dirty="0"/>
              <a:t>Diepte, patroon, frequentie van de ah</a:t>
            </a:r>
            <a:endParaRPr lang="en-US" dirty="0"/>
          </a:p>
          <a:p>
            <a:pPr lvl="0"/>
            <a:r>
              <a:rPr lang="nl-NL" sz="2400" dirty="0"/>
              <a:t>Toegenomen ademarbeid (</a:t>
            </a:r>
            <a:r>
              <a:rPr lang="nl-NL" sz="2400" dirty="0" err="1"/>
              <a:t>hulpademhalingsspieren,transpiratie</a:t>
            </a:r>
            <a:r>
              <a:rPr lang="nl-NL" sz="2400" dirty="0"/>
              <a:t>)</a:t>
            </a:r>
            <a:endParaRPr lang="en-US" dirty="0"/>
          </a:p>
          <a:p>
            <a:r>
              <a:rPr lang="nl-NL" sz="2400" dirty="0"/>
              <a:t>Cyanose</a:t>
            </a:r>
          </a:p>
          <a:p>
            <a:r>
              <a:rPr lang="nl-NL" sz="2400" dirty="0"/>
              <a:t>Saturatie </a:t>
            </a:r>
            <a:endParaRPr lang="nl-NL" dirty="0"/>
          </a:p>
          <a:p>
            <a:endParaRPr lang="nl-NL" dirty="0"/>
          </a:p>
        </p:txBody>
      </p:sp>
      <p:pic>
        <p:nvPicPr>
          <p:cNvPr id="4" name="Afbeelding 3"/>
          <p:cNvPicPr>
            <a:picLocks noChangeAspect="1"/>
          </p:cNvPicPr>
          <p:nvPr/>
        </p:nvPicPr>
        <p:blipFill>
          <a:blip r:embed="rId3"/>
          <a:stretch>
            <a:fillRect/>
          </a:stretch>
        </p:blipFill>
        <p:spPr>
          <a:xfrm>
            <a:off x="6260161" y="735059"/>
            <a:ext cx="5762156" cy="1489620"/>
          </a:xfrm>
          <a:prstGeom prst="rect">
            <a:avLst/>
          </a:prstGeom>
        </p:spPr>
      </p:pic>
    </p:spTree>
    <p:extLst>
      <p:ext uri="{BB962C8B-B14F-4D97-AF65-F5344CB8AC3E}">
        <p14:creationId xmlns:p14="http://schemas.microsoft.com/office/powerpoint/2010/main" val="269830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 </a:t>
            </a:r>
            <a:r>
              <a:rPr lang="nl-NL" dirty="0" err="1"/>
              <a:t>circulation</a:t>
            </a:r>
            <a:endParaRPr lang="nl-NL" dirty="0"/>
          </a:p>
        </p:txBody>
      </p:sp>
      <p:sp>
        <p:nvSpPr>
          <p:cNvPr id="3" name="Tijdelijke aanduiding voor inhoud 2"/>
          <p:cNvSpPr>
            <a:spLocks noGrp="1"/>
          </p:cNvSpPr>
          <p:nvPr>
            <p:ph idx="1"/>
          </p:nvPr>
        </p:nvSpPr>
        <p:spPr>
          <a:xfrm>
            <a:off x="1024128" y="2084832"/>
            <a:ext cx="9720073" cy="4023360"/>
          </a:xfrm>
        </p:spPr>
        <p:txBody>
          <a:bodyPr>
            <a:normAutofit/>
          </a:bodyPr>
          <a:lstStyle/>
          <a:p>
            <a:pPr marL="0" indent="0">
              <a:buNone/>
            </a:pPr>
            <a:r>
              <a:rPr lang="nl-NL" dirty="0"/>
              <a:t>Wat valt er onder C</a:t>
            </a:r>
          </a:p>
          <a:p>
            <a:r>
              <a:rPr lang="nl-NL" sz="2400" dirty="0"/>
              <a:t>Voelen hartfrequentie, snelheid, regulair/</a:t>
            </a:r>
            <a:r>
              <a:rPr lang="nl-NL" sz="2400" dirty="0" err="1"/>
              <a:t>irregulair</a:t>
            </a:r>
            <a:r>
              <a:rPr lang="nl-NL" sz="2400" dirty="0"/>
              <a:t>, </a:t>
            </a:r>
            <a:r>
              <a:rPr lang="nl-NL" sz="2400" dirty="0" err="1"/>
              <a:t>equaal</a:t>
            </a:r>
            <a:r>
              <a:rPr lang="nl-NL" sz="2400" dirty="0"/>
              <a:t>/</a:t>
            </a:r>
            <a:r>
              <a:rPr lang="nl-NL" sz="2400" dirty="0" err="1"/>
              <a:t>inequaal</a:t>
            </a:r>
            <a:r>
              <a:rPr lang="nl-NL" sz="2400" dirty="0"/>
              <a:t>  </a:t>
            </a:r>
          </a:p>
          <a:p>
            <a:r>
              <a:rPr lang="nl-NL" sz="2400" dirty="0"/>
              <a:t>Capillaire </a:t>
            </a:r>
            <a:r>
              <a:rPr lang="nl-NL" sz="2400" dirty="0" err="1"/>
              <a:t>refill</a:t>
            </a:r>
            <a:r>
              <a:rPr lang="nl-NL" sz="2400" dirty="0"/>
              <a:t> (&lt;2 sec), beste meet je deze op sternum  </a:t>
            </a:r>
          </a:p>
          <a:p>
            <a:r>
              <a:rPr lang="nl-NL" sz="2400" dirty="0"/>
              <a:t>Hoe voelt de huid warm, koud, klam, grauw, purpura, wit,  petechiën, gemarmerd</a:t>
            </a:r>
          </a:p>
          <a:p>
            <a:r>
              <a:rPr lang="nl-NL" sz="2400" dirty="0"/>
              <a:t>Zie ik uitwendige bloedingen? </a:t>
            </a:r>
            <a:br>
              <a:rPr lang="nl-NL" sz="2400" dirty="0"/>
            </a:br>
            <a:r>
              <a:rPr lang="nl-NL" sz="2400" dirty="0"/>
              <a:t>RR, T,  </a:t>
            </a:r>
            <a:r>
              <a:rPr lang="nl-NL" sz="2400" dirty="0" err="1"/>
              <a:t>evt</a:t>
            </a:r>
            <a:r>
              <a:rPr lang="nl-NL" sz="2400" dirty="0"/>
              <a:t> </a:t>
            </a:r>
            <a:r>
              <a:rPr lang="nl-NL" sz="2400" dirty="0" err="1"/>
              <a:t>Hb</a:t>
            </a:r>
            <a:r>
              <a:rPr lang="nl-NL" sz="2400" dirty="0"/>
              <a:t>, UP /vochtbalans</a:t>
            </a:r>
          </a:p>
        </p:txBody>
      </p:sp>
      <p:pic>
        <p:nvPicPr>
          <p:cNvPr id="4" name="Afbeelding 3"/>
          <p:cNvPicPr>
            <a:picLocks noChangeAspect="1"/>
          </p:cNvPicPr>
          <p:nvPr/>
        </p:nvPicPr>
        <p:blipFill>
          <a:blip r:embed="rId3"/>
          <a:stretch>
            <a:fillRect/>
          </a:stretch>
        </p:blipFill>
        <p:spPr>
          <a:xfrm>
            <a:off x="6174938" y="429156"/>
            <a:ext cx="5762156" cy="2040430"/>
          </a:xfrm>
          <a:prstGeom prst="rect">
            <a:avLst/>
          </a:prstGeom>
        </p:spPr>
      </p:pic>
    </p:spTree>
    <p:extLst>
      <p:ext uri="{BB962C8B-B14F-4D97-AF65-F5344CB8AC3E}">
        <p14:creationId xmlns:p14="http://schemas.microsoft.com/office/powerpoint/2010/main" val="113502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 D?</a:t>
            </a:r>
          </a:p>
        </p:txBody>
      </p:sp>
      <p:sp>
        <p:nvSpPr>
          <p:cNvPr id="3" name="Tijdelijke aanduiding voor inhoud 2"/>
          <p:cNvSpPr>
            <a:spLocks noGrp="1"/>
          </p:cNvSpPr>
          <p:nvPr>
            <p:ph idx="1"/>
          </p:nvPr>
        </p:nvSpPr>
        <p:spPr/>
        <p:txBody>
          <a:bodyPr/>
          <a:lstStyle/>
          <a:p>
            <a:r>
              <a:rPr lang="nl-NL" dirty="0" err="1"/>
              <a:t>Disability</a:t>
            </a:r>
            <a:r>
              <a:rPr lang="nl-NL" dirty="0"/>
              <a:t>/Neurologie </a:t>
            </a:r>
          </a:p>
        </p:txBody>
      </p:sp>
      <p:pic>
        <p:nvPicPr>
          <p:cNvPr id="4" name="Afbeelding 3"/>
          <p:cNvPicPr>
            <a:picLocks noChangeAspect="1"/>
          </p:cNvPicPr>
          <p:nvPr/>
        </p:nvPicPr>
        <p:blipFill>
          <a:blip r:embed="rId2"/>
          <a:stretch>
            <a:fillRect/>
          </a:stretch>
        </p:blipFill>
        <p:spPr>
          <a:xfrm>
            <a:off x="1285591" y="3492699"/>
            <a:ext cx="3639493" cy="2427513"/>
          </a:xfrm>
          <a:prstGeom prst="rect">
            <a:avLst/>
          </a:prstGeom>
        </p:spPr>
      </p:pic>
      <p:pic>
        <p:nvPicPr>
          <p:cNvPr id="5" name="Afbeelding 4"/>
          <p:cNvPicPr>
            <a:picLocks noChangeAspect="1"/>
          </p:cNvPicPr>
          <p:nvPr/>
        </p:nvPicPr>
        <p:blipFill>
          <a:blip r:embed="rId3"/>
          <a:stretch>
            <a:fillRect/>
          </a:stretch>
        </p:blipFill>
        <p:spPr>
          <a:xfrm>
            <a:off x="5919741" y="3492699"/>
            <a:ext cx="3829050" cy="2427513"/>
          </a:xfrm>
          <a:prstGeom prst="rect">
            <a:avLst/>
          </a:prstGeom>
        </p:spPr>
      </p:pic>
    </p:spTree>
    <p:extLst>
      <p:ext uri="{BB962C8B-B14F-4D97-AF65-F5344CB8AC3E}">
        <p14:creationId xmlns:p14="http://schemas.microsoft.com/office/powerpoint/2010/main" val="20017432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3176</TotalTime>
  <Words>2461</Words>
  <Application>Microsoft Office PowerPoint</Application>
  <PresentationFormat>Breedbeeld</PresentationFormat>
  <Paragraphs>155</Paragraphs>
  <Slides>21</Slides>
  <Notes>7</Notes>
  <HiddenSlides>0</HiddenSlides>
  <MMClips>1</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21</vt:i4>
      </vt:variant>
    </vt:vector>
  </HeadingPairs>
  <TitlesOfParts>
    <vt:vector size="28" baseType="lpstr">
      <vt:lpstr>Arial</vt:lpstr>
      <vt:lpstr>Calibri</vt:lpstr>
      <vt:lpstr>Linux Libertine</vt:lpstr>
      <vt:lpstr>Tw Cen MT</vt:lpstr>
      <vt:lpstr>Tw Cen MT Condensed</vt:lpstr>
      <vt:lpstr>Wingdings 3</vt:lpstr>
      <vt:lpstr>Integraal</vt:lpstr>
      <vt:lpstr> methodieken</vt:lpstr>
      <vt:lpstr>Inhoud</vt:lpstr>
      <vt:lpstr>Het ontstaan van de TNCC</vt:lpstr>
      <vt:lpstr>Basis principes ABCDE</vt:lpstr>
      <vt:lpstr>A airway</vt:lpstr>
      <vt:lpstr>Wat is de B?</vt:lpstr>
      <vt:lpstr>B breathing</vt:lpstr>
      <vt:lpstr>C circulation</vt:lpstr>
      <vt:lpstr>Wat is de D?</vt:lpstr>
      <vt:lpstr>D disability</vt:lpstr>
      <vt:lpstr>Er wordt bij de GCS uitgegaan van drie verschillende reactiepatronen van de patiënt:</vt:lpstr>
      <vt:lpstr>GCS</vt:lpstr>
      <vt:lpstr>Het openen van de ogen (E= Eye opening) </vt:lpstr>
      <vt:lpstr>De beste motorische reactie wordt in principe bepaald door waarnemingen aan de armen.  </vt:lpstr>
      <vt:lpstr>Verbale reactie</vt:lpstr>
      <vt:lpstr>Hoe neem ik de GCS af?</vt:lpstr>
      <vt:lpstr>E: Exposure</vt:lpstr>
      <vt:lpstr>Even opfrissen en toepassen van je al bestaande kennis  orden de onderstaande  casus:</vt:lpstr>
      <vt:lpstr>Stap 1 Oriëntatie situatie</vt:lpstr>
      <vt:lpstr>Een gesprek/overleg met een arts Hoe doe je dat?</vt:lpstr>
      <vt:lpstr>Wat is de SAMPLE? Als je de casus van net erbij pakt, waar vul je dan wat in? </vt:lpstr>
    </vt:vector>
  </TitlesOfParts>
  <Company>Vancis 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ABCD methodiek</dc:title>
  <dc:creator>Iwan van der Werf</dc:creator>
  <cp:lastModifiedBy>Lizette Bazen</cp:lastModifiedBy>
  <cp:revision>68</cp:revision>
  <dcterms:created xsi:type="dcterms:W3CDTF">2016-02-23T10:15:40Z</dcterms:created>
  <dcterms:modified xsi:type="dcterms:W3CDTF">2022-08-29T07:48:24Z</dcterms:modified>
</cp:coreProperties>
</file>