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2" r:id="rId7"/>
    <p:sldId id="271" r:id="rId8"/>
    <p:sldId id="273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mszorg.nl/wp-content/uploads/2017/11/web_2009.0100_praktijkgids_vitaalbedreigdpatient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EWS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8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student kan </a:t>
            </a:r>
            <a:r>
              <a:rPr lang="nl-NL" dirty="0" smtClean="0"/>
              <a:t>uitleggen hoe de EWS is ontstaan</a:t>
            </a:r>
          </a:p>
          <a:p>
            <a:r>
              <a:rPr lang="nl-NL" dirty="0"/>
              <a:t>De student kan </a:t>
            </a:r>
            <a:r>
              <a:rPr lang="nl-NL" dirty="0" smtClean="0"/>
              <a:t>uitleggen in welke twee systemen de EWS uitgewerkt kan zijn</a:t>
            </a:r>
            <a:endParaRPr lang="nl-NL" dirty="0"/>
          </a:p>
          <a:p>
            <a:r>
              <a:rPr lang="nl-NL" dirty="0" smtClean="0"/>
              <a:t>De </a:t>
            </a:r>
            <a:r>
              <a:rPr lang="nl-NL" dirty="0"/>
              <a:t>student kan de EWS benoemen en toepassen in zijn beroepspraktijk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2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vitaal bedreigde patiënt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Elke dag sterven patiënten in onze ziekenhuizen als gevolg van onbedoelde schade. Bij een deel van de patiënten had, in </a:t>
            </a:r>
            <a:r>
              <a:rPr lang="nl-NL" dirty="0" err="1"/>
              <a:t>retrospectie</a:t>
            </a:r>
            <a:r>
              <a:rPr lang="nl-NL" dirty="0"/>
              <a:t>, onbedoelde schade (in het ergste geval met overlijden als gevolg) voorkomen kunnen </a:t>
            </a:r>
            <a:r>
              <a:rPr lang="nl-NL" dirty="0" smtClean="0"/>
              <a:t>worden. </a:t>
            </a:r>
          </a:p>
          <a:p>
            <a:r>
              <a:rPr lang="nl-NL" dirty="0" smtClean="0"/>
              <a:t>Door </a:t>
            </a:r>
            <a:r>
              <a:rPr lang="nl-NL" dirty="0"/>
              <a:t>op de eerste signalen van klinische achteruitgang te reageren.</a:t>
            </a:r>
          </a:p>
          <a:p>
            <a:endParaRPr lang="nl-NL" dirty="0" smtClean="0"/>
          </a:p>
          <a:p>
            <a:r>
              <a:rPr lang="nl-NL" dirty="0"/>
              <a:t>Een vitaal bedreigde patiënt is een patiënt waarbij één of meer vitale orgaanfuncties, zoals ademhaling, circulatie en bewustzijn, zodanig verstoord zijn dat zij dreigen te </a:t>
            </a:r>
            <a:r>
              <a:rPr lang="nl-NL" dirty="0" smtClean="0"/>
              <a:t>falen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226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Feiten die belang van EWS aantonen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Verschillende studies tonen aan dat </a:t>
            </a:r>
            <a:r>
              <a:rPr lang="nl-NL" dirty="0" smtClean="0"/>
              <a:t>patiënten vaak </a:t>
            </a:r>
            <a:r>
              <a:rPr lang="nl-NL" dirty="0"/>
              <a:t>voorafgaand aan hun </a:t>
            </a:r>
            <a:r>
              <a:rPr lang="nl-NL" dirty="0" smtClean="0"/>
              <a:t>circulatiestilstand signalen </a:t>
            </a:r>
            <a:r>
              <a:rPr lang="nl-NL" dirty="0"/>
              <a:t>en symptomen van </a:t>
            </a:r>
            <a:r>
              <a:rPr lang="nl-NL" dirty="0" smtClean="0"/>
              <a:t>lichamelijke instabiliteit </a:t>
            </a:r>
            <a:r>
              <a:rPr lang="nl-NL" dirty="0"/>
              <a:t>laten zien: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70</a:t>
            </a:r>
            <a:r>
              <a:rPr lang="nl-NL" b="1" dirty="0"/>
              <a:t>% van de patiënten heeft </a:t>
            </a:r>
            <a:r>
              <a:rPr lang="nl-NL" b="1" dirty="0" smtClean="0"/>
              <a:t>ademhalingsproblemen binnen </a:t>
            </a:r>
            <a:r>
              <a:rPr lang="nl-NL" b="1" dirty="0"/>
              <a:t>8 uur voor de </a:t>
            </a:r>
            <a:r>
              <a:rPr lang="nl-NL" b="1" dirty="0" smtClean="0"/>
              <a:t>circulatiestilstand (</a:t>
            </a:r>
            <a:r>
              <a:rPr lang="nl-NL" b="1" dirty="0" err="1" smtClean="0"/>
              <a:t>Schein</a:t>
            </a:r>
            <a:r>
              <a:rPr lang="nl-NL" b="1" dirty="0" smtClean="0"/>
              <a:t> </a:t>
            </a:r>
            <a:r>
              <a:rPr lang="nl-NL" b="1" dirty="0"/>
              <a:t>1990</a:t>
            </a:r>
            <a:r>
              <a:rPr lang="nl-NL" b="1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 smtClean="0"/>
              <a:t> 66</a:t>
            </a:r>
            <a:r>
              <a:rPr lang="nl-NL" b="1" dirty="0"/>
              <a:t>% van de patiënten heeft 6 uur voor </a:t>
            </a:r>
            <a:r>
              <a:rPr lang="nl-NL" b="1" dirty="0" smtClean="0"/>
              <a:t>de circulatiestilstand </a:t>
            </a:r>
            <a:r>
              <a:rPr lang="nl-NL" b="1" dirty="0"/>
              <a:t>abnormale symptomen </a:t>
            </a:r>
            <a:r>
              <a:rPr lang="nl-NL" b="1" dirty="0" smtClean="0"/>
              <a:t>en de </a:t>
            </a:r>
            <a:r>
              <a:rPr lang="nl-NL" b="1" dirty="0"/>
              <a:t>arts is in 25% van deze patiënten op </a:t>
            </a:r>
            <a:r>
              <a:rPr lang="nl-NL" b="1" dirty="0" smtClean="0"/>
              <a:t>de hoogte </a:t>
            </a:r>
            <a:r>
              <a:rPr lang="nl-NL" b="1" dirty="0"/>
              <a:t>gesteld (Franklin 1994).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8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Deze verschijnselen vormen de basis van de </a:t>
            </a:r>
            <a:r>
              <a:rPr lang="nl-NL" dirty="0" err="1"/>
              <a:t>Early</a:t>
            </a:r>
            <a:r>
              <a:rPr lang="nl-NL" dirty="0"/>
              <a:t> </a:t>
            </a:r>
            <a:r>
              <a:rPr lang="nl-NL" dirty="0" err="1"/>
              <a:t>Warning</a:t>
            </a:r>
            <a:r>
              <a:rPr lang="nl-NL" dirty="0"/>
              <a:t> Score </a:t>
            </a:r>
            <a:r>
              <a:rPr lang="nl-NL" dirty="0" smtClean="0"/>
              <a:t>criteria </a:t>
            </a:r>
            <a:br>
              <a:rPr lang="nl-NL" dirty="0" smtClean="0"/>
            </a:br>
            <a:r>
              <a:rPr lang="nl-NL" dirty="0" smtClean="0"/>
              <a:t>single parametersysteem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Uit ander onderzoek blijkt dat </a:t>
            </a:r>
            <a:r>
              <a:rPr lang="nl-NL" dirty="0" smtClean="0"/>
              <a:t>verschillende verschijnselen </a:t>
            </a:r>
            <a:r>
              <a:rPr lang="nl-NL" dirty="0"/>
              <a:t>zich binnen 6 uur </a:t>
            </a:r>
            <a:r>
              <a:rPr lang="nl-NL" dirty="0" smtClean="0"/>
              <a:t>voorafgaand aan </a:t>
            </a:r>
            <a:r>
              <a:rPr lang="nl-NL" dirty="0"/>
              <a:t>de instabiliteit vertonen, te </a:t>
            </a:r>
            <a:r>
              <a:rPr lang="nl-NL" dirty="0" smtClean="0"/>
              <a:t>weten (Franklin </a:t>
            </a:r>
            <a:r>
              <a:rPr lang="nl-NL" dirty="0"/>
              <a:t>1994):</a:t>
            </a:r>
          </a:p>
          <a:p>
            <a:r>
              <a:rPr lang="nl-NL" dirty="0"/>
              <a:t>• </a:t>
            </a:r>
            <a:r>
              <a:rPr lang="nl-NL" b="1" dirty="0"/>
              <a:t>Bloeddruk &lt;70 en &gt;130 </a:t>
            </a:r>
            <a:r>
              <a:rPr lang="nl-NL" b="1" dirty="0" err="1"/>
              <a:t>mmHg</a:t>
            </a:r>
            <a:r>
              <a:rPr lang="nl-NL" b="1" dirty="0"/>
              <a:t>.</a:t>
            </a:r>
          </a:p>
          <a:p>
            <a:r>
              <a:rPr lang="nl-NL" b="1" dirty="0"/>
              <a:t>• Hartfrequentie &lt;45 en &gt;125 per minuut.</a:t>
            </a:r>
          </a:p>
          <a:p>
            <a:r>
              <a:rPr lang="nl-NL" b="1" dirty="0"/>
              <a:t>• Ademfrequentie &lt;10 en &gt;30 per minuut.</a:t>
            </a:r>
          </a:p>
          <a:p>
            <a:r>
              <a:rPr lang="nl-NL" b="1" dirty="0"/>
              <a:t>• Bewustzijnsverandering</a:t>
            </a:r>
            <a:r>
              <a:rPr lang="nl-NL" b="1" dirty="0" smtClean="0"/>
              <a:t>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06480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instellingen hebben hun eigen EWS kaartjes ontwikkeld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547" t="28078" r="38231" b="8535"/>
          <a:stretch/>
        </p:blipFill>
        <p:spPr>
          <a:xfrm>
            <a:off x="243276" y="2084832"/>
            <a:ext cx="4203874" cy="309270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8142514" y="2460135"/>
            <a:ext cx="37359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Een</a:t>
            </a:r>
            <a:r>
              <a:rPr lang="en-US" dirty="0"/>
              <a:t> single </a:t>
            </a:r>
            <a:r>
              <a:rPr lang="en-US" dirty="0" err="1"/>
              <a:t>parametersysteem</a:t>
            </a:r>
            <a:r>
              <a:rPr lang="en-US" dirty="0"/>
              <a:t> </a:t>
            </a:r>
            <a:r>
              <a:rPr lang="en-US" i="1" dirty="0"/>
              <a:t>(Early </a:t>
            </a:r>
            <a:r>
              <a:rPr lang="en-US" i="1" dirty="0" smtClean="0"/>
              <a:t>Warning </a:t>
            </a:r>
            <a:r>
              <a:rPr lang="nl-NL" i="1" dirty="0" smtClean="0"/>
              <a:t>Score </a:t>
            </a:r>
            <a:r>
              <a:rPr lang="nl-NL" dirty="0"/>
              <a:t>ofwel </a:t>
            </a:r>
            <a:r>
              <a:rPr lang="nl-NL" i="1" dirty="0"/>
              <a:t>EWS) </a:t>
            </a:r>
            <a:r>
              <a:rPr lang="nl-NL" dirty="0"/>
              <a:t>wil zeggen dat u hulp kunt</a:t>
            </a:r>
          </a:p>
          <a:p>
            <a:r>
              <a:rPr lang="nl-NL" dirty="0"/>
              <a:t>inroepen als één of meer vitale parameters</a:t>
            </a:r>
          </a:p>
          <a:p>
            <a:r>
              <a:rPr lang="nl-NL" dirty="0"/>
              <a:t>afwijken (</a:t>
            </a:r>
            <a:r>
              <a:rPr lang="nl-NL" dirty="0" smtClean="0"/>
              <a:t>zie afbeelding). </a:t>
            </a:r>
          </a:p>
          <a:p>
            <a:r>
              <a:rPr lang="nl-NL" dirty="0" smtClean="0"/>
              <a:t>De </a:t>
            </a:r>
            <a:r>
              <a:rPr lang="nl-NL" dirty="0"/>
              <a:t>hiervoor genoemde</a:t>
            </a:r>
          </a:p>
          <a:p>
            <a:r>
              <a:rPr lang="nl-NL" dirty="0"/>
              <a:t>vitale parameters en afkapwaardes </a:t>
            </a:r>
            <a:r>
              <a:rPr lang="nl-NL" dirty="0" smtClean="0"/>
              <a:t>worden daarbij </a:t>
            </a:r>
            <a:r>
              <a:rPr lang="nl-NL" dirty="0"/>
              <a:t>gehanteerd als EWS.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l="16498" t="20868" r="39523" b="4819"/>
          <a:stretch/>
        </p:blipFill>
        <p:spPr>
          <a:xfrm>
            <a:off x="4432663" y="2011392"/>
            <a:ext cx="3352800" cy="30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943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331216"/>
            <a:ext cx="10710671" cy="1499616"/>
          </a:xfrm>
        </p:spPr>
        <p:txBody>
          <a:bodyPr>
            <a:normAutofit/>
          </a:bodyPr>
          <a:lstStyle/>
          <a:p>
            <a:r>
              <a:rPr lang="nl-NL" dirty="0" smtClean="0"/>
              <a:t>Of </a:t>
            </a:r>
            <a:r>
              <a:rPr lang="nl-NL" i="1" dirty="0"/>
              <a:t>(</a:t>
            </a:r>
            <a:r>
              <a:rPr lang="nl-NL" i="1" dirty="0" err="1"/>
              <a:t>Modified</a:t>
            </a:r>
            <a:r>
              <a:rPr lang="nl-NL" i="1" dirty="0"/>
              <a:t/>
            </a:r>
            <a:br>
              <a:rPr lang="nl-NL" i="1" dirty="0"/>
            </a:br>
            <a:r>
              <a:rPr lang="en-US" i="1" dirty="0"/>
              <a:t>Early Warning Score </a:t>
            </a:r>
            <a:r>
              <a:rPr lang="en-US" dirty="0" err="1"/>
              <a:t>ofwel</a:t>
            </a:r>
            <a:r>
              <a:rPr lang="en-US" dirty="0"/>
              <a:t> </a:t>
            </a:r>
            <a:r>
              <a:rPr lang="en-US" i="1" dirty="0"/>
              <a:t>MEWS) 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641566"/>
            <a:ext cx="9720073" cy="4572000"/>
          </a:xfrm>
        </p:spPr>
        <p:txBody>
          <a:bodyPr>
            <a:normAutofit fontScale="85000" lnSpcReduction="20000"/>
          </a:bodyPr>
          <a:lstStyle/>
          <a:p>
            <a:r>
              <a:rPr lang="nl-NL" b="1" dirty="0"/>
              <a:t>Vitale parameters</a:t>
            </a:r>
          </a:p>
          <a:p>
            <a:r>
              <a:rPr lang="nl-NL" dirty="0"/>
              <a:t>In de literatuur worden verschillende </a:t>
            </a:r>
            <a:r>
              <a:rPr lang="nl-NL" dirty="0" smtClean="0"/>
              <a:t>vitale parameters </a:t>
            </a:r>
            <a:r>
              <a:rPr lang="nl-NL" dirty="0"/>
              <a:t>genoemd, die bruikbaar zijn </a:t>
            </a:r>
            <a:r>
              <a:rPr lang="nl-NL" dirty="0" smtClean="0"/>
              <a:t>als alarmsignaal </a:t>
            </a:r>
            <a:r>
              <a:rPr lang="nl-NL" dirty="0"/>
              <a:t>met verschillende </a:t>
            </a:r>
            <a:r>
              <a:rPr lang="nl-NL" dirty="0" smtClean="0"/>
              <a:t>afkappunten als </a:t>
            </a:r>
            <a:r>
              <a:rPr lang="nl-NL" dirty="0"/>
              <a:t>normaalwaarde. </a:t>
            </a:r>
            <a:r>
              <a:rPr lang="nl-NL" dirty="0" smtClean="0"/>
              <a:t>(</a:t>
            </a:r>
            <a:r>
              <a:rPr lang="nl-NL" dirty="0" err="1"/>
              <a:t>Cretikos</a:t>
            </a:r>
            <a:r>
              <a:rPr lang="nl-NL" dirty="0"/>
              <a:t> 2007, Buist 2007, </a:t>
            </a:r>
            <a:r>
              <a:rPr lang="nl-NL" dirty="0" err="1" smtClean="0"/>
              <a:t>Simmes</a:t>
            </a:r>
            <a:r>
              <a:rPr lang="nl-NL" dirty="0"/>
              <a:t> </a:t>
            </a:r>
            <a:r>
              <a:rPr lang="nl-NL" dirty="0" smtClean="0"/>
              <a:t>2008</a:t>
            </a:r>
            <a:r>
              <a:rPr lang="nl-NL" dirty="0"/>
              <a:t>, SIT-werkgroep Reinier de Graaf </a:t>
            </a:r>
            <a:r>
              <a:rPr lang="nl-NL" dirty="0" smtClean="0"/>
              <a:t>Groep, 2005): Dat maakt dat:</a:t>
            </a:r>
            <a:endParaRPr lang="nl-NL" dirty="0"/>
          </a:p>
          <a:p>
            <a:r>
              <a:rPr lang="nl-NL" b="1" dirty="0"/>
              <a:t>• (Acute) verandering in de </a:t>
            </a:r>
            <a:r>
              <a:rPr lang="nl-NL" b="1" dirty="0" smtClean="0"/>
              <a:t>ademhalingsfrequentie </a:t>
            </a:r>
            <a:r>
              <a:rPr lang="en-US" b="1" dirty="0" smtClean="0"/>
              <a:t>&lt;8 </a:t>
            </a:r>
            <a:r>
              <a:rPr lang="en-US" b="1" dirty="0"/>
              <a:t>of &gt;30 per </a:t>
            </a:r>
            <a:r>
              <a:rPr lang="en-US" b="1" dirty="0" err="1"/>
              <a:t>minuut</a:t>
            </a:r>
            <a:r>
              <a:rPr lang="en-US" b="1" dirty="0"/>
              <a:t>.</a:t>
            </a:r>
          </a:p>
          <a:p>
            <a:r>
              <a:rPr lang="nl-NL" b="1" dirty="0"/>
              <a:t>• (Acute) verandering in de </a:t>
            </a:r>
            <a:r>
              <a:rPr lang="nl-NL" b="1" dirty="0" smtClean="0"/>
              <a:t>zuurstofsaturatie &lt;90</a:t>
            </a:r>
            <a:r>
              <a:rPr lang="nl-NL" b="1" dirty="0"/>
              <a:t>% ondanks zuurstoftoediening.</a:t>
            </a:r>
          </a:p>
          <a:p>
            <a:r>
              <a:rPr lang="nl-NL" b="1" dirty="0"/>
              <a:t>• (Acute) verandering van het hartritme &lt;</a:t>
            </a:r>
            <a:r>
              <a:rPr lang="nl-NL" b="1" dirty="0" smtClean="0"/>
              <a:t>40 of </a:t>
            </a:r>
            <a:r>
              <a:rPr lang="nl-NL" b="1" dirty="0"/>
              <a:t>&gt;130 slagen per minuut.</a:t>
            </a:r>
          </a:p>
          <a:p>
            <a:r>
              <a:rPr lang="nl-NL" b="1" dirty="0"/>
              <a:t>• (Acute) verandering van de </a:t>
            </a:r>
            <a:r>
              <a:rPr lang="nl-NL" b="1" dirty="0" smtClean="0"/>
              <a:t>systolische bloeddruk </a:t>
            </a:r>
            <a:r>
              <a:rPr lang="nl-NL" b="1" dirty="0"/>
              <a:t>&lt;90 of &gt;200 </a:t>
            </a:r>
            <a:r>
              <a:rPr lang="nl-NL" b="1" dirty="0" err="1"/>
              <a:t>mmHg</a:t>
            </a:r>
            <a:r>
              <a:rPr lang="nl-NL" b="1" dirty="0"/>
              <a:t>.</a:t>
            </a:r>
          </a:p>
          <a:p>
            <a:r>
              <a:rPr lang="nl-NL" b="1" dirty="0"/>
              <a:t>• (Acute) verandering van het bewustzijn </a:t>
            </a:r>
            <a:r>
              <a:rPr lang="nl-NL" b="1" dirty="0" smtClean="0"/>
              <a:t>met een </a:t>
            </a:r>
            <a:r>
              <a:rPr lang="nl-NL" b="1" dirty="0"/>
              <a:t>afname van de Glasgow Coma </a:t>
            </a:r>
            <a:r>
              <a:rPr lang="nl-NL" b="1" dirty="0" smtClean="0"/>
              <a:t>Schaal van </a:t>
            </a:r>
            <a:r>
              <a:rPr lang="nl-NL" b="1" dirty="0"/>
              <a:t>&gt;2 punten. Een alternatief voor de</a:t>
            </a:r>
          </a:p>
          <a:p>
            <a:r>
              <a:rPr lang="nl-NL" b="1" dirty="0"/>
              <a:t>Glasgow Coma Schaal is de AVPU </a:t>
            </a:r>
            <a:r>
              <a:rPr lang="nl-NL" b="1" dirty="0" smtClean="0"/>
              <a:t>schaal (alert</a:t>
            </a:r>
            <a:r>
              <a:rPr lang="nl-NL" b="1" dirty="0"/>
              <a:t>, </a:t>
            </a:r>
            <a:r>
              <a:rPr lang="nl-NL" b="1" dirty="0" err="1"/>
              <a:t>verbal</a:t>
            </a:r>
            <a:r>
              <a:rPr lang="nl-NL" b="1" dirty="0"/>
              <a:t>, </a:t>
            </a:r>
            <a:r>
              <a:rPr lang="nl-NL" b="1" dirty="0" err="1"/>
              <a:t>pain</a:t>
            </a:r>
            <a:r>
              <a:rPr lang="nl-NL" b="1" dirty="0"/>
              <a:t>, </a:t>
            </a:r>
            <a:r>
              <a:rPr lang="nl-NL" b="1" dirty="0" err="1"/>
              <a:t>unresponsive</a:t>
            </a:r>
            <a:r>
              <a:rPr lang="nl-NL" b="1" dirty="0"/>
              <a:t>).</a:t>
            </a:r>
          </a:p>
          <a:p>
            <a:r>
              <a:rPr lang="nl-NL" b="1" dirty="0"/>
              <a:t>• Geen vitale parameter, maar wel een </a:t>
            </a:r>
            <a:r>
              <a:rPr lang="nl-NL" b="1" dirty="0" smtClean="0"/>
              <a:t>zeer belangrijk </a:t>
            </a:r>
            <a:r>
              <a:rPr lang="nl-NL" b="1" dirty="0"/>
              <a:t>alarmsignaal is ‘ongerustheid </a:t>
            </a:r>
            <a:r>
              <a:rPr lang="nl-NL" b="1" dirty="0" smtClean="0"/>
              <a:t>van de </a:t>
            </a:r>
            <a:r>
              <a:rPr lang="nl-NL" b="1" dirty="0"/>
              <a:t>verpleegkundige en/of dokter’.</a:t>
            </a:r>
          </a:p>
          <a:p>
            <a:r>
              <a:rPr lang="nl-NL" b="1" dirty="0"/>
              <a:t>Desgewenst kunt u ook de </a:t>
            </a:r>
            <a:r>
              <a:rPr lang="nl-NL" b="1" dirty="0" smtClean="0"/>
              <a:t>urineproductie (&lt;</a:t>
            </a:r>
            <a:r>
              <a:rPr lang="nl-NL" b="1" dirty="0"/>
              <a:t>75 ml in 4 uur) als parameter meenemen.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8483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6438" t="20906" r="38560" b="11254"/>
          <a:stretch/>
        </p:blipFill>
        <p:spPr>
          <a:xfrm>
            <a:off x="7010401" y="613864"/>
            <a:ext cx="4897700" cy="39607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95282"/>
            <a:ext cx="9720073" cy="4023360"/>
          </a:xfrm>
        </p:spPr>
        <p:txBody>
          <a:bodyPr>
            <a:normAutofit/>
          </a:bodyPr>
          <a:lstStyle/>
          <a:p>
            <a:r>
              <a:rPr lang="nl-NL" dirty="0"/>
              <a:t>Het </a:t>
            </a:r>
            <a:r>
              <a:rPr lang="nl-NL" dirty="0" smtClean="0"/>
              <a:t>parametersysteem </a:t>
            </a:r>
            <a:r>
              <a:rPr lang="nl-NL" i="1" dirty="0"/>
              <a:t>(</a:t>
            </a:r>
            <a:r>
              <a:rPr lang="nl-NL" i="1" dirty="0" err="1"/>
              <a:t>Modified</a:t>
            </a:r>
            <a:endParaRPr lang="nl-NL" i="1" dirty="0"/>
          </a:p>
          <a:p>
            <a:r>
              <a:rPr lang="en-US" i="1" dirty="0"/>
              <a:t>Early Warning Score </a:t>
            </a:r>
            <a:r>
              <a:rPr lang="en-US" dirty="0" err="1"/>
              <a:t>ofwel</a:t>
            </a:r>
            <a:r>
              <a:rPr lang="en-US" dirty="0"/>
              <a:t> </a:t>
            </a:r>
            <a:r>
              <a:rPr lang="en-US" i="1" dirty="0"/>
              <a:t>MEWS) </a:t>
            </a:r>
            <a:r>
              <a:rPr lang="en-US" dirty="0" err="1"/>
              <a:t>gebruikt</a:t>
            </a:r>
            <a:endParaRPr lang="en-US" dirty="0"/>
          </a:p>
          <a:p>
            <a:r>
              <a:rPr lang="nl-NL" dirty="0"/>
              <a:t>dezelfde vitale parameters, maar de afwijkende</a:t>
            </a:r>
          </a:p>
          <a:p>
            <a:r>
              <a:rPr lang="nl-NL" dirty="0"/>
              <a:t>vitale parameters krijgen een bepaalde waarde</a:t>
            </a:r>
          </a:p>
          <a:p>
            <a:r>
              <a:rPr lang="nl-NL" dirty="0"/>
              <a:t>toegekend. </a:t>
            </a:r>
            <a:r>
              <a:rPr lang="nl-NL" dirty="0" smtClean="0"/>
              <a:t> </a:t>
            </a:r>
          </a:p>
          <a:p>
            <a:r>
              <a:rPr lang="nl-NL" dirty="0" smtClean="0"/>
              <a:t>De optelsom bepaald of je hulp moet inschakelen. </a:t>
            </a:r>
            <a:endParaRPr lang="nl-NL" dirty="0"/>
          </a:p>
          <a:p>
            <a:r>
              <a:rPr lang="nl-NL" dirty="0" smtClean="0"/>
              <a:t>Een </a:t>
            </a:r>
            <a:r>
              <a:rPr lang="nl-NL" dirty="0"/>
              <a:t>score van 5 als ondergrens </a:t>
            </a:r>
            <a:r>
              <a:rPr lang="nl-NL" dirty="0" smtClean="0"/>
              <a:t>wordt aangeraden om aan te </a:t>
            </a:r>
            <a:r>
              <a:rPr lang="nl-NL" dirty="0"/>
              <a:t>houden (</a:t>
            </a:r>
            <a:r>
              <a:rPr lang="nl-NL" dirty="0" err="1"/>
              <a:t>Subbe</a:t>
            </a:r>
            <a:r>
              <a:rPr lang="nl-NL" dirty="0"/>
              <a:t> 2003</a:t>
            </a:r>
            <a:r>
              <a:rPr lang="nl-NL" dirty="0" smtClean="0"/>
              <a:t>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4238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EWS gebruikt je beroepspraktijk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opzoek naar het EWS systeem dat gebruikt wordt in je beroepspraktijk/stage.</a:t>
            </a:r>
          </a:p>
          <a:p>
            <a:r>
              <a:rPr lang="nl-NL" dirty="0" smtClean="0"/>
              <a:t>Neem deze mee en pas hem toe bij je zorgvragers.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Bron:</a:t>
            </a:r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www.vmszorg.nl/wp-content/uploads/2017/11/web_2009.0100_praktijkgids_vitaalbedreigdpatient.pdf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4986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137</TotalTime>
  <Words>583</Words>
  <Application>Microsoft Office PowerPoint</Application>
  <PresentationFormat>Breedbeeld</PresentationFormat>
  <Paragraphs>50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Tw Cen MT</vt:lpstr>
      <vt:lpstr>Tw Cen MT Condensed</vt:lpstr>
      <vt:lpstr>Wingdings 3</vt:lpstr>
      <vt:lpstr>Integraal</vt:lpstr>
      <vt:lpstr>EWS</vt:lpstr>
      <vt:lpstr>inhoud</vt:lpstr>
      <vt:lpstr>De vitaal bedreigde patiënt</vt:lpstr>
      <vt:lpstr>Feiten die belang van EWS aantonen</vt:lpstr>
      <vt:lpstr>Deze verschijnselen vormen de basis van de Early Warning Score criteria  single parametersysteem</vt:lpstr>
      <vt:lpstr>Verschillende instellingen hebben hun eigen EWS kaartjes ontwikkeld</vt:lpstr>
      <vt:lpstr>Of (Modified Early Warning Score ofwel MEWS) :</vt:lpstr>
      <vt:lpstr>PowerPoint-presentatie</vt:lpstr>
      <vt:lpstr>Welk EWS gebruikt je beroepspraktijk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4H’s en 4 T’s</dc:title>
  <dc:creator>Lizette Bazen</dc:creator>
  <cp:lastModifiedBy>Lizette Bazen</cp:lastModifiedBy>
  <cp:revision>17</cp:revision>
  <dcterms:created xsi:type="dcterms:W3CDTF">2019-04-06T15:58:31Z</dcterms:created>
  <dcterms:modified xsi:type="dcterms:W3CDTF">2019-09-16T08:21:12Z</dcterms:modified>
</cp:coreProperties>
</file>