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74" r:id="rId1"/>
  </p:sldMasterIdLst>
  <p:notesMasterIdLst>
    <p:notesMasterId r:id="rId22"/>
  </p:notesMasterIdLst>
  <p:sldIdLst>
    <p:sldId id="256" r:id="rId2"/>
    <p:sldId id="295" r:id="rId3"/>
    <p:sldId id="296" r:id="rId4"/>
    <p:sldId id="266" r:id="rId5"/>
    <p:sldId id="297" r:id="rId6"/>
    <p:sldId id="286" r:id="rId7"/>
    <p:sldId id="294" r:id="rId8"/>
    <p:sldId id="285" r:id="rId9"/>
    <p:sldId id="267" r:id="rId10"/>
    <p:sldId id="269" r:id="rId11"/>
    <p:sldId id="268" r:id="rId12"/>
    <p:sldId id="270" r:id="rId13"/>
    <p:sldId id="271" r:id="rId14"/>
    <p:sldId id="272" r:id="rId15"/>
    <p:sldId id="273" r:id="rId16"/>
    <p:sldId id="292" r:id="rId17"/>
    <p:sldId id="298" r:id="rId18"/>
    <p:sldId id="299" r:id="rId19"/>
    <p:sldId id="300" r:id="rId20"/>
    <p:sldId id="301" r:id="rId21"/>
  </p:sldIdLst>
  <p:sldSz cx="10080625" cy="7559675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78" d="100"/>
          <a:sy n="78" d="100"/>
        </p:scale>
        <p:origin x="1397" y="67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NL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64A3ADA0-54B4-4D6F-B039-2A83E3C0DF10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3" charset="0"/>
      <a:defRPr sz="1200" kern="1200">
        <a:solidFill>
          <a:srgbClr val="000000"/>
        </a:solidFill>
        <a:latin typeface="Times New Roman" pitchFamily="18" charset="0"/>
        <a:ea typeface="Arial" pitchFamily="3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3B3EA8-3C0E-46B7-9B07-B4871F249BB4}" type="slidenum">
              <a:rPr lang="nl-NL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nl-NL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nl-NL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>
                <a:cs typeface="Arial" panose="020B0604020202020204" pitchFamily="34" charset="0"/>
              </a:rPr>
              <a:t>Mechanische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scherp of stomp geweld van buitenaf; </a:t>
            </a:r>
          </a:p>
          <a:p>
            <a:r>
              <a:rPr lang="nl-NL" altLang="en-US">
                <a:cs typeface="Arial" panose="020B0604020202020204" pitchFamily="34" charset="0"/>
              </a:rPr>
              <a:t>steek-, snij-, schaaf-, schot-, scheur- of kneus wond.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Chemische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inwerking van chemische stoffen zoals; sterke zuren, </a:t>
            </a:r>
          </a:p>
          <a:p>
            <a:r>
              <a:rPr lang="nl-NL" altLang="en-US">
                <a:cs typeface="Arial" panose="020B0604020202020204" pitchFamily="34" charset="0"/>
              </a:rPr>
              <a:t>basen, sommige zouten etc....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Thermische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verbranding of bevriezing.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Elektriciteitswonden: via blikseminslag of elektriciteitsdoorgang.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Stralingswonden: door zonnebrand, röntgen- of radioactieve </a:t>
            </a:r>
          </a:p>
          <a:p>
            <a:r>
              <a:rPr lang="nl-NL" altLang="en-US">
                <a:cs typeface="Arial" panose="020B0604020202020204" pitchFamily="34" charset="0"/>
              </a:rPr>
              <a:t>straling.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Infectie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onvoldoende (plaatselijke) afweer tegen micro-organisme; </a:t>
            </a:r>
          </a:p>
          <a:p>
            <a:r>
              <a:rPr lang="nl-NL" altLang="en-US">
                <a:cs typeface="Arial" panose="020B0604020202020204" pitchFamily="34" charset="0"/>
              </a:rPr>
              <a:t>parasieten, bacteriën, virussen, schimmels en giste</a:t>
            </a:r>
          </a:p>
          <a:p>
            <a:r>
              <a:rPr lang="nl-NL" altLang="en-US">
                <a:cs typeface="Arial" panose="020B0604020202020204" pitchFamily="34" charset="0"/>
              </a:rPr>
              <a:t>n.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Oncologische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primaire huidcarcinomen of huidmetastasen van carcinomen elders in het lichaam. </a:t>
            </a:r>
          </a:p>
          <a:p>
            <a:r>
              <a:rPr lang="nl-NL" altLang="en-US">
                <a:cs typeface="Arial" panose="020B0604020202020204" pitchFamily="34" charset="0"/>
              </a:rPr>
              <a:t>- </a:t>
            </a:r>
          </a:p>
          <a:p>
            <a:r>
              <a:rPr lang="nl-NL" altLang="en-US">
                <a:cs typeface="Arial" panose="020B0604020202020204" pitchFamily="34" charset="0"/>
              </a:rPr>
              <a:t>Circulatiestoornis</a:t>
            </a:r>
          </a:p>
          <a:p>
            <a:r>
              <a:rPr lang="nl-NL" altLang="en-US">
                <a:cs typeface="Arial" panose="020B0604020202020204" pitchFamily="34" charset="0"/>
              </a:rPr>
              <a:t>wonden: door onvoldoende zuurstofvoorziening en/of</a:t>
            </a:r>
          </a:p>
          <a:p>
            <a:r>
              <a:rPr lang="nl-NL" altLang="en-US">
                <a:cs typeface="Arial" panose="020B0604020202020204" pitchFamily="34" charset="0"/>
              </a:rPr>
              <a:t>voeding van de weefsels; decubitus, ulcus cruris en diabetische voet. </a:t>
            </a:r>
          </a:p>
          <a:p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21508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27BBCC5-145A-4853-912C-FB34AF94988B}" type="slidenum">
              <a:rPr lang="nl-NL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nl-NL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33796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73EDDCD0-9477-4E1A-B1B8-734441C18F5C}" type="slidenum">
              <a:rPr lang="nl-NL" altLang="en-US" sz="1400">
                <a:latin typeface="Verdana" panose="020B0604030504040204" pitchFamily="34" charset="0"/>
              </a:rPr>
              <a:pPr hangingPunct="1"/>
              <a:t>7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>
                <a:cs typeface="Arial" panose="020B0604020202020204" pitchFamily="34" charset="0"/>
              </a:rPr>
              <a:t>Primaire wondgenezing </a:t>
            </a:r>
          </a:p>
          <a:p>
            <a:r>
              <a:rPr lang="nl-NL" altLang="en-US">
                <a:cs typeface="Arial" panose="020B0604020202020204" pitchFamily="34" charset="0"/>
              </a:rPr>
              <a:t>Deze genezing per primam intentionem, is slechts mogelijk als de wondranden niet ver </a:t>
            </a:r>
          </a:p>
          <a:p>
            <a:r>
              <a:rPr lang="nl-NL" altLang="en-US">
                <a:cs typeface="Arial" panose="020B0604020202020204" pitchFamily="34" charset="0"/>
              </a:rPr>
              <a:t>uiteenwijken, zoals bij een snijwond en een operatieve insnede, en de wond schoon is. </a:t>
            </a:r>
          </a:p>
          <a:p>
            <a:r>
              <a:rPr lang="nl-NL" altLang="en-US">
                <a:cs typeface="Arial" panose="020B0604020202020204" pitchFamily="34" charset="0"/>
              </a:rPr>
              <a:t>De genezing verloopt als volgt: </a:t>
            </a:r>
          </a:p>
          <a:p>
            <a:r>
              <a:rPr lang="nl-NL" altLang="en-US">
                <a:cs typeface="Arial" panose="020B0604020202020204" pitchFamily="34" charset="0"/>
              </a:rPr>
              <a:t> </a:t>
            </a:r>
          </a:p>
          <a:p>
            <a:r>
              <a:rPr lang="nl-NL" altLang="en-US">
                <a:cs typeface="Arial" panose="020B0604020202020204" pitchFamily="34" charset="0"/>
              </a:rPr>
              <a:t>1) Verkleven van de wondranden na maximaal 24 uur. </a:t>
            </a:r>
          </a:p>
          <a:p>
            <a:r>
              <a:rPr lang="nl-NL" altLang="en-US">
                <a:cs typeface="Arial" panose="020B0604020202020204" pitchFamily="34" charset="0"/>
              </a:rPr>
              <a:t>De bloeding komt tot staan. </a:t>
            </a:r>
          </a:p>
          <a:p>
            <a:r>
              <a:rPr lang="nl-NL" altLang="en-US">
                <a:cs typeface="Arial" panose="020B0604020202020204" pitchFamily="34" charset="0"/>
              </a:rPr>
              <a:t> </a:t>
            </a:r>
          </a:p>
          <a:p>
            <a:r>
              <a:rPr lang="nl-NL" altLang="en-US">
                <a:cs typeface="Arial" panose="020B0604020202020204" pitchFamily="34" charset="0"/>
              </a:rPr>
              <a:t>2) Ontstaan van ontstekingsreactie. De witte bloedlichaampjes reinigen de wond door hun </a:t>
            </a:r>
          </a:p>
          <a:p>
            <a:r>
              <a:rPr lang="nl-NL" altLang="en-US">
                <a:cs typeface="Arial" panose="020B0604020202020204" pitchFamily="34" charset="0"/>
              </a:rPr>
              <a:t>bacteriedodende werking en door het opruimen van het dode resp. niet meer levensvatbaar </a:t>
            </a:r>
          </a:p>
          <a:p>
            <a:r>
              <a:rPr lang="nl-NL" altLang="en-US">
                <a:cs typeface="Arial" panose="020B0604020202020204" pitchFamily="34" charset="0"/>
              </a:rPr>
              <a:t>weefsel. </a:t>
            </a:r>
          </a:p>
          <a:p>
            <a:r>
              <a:rPr lang="nl-NL" altLang="en-US">
                <a:cs typeface="Arial" panose="020B0604020202020204" pitchFamily="34" charset="0"/>
              </a:rPr>
              <a:t> </a:t>
            </a:r>
          </a:p>
          <a:p>
            <a:r>
              <a:rPr lang="nl-NL" altLang="en-US">
                <a:cs typeface="Arial" panose="020B0604020202020204" pitchFamily="34" charset="0"/>
              </a:rPr>
              <a:t>3) Binnengroeien van jonge bindweefselcellen en haarvaatjes (op de derde dag na de </a:t>
            </a:r>
          </a:p>
          <a:p>
            <a:r>
              <a:rPr lang="nl-NL" altLang="en-US">
                <a:cs typeface="Arial" panose="020B0604020202020204" pitchFamily="34" charset="0"/>
              </a:rPr>
              <a:t>verwonding) in het wondgebied.  </a:t>
            </a:r>
          </a:p>
          <a:p>
            <a:endParaRPr lang="nl-NL" altLang="en-US">
              <a:cs typeface="Arial" panose="020B0604020202020204" pitchFamily="34" charset="0"/>
            </a:endParaRPr>
          </a:p>
          <a:p>
            <a:r>
              <a:rPr lang="nl-NL" altLang="en-US">
                <a:cs typeface="Arial" panose="020B0604020202020204" pitchFamily="34" charset="0"/>
              </a:rPr>
              <a:t>4) Epithelialisatie van de wond vanuit de wondranden over het granulatieweefsel heen. </a:t>
            </a:r>
          </a:p>
          <a:p>
            <a:br>
              <a:rPr lang="nl-NL" altLang="en-US">
                <a:cs typeface="Arial" panose="020B0604020202020204" pitchFamily="34" charset="0"/>
              </a:rPr>
            </a:br>
            <a:r>
              <a:rPr lang="nl-NL" altLang="en-US">
                <a:cs typeface="Arial" panose="020B0604020202020204" pitchFamily="34" charset="0"/>
              </a:rPr>
              <a:t>5) Ontstaan van het littekenweefsel. Vers is het rood, later wordt het witter. </a:t>
            </a:r>
          </a:p>
          <a:p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35844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DC44F9-1D69-45C1-BAF9-D7034984F193}" type="slidenum">
              <a:rPr lang="nl-NL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lang="nl-NL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nl-NL" altLang="en-US">
              <a:cs typeface="Arial" panose="020B0604020202020204" pitchFamily="34" charset="0"/>
            </a:endParaRPr>
          </a:p>
        </p:txBody>
      </p:sp>
      <p:sp>
        <p:nvSpPr>
          <p:cNvPr id="46084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/>
            <a:fld id="{EE9ADE29-D975-43E0-A70A-91C9B6940642}" type="slidenum">
              <a:rPr lang="nl-NL" altLang="en-US" sz="1400">
                <a:latin typeface="Verdana" panose="020B0604030504040204" pitchFamily="34" charset="0"/>
              </a:rPr>
              <a:pPr hangingPunct="1"/>
              <a:t>16</a:t>
            </a:fld>
            <a:endParaRPr lang="nl-NL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6" y="7"/>
            <a:ext cx="10080611" cy="5039780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 algn="ctr">
              <a:buNone/>
              <a:defRPr sz="1764"/>
            </a:lvl2pPr>
            <a:lvl3pPr marL="1007943" indent="0" algn="ctr">
              <a:buNone/>
              <a:defRPr sz="176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FA71-A4DF-452E-8AE1-3038BE506591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22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5C73-84EF-4644-A9E2-3D48E3A5BCE0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2468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839964"/>
            <a:ext cx="2173635" cy="5963744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9051" y="839964"/>
            <a:ext cx="6268889" cy="59637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3088B-79B1-458D-92B0-477C9499A983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316516" y="191281"/>
            <a:ext cx="0" cy="7560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525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839788" y="839788"/>
            <a:ext cx="8737600" cy="586898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28560-1055-4C07-A01C-5AA1FB38FD4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280669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el en object bov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839788"/>
            <a:ext cx="8737600" cy="126047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23925" y="2603500"/>
            <a:ext cx="8480425" cy="19764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23925" y="4732338"/>
            <a:ext cx="8480425" cy="19764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7FDA8-C1F8-4BDC-9F33-C5D1F56E308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79285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922-39AB-439D-9BD8-A3ADD9B8BF42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2255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b="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7B2E-A57C-41EE-818C-C6F63DEB9B75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6" y="7"/>
            <a:ext cx="10080611" cy="5039780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528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6772" y="2519892"/>
            <a:ext cx="3931444" cy="4435009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107" y="2519892"/>
            <a:ext cx="3931444" cy="4435009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0387-B016-4157-AD67-11F86BCE873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1800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2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25" b="0" cap="none" baseline="0">
                <a:solidFill>
                  <a:schemeClr val="accent1"/>
                </a:solidFill>
                <a:latin typeface="+mn-lt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772" y="3271437"/>
            <a:ext cx="3931444" cy="3683464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2107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4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marL="0" lvl="0" indent="0" algn="l" defTabSz="1007943" rtl="0" eaLnBrk="1" latinLnBrk="0" hangingPunct="1">
              <a:lnSpc>
                <a:spcPct val="90000"/>
              </a:lnSpc>
              <a:spcBef>
                <a:spcPts val="1984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2107" y="3271437"/>
            <a:ext cx="3931444" cy="3683464"/>
          </a:xfrm>
        </p:spPr>
        <p:txBody>
          <a:bodyPr/>
          <a:lstStyle>
            <a:lvl1pPr>
              <a:defRPr sz="2425"/>
            </a:lvl1pPr>
            <a:lvl2pPr>
              <a:defRPr sz="1984"/>
            </a:lvl2pPr>
            <a:lvl3pPr>
              <a:defRPr sz="1543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E1E1-778F-4582-9C35-B3B32D48DA3B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9667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8C1E-8A6B-4E59-97ED-0A6DA9357DAC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2258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3F26-AC33-44B3-9CDE-BD1E5AB01639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2070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46773" y="519751"/>
            <a:ext cx="3629025" cy="1915118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68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293" y="907161"/>
            <a:ext cx="4695051" cy="5715114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764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773" y="2488483"/>
            <a:ext cx="3629025" cy="4147232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C6367-4019-4F3A-B309-54436FBB7BCA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4193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3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0078105" cy="5039783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9441" y="5467633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A085-0E90-4D0A-8148-426A0FAC0840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11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3" y="2519892"/>
            <a:ext cx="8036778" cy="443500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6773" y="7132753"/>
            <a:ext cx="1781095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4247" y="7132753"/>
            <a:ext cx="4879461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60556" y="7132753"/>
            <a:ext cx="805050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D2731B9-3D93-4841-BF23-1630D9A15E2D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30039" y="910869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5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</p:sldLayoutIdLst>
  <p:txStyles>
    <p:titleStyle>
      <a:lvl1pPr algn="l" defTabSz="1007943" rtl="0" eaLnBrk="1" latinLnBrk="0" hangingPunct="1">
        <a:lnSpc>
          <a:spcPct val="80000"/>
        </a:lnSpc>
        <a:spcBef>
          <a:spcPct val="0"/>
        </a:spcBef>
        <a:buNone/>
        <a:defRPr sz="4850" kern="1200" cap="all" spc="11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100794" indent="-100794" algn="l" defTabSz="1007943" rtl="0" eaLnBrk="1" latinLnBrk="0" hangingPunct="1">
        <a:lnSpc>
          <a:spcPct val="90000"/>
        </a:lnSpc>
        <a:spcBef>
          <a:spcPts val="1323"/>
        </a:spcBef>
        <a:spcAft>
          <a:spcPts val="22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29230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49389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65516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85675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00794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116921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134056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1501835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Grp="1" noChangeArrowheads="1"/>
          </p:cNvSpPr>
          <p:nvPr>
            <p:ph type="ctrTitle"/>
          </p:nvPr>
        </p:nvSpPr>
        <p:spPr bwMode="auto">
          <a:xfrm>
            <a:off x="-2232496" y="5724053"/>
            <a:ext cx="9069387" cy="1262062"/>
          </a:xfrm>
        </p:spPr>
        <p:txBody>
          <a:bodyPr lIns="0" tIns="38800" rIns="0" bIns="0"/>
          <a:lstStyle/>
          <a:p>
            <a:pPr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9725" algn="l"/>
                <a:tab pos="8686800" algn="l"/>
              </a:tabLst>
            </a:pPr>
            <a:r>
              <a:rPr lang="nl-NL" altLang="en-US" sz="3900" cap="none" dirty="0">
                <a:solidFill>
                  <a:schemeClr val="tx1"/>
                </a:solidFill>
              </a:rPr>
              <a:t>WONDZORG</a:t>
            </a:r>
          </a:p>
        </p:txBody>
      </p:sp>
      <p:pic>
        <p:nvPicPr>
          <p:cNvPr id="16387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5" t="28104" r="18732" b="12878"/>
          <a:stretch>
            <a:fillRect/>
          </a:stretch>
        </p:blipFill>
        <p:spPr bwMode="auto">
          <a:xfrm>
            <a:off x="647824" y="899517"/>
            <a:ext cx="554355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755650"/>
            <a:ext cx="7824788" cy="58689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2025" y="1403350"/>
            <a:ext cx="5545138" cy="48053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47925" y="611188"/>
            <a:ext cx="5400675" cy="62690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3963" y="755650"/>
            <a:ext cx="7826375" cy="586898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5763" y="1187450"/>
            <a:ext cx="6764337" cy="5130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474788"/>
            <a:ext cx="7705725" cy="45275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ULCUS CRURIS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41350" y="2455863"/>
            <a:ext cx="7783513" cy="4002087"/>
          </a:xfrm>
        </p:spPr>
        <p:txBody>
          <a:bodyPr/>
          <a:lstStyle/>
          <a:p>
            <a:pPr eaLnBrk="1" hangingPunct="1"/>
            <a:r>
              <a:rPr lang="nl-NL" altLang="en-US"/>
              <a:t>Open been.</a:t>
            </a:r>
          </a:p>
          <a:p>
            <a:pPr eaLnBrk="1" hangingPunct="1"/>
            <a:r>
              <a:rPr lang="nl-NL" altLang="en-US"/>
              <a:t>Moeilijk te behandelen</a:t>
            </a:r>
          </a:p>
          <a:p>
            <a:pPr eaLnBrk="1" hangingPunct="1"/>
            <a:r>
              <a:rPr lang="nl-NL" altLang="en-US"/>
              <a:t>Slechte doorbloeding</a:t>
            </a:r>
          </a:p>
          <a:p>
            <a:pPr eaLnBrk="1" hangingPunct="1"/>
            <a:r>
              <a:rPr lang="nl-NL" altLang="en-US"/>
              <a:t>Meestal wondspecialist ziekenhuis of instelling</a:t>
            </a:r>
          </a:p>
          <a:p>
            <a:pPr eaLnBrk="1" hangingPunct="1"/>
            <a:r>
              <a:rPr lang="nl-NL" altLang="en-US"/>
              <a:t>Maatregelen ter bevordering genezing. </a:t>
            </a:r>
          </a:p>
        </p:txBody>
      </p:sp>
      <p:pic>
        <p:nvPicPr>
          <p:cNvPr id="45060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2700338"/>
            <a:ext cx="294322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DECUBITUS</a:t>
            </a:r>
          </a:p>
        </p:txBody>
      </p:sp>
      <p:pic>
        <p:nvPicPr>
          <p:cNvPr id="54275" name="Picture 5" descr="img_11418459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3963" y="2700338"/>
            <a:ext cx="7850187" cy="2644775"/>
          </a:xfrm>
          <a:noFill/>
        </p:spPr>
      </p:pic>
      <p:sp>
        <p:nvSpPr>
          <p:cNvPr id="542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63600" y="5651500"/>
            <a:ext cx="8480425" cy="1041400"/>
          </a:xfrm>
        </p:spPr>
        <p:txBody>
          <a:bodyPr/>
          <a:lstStyle/>
          <a:p>
            <a:pPr eaLnBrk="1" hangingPunct="1"/>
            <a:r>
              <a:rPr lang="nl-NL" altLang="en-US" sz="2600"/>
              <a:t>Graad I</a:t>
            </a:r>
          </a:p>
        </p:txBody>
      </p:sp>
    </p:spTree>
    <p:extLst>
      <p:ext uri="{BB962C8B-B14F-4D97-AF65-F5344CB8AC3E}">
        <p14:creationId xmlns:p14="http://schemas.microsoft.com/office/powerpoint/2010/main" val="1848978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DECUBITUS</a:t>
            </a:r>
          </a:p>
        </p:txBody>
      </p:sp>
      <p:pic>
        <p:nvPicPr>
          <p:cNvPr id="55299" name="Picture 6" descr="img_114184594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8425" y="2663825"/>
            <a:ext cx="7415213" cy="2924175"/>
          </a:xfrm>
          <a:noFill/>
        </p:spPr>
      </p:pic>
      <p:sp>
        <p:nvSpPr>
          <p:cNvPr id="5530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923925" y="6011863"/>
            <a:ext cx="8480425" cy="696912"/>
          </a:xfrm>
        </p:spPr>
        <p:txBody>
          <a:bodyPr/>
          <a:lstStyle/>
          <a:p>
            <a:pPr eaLnBrk="1" hangingPunct="1"/>
            <a:r>
              <a:rPr lang="nl-NL" altLang="en-US" sz="2600"/>
              <a:t>Graad II</a:t>
            </a:r>
          </a:p>
        </p:txBody>
      </p:sp>
    </p:spTree>
    <p:extLst>
      <p:ext uri="{BB962C8B-B14F-4D97-AF65-F5344CB8AC3E}">
        <p14:creationId xmlns:p14="http://schemas.microsoft.com/office/powerpoint/2010/main" val="2875331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DECUBITUS</a:t>
            </a:r>
          </a:p>
        </p:txBody>
      </p:sp>
      <p:pic>
        <p:nvPicPr>
          <p:cNvPr id="56323" name="Picture 6" descr="img_114184594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916" y="2603500"/>
            <a:ext cx="5010443" cy="1976438"/>
          </a:xfrm>
          <a:noFill/>
        </p:spPr>
      </p:pic>
      <p:sp>
        <p:nvSpPr>
          <p:cNvPr id="5632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923925" y="6011863"/>
            <a:ext cx="8480425" cy="696912"/>
          </a:xfrm>
        </p:spPr>
        <p:txBody>
          <a:bodyPr/>
          <a:lstStyle/>
          <a:p>
            <a:pPr eaLnBrk="1" hangingPunct="1"/>
            <a:r>
              <a:rPr lang="nl-NL" altLang="en-US" sz="2600"/>
              <a:t>Graad III</a:t>
            </a:r>
          </a:p>
        </p:txBody>
      </p:sp>
    </p:spTree>
    <p:extLst>
      <p:ext uri="{BB962C8B-B14F-4D97-AF65-F5344CB8AC3E}">
        <p14:creationId xmlns:p14="http://schemas.microsoft.com/office/powerpoint/2010/main" val="158949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LEUKE WEETJES:</a:t>
            </a:r>
          </a:p>
        </p:txBody>
      </p:sp>
      <p:sp>
        <p:nvSpPr>
          <p:cNvPr id="18435" name="Tijdelijke aanduiding voor inhoud 2"/>
          <p:cNvSpPr>
            <a:spLocks noGrp="1"/>
          </p:cNvSpPr>
          <p:nvPr>
            <p:ph idx="1"/>
          </p:nvPr>
        </p:nvSpPr>
        <p:spPr>
          <a:xfrm>
            <a:off x="641350" y="2455863"/>
            <a:ext cx="9151938" cy="4419600"/>
          </a:xfrm>
        </p:spPr>
        <p:txBody>
          <a:bodyPr/>
          <a:lstStyle/>
          <a:p>
            <a:pPr eaLnBrk="1" hangingPunct="1"/>
            <a:r>
              <a:rPr lang="nl-NL" altLang="en-US"/>
              <a:t>de huid heeft een oppervlak van 1,5 – 2 m² en een gewicht van ± 5 kg</a:t>
            </a:r>
          </a:p>
          <a:p>
            <a:pPr eaLnBrk="1" hangingPunct="1"/>
            <a:r>
              <a:rPr lang="nl-NL" altLang="en-US"/>
              <a:t>1 cm² huid bevat: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100 zweetklieren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10 haren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15 talgklieren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1 meter capillairen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3,5 meter zenuwen</a:t>
            </a:r>
          </a:p>
          <a:p>
            <a:pPr lvl="2" eaLnBrk="1" hangingPunct="1"/>
            <a:r>
              <a:rPr lang="nl-NL" altLang="en-US">
                <a:ea typeface="ＭＳ Ｐゴシック" panose="020B0600070205080204" pitchFamily="34" charset="-128"/>
              </a:rPr>
              <a:t>honderden zintuiglijke orgaantjes </a:t>
            </a:r>
          </a:p>
        </p:txBody>
      </p:sp>
      <p:pic>
        <p:nvPicPr>
          <p:cNvPr id="18436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4211638"/>
            <a:ext cx="34829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DECUBITUS</a:t>
            </a:r>
          </a:p>
        </p:txBody>
      </p:sp>
      <p:pic>
        <p:nvPicPr>
          <p:cNvPr id="57347" name="Picture 6" descr="img_114184595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916" y="2603500"/>
            <a:ext cx="5010443" cy="1976438"/>
          </a:xfrm>
          <a:noFill/>
        </p:spPr>
      </p:pic>
      <p:sp>
        <p:nvSpPr>
          <p:cNvPr id="5734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923925" y="6011863"/>
            <a:ext cx="8480425" cy="696912"/>
          </a:xfrm>
        </p:spPr>
        <p:txBody>
          <a:bodyPr/>
          <a:lstStyle/>
          <a:p>
            <a:pPr eaLnBrk="1" hangingPunct="1"/>
            <a:r>
              <a:rPr lang="nl-NL" altLang="en-US" sz="2600"/>
              <a:t>Graad IV</a:t>
            </a:r>
          </a:p>
        </p:txBody>
      </p:sp>
    </p:spTree>
    <p:extLst>
      <p:ext uri="{BB962C8B-B14F-4D97-AF65-F5344CB8AC3E}">
        <p14:creationId xmlns:p14="http://schemas.microsoft.com/office/powerpoint/2010/main" val="8668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DEFINITIE </a:t>
            </a:r>
          </a:p>
        </p:txBody>
      </p:sp>
      <p:sp>
        <p:nvSpPr>
          <p:cNvPr id="1945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/>
              <a:t>Een wond is een verbreking van de continuïteit van het weefsel. </a:t>
            </a:r>
            <a:br>
              <a:rPr lang="nl-NL" altLang="en-US"/>
            </a:br>
            <a:r>
              <a:rPr lang="nl-NL" altLang="en-US"/>
              <a:t>Er kan hierbij al dan niet weefsel verloren gaan (bijv. snijwond, steekwond, schaafwond). </a:t>
            </a:r>
          </a:p>
          <a:p>
            <a:pPr eaLnBrk="1" hangingPunct="1"/>
            <a:r>
              <a:rPr lang="nl-NL" altLang="en-US"/>
              <a:t>Dit geldt ook voor de zogenaamde gesloten verwondingen waarbij de huid intact blijft maar de eronder liggende weefsels beschadigd zijn (bijv. bloeduitstorting). </a:t>
            </a:r>
          </a:p>
          <a:p>
            <a:pPr eaLnBrk="1" hangingPunct="1"/>
            <a:endParaRPr lang="nl-NL" altLang="en-US"/>
          </a:p>
          <a:p>
            <a:pPr eaLnBrk="1" hangingPunct="1"/>
            <a:endParaRPr lang="nl-NL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SOORTEN WONDEN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Mechanische 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Thermische 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Infectiewonden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Oncologische 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Circulatiestoornis 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Chemische 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Elektriciteitswonden</a:t>
            </a:r>
          </a:p>
          <a:p>
            <a:pPr lvl="1" eaLnBrk="1" hangingPunct="1"/>
            <a:r>
              <a:rPr lang="nl-NL" altLang="en-US">
                <a:ea typeface="ＭＳ Ｐゴシック" panose="020B0600070205080204" pitchFamily="34" charset="-128"/>
              </a:rPr>
              <a:t>Stralingswonden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88" y="155257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2247900"/>
            <a:ext cx="2381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" t="27608" r="10687" b="27034"/>
          <a:stretch>
            <a:fillRect/>
          </a:stretch>
        </p:blipFill>
        <p:spPr bwMode="auto">
          <a:xfrm>
            <a:off x="4151313" y="3582988"/>
            <a:ext cx="201612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323373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9" t="17558" b="14868"/>
          <a:stretch>
            <a:fillRect/>
          </a:stretch>
        </p:blipFill>
        <p:spPr bwMode="auto">
          <a:xfrm>
            <a:off x="5494338" y="4546600"/>
            <a:ext cx="224313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6" t="44324" r="25633"/>
          <a:stretch>
            <a:fillRect/>
          </a:stretch>
        </p:blipFill>
        <p:spPr bwMode="auto">
          <a:xfrm>
            <a:off x="7064375" y="5629275"/>
            <a:ext cx="2447925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938" y="5629275"/>
            <a:ext cx="22225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BELANGRIJKE ASPECTEN BIJ DE WOND</a:t>
            </a:r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dirty="0"/>
              <a:t>Kleur</a:t>
            </a:r>
          </a:p>
          <a:p>
            <a:pPr eaLnBrk="1" hangingPunct="1"/>
            <a:r>
              <a:rPr lang="nl-NL" altLang="en-US" dirty="0"/>
              <a:t>Diepte</a:t>
            </a:r>
          </a:p>
          <a:p>
            <a:pPr eaLnBrk="1" hangingPunct="1"/>
            <a:r>
              <a:rPr lang="nl-NL" altLang="en-US" dirty="0"/>
              <a:t>Grootte</a:t>
            </a:r>
          </a:p>
          <a:p>
            <a:pPr eaLnBrk="1" hangingPunct="1"/>
            <a:r>
              <a:rPr lang="nl-NL" altLang="en-US" dirty="0"/>
              <a:t>Locatie</a:t>
            </a:r>
          </a:p>
          <a:p>
            <a:pPr eaLnBrk="1" hangingPunct="1"/>
            <a:r>
              <a:rPr lang="nl-NL" altLang="en-US" dirty="0"/>
              <a:t>Hoeveelheid exsudaat</a:t>
            </a:r>
          </a:p>
          <a:p>
            <a:pPr eaLnBrk="1" hangingPunct="1"/>
            <a:r>
              <a:rPr lang="nl-NL" altLang="en-US" dirty="0"/>
              <a:t>Eventueel aanwezige infectie. </a:t>
            </a:r>
          </a:p>
          <a:p>
            <a:pPr eaLnBrk="1" hangingPunct="1"/>
            <a:r>
              <a:rPr lang="nl-NL" altLang="en-US" dirty="0"/>
              <a:t>Ook de vorm van de wondranden hebben invloed op de snelheid van genezing en het uiteindelijke cosmetische resultaat.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FACTOREN VAN INVLOED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/>
              <a:t>Kenmerken van de wond</a:t>
            </a:r>
          </a:p>
          <a:p>
            <a:pPr eaLnBrk="1" hangingPunct="1"/>
            <a:r>
              <a:rPr lang="nl-NL" altLang="en-US"/>
              <a:t>Leeftijd van de patiënt</a:t>
            </a:r>
          </a:p>
          <a:p>
            <a:pPr eaLnBrk="1" hangingPunct="1"/>
            <a:r>
              <a:rPr lang="nl-NL" altLang="en-US"/>
              <a:t>Voedingstoestand </a:t>
            </a:r>
          </a:p>
          <a:p>
            <a:pPr eaLnBrk="1" hangingPunct="1"/>
            <a:r>
              <a:rPr lang="nl-NL" altLang="en-US"/>
              <a:t>Geneesmiddelen</a:t>
            </a:r>
          </a:p>
          <a:p>
            <a:pPr eaLnBrk="1" hangingPunct="1"/>
            <a:r>
              <a:rPr lang="nl-NL" altLang="en-US"/>
              <a:t>Begeleidende ziekten</a:t>
            </a:r>
          </a:p>
          <a:p>
            <a:pPr eaLnBrk="1" hangingPunct="1"/>
            <a:r>
              <a:rPr lang="nl-NL" altLang="en-US"/>
              <a:t>Roken, drugs, leefwijze</a:t>
            </a:r>
          </a:p>
          <a:p>
            <a:pPr eaLnBrk="1" hangingPunct="1"/>
            <a:r>
              <a:rPr lang="nl-NL" altLang="en-US"/>
              <a:t>Psychosociale functies</a:t>
            </a:r>
          </a:p>
        </p:txBody>
      </p:sp>
      <p:pic>
        <p:nvPicPr>
          <p:cNvPr id="23556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916238"/>
            <a:ext cx="303212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WCS= WOUND CONSULTANT SOCIETY </a:t>
            </a:r>
          </a:p>
        </p:txBody>
      </p:sp>
      <p:pic>
        <p:nvPicPr>
          <p:cNvPr id="32771" name="Picture 4" descr="classificatie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50" y="2555875"/>
            <a:ext cx="6748463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eaLnBrk="1" hangingPunct="1"/>
            <a:r>
              <a:rPr lang="nl-NL" altLang="en-US" cap="none"/>
              <a:t>GENEZINGSPROCES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47824" y="3275288"/>
            <a:ext cx="8807450" cy="34115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nl-NL" altLang="en-US" sz="2400" dirty="0"/>
              <a:t>1. De reactiefase 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en-US" sz="2100" dirty="0">
                <a:ea typeface="ＭＳ Ｐゴシック" panose="020B0600070205080204" pitchFamily="34" charset="-128"/>
              </a:rPr>
              <a:t>Bloedingsfase</a:t>
            </a:r>
          </a:p>
          <a:p>
            <a:pPr lvl="2" eaLnBrk="1" hangingPunct="1">
              <a:lnSpc>
                <a:spcPct val="90000"/>
              </a:lnSpc>
            </a:pPr>
            <a:r>
              <a:rPr lang="nl-NL" altLang="en-US" sz="2100" dirty="0">
                <a:ea typeface="ＭＳ Ｐゴシック" panose="020B0600070205080204" pitchFamily="34" charset="-128"/>
              </a:rPr>
              <a:t>Ontstekingsfase</a:t>
            </a:r>
          </a:p>
          <a:p>
            <a:pPr marL="0" indent="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nl-NL" altLang="en-US" sz="2400" dirty="0"/>
              <a:t>2. De regeneratiefase (granulatie fase)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en-US" sz="2100" dirty="0">
                <a:ea typeface="ＭＳ Ｐゴシック" panose="020B0600070205080204" pitchFamily="34" charset="-128"/>
              </a:rPr>
              <a:t>Nieuwe bloedvaatje stimulus</a:t>
            </a:r>
          </a:p>
          <a:p>
            <a:pPr marL="0" indent="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nl-NL" altLang="en-US" sz="2400" dirty="0"/>
              <a:t>3. De </a:t>
            </a:r>
            <a:r>
              <a:rPr lang="nl-NL" altLang="en-US" sz="2400" dirty="0" err="1"/>
              <a:t>remodelleringsfase</a:t>
            </a:r>
            <a:r>
              <a:rPr lang="nl-NL" altLang="en-US" sz="2400" dirty="0"/>
              <a:t> of rijpingsfase</a:t>
            </a:r>
          </a:p>
          <a:p>
            <a:pPr lvl="1" eaLnBrk="1" hangingPunct="1">
              <a:lnSpc>
                <a:spcPct val="90000"/>
              </a:lnSpc>
            </a:pPr>
            <a:r>
              <a:rPr lang="nl-NL" altLang="en-US" sz="2400" dirty="0">
                <a:ea typeface="ＭＳ Ｐゴシック" panose="020B0600070205080204" pitchFamily="34" charset="-128"/>
              </a:rPr>
              <a:t>6 maanden tot 2 jaar</a:t>
            </a:r>
          </a:p>
        </p:txBody>
      </p:sp>
      <p:pic>
        <p:nvPicPr>
          <p:cNvPr id="34820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207" y="1979637"/>
            <a:ext cx="60515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74"/>
          <a:stretch>
            <a:fillRect/>
          </a:stretch>
        </p:blipFill>
        <p:spPr bwMode="auto">
          <a:xfrm>
            <a:off x="6019800" y="5572125"/>
            <a:ext cx="37449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 bwMode="auto"/>
        <p:txBody>
          <a:bodyPr/>
          <a:lstStyle/>
          <a:p>
            <a:pPr algn="ctr" eaLnBrk="1" hangingPunct="1"/>
            <a:r>
              <a:rPr lang="nl-NL" altLang="en-US" cap="none"/>
              <a:t>FOTO’S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en-US"/>
          </a:p>
          <a:p>
            <a:pPr eaLnBrk="1" hangingPunct="1"/>
            <a:endParaRPr lang="nl-NL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261</TotalTime>
  <Words>518</Words>
  <Application>Microsoft Office PowerPoint</Application>
  <PresentationFormat>Aangepast</PresentationFormat>
  <Paragraphs>113</Paragraphs>
  <Slides>20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Times New Roman</vt:lpstr>
      <vt:lpstr>Tw Cen MT</vt:lpstr>
      <vt:lpstr>Tw Cen MT Condensed</vt:lpstr>
      <vt:lpstr>Verdana</vt:lpstr>
      <vt:lpstr>Wingdings</vt:lpstr>
      <vt:lpstr>Wingdings 2</vt:lpstr>
      <vt:lpstr>Wingdings 3</vt:lpstr>
      <vt:lpstr>Integraal</vt:lpstr>
      <vt:lpstr>WONDZORG</vt:lpstr>
      <vt:lpstr>LEUKE WEETJES:</vt:lpstr>
      <vt:lpstr>DEFINITIE </vt:lpstr>
      <vt:lpstr>SOORTEN WONDEN</vt:lpstr>
      <vt:lpstr>BELANGRIJKE ASPECTEN BIJ DE WOND</vt:lpstr>
      <vt:lpstr>FACTOREN VAN INVLOED</vt:lpstr>
      <vt:lpstr>WCS= WOUND CONSULTANT SOCIETY </vt:lpstr>
      <vt:lpstr>GENEZINGSPROCES</vt:lpstr>
      <vt:lpstr>FOTO’S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ULCUS CRURIS</vt:lpstr>
      <vt:lpstr>DECUBITUS</vt:lpstr>
      <vt:lpstr>DECUBITUS</vt:lpstr>
      <vt:lpstr>DECUBITUS</vt:lpstr>
      <vt:lpstr>DECUBITUS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Gele en zwarte wonden</dc:title>
  <dc:creator>Joke Rang</dc:creator>
  <cp:lastModifiedBy>Judith de Hoop - van Harten</cp:lastModifiedBy>
  <cp:revision>27</cp:revision>
  <cp:lastPrinted>1601-01-01T00:00:00Z</cp:lastPrinted>
  <dcterms:created xsi:type="dcterms:W3CDTF">2010-04-18T15:53:56Z</dcterms:created>
  <dcterms:modified xsi:type="dcterms:W3CDTF">2022-09-08T09:24:06Z</dcterms:modified>
</cp:coreProperties>
</file>