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notesMasterIdLst>
    <p:notesMasterId r:id="rId10"/>
  </p:notesMasterIdLst>
  <p:sldIdLst>
    <p:sldId id="256" r:id="rId2"/>
    <p:sldId id="270" r:id="rId3"/>
    <p:sldId id="271" r:id="rId4"/>
    <p:sldId id="272" r:id="rId5"/>
    <p:sldId id="277" r:id="rId6"/>
    <p:sldId id="273" r:id="rId7"/>
    <p:sldId id="274" r:id="rId8"/>
    <p:sldId id="27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946" y="-6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A542353-6CCB-492C-9015-6965C650891E}" type="datetime1">
              <a:rPr lang="nl-NL" altLang="en-US"/>
              <a:pPr/>
              <a:t>30-6-2017</a:t>
            </a:fld>
            <a:endParaRPr lang="nl-NL" alt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Klik om de modelstijlen te bewerken</a:t>
            </a:r>
          </a:p>
          <a:p>
            <a:pPr lvl="1"/>
            <a:r>
              <a:rPr lang="nl-NL" altLang="en-US" smtClean="0"/>
              <a:t>Tweede niveau</a:t>
            </a:r>
          </a:p>
          <a:p>
            <a:pPr lvl="2"/>
            <a:r>
              <a:rPr lang="nl-NL" altLang="en-US" smtClean="0"/>
              <a:t>Derde niveau</a:t>
            </a:r>
          </a:p>
          <a:p>
            <a:pPr lvl="3"/>
            <a:r>
              <a:rPr lang="nl-NL" altLang="en-US" smtClean="0"/>
              <a:t>Vierde niveau</a:t>
            </a:r>
          </a:p>
          <a:p>
            <a:pPr lvl="4"/>
            <a:r>
              <a:rPr lang="nl-NL" altLang="en-US" smtClean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9B08C4-E106-4A32-80EE-FB5030B5F722}" type="slidenum">
              <a:rPr lang="nl-NL" altLang="en-US"/>
              <a:pPr/>
              <a:t>‹nr.›</a:t>
            </a:fld>
            <a:endParaRPr lang="nl-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Rectangle 105"/>
          <p:cNvSpPr/>
          <p:nvPr/>
        </p:nvSpPr>
        <p:spPr>
          <a:xfrm rot="2700000">
            <a:off x="7446946" y="993285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09" name="Group 408"/>
          <p:cNvGrpSpPr/>
          <p:nvPr/>
        </p:nvGrpSpPr>
        <p:grpSpPr>
          <a:xfrm>
            <a:off x="0" y="420256"/>
            <a:ext cx="9144000" cy="3795497"/>
            <a:chOff x="0" y="420256"/>
            <a:chExt cx="12188952" cy="3795497"/>
          </a:xfrm>
        </p:grpSpPr>
        <p:cxnSp>
          <p:nvCxnSpPr>
            <p:cNvPr id="410" name="Straight Connector 409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Straight Connector 410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Straight Connector 411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Straight Connector 412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Straight Connector 413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Straight Connector 414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Straight Connector 415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Straight Connector 416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Straight Connector 418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0" name="Rectangle 379"/>
          <p:cNvSpPr/>
          <p:nvPr/>
        </p:nvSpPr>
        <p:spPr>
          <a:xfrm rot="18900000" flipV="1">
            <a:off x="8146056" y="-427079"/>
            <a:ext cx="13716" cy="2816931"/>
          </a:xfrm>
          <a:custGeom>
            <a:avLst/>
            <a:gdLst/>
            <a:ahLst/>
            <a:cxnLst/>
            <a:rect l="l" t="t" r="r" b="b"/>
            <a:pathLst>
              <a:path w="13716" h="2816931">
                <a:moveTo>
                  <a:pt x="0" y="2816931"/>
                </a:moveTo>
                <a:lnTo>
                  <a:pt x="13716" y="28032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" name="Rectangle 56"/>
          <p:cNvSpPr/>
          <p:nvPr/>
        </p:nvSpPr>
        <p:spPr>
          <a:xfrm>
            <a:off x="1" y="0"/>
            <a:ext cx="8865825" cy="4572004"/>
          </a:xfrm>
          <a:custGeom>
            <a:avLst/>
            <a:gdLst/>
            <a:ahLst/>
            <a:cxnLst/>
            <a:rect l="l" t="t" r="r" b="b"/>
            <a:pathLst>
              <a:path w="8865825" h="4572004"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" name="Rectangle 93"/>
          <p:cNvSpPr/>
          <p:nvPr/>
        </p:nvSpPr>
        <p:spPr>
          <a:xfrm rot="2700000">
            <a:off x="7126799" y="-278554"/>
            <a:ext cx="13716" cy="5699824"/>
          </a:xfrm>
          <a:custGeom>
            <a:avLst/>
            <a:gdLst/>
            <a:ahLst/>
            <a:cxnLst/>
            <a:rect l="l" t="t" r="r" b="b"/>
            <a:pathLst>
              <a:path w="13716" h="5699824">
                <a:moveTo>
                  <a:pt x="0" y="0"/>
                </a:moveTo>
                <a:lnTo>
                  <a:pt x="13716" y="13717"/>
                </a:lnTo>
                <a:lnTo>
                  <a:pt x="13716" y="5686109"/>
                </a:lnTo>
                <a:lnTo>
                  <a:pt x="1" y="569982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" name="Rectangle 95"/>
          <p:cNvSpPr/>
          <p:nvPr/>
        </p:nvSpPr>
        <p:spPr>
          <a:xfrm rot="2700000">
            <a:off x="7969986" y="1747381"/>
            <a:ext cx="13716" cy="3314931"/>
          </a:xfrm>
          <a:custGeom>
            <a:avLst/>
            <a:gdLst/>
            <a:ahLst/>
            <a:cxnLst/>
            <a:rect l="l" t="t" r="r" b="b"/>
            <a:pathLst>
              <a:path w="13716" h="3314931">
                <a:moveTo>
                  <a:pt x="0" y="0"/>
                </a:moveTo>
                <a:lnTo>
                  <a:pt x="13716" y="13716"/>
                </a:lnTo>
                <a:lnTo>
                  <a:pt x="13716" y="3301215"/>
                </a:lnTo>
                <a:lnTo>
                  <a:pt x="0" y="331493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" name="Rectangle 96"/>
          <p:cNvSpPr/>
          <p:nvPr/>
        </p:nvSpPr>
        <p:spPr>
          <a:xfrm rot="2700000">
            <a:off x="8391577" y="2765192"/>
            <a:ext cx="13716" cy="2122490"/>
          </a:xfrm>
          <a:custGeom>
            <a:avLst/>
            <a:gdLst/>
            <a:ahLst/>
            <a:cxnLst/>
            <a:rect l="l" t="t" r="r" b="b"/>
            <a:pathLst>
              <a:path w="13716" h="2122490">
                <a:moveTo>
                  <a:pt x="0" y="0"/>
                </a:moveTo>
                <a:lnTo>
                  <a:pt x="13716" y="13716"/>
                </a:lnTo>
                <a:lnTo>
                  <a:pt x="13716" y="2108774"/>
                </a:lnTo>
                <a:lnTo>
                  <a:pt x="0" y="212249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" name="Rectangle 97"/>
          <p:cNvSpPr/>
          <p:nvPr/>
        </p:nvSpPr>
        <p:spPr>
          <a:xfrm rot="2700000">
            <a:off x="8813172" y="3783010"/>
            <a:ext cx="13717" cy="930041"/>
          </a:xfrm>
          <a:custGeom>
            <a:avLst/>
            <a:gdLst/>
            <a:ahLst/>
            <a:cxnLst/>
            <a:rect l="l" t="t" r="r" b="b"/>
            <a:pathLst>
              <a:path w="13717" h="930041">
                <a:moveTo>
                  <a:pt x="0" y="0"/>
                </a:moveTo>
                <a:lnTo>
                  <a:pt x="13717" y="13717"/>
                </a:lnTo>
                <a:lnTo>
                  <a:pt x="13717" y="916324"/>
                </a:lnTo>
                <a:lnTo>
                  <a:pt x="1" y="93004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" name="Rectangle 376"/>
          <p:cNvSpPr/>
          <p:nvPr/>
        </p:nvSpPr>
        <p:spPr>
          <a:xfrm rot="18900000" flipV="1">
            <a:off x="6881278" y="-950966"/>
            <a:ext cx="13716" cy="6394268"/>
          </a:xfrm>
          <a:custGeom>
            <a:avLst/>
            <a:gdLst/>
            <a:ahLst/>
            <a:cxnLst/>
            <a:rect l="l" t="t" r="r" b="b"/>
            <a:pathLst>
              <a:path w="13716" h="6394268">
                <a:moveTo>
                  <a:pt x="13716" y="6380553"/>
                </a:moveTo>
                <a:lnTo>
                  <a:pt x="13716" y="13716"/>
                </a:lnTo>
                <a:lnTo>
                  <a:pt x="0" y="0"/>
                </a:lnTo>
                <a:lnTo>
                  <a:pt x="0" y="639426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" name="Rectangle 377"/>
          <p:cNvSpPr/>
          <p:nvPr/>
        </p:nvSpPr>
        <p:spPr>
          <a:xfrm rot="18900000" flipV="1">
            <a:off x="7302869" y="-776336"/>
            <a:ext cx="13717" cy="5201823"/>
          </a:xfrm>
          <a:custGeom>
            <a:avLst/>
            <a:gdLst/>
            <a:ahLst/>
            <a:cxnLst/>
            <a:rect l="l" t="t" r="r" b="b"/>
            <a:pathLst>
              <a:path w="13717" h="5201823">
                <a:moveTo>
                  <a:pt x="1" y="5201823"/>
                </a:moveTo>
                <a:lnTo>
                  <a:pt x="13717" y="5188106"/>
                </a:lnTo>
                <a:lnTo>
                  <a:pt x="13717" y="137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" name="Rectangle 378"/>
          <p:cNvSpPr/>
          <p:nvPr/>
        </p:nvSpPr>
        <p:spPr>
          <a:xfrm rot="18900000" flipV="1">
            <a:off x="7742935" y="-582310"/>
            <a:ext cx="13716" cy="4009378"/>
          </a:xfrm>
          <a:custGeom>
            <a:avLst/>
            <a:gdLst/>
            <a:ahLst/>
            <a:cxnLst/>
            <a:rect l="l" t="t" r="r" b="b"/>
            <a:pathLst>
              <a:path w="13716" h="4009378">
                <a:moveTo>
                  <a:pt x="13716" y="3995663"/>
                </a:moveTo>
                <a:lnTo>
                  <a:pt x="13716" y="13717"/>
                </a:lnTo>
                <a:lnTo>
                  <a:pt x="0" y="0"/>
                </a:lnTo>
                <a:lnTo>
                  <a:pt x="0" y="400937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" name="Rectangle 138"/>
          <p:cNvSpPr/>
          <p:nvPr/>
        </p:nvSpPr>
        <p:spPr>
          <a:xfrm rot="18900000" flipV="1">
            <a:off x="8567649" y="-252451"/>
            <a:ext cx="13715" cy="1624488"/>
          </a:xfrm>
          <a:custGeom>
            <a:avLst/>
            <a:gdLst/>
            <a:ahLst/>
            <a:cxnLst/>
            <a:rect l="l" t="t" r="r" b="b"/>
            <a:pathLst>
              <a:path w="13715" h="1624488">
                <a:moveTo>
                  <a:pt x="0" y="1624488"/>
                </a:moveTo>
                <a:lnTo>
                  <a:pt x="13715" y="1610773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8"/>
          <p:cNvSpPr/>
          <p:nvPr/>
        </p:nvSpPr>
        <p:spPr>
          <a:xfrm rot="18900000" flipV="1">
            <a:off x="8989243" y="-77819"/>
            <a:ext cx="13715" cy="432040"/>
          </a:xfrm>
          <a:custGeom>
            <a:avLst/>
            <a:gdLst/>
            <a:ahLst/>
            <a:cxnLst/>
            <a:rect l="l" t="t" r="r" b="b"/>
            <a:pathLst>
              <a:path w="13715" h="432040">
                <a:moveTo>
                  <a:pt x="0" y="432040"/>
                </a:moveTo>
                <a:lnTo>
                  <a:pt x="13715" y="418325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" name="Teardrop 3"/>
          <p:cNvSpPr/>
          <p:nvPr/>
        </p:nvSpPr>
        <p:spPr>
          <a:xfrm rot="5400000" flipH="1" flipV="1">
            <a:off x="8812306" y="329061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8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" name="Oval 463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" name="Oval 465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Oval 466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Oval 467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Oval 468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" name="Oval 469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" name="Oval 470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" name="Oval 471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" name="Oval 472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" name="Oval 473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" name="Oval 485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" name="Oval 486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" name="Oval 487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" name="Oval 488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Oval 489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Oval 490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" name="Oval 491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" name="Oval 492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" name="Oval 493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" name="Oval 494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" name="Oval 495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" name="Oval 883"/>
          <p:cNvSpPr/>
          <p:nvPr/>
        </p:nvSpPr>
        <p:spPr>
          <a:xfrm>
            <a:off x="2031413" y="-10245"/>
            <a:ext cx="6910072" cy="84875"/>
          </a:xfrm>
          <a:custGeom>
            <a:avLst/>
            <a:gdLst/>
            <a:ahLst/>
            <a:cxnLst/>
            <a:rect l="l" t="t" r="r" b="b"/>
            <a:pathLst>
              <a:path w="6910072" h="84875"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" name="Teardrop 3"/>
          <p:cNvSpPr/>
          <p:nvPr/>
        </p:nvSpPr>
        <p:spPr>
          <a:xfrm rot="5400000" flipH="1" flipV="1">
            <a:off x="8812306" y="117455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" name="Oval 522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" name="Oval 523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" name="Oval 524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" name="Oval 525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" name="Oval 526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" name="Oval 527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" name="Oval 528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" name="Oval 529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" name="Oval 530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" name="Oval 531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Oval 543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Oval 544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Oval 545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Oval 546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Oval 547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Oval 548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Oval 549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Oval 550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Oval 551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Oval 552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Oval 553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Teardrop 3"/>
          <p:cNvSpPr/>
          <p:nvPr/>
        </p:nvSpPr>
        <p:spPr>
          <a:xfrm rot="5400000" flipH="1" flipV="1">
            <a:off x="8812306" y="2017156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Oval 566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Oval 567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Oval 568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Oval 569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Oval 570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Oval 571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Oval 572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Oval 573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Oval 574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Oval 575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Oval 587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Oval 588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Oval 589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Oval 590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592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8812306" y="286582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Oval 610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Oval 611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Oval 612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Oval 613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Oval 614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Oval 615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Oval 616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Oval 617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Oval 618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Oval 619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63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Oval 63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Oval 63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Oval 63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Oval 63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Oval 64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Oval 64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Teardrop 3"/>
          <p:cNvSpPr/>
          <p:nvPr/>
        </p:nvSpPr>
        <p:spPr>
          <a:xfrm rot="5400000" flipH="1" flipV="1">
            <a:off x="8812306" y="3710008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Oval 65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Oval 65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Oval 65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Oval 65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Oval 65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Oval 65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Oval 66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Oval 66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Oval 66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Oval 66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Oval 683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Oval 684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Oval 685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8991444" y="4419445"/>
            <a:ext cx="171406" cy="133705"/>
          </a:xfrm>
          <a:custGeom>
            <a:avLst/>
            <a:gdLst/>
            <a:ahLst/>
            <a:cxnLst/>
            <a:rect l="l" t="t" r="r" b="b"/>
            <a:pathLst>
              <a:path w="171406" h="133705">
                <a:moveTo>
                  <a:pt x="171406" y="123429"/>
                </a:moveTo>
                <a:lnTo>
                  <a:pt x="168564" y="133705"/>
                </a:lnTo>
                <a:lnTo>
                  <a:pt x="157460" y="133705"/>
                </a:lnTo>
                <a:cubicBezTo>
                  <a:pt x="159382" y="130353"/>
                  <a:pt x="159597" y="126761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62756" y="133705"/>
                </a:lnTo>
                <a:lnTo>
                  <a:pt x="62665" y="133705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1651"/>
          <p:cNvSpPr/>
          <p:nvPr/>
        </p:nvSpPr>
        <p:spPr>
          <a:xfrm>
            <a:off x="812619" y="4561319"/>
            <a:ext cx="7660836" cy="10682"/>
          </a:xfrm>
          <a:custGeom>
            <a:avLst/>
            <a:gdLst/>
            <a:ahLst/>
            <a:cxnLst/>
            <a:rect l="l" t="t" r="r" b="b"/>
            <a:pathLst>
              <a:path w="7660836" h="10682"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1" name="Oval 70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2" name="Oval 701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3" name="Oval 702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4" name="Oval 703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5" name="Oval 704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6" name="Oval 705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7" name="Oval 706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8" name="Oval 707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9" name="Oval 708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0" name="Oval 709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1" name="Oval 71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2" name="Oval 711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3" name="Oval 712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4" name="Oval 713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5" name="Oval 714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6" name="Oval 715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7" name="Oval 716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8" name="Oval 717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9" name="Oval 718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0" name="Oval 719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1" name="Oval 720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2" name="Oval 721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3" name="Oval 722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4" name="Oval 723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5" name="Oval 724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6" name="Oval 725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7" name="Oval 726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8" name="Oval 727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9" name="Oval 728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0" name="Oval 729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1" name="Oval 730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2" name="Oval 73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3" name="Oval 732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4" name="Oval 733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5" name="Oval 734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6" name="Oval 735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7" name="Oval 736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8" name="Oval 737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9" name="Oval 738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0" name="Oval 739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1" name="Oval 740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2" name="Oval 74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3" name="Oval 742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4" name="Oval 743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5" name="Oval 744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6" name="Oval 74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7" name="Oval 74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8" name="Oval 74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9" name="Oval 74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0" name="Oval 74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1" name="Oval 75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2" name="Oval 75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3" name="Oval 752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4" name="Oval 753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B39BC-25BE-43F9-AA2F-98627DF511A9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755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6B6E-F839-4576-9276-B6608C9F7E88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42475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762000"/>
            <a:ext cx="5686425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5517C-FC69-4535-9231-D2053EED6457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62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5466C-1B3B-469F-9231-084582BCF4EF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285720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20256"/>
            <a:ext cx="9144000" cy="3795497"/>
            <a:chOff x="0" y="420256"/>
            <a:chExt cx="12188952" cy="3795497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379"/>
          <p:cNvSpPr/>
          <p:nvPr/>
        </p:nvSpPr>
        <p:spPr>
          <a:xfrm rot="18900000" flipV="1">
            <a:off x="8146056" y="-427079"/>
            <a:ext cx="13716" cy="2816931"/>
          </a:xfrm>
          <a:custGeom>
            <a:avLst/>
            <a:gdLst/>
            <a:ahLst/>
            <a:cxnLst/>
            <a:rect l="l" t="t" r="r" b="b"/>
            <a:pathLst>
              <a:path w="13716" h="2816931">
                <a:moveTo>
                  <a:pt x="0" y="2816931"/>
                </a:moveTo>
                <a:lnTo>
                  <a:pt x="13716" y="28032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56"/>
          <p:cNvSpPr/>
          <p:nvPr/>
        </p:nvSpPr>
        <p:spPr>
          <a:xfrm>
            <a:off x="1" y="0"/>
            <a:ext cx="8865825" cy="4572004"/>
          </a:xfrm>
          <a:custGeom>
            <a:avLst/>
            <a:gdLst/>
            <a:ahLst/>
            <a:cxnLst/>
            <a:rect l="l" t="t" r="r" b="b"/>
            <a:pathLst>
              <a:path w="8865825" h="4572004"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Rectangle 93"/>
          <p:cNvSpPr/>
          <p:nvPr/>
        </p:nvSpPr>
        <p:spPr>
          <a:xfrm rot="2700000">
            <a:off x="7126799" y="-278554"/>
            <a:ext cx="13716" cy="5699824"/>
          </a:xfrm>
          <a:custGeom>
            <a:avLst/>
            <a:gdLst/>
            <a:ahLst/>
            <a:cxnLst/>
            <a:rect l="l" t="t" r="r" b="b"/>
            <a:pathLst>
              <a:path w="13716" h="5699824">
                <a:moveTo>
                  <a:pt x="0" y="0"/>
                </a:moveTo>
                <a:lnTo>
                  <a:pt x="13716" y="13717"/>
                </a:lnTo>
                <a:lnTo>
                  <a:pt x="13716" y="5686109"/>
                </a:lnTo>
                <a:lnTo>
                  <a:pt x="1" y="569982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" name="Rectangle 95"/>
          <p:cNvSpPr/>
          <p:nvPr/>
        </p:nvSpPr>
        <p:spPr>
          <a:xfrm rot="2700000">
            <a:off x="7969986" y="1747381"/>
            <a:ext cx="13716" cy="3314931"/>
          </a:xfrm>
          <a:custGeom>
            <a:avLst/>
            <a:gdLst/>
            <a:ahLst/>
            <a:cxnLst/>
            <a:rect l="l" t="t" r="r" b="b"/>
            <a:pathLst>
              <a:path w="13716" h="3314931">
                <a:moveTo>
                  <a:pt x="0" y="0"/>
                </a:moveTo>
                <a:lnTo>
                  <a:pt x="13716" y="13716"/>
                </a:lnTo>
                <a:lnTo>
                  <a:pt x="13716" y="3301215"/>
                </a:lnTo>
                <a:lnTo>
                  <a:pt x="0" y="331493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ectangle 96"/>
          <p:cNvSpPr/>
          <p:nvPr/>
        </p:nvSpPr>
        <p:spPr>
          <a:xfrm rot="2700000">
            <a:off x="8391577" y="2765192"/>
            <a:ext cx="13716" cy="2122490"/>
          </a:xfrm>
          <a:custGeom>
            <a:avLst/>
            <a:gdLst/>
            <a:ahLst/>
            <a:cxnLst/>
            <a:rect l="l" t="t" r="r" b="b"/>
            <a:pathLst>
              <a:path w="13716" h="2122490">
                <a:moveTo>
                  <a:pt x="0" y="0"/>
                </a:moveTo>
                <a:lnTo>
                  <a:pt x="13716" y="13716"/>
                </a:lnTo>
                <a:lnTo>
                  <a:pt x="13716" y="2108774"/>
                </a:lnTo>
                <a:lnTo>
                  <a:pt x="0" y="212249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Rectangle 97"/>
          <p:cNvSpPr/>
          <p:nvPr/>
        </p:nvSpPr>
        <p:spPr>
          <a:xfrm rot="2700000">
            <a:off x="8813172" y="3783010"/>
            <a:ext cx="13717" cy="930041"/>
          </a:xfrm>
          <a:custGeom>
            <a:avLst/>
            <a:gdLst/>
            <a:ahLst/>
            <a:cxnLst/>
            <a:rect l="l" t="t" r="r" b="b"/>
            <a:pathLst>
              <a:path w="13717" h="930041">
                <a:moveTo>
                  <a:pt x="0" y="0"/>
                </a:moveTo>
                <a:lnTo>
                  <a:pt x="13717" y="13717"/>
                </a:lnTo>
                <a:lnTo>
                  <a:pt x="13717" y="916324"/>
                </a:lnTo>
                <a:lnTo>
                  <a:pt x="1" y="93004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" name="Rectangle 376"/>
          <p:cNvSpPr/>
          <p:nvPr/>
        </p:nvSpPr>
        <p:spPr>
          <a:xfrm rot="18900000" flipV="1">
            <a:off x="6881278" y="-950966"/>
            <a:ext cx="13716" cy="6394268"/>
          </a:xfrm>
          <a:custGeom>
            <a:avLst/>
            <a:gdLst/>
            <a:ahLst/>
            <a:cxnLst/>
            <a:rect l="l" t="t" r="r" b="b"/>
            <a:pathLst>
              <a:path w="13716" h="6394268">
                <a:moveTo>
                  <a:pt x="13716" y="6380553"/>
                </a:moveTo>
                <a:lnTo>
                  <a:pt x="13716" y="13716"/>
                </a:lnTo>
                <a:lnTo>
                  <a:pt x="0" y="0"/>
                </a:lnTo>
                <a:lnTo>
                  <a:pt x="0" y="639426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" name="Rectangle 377"/>
          <p:cNvSpPr/>
          <p:nvPr/>
        </p:nvSpPr>
        <p:spPr>
          <a:xfrm rot="18900000" flipV="1">
            <a:off x="7302869" y="-776336"/>
            <a:ext cx="13717" cy="5201823"/>
          </a:xfrm>
          <a:custGeom>
            <a:avLst/>
            <a:gdLst/>
            <a:ahLst/>
            <a:cxnLst/>
            <a:rect l="l" t="t" r="r" b="b"/>
            <a:pathLst>
              <a:path w="13717" h="5201823">
                <a:moveTo>
                  <a:pt x="1" y="5201823"/>
                </a:moveTo>
                <a:lnTo>
                  <a:pt x="13717" y="5188106"/>
                </a:lnTo>
                <a:lnTo>
                  <a:pt x="13717" y="137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" name="Rectangle 378"/>
          <p:cNvSpPr/>
          <p:nvPr/>
        </p:nvSpPr>
        <p:spPr>
          <a:xfrm rot="18900000" flipV="1">
            <a:off x="7742935" y="-582310"/>
            <a:ext cx="13716" cy="4009378"/>
          </a:xfrm>
          <a:custGeom>
            <a:avLst/>
            <a:gdLst/>
            <a:ahLst/>
            <a:cxnLst/>
            <a:rect l="l" t="t" r="r" b="b"/>
            <a:pathLst>
              <a:path w="13716" h="4009378">
                <a:moveTo>
                  <a:pt x="13716" y="3995663"/>
                </a:moveTo>
                <a:lnTo>
                  <a:pt x="13716" y="13717"/>
                </a:lnTo>
                <a:lnTo>
                  <a:pt x="0" y="0"/>
                </a:lnTo>
                <a:lnTo>
                  <a:pt x="0" y="400937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" name="Rectangle 138"/>
          <p:cNvSpPr/>
          <p:nvPr/>
        </p:nvSpPr>
        <p:spPr>
          <a:xfrm rot="18900000" flipV="1">
            <a:off x="8567649" y="-252451"/>
            <a:ext cx="13715" cy="1624488"/>
          </a:xfrm>
          <a:custGeom>
            <a:avLst/>
            <a:gdLst/>
            <a:ahLst/>
            <a:cxnLst/>
            <a:rect l="l" t="t" r="r" b="b"/>
            <a:pathLst>
              <a:path w="13715" h="1624488">
                <a:moveTo>
                  <a:pt x="0" y="1624488"/>
                </a:moveTo>
                <a:lnTo>
                  <a:pt x="13715" y="1610773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" name="Freeform 48"/>
          <p:cNvSpPr/>
          <p:nvPr/>
        </p:nvSpPr>
        <p:spPr>
          <a:xfrm rot="18900000" flipV="1">
            <a:off x="8989243" y="-77819"/>
            <a:ext cx="13715" cy="432040"/>
          </a:xfrm>
          <a:custGeom>
            <a:avLst/>
            <a:gdLst/>
            <a:ahLst/>
            <a:cxnLst/>
            <a:rect l="l" t="t" r="r" b="b"/>
            <a:pathLst>
              <a:path w="13715" h="432040">
                <a:moveTo>
                  <a:pt x="0" y="432040"/>
                </a:moveTo>
                <a:lnTo>
                  <a:pt x="13715" y="418325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" name="Teardrop 3"/>
          <p:cNvSpPr/>
          <p:nvPr/>
        </p:nvSpPr>
        <p:spPr>
          <a:xfrm rot="5400000" flipH="1" flipV="1">
            <a:off x="8812306" y="329061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8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" name="Teardrop 3"/>
          <p:cNvSpPr/>
          <p:nvPr/>
        </p:nvSpPr>
        <p:spPr>
          <a:xfrm rot="5400000" flipH="1" flipV="1">
            <a:off x="8812306" y="117455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" name="Teardrop 3"/>
          <p:cNvSpPr/>
          <p:nvPr/>
        </p:nvSpPr>
        <p:spPr>
          <a:xfrm rot="5400000" flipH="1" flipV="1">
            <a:off x="8812306" y="2017156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" name="Teardrop 3"/>
          <p:cNvSpPr/>
          <p:nvPr/>
        </p:nvSpPr>
        <p:spPr>
          <a:xfrm rot="5400000" flipH="1" flipV="1">
            <a:off x="8812306" y="286582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" name="Teardrop 3"/>
          <p:cNvSpPr/>
          <p:nvPr/>
        </p:nvSpPr>
        <p:spPr>
          <a:xfrm rot="5400000" flipH="1" flipV="1">
            <a:off x="8812306" y="3710008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Teardrop 3"/>
          <p:cNvSpPr/>
          <p:nvPr/>
        </p:nvSpPr>
        <p:spPr>
          <a:xfrm rot="5400000" flipH="1" flipV="1">
            <a:off x="8991444" y="4419445"/>
            <a:ext cx="171406" cy="133705"/>
          </a:xfrm>
          <a:custGeom>
            <a:avLst/>
            <a:gdLst/>
            <a:ahLst/>
            <a:cxnLst/>
            <a:rect l="l" t="t" r="r" b="b"/>
            <a:pathLst>
              <a:path w="171406" h="133705">
                <a:moveTo>
                  <a:pt x="171406" y="123429"/>
                </a:moveTo>
                <a:lnTo>
                  <a:pt x="168564" y="133705"/>
                </a:lnTo>
                <a:lnTo>
                  <a:pt x="157460" y="133705"/>
                </a:lnTo>
                <a:cubicBezTo>
                  <a:pt x="159382" y="130353"/>
                  <a:pt x="159597" y="126761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62756" y="133705"/>
                </a:lnTo>
                <a:lnTo>
                  <a:pt x="62665" y="133705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Oval 189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Oval 191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Oval 192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Oval 193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Oval 194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Oval 195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Oval 196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Oval 197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Oval 198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Oval 199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Oval 200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Oval 201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Oval 202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Oval 203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Oval 204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Oval 205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Oval 206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Oval 207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Oval 208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Oval 209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Oval 210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" name="Oval 883"/>
          <p:cNvSpPr/>
          <p:nvPr/>
        </p:nvSpPr>
        <p:spPr>
          <a:xfrm>
            <a:off x="2031413" y="-10245"/>
            <a:ext cx="6910072" cy="84875"/>
          </a:xfrm>
          <a:custGeom>
            <a:avLst/>
            <a:gdLst/>
            <a:ahLst/>
            <a:cxnLst/>
            <a:rect l="l" t="t" r="r" b="b"/>
            <a:pathLst>
              <a:path w="6910072" h="84875"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" name="Oval 214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" name="Oval 215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" name="Oval 216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Oval 217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Oval 218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" name="Oval 219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" name="Oval 220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Oval 221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Oval 222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" name="Oval 223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" name="Oval 224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" name="Oval 225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Oval 226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Oval 227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Oval 228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Oval 229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Oval 230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Oval 231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Oval 232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" name="Oval 233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" name="Oval 234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" name="Oval 235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" name="Oval 236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" name="Oval 237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" name="Oval 238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Oval 239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Oval 240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Oval 241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" name="Oval 242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" name="Oval 243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" name="Oval 244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" name="Oval 245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" name="Oval 246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" name="Oval 247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" name="Oval 248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" name="Oval 249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Oval 250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Oval 251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Oval 252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Oval 253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Oval 254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Oval 255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Oval 256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" name="Oval 257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" name="Oval 258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" name="Oval 259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" name="Oval 260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" name="Oval 261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" name="Oval 262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" name="Oval 263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" name="Oval 264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" name="Oval 265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" name="Oval 266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" name="Oval 267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" name="Oval 268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" name="Oval 269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" name="Oval 270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Oval 271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" name="Oval 272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" name="Oval 273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" name="Oval 274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" name="Oval 275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Oval 276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Oval 277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Oval 278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" name="Oval 279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" name="Oval 280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Oval 281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" name="Oval 282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Oval 283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" name="Oval 284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" name="Oval 285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Oval 286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Oval 287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Oval 288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" name="Oval 289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" name="Oval 290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" name="Oval 291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" name="Oval 292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" name="Oval 293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" name="Oval 294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" name="Oval 295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Oval 296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" name="Oval 297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" name="Oval 1651"/>
          <p:cNvSpPr/>
          <p:nvPr/>
        </p:nvSpPr>
        <p:spPr>
          <a:xfrm>
            <a:off x="812619" y="4561319"/>
            <a:ext cx="7660836" cy="10682"/>
          </a:xfrm>
          <a:custGeom>
            <a:avLst/>
            <a:gdLst/>
            <a:ahLst/>
            <a:cxnLst/>
            <a:rect l="l" t="t" r="r" b="b"/>
            <a:pathLst>
              <a:path w="7660836" h="10682"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" name="Oval 299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1" name="Oval 30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2" name="Oval 301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3" name="Oval 302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4" name="Oval 303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5" name="Oval 304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6" name="Oval 305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7" name="Oval 306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8" name="Oval 307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9" name="Oval 308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0" name="Oval 309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1" name="Oval 31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2" name="Oval 311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3" name="Oval 312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4" name="Oval 313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5" name="Oval 314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6" name="Oval 315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7" name="Oval 316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8" name="Oval 317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9" name="Oval 318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0" name="Oval 319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1" name="Oval 320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2" name="Oval 321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3" name="Oval 322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4" name="Oval 323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5" name="Oval 324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6" name="Oval 325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7" name="Oval 326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8" name="Oval 327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9" name="Oval 328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0" name="Oval 329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1" name="Oval 330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2" name="Oval 33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3" name="Oval 332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4" name="Oval 333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5" name="Oval 334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6" name="Oval 335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7" name="Oval 336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8" name="Oval 337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9" name="Oval 338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0" name="Oval 339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1" name="Oval 340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2" name="Oval 34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3" name="Oval 342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4" name="Oval 343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5" name="Oval 344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6" name="Oval 34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7" name="Oval 34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8" name="Oval 34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9" name="Oval 34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0" name="Oval 34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1" name="Oval 35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2" name="Oval 35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3" name="Oval 352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4" name="Oval 353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4F7A-66B5-4CC8-8982-C911EDA491DC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315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1458C-E3DF-48BE-81B8-E29ECA8BAFDE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992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4DE9F-1D69-4ED4-AD58-496F8BFECC6B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899397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74A9-D96D-4197-AC8B-8503D0150FF3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378746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7F87-5430-4046-9BAB-1E4AF886BE62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597145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C62D6-4EB1-45BF-9DD6-3499AFAF6270}" type="slidenum">
              <a:rPr lang="nl-NL" altLang="en-US" smtClean="0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669863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9575-ADB6-45A0-9608-39EB610BFE96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672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4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6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nl-NL" altLang="en-US" smtClean="0"/>
              <a:t>9/12/2012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199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F16C28C-9C39-4930-9948-7EC29D7A4CDA}" type="slidenum">
              <a:rPr lang="nl-NL" altLang="en-US" smtClean="0"/>
              <a:pPr/>
              <a:t>‹nr.›</a:t>
            </a:fld>
            <a:endParaRPr lang="nl-NL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sldNum="0"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structivity.nl/films-abc.php?filmpje=Blaas%20spoelen&amp;code=Blaasspoele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extLst/>
        </p:spPr>
        <p:txBody>
          <a:bodyPr>
            <a:normAutofit/>
          </a:bodyPr>
          <a:lstStyle/>
          <a:p>
            <a:pPr eaLnBrk="1" hangingPunct="1"/>
            <a:r>
              <a:rPr lang="nl-NL" altLang="en-US" sz="3900" dirty="0" smtClean="0"/>
              <a:t>Blaasspoelen</a:t>
            </a:r>
            <a:endParaRPr lang="nl-NL" altLang="en-US" sz="39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 smtClean="0">
              <a:solidFill>
                <a:srgbClr val="898989"/>
              </a:solidFill>
            </a:endParaRPr>
          </a:p>
        </p:txBody>
      </p:sp>
      <p:pic>
        <p:nvPicPr>
          <p:cNvPr id="1434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473" y="4697237"/>
            <a:ext cx="2631253" cy="198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Blaasspoelen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nl-NL" altLang="en-US" sz="2400" dirty="0" smtClean="0"/>
              <a:t>Indicaties: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nl-NL" altLang="en-US" sz="2400" dirty="0" smtClean="0"/>
              <a:t> Voorkomen </a:t>
            </a:r>
            <a:r>
              <a:rPr lang="nl-NL" altLang="en-US" sz="2400" dirty="0" smtClean="0"/>
              <a:t>steenaanslag, gruisvorming en blaasstenen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nl-NL" altLang="en-US" sz="2400" dirty="0" smtClean="0"/>
              <a:t> Voorkomen </a:t>
            </a:r>
            <a:r>
              <a:rPr lang="nl-NL" altLang="en-US" sz="2400" dirty="0" smtClean="0"/>
              <a:t>verstoppingen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nl-NL" altLang="en-US" sz="2400" dirty="0" smtClean="0"/>
              <a:t> Verwijderen </a:t>
            </a:r>
            <a:r>
              <a:rPr lang="nl-NL" altLang="en-US" sz="2400" dirty="0" smtClean="0"/>
              <a:t>vlokken/gruis en stolsels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nl-NL" altLang="en-US" sz="2400" dirty="0" smtClean="0"/>
              <a:t> Behandelen </a:t>
            </a:r>
            <a:r>
              <a:rPr lang="nl-NL" altLang="en-US" sz="2400" dirty="0" smtClean="0"/>
              <a:t>ontstoken blaaswand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nl-NL" altLang="en-US" sz="2400" dirty="0" smtClean="0">
              <a:hlinkClick r:id="rId2"/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en-US" sz="2400" dirty="0" smtClean="0">
                <a:hlinkClick r:id="rId2"/>
              </a:rPr>
              <a:t>http://www.instructivity.nl/films-abc.php?filmpje=Blaas%20spoelen&amp;code=Blaasspoelen</a:t>
            </a:r>
            <a:endParaRPr lang="nl-NL" altLang="en-US" sz="2400" dirty="0" smtClean="0"/>
          </a:p>
        </p:txBody>
      </p:sp>
      <p:sp>
        <p:nvSpPr>
          <p:cNvPr id="27652" name="Tijdelijke aanduiding voor voettekst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Materiaal blaasspoelen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 dirty="0" smtClean="0"/>
              <a:t>Gesloten spoelsysteem&gt; druppelsysteem.</a:t>
            </a:r>
          </a:p>
          <a:p>
            <a:pPr eaLnBrk="1" hangingPunct="1"/>
            <a:r>
              <a:rPr lang="nl-NL" altLang="en-US" dirty="0" smtClean="0"/>
              <a:t>Open spoelsysteem&gt; blaasspuit en spoelzakje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   </a:t>
            </a:r>
            <a:r>
              <a:rPr lang="en-US" altLang="en-US" dirty="0" err="1" smtClean="0">
                <a:solidFill>
                  <a:srgbClr val="FF0000"/>
                </a:solidFill>
              </a:rPr>
              <a:t>actief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/>
              <a:t>spoelen</a:t>
            </a:r>
            <a:r>
              <a:rPr lang="en-US" altLang="en-US" dirty="0" smtClean="0"/>
              <a:t>: </a:t>
            </a:r>
            <a:r>
              <a:rPr lang="en-US" altLang="en-US" dirty="0" err="1" smtClean="0"/>
              <a:t>NaCl</a:t>
            </a:r>
            <a:r>
              <a:rPr lang="en-US" altLang="en-US" dirty="0" smtClean="0"/>
              <a:t> met </a:t>
            </a:r>
            <a:r>
              <a:rPr lang="en-US" altLang="en-US" dirty="0" err="1" smtClean="0"/>
              <a:t>iets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druk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direct </a:t>
            </a:r>
            <a:r>
              <a:rPr lang="en-US" altLang="en-US" dirty="0" err="1" smtClean="0"/>
              <a:t>uit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laten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lopen</a:t>
            </a:r>
            <a:r>
              <a:rPr lang="en-US" altLang="en-US" dirty="0" smtClean="0"/>
              <a:t>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   </a:t>
            </a:r>
            <a:r>
              <a:rPr lang="en-US" altLang="en-US" dirty="0" err="1" smtClean="0">
                <a:solidFill>
                  <a:srgbClr val="FF0000"/>
                </a:solidFill>
              </a:rPr>
              <a:t>passief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spoelen</a:t>
            </a:r>
            <a:r>
              <a:rPr lang="en-US" altLang="en-US" dirty="0" smtClean="0"/>
              <a:t>: Met </a:t>
            </a:r>
            <a:r>
              <a:rPr lang="en-US" altLang="en-US" dirty="0" err="1" smtClean="0"/>
              <a:t>citroenzuur</a:t>
            </a:r>
            <a:r>
              <a:rPr lang="en-US" altLang="en-US" dirty="0" smtClean="0"/>
              <a:t>( </a:t>
            </a:r>
            <a:r>
              <a:rPr lang="en-US" altLang="en-US" dirty="0" err="1" smtClean="0"/>
              <a:t>bv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Solutio</a:t>
            </a:r>
            <a:r>
              <a:rPr lang="en-US" altLang="en-US" dirty="0" smtClean="0"/>
              <a:t>) 15 </a:t>
            </a:r>
            <a:r>
              <a:rPr lang="en-US" altLang="en-US" dirty="0" err="1" smtClean="0"/>
              <a:t>minuten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laten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zitten</a:t>
            </a:r>
            <a:r>
              <a:rPr lang="en-US" altLang="en-US" dirty="0" smtClean="0"/>
              <a:t>.</a:t>
            </a:r>
            <a:endParaRPr lang="nl-NL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Soorten blaasspoelvloeistof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nl-NL" altLang="en-US" sz="2400" u="sng" dirty="0" err="1" smtClean="0"/>
              <a:t>NaCl</a:t>
            </a:r>
            <a:r>
              <a:rPr lang="nl-NL" altLang="en-US" sz="2400" u="sng" dirty="0" smtClean="0"/>
              <a:t> 0,9</a:t>
            </a:r>
            <a:r>
              <a:rPr lang="nl-NL" altLang="en-US" sz="2400" u="sng" dirty="0" smtClean="0"/>
              <a:t>%:</a:t>
            </a:r>
            <a:endParaRPr lang="nl-NL" altLang="en-US" sz="2400" u="sng" dirty="0" smtClean="0"/>
          </a:p>
          <a:p>
            <a:pPr eaLnBrk="1" hangingPunct="1">
              <a:lnSpc>
                <a:spcPct val="80000"/>
              </a:lnSpc>
            </a:pPr>
            <a:endParaRPr lang="nl-NL" altLang="en-US" sz="2400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en-US" sz="2400" dirty="0" smtClean="0"/>
              <a:t>Ter voorkoming van verstopping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en-US" sz="2400" dirty="0" smtClean="0"/>
              <a:t>Altijd </a:t>
            </a:r>
            <a:r>
              <a:rPr lang="nl-NL" altLang="en-US" sz="2400" dirty="0" smtClean="0"/>
              <a:t>gebruiken bij blaasspoelingen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nl-NL" altLang="en-US" sz="2400" dirty="0" smtClean="0"/>
              <a:t>Koud </a:t>
            </a:r>
            <a:r>
              <a:rPr lang="nl-NL" altLang="en-US" sz="2400" dirty="0" smtClean="0"/>
              <a:t>laten inlopen en direct weer laten aflopen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nl-NL" alt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altLang="en-US" sz="3600" smtClean="0"/>
              <a:t/>
            </a:r>
            <a:br>
              <a:rPr lang="nl-NL" altLang="en-US" sz="3600" smtClean="0"/>
            </a:br>
            <a:r>
              <a:rPr lang="nl-NL" altLang="en-US" sz="3600" smtClean="0"/>
              <a:t>Solutio R FNA</a:t>
            </a:r>
            <a:br>
              <a:rPr lang="nl-NL" altLang="en-US" sz="3600" smtClean="0"/>
            </a:br>
            <a:endParaRPr lang="nl-NL" altLang="en-US" sz="3600" smtClean="0"/>
          </a:p>
        </p:txBody>
      </p:sp>
      <p:sp>
        <p:nvSpPr>
          <p:cNvPr id="3072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 dirty="0" smtClean="0"/>
              <a:t>Bij blaasstenen en gruis</a:t>
            </a:r>
          </a:p>
          <a:p>
            <a:pPr eaLnBrk="1" hangingPunct="1"/>
            <a:r>
              <a:rPr lang="nl-NL" altLang="en-US" dirty="0" smtClean="0"/>
              <a:t>Niet gebruiken bij verstopping katheter</a:t>
            </a:r>
          </a:p>
          <a:p>
            <a:pPr eaLnBrk="1" hangingPunct="1"/>
            <a:r>
              <a:rPr lang="nl-NL" altLang="en-US" dirty="0" smtClean="0"/>
              <a:t>Nooit gebruiken bij blaasontsteking</a:t>
            </a:r>
          </a:p>
          <a:p>
            <a:pPr eaLnBrk="1" hangingPunct="1"/>
            <a:r>
              <a:rPr lang="nl-NL" altLang="en-US" dirty="0" smtClean="0"/>
              <a:t>Nooit bij blaasbloeding</a:t>
            </a:r>
          </a:p>
          <a:p>
            <a:pPr eaLnBrk="1" hangingPunct="1"/>
            <a:r>
              <a:rPr lang="nl-NL" altLang="en-US" dirty="0" smtClean="0"/>
              <a:t>15 min inwerktijd</a:t>
            </a:r>
          </a:p>
          <a:p>
            <a:pPr eaLnBrk="1" hangingPunct="1"/>
            <a:r>
              <a:rPr lang="nl-NL" altLang="en-US" dirty="0" smtClean="0"/>
              <a:t>Nooit langer dan 14 dagen gebruiken</a:t>
            </a:r>
          </a:p>
          <a:p>
            <a:pPr eaLnBrk="1" hangingPunct="1"/>
            <a:r>
              <a:rPr lang="nl-NL" altLang="en-US" dirty="0" smtClean="0"/>
              <a:t>Op basis van citroenzuur</a:t>
            </a:r>
            <a:endParaRPr lang="nl-NL" altLang="en-US" dirty="0" smtClean="0"/>
          </a:p>
          <a:p>
            <a:pPr eaLnBrk="1" hangingPunct="1"/>
            <a:endParaRPr lang="nl-NL" altLang="en-US" dirty="0" smtClean="0"/>
          </a:p>
        </p:txBody>
      </p:sp>
      <p:sp>
        <p:nvSpPr>
          <p:cNvPr id="30724" name="Tijdelijke aanduiding voor voettekst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Solutio G FNA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en-US" dirty="0" smtClean="0"/>
              <a:t>Minder agressief als solutio R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en-US" dirty="0" smtClean="0"/>
              <a:t>Kan langer gebruikt worden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en-US" dirty="0" smtClean="0"/>
              <a:t>Verder zelfde als solutio 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altLang="en-US" sz="3600" smtClean="0"/>
              <a:t>Aandachtspunten en observatiepunten blaasspoelen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348880"/>
            <a:ext cx="7772400" cy="374712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v"/>
            </a:pPr>
            <a:r>
              <a:rPr lang="nl-NL" altLang="en-US" dirty="0" smtClean="0"/>
              <a:t> Spoelvloeistof </a:t>
            </a:r>
            <a:r>
              <a:rPr lang="nl-NL" altLang="en-US" dirty="0" smtClean="0"/>
              <a:t>op lichaamstemperatuur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nl-NL" altLang="en-US" dirty="0" smtClean="0"/>
              <a:t> Zuchten </a:t>
            </a:r>
            <a:r>
              <a:rPr lang="nl-NL" altLang="en-US" dirty="0" smtClean="0"/>
              <a:t>tijdens inlopen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nl-NL" altLang="en-US" dirty="0" smtClean="0"/>
              <a:t> Observeer </a:t>
            </a:r>
            <a:r>
              <a:rPr lang="nl-NL" altLang="en-US" dirty="0" smtClean="0"/>
              <a:t>de teruggelopen spoelvloeistof op kleur, samenstelling en hoeveelheid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nl-NL" altLang="en-US" dirty="0" smtClean="0"/>
              <a:t> Kans </a:t>
            </a:r>
            <a:r>
              <a:rPr lang="nl-NL" altLang="en-US" dirty="0" smtClean="0"/>
              <a:t>op blaaskrampen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nl-NL" altLang="en-US" dirty="0" smtClean="0"/>
              <a:t> Preventieve </a:t>
            </a:r>
            <a:r>
              <a:rPr lang="nl-NL" altLang="en-US" dirty="0" smtClean="0"/>
              <a:t>maatregelen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Vragen?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VTH specifieke fase GZA-Loes Zijlstra</a:t>
            </a:r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65271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270</TotalTime>
  <Words>172</Words>
  <Application>Microsoft Office PowerPoint</Application>
  <PresentationFormat>Diavoorstelling 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5" baseType="lpstr">
      <vt:lpstr>Verdana</vt:lpstr>
      <vt:lpstr>Arial</vt:lpstr>
      <vt:lpstr>Calibri</vt:lpstr>
      <vt:lpstr>ＭＳ Ｐゴシック</vt:lpstr>
      <vt:lpstr>Wingdings 2</vt:lpstr>
      <vt:lpstr>Wingdings</vt:lpstr>
      <vt:lpstr>Integraal</vt:lpstr>
      <vt:lpstr>Blaasspoelen</vt:lpstr>
      <vt:lpstr>Blaasspoelen</vt:lpstr>
      <vt:lpstr>Materiaal blaasspoelen</vt:lpstr>
      <vt:lpstr>Soorten blaasspoelvloeistof</vt:lpstr>
      <vt:lpstr> Solutio R FNA </vt:lpstr>
      <vt:lpstr>Solutio G FNA</vt:lpstr>
      <vt:lpstr>Aandachtspunten en observatiepunten blaasspoelen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Observeren,controleren en verzorgen van blaaskatheters.</dc:title>
  <dc:creator>Eric</dc:creator>
  <cp:lastModifiedBy>Charlotte Verhagen</cp:lastModifiedBy>
  <cp:revision>51</cp:revision>
  <dcterms:created xsi:type="dcterms:W3CDTF">2010-11-30T20:48:05Z</dcterms:created>
  <dcterms:modified xsi:type="dcterms:W3CDTF">2017-06-30T08:08:31Z</dcterms:modified>
</cp:coreProperties>
</file>