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9"/>
  </p:notesMasterIdLst>
  <p:handoutMasterIdLst>
    <p:handoutMasterId r:id="rId30"/>
  </p:handoutMasterIdLst>
  <p:sldIdLst>
    <p:sldId id="256" r:id="rId5"/>
    <p:sldId id="290" r:id="rId6"/>
    <p:sldId id="294" r:id="rId7"/>
    <p:sldId id="296" r:id="rId8"/>
    <p:sldId id="257" r:id="rId9"/>
    <p:sldId id="292" r:id="rId10"/>
    <p:sldId id="289" r:id="rId11"/>
    <p:sldId id="293" r:id="rId12"/>
    <p:sldId id="295" r:id="rId13"/>
    <p:sldId id="297" r:id="rId14"/>
    <p:sldId id="298" r:id="rId15"/>
    <p:sldId id="299" r:id="rId16"/>
    <p:sldId id="300" r:id="rId17"/>
    <p:sldId id="291" r:id="rId18"/>
    <p:sldId id="261" r:id="rId19"/>
    <p:sldId id="264" r:id="rId20"/>
    <p:sldId id="260" r:id="rId21"/>
    <p:sldId id="268" r:id="rId22"/>
    <p:sldId id="267" r:id="rId23"/>
    <p:sldId id="270" r:id="rId24"/>
    <p:sldId id="276" r:id="rId25"/>
    <p:sldId id="269" r:id="rId26"/>
    <p:sldId id="277" r:id="rId27"/>
    <p:sldId id="30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32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377489-8785-4CFA-94B9-2DBB026F858B}" type="datetimeFigureOut">
              <a:rPr lang="nl-NL" smtClean="0"/>
              <a:pPr/>
              <a:t>22-9-2022</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DF74F6-DE46-4880-B630-543F6D56A49E}" type="slidenum">
              <a:rPr lang="nl-NL" smtClean="0"/>
              <a:pPr/>
              <a:t>‹nr.›</a:t>
            </a:fld>
            <a:endParaRPr lang="nl-NL"/>
          </a:p>
        </p:txBody>
      </p:sp>
    </p:spTree>
    <p:extLst>
      <p:ext uri="{BB962C8B-B14F-4D97-AF65-F5344CB8AC3E}">
        <p14:creationId xmlns:p14="http://schemas.microsoft.com/office/powerpoint/2010/main" val="1605077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C078E8-C4DD-41AD-96FB-C9CE930AF6BB}" type="datetimeFigureOut">
              <a:rPr lang="nl-NL" smtClean="0"/>
              <a:pPr/>
              <a:t>22-9-2022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69645B-ABA0-427C-9CCE-32062B8B2EC8}" type="slidenum">
              <a:rPr lang="nl-NL" smtClean="0"/>
              <a:pPr/>
              <a:t>‹nr.›</a:t>
            </a:fld>
            <a:endParaRPr lang="nl-NL"/>
          </a:p>
        </p:txBody>
      </p:sp>
    </p:spTree>
    <p:extLst>
      <p:ext uri="{BB962C8B-B14F-4D97-AF65-F5344CB8AC3E}">
        <p14:creationId xmlns:p14="http://schemas.microsoft.com/office/powerpoint/2010/main" val="2835940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BC69645B-ABA0-427C-9CCE-32062B8B2EC8}" type="slidenum">
              <a:rPr lang="nl-NL" smtClean="0"/>
              <a:pPr/>
              <a:t>1</a:t>
            </a:fld>
            <a:endParaRPr lang="nl-NL"/>
          </a:p>
        </p:txBody>
      </p:sp>
    </p:spTree>
    <p:extLst>
      <p:ext uri="{BB962C8B-B14F-4D97-AF65-F5344CB8AC3E}">
        <p14:creationId xmlns:p14="http://schemas.microsoft.com/office/powerpoint/2010/main" val="4099239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C69645B-ABA0-427C-9CCE-32062B8B2EC8}" type="slidenum">
              <a:rPr lang="nl-NL" smtClean="0"/>
              <a:pPr/>
              <a:t>5</a:t>
            </a:fld>
            <a:endParaRPr lang="nl-NL"/>
          </a:p>
        </p:txBody>
      </p:sp>
    </p:spTree>
    <p:extLst>
      <p:ext uri="{BB962C8B-B14F-4D97-AF65-F5344CB8AC3E}">
        <p14:creationId xmlns:p14="http://schemas.microsoft.com/office/powerpoint/2010/main" val="664038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C69645B-ABA0-427C-9CCE-32062B8B2EC8}" type="slidenum">
              <a:rPr lang="nl-NL" smtClean="0"/>
              <a:pPr/>
              <a:t>7</a:t>
            </a:fld>
            <a:endParaRPr lang="nl-NL"/>
          </a:p>
        </p:txBody>
      </p:sp>
    </p:spTree>
    <p:extLst>
      <p:ext uri="{BB962C8B-B14F-4D97-AF65-F5344CB8AC3E}">
        <p14:creationId xmlns:p14="http://schemas.microsoft.com/office/powerpoint/2010/main" val="758814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a:t>Klik om de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E6902943-3FDC-445B-A5C7-53E241741D93}" type="datetimeFigureOut">
              <a:rPr lang="nl-NL" smtClean="0"/>
              <a:pPr/>
              <a:t>22-9-2022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65555E2-C0D6-4B43-B18D-A69C2D106664}" type="slidenum">
              <a:rPr lang="nl-NL" smtClean="0"/>
              <a:pPr/>
              <a:t>‹nr.›</a:t>
            </a:fld>
            <a:endParaRPr lang="nl-NL"/>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1"/>
            <a:ext cx="9144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24103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6902943-3FDC-445B-A5C7-53E241741D93}" type="datetimeFigureOut">
              <a:rPr lang="nl-NL" smtClean="0"/>
              <a:pPr/>
              <a:t>22-9-2022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37397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6902943-3FDC-445B-A5C7-53E241741D93}" type="datetimeFigureOut">
              <a:rPr lang="nl-NL" smtClean="0"/>
              <a:pPr/>
              <a:t>22-9-2022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65555E2-C0D6-4B43-B18D-A69C2D106664}" type="slidenum">
              <a:rPr lang="nl-NL" smtClean="0"/>
              <a:pPr/>
              <a:t>‹nr.›</a:t>
            </a:fld>
            <a:endParaRPr lang="nl-NL"/>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5064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6902943-3FDC-445B-A5C7-53E241741D93}" type="datetimeFigureOut">
              <a:rPr lang="nl-NL" smtClean="0"/>
              <a:pPr/>
              <a:t>22-9-2022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104210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a:t>Klik om de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E6902943-3FDC-445B-A5C7-53E241741D93}" type="datetimeFigureOut">
              <a:rPr lang="nl-NL" smtClean="0"/>
              <a:pPr/>
              <a:t>22-9-2022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65555E2-C0D6-4B43-B18D-A69C2D106664}" type="slidenum">
              <a:rPr lang="nl-NL" smtClean="0"/>
              <a:pPr/>
              <a:t>‹nr.›</a:t>
            </a:fld>
            <a:endParaRPr lang="nl-NL"/>
          </a:p>
        </p:txBody>
      </p:sp>
      <p:sp>
        <p:nvSpPr>
          <p:cNvPr id="10" name="Rectangle 9"/>
          <p:cNvSpPr/>
          <p:nvPr/>
        </p:nvSpPr>
        <p:spPr>
          <a:xfrm>
            <a:off x="0" y="-1"/>
            <a:ext cx="9144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0273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6902943-3FDC-445B-A5C7-53E241741D93}" type="datetimeFigureOut">
              <a:rPr lang="nl-NL" smtClean="0"/>
              <a:pPr/>
              <a:t>22-9-2022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2809201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768096" y="2967788"/>
            <a:ext cx="356616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4491990" y="2967788"/>
            <a:ext cx="356616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6902943-3FDC-445B-A5C7-53E241741D93}" type="datetimeFigureOut">
              <a:rPr lang="nl-NL" smtClean="0"/>
              <a:pPr/>
              <a:t>22-9-2022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3095155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E6902943-3FDC-445B-A5C7-53E241741D93}" type="datetimeFigureOut">
              <a:rPr lang="nl-NL" smtClean="0"/>
              <a:pPr/>
              <a:t>22-9-2022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812882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902943-3FDC-445B-A5C7-53E241741D93}" type="datetimeFigureOut">
              <a:rPr lang="nl-NL" smtClean="0"/>
              <a:pPr/>
              <a:t>22-9-2022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1173462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a:t>Klik om de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6902943-3FDC-445B-A5C7-53E241741D93}" type="datetimeFigureOut">
              <a:rPr lang="nl-NL" smtClean="0"/>
              <a:pPr/>
              <a:t>22-9-2022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65555E2-C0D6-4B43-B18D-A69C2D106664}" type="slidenum">
              <a:rPr lang="nl-NL" smtClean="0"/>
              <a:pPr/>
              <a:t>‹nr.›</a:t>
            </a:fld>
            <a:endParaRPr lang="nl-NL"/>
          </a:p>
        </p:txBody>
      </p:sp>
    </p:spTree>
    <p:extLst>
      <p:ext uri="{BB962C8B-B14F-4D97-AF65-F5344CB8AC3E}">
        <p14:creationId xmlns:p14="http://schemas.microsoft.com/office/powerpoint/2010/main" val="4140895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fld id="{E6902943-3FDC-445B-A5C7-53E241741D93}" type="datetimeFigureOut">
              <a:rPr lang="nl-NL" smtClean="0"/>
              <a:pPr/>
              <a:t>22-9-2022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65555E2-C0D6-4B43-B18D-A69C2D106664}" type="slidenum">
              <a:rPr lang="nl-NL" smtClean="0"/>
              <a:pPr/>
              <a:t>‹nr.›</a:t>
            </a:fld>
            <a:endParaRPr lang="nl-NL"/>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356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6902943-3FDC-445B-A5C7-53E241741D93}" type="datetimeFigureOut">
              <a:rPr lang="nl-NL" smtClean="0"/>
              <a:pPr/>
              <a:t>22-9-2022</a:t>
            </a:fld>
            <a:endParaRPr lang="nl-NL"/>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65555E2-C0D6-4B43-B18D-A69C2D106664}" type="slidenum">
              <a:rPr lang="nl-NL" smtClean="0"/>
              <a:pPr/>
              <a:t>‹nr.›</a:t>
            </a:fld>
            <a:endParaRPr lang="nl-NL"/>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229088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ACT zwachteltechniek</a:t>
            </a:r>
          </a:p>
        </p:txBody>
      </p:sp>
      <p:pic>
        <p:nvPicPr>
          <p:cNvPr id="4" name="Afbeelding 3"/>
          <p:cNvPicPr>
            <a:picLocks noChangeAspect="1"/>
          </p:cNvPicPr>
          <p:nvPr/>
        </p:nvPicPr>
        <p:blipFill>
          <a:blip r:embed="rId3"/>
          <a:stretch>
            <a:fillRect/>
          </a:stretch>
        </p:blipFill>
        <p:spPr>
          <a:xfrm>
            <a:off x="342900" y="1939929"/>
            <a:ext cx="4308728" cy="2422867"/>
          </a:xfrm>
          <a:prstGeom prst="rect">
            <a:avLst/>
          </a:prstGeom>
        </p:spPr>
      </p:pic>
      <p:pic>
        <p:nvPicPr>
          <p:cNvPr id="5" name="Afbeelding 4"/>
          <p:cNvPicPr>
            <a:picLocks noChangeAspect="1"/>
          </p:cNvPicPr>
          <p:nvPr/>
        </p:nvPicPr>
        <p:blipFill rotWithShape="1">
          <a:blip r:embed="rId4"/>
          <a:srcRect t="12773" b="13142"/>
          <a:stretch/>
        </p:blipFill>
        <p:spPr>
          <a:xfrm>
            <a:off x="5076056" y="548681"/>
            <a:ext cx="3763119" cy="2088231"/>
          </a:xfrm>
          <a:prstGeom prst="rect">
            <a:avLst/>
          </a:prstGeom>
        </p:spPr>
      </p:pic>
      <p:sp>
        <p:nvSpPr>
          <p:cNvPr id="6" name="Ondertitel 5"/>
          <p:cNvSpPr>
            <a:spLocks noGrp="1"/>
          </p:cNvSpPr>
          <p:nvPr>
            <p:ph type="subTitle" idx="1"/>
          </p:nvPr>
        </p:nvSpPr>
        <p:spPr/>
        <p:txBody>
          <a:bodyPr/>
          <a:lstStyle/>
          <a:p>
            <a:r>
              <a:rPr lang="nl-NL" dirty="0"/>
              <a:t>Theorie</a:t>
            </a:r>
            <a:endParaRPr lang="en-US" dirty="0"/>
          </a:p>
        </p:txBody>
      </p:sp>
    </p:spTree>
    <p:extLst>
      <p:ext uri="{BB962C8B-B14F-4D97-AF65-F5344CB8AC3E}">
        <p14:creationId xmlns:p14="http://schemas.microsoft.com/office/powerpoint/2010/main" val="657139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Niet-ambulante compressietherapie met Lange rek zwachtels</a:t>
            </a:r>
          </a:p>
        </p:txBody>
      </p:sp>
      <p:sp>
        <p:nvSpPr>
          <p:cNvPr id="3" name="Tijdelijke aanduiding voor inhoud 2"/>
          <p:cNvSpPr>
            <a:spLocks noGrp="1"/>
          </p:cNvSpPr>
          <p:nvPr>
            <p:ph idx="1"/>
          </p:nvPr>
        </p:nvSpPr>
        <p:spPr>
          <a:xfrm>
            <a:off x="581192" y="2420888"/>
            <a:ext cx="7989752" cy="4248471"/>
          </a:xfrm>
        </p:spPr>
        <p:txBody>
          <a:bodyPr>
            <a:normAutofit/>
          </a:bodyPr>
          <a:lstStyle/>
          <a:p>
            <a:r>
              <a:rPr lang="nl-NL" dirty="0"/>
              <a:t>Lange rekzwachtels hebben een “vrij hoge rustdruk” en een “lage werkdruk”.</a:t>
            </a:r>
          </a:p>
          <a:p>
            <a:r>
              <a:rPr lang="nl-NL" dirty="0"/>
              <a:t>Compressietherapie (niet-ambulante compressietherapie), wordt toegepast bij cliënten die hun spierpomp niet kunnen gebruiken, denk aan cliënten in een rolstoel. </a:t>
            </a:r>
          </a:p>
          <a:p>
            <a:r>
              <a:rPr lang="nl-NL" dirty="0"/>
              <a:t>De techniek van het zwachtelen is dezelfde als bij ambulante compressietherapie</a:t>
            </a:r>
          </a:p>
          <a:p>
            <a:r>
              <a:rPr lang="nl-NL" dirty="0"/>
              <a:t>De zwachtels geven continu een druk tijdens rust en moeten daarom voor de nacht worden uitgedaan (afknellen). </a:t>
            </a:r>
          </a:p>
        </p:txBody>
      </p:sp>
    </p:spTree>
    <p:extLst>
      <p:ext uri="{BB962C8B-B14F-4D97-AF65-F5344CB8AC3E}">
        <p14:creationId xmlns:p14="http://schemas.microsoft.com/office/powerpoint/2010/main" val="141181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Arteriele</a:t>
            </a:r>
            <a:r>
              <a:rPr lang="nl-NL" dirty="0"/>
              <a:t> Ulcus cruris en Ulcus cruris </a:t>
            </a:r>
            <a:r>
              <a:rPr lang="nl-NL" dirty="0" err="1"/>
              <a:t>venosum</a:t>
            </a:r>
            <a:endParaRPr lang="nl-NL" dirty="0"/>
          </a:p>
        </p:txBody>
      </p:sp>
      <p:sp>
        <p:nvSpPr>
          <p:cNvPr id="3" name="Tijdelijke aanduiding voor inhoud 2"/>
          <p:cNvSpPr>
            <a:spLocks noGrp="1"/>
          </p:cNvSpPr>
          <p:nvPr>
            <p:ph idx="1"/>
          </p:nvPr>
        </p:nvSpPr>
        <p:spPr/>
        <p:txBody>
          <a:bodyPr/>
          <a:lstStyle/>
          <a:p>
            <a:r>
              <a:rPr lang="nl-NL" dirty="0"/>
              <a:t>Een ulcus cruris of ‘open been’ is een wond aan het (onder)been waarbij de genezing langzaam of niet plaatsvindt. </a:t>
            </a:r>
          </a:p>
          <a:p>
            <a:r>
              <a:rPr lang="nl-NL" dirty="0"/>
              <a:t>De wond is vaak met een geel beslag of met een korst bedekt. Soms is de wond bedekt met dode huid en bindweefselcellen die een zwart vlies vormen over de bodem ervan. </a:t>
            </a:r>
          </a:p>
          <a:p>
            <a:r>
              <a:rPr lang="nl-NL" dirty="0"/>
              <a:t>De oorzaak kan een arterieel of veneuze oorzaak hebben.</a:t>
            </a:r>
          </a:p>
          <a:p>
            <a:endParaRPr lang="nl-NL" dirty="0"/>
          </a:p>
        </p:txBody>
      </p:sp>
    </p:spTree>
    <p:extLst>
      <p:ext uri="{BB962C8B-B14F-4D97-AF65-F5344CB8AC3E}">
        <p14:creationId xmlns:p14="http://schemas.microsoft.com/office/powerpoint/2010/main" val="387352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ulcus cruris </a:t>
            </a:r>
            <a:r>
              <a:rPr lang="nl-NL" dirty="0" err="1"/>
              <a:t>venosum</a:t>
            </a:r>
            <a:endParaRPr lang="nl-NL" dirty="0"/>
          </a:p>
        </p:txBody>
      </p:sp>
      <p:sp>
        <p:nvSpPr>
          <p:cNvPr id="3" name="Tijdelijke aanduiding voor inhoud 2"/>
          <p:cNvSpPr>
            <a:spLocks noGrp="1"/>
          </p:cNvSpPr>
          <p:nvPr>
            <p:ph idx="1"/>
          </p:nvPr>
        </p:nvSpPr>
        <p:spPr/>
        <p:txBody>
          <a:bodyPr>
            <a:normAutofit/>
          </a:bodyPr>
          <a:lstStyle/>
          <a:p>
            <a:r>
              <a:rPr lang="nl-NL" dirty="0"/>
              <a:t>Wanneer het veneuze (bloedvaten met </a:t>
            </a:r>
            <a:r>
              <a:rPr lang="nl-NL" dirty="0" err="1"/>
              <a:t>zuurstof-arm</a:t>
            </a:r>
            <a:r>
              <a:rPr lang="nl-NL" dirty="0"/>
              <a:t> bloed) systeem bij de aandoening betrokken is, spreekt men van een ulcus cruris </a:t>
            </a:r>
            <a:r>
              <a:rPr lang="nl-NL" dirty="0" err="1"/>
              <a:t>venosum</a:t>
            </a:r>
            <a:r>
              <a:rPr lang="nl-NL" dirty="0"/>
              <a:t>. </a:t>
            </a:r>
          </a:p>
          <a:p>
            <a:r>
              <a:rPr lang="nl-NL" dirty="0"/>
              <a:t>De cliënten zal aangeven dat de benen moe, zwaar aanvoelen. Vaak ook met (nachtelijke) krampen. Men kan last hebben van ‘restless </a:t>
            </a:r>
            <a:r>
              <a:rPr lang="nl-NL" dirty="0" err="1"/>
              <a:t>legs</a:t>
            </a:r>
            <a:r>
              <a:rPr lang="nl-NL" dirty="0"/>
              <a:t> (tintelingen, krampen, onbedwingbare onrust in de benen)</a:t>
            </a:r>
          </a:p>
        </p:txBody>
      </p:sp>
    </p:spTree>
    <p:extLst>
      <p:ext uri="{BB962C8B-B14F-4D97-AF65-F5344CB8AC3E}">
        <p14:creationId xmlns:p14="http://schemas.microsoft.com/office/powerpoint/2010/main" val="2714633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Arteriële ulcus cruris</a:t>
            </a:r>
          </a:p>
        </p:txBody>
      </p:sp>
      <p:sp>
        <p:nvSpPr>
          <p:cNvPr id="3" name="Tijdelijke aanduiding voor inhoud 2"/>
          <p:cNvSpPr>
            <a:spLocks noGrp="1"/>
          </p:cNvSpPr>
          <p:nvPr>
            <p:ph idx="1"/>
          </p:nvPr>
        </p:nvSpPr>
        <p:spPr/>
        <p:txBody>
          <a:bodyPr/>
          <a:lstStyle/>
          <a:p>
            <a:r>
              <a:rPr lang="nl-NL" dirty="0"/>
              <a:t>Veroorzaakt door gehele of gedeeltelijke afsluiting van de arteriële (slagaderlijke) bloedvoorziening. </a:t>
            </a:r>
          </a:p>
          <a:p>
            <a:r>
              <a:rPr lang="nl-NL" dirty="0" err="1"/>
              <a:t>Atherosclerosis</a:t>
            </a:r>
            <a:r>
              <a:rPr lang="nl-NL" dirty="0"/>
              <a:t> ophoping van een vetachtige substantie aan de binnenzijde van de wand van het bloedvat, is één van de belangrijkste oorzaken. </a:t>
            </a:r>
          </a:p>
          <a:p>
            <a:r>
              <a:rPr lang="nl-NL" dirty="0"/>
              <a:t>De klachten en verschijnselen verschillen van die van het veneuze ulcus cruris. </a:t>
            </a:r>
          </a:p>
        </p:txBody>
      </p:sp>
    </p:spTree>
    <p:extLst>
      <p:ext uri="{BB962C8B-B14F-4D97-AF65-F5344CB8AC3E}">
        <p14:creationId xmlns:p14="http://schemas.microsoft.com/office/powerpoint/2010/main" val="229164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Let op!</a:t>
            </a:r>
          </a:p>
        </p:txBody>
      </p:sp>
      <p:sp>
        <p:nvSpPr>
          <p:cNvPr id="3" name="Tijdelijke aanduiding voor inhoud 2"/>
          <p:cNvSpPr>
            <a:spLocks noGrp="1"/>
          </p:cNvSpPr>
          <p:nvPr>
            <p:ph idx="1"/>
          </p:nvPr>
        </p:nvSpPr>
        <p:spPr>
          <a:xfrm>
            <a:off x="565293" y="2220065"/>
            <a:ext cx="7989752" cy="3630795"/>
          </a:xfrm>
        </p:spPr>
        <p:txBody>
          <a:bodyPr/>
          <a:lstStyle/>
          <a:p>
            <a:r>
              <a:rPr lang="nl-NL" dirty="0"/>
              <a:t>Nu komen er 										plaatjes….</a:t>
            </a:r>
          </a:p>
        </p:txBody>
      </p:sp>
      <p:sp>
        <p:nvSpPr>
          <p:cNvPr id="4" name="AutoShape 4" descr="Afbeeldingsresultaat voor vies smiley"/>
          <p:cNvSpPr>
            <a:spLocks noChangeAspect="1" noChangeArrowheads="1"/>
          </p:cNvSpPr>
          <p:nvPr/>
        </p:nvSpPr>
        <p:spPr bwMode="auto">
          <a:xfrm>
            <a:off x="3203848" y="3429000"/>
            <a:ext cx="2160240" cy="216024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a:stretch>
            <a:fillRect/>
          </a:stretch>
        </p:blipFill>
        <p:spPr>
          <a:xfrm>
            <a:off x="3474343" y="3429000"/>
            <a:ext cx="1619250" cy="1457325"/>
          </a:xfrm>
          <a:prstGeom prst="rect">
            <a:avLst/>
          </a:prstGeom>
        </p:spPr>
      </p:pic>
    </p:spTree>
    <p:extLst>
      <p:ext uri="{BB962C8B-B14F-4D97-AF65-F5344CB8AC3E}">
        <p14:creationId xmlns:p14="http://schemas.microsoft.com/office/powerpoint/2010/main" val="956349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Ulcus cruris</a:t>
            </a:r>
          </a:p>
        </p:txBody>
      </p:sp>
      <p:pic>
        <p:nvPicPr>
          <p:cNvPr id="7" name="Tijdelijke aanduiding voor inhoud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8096" y="1988840"/>
            <a:ext cx="2676525" cy="1704975"/>
          </a:xfrm>
        </p:spPr>
      </p:pic>
      <p:pic>
        <p:nvPicPr>
          <p:cNvPr id="4" name="Tijdelijke aanduiding voor inhoud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4025" y="3492500"/>
            <a:ext cx="2838450" cy="1609725"/>
          </a:xfrm>
          <a:prstGeom prst="rect">
            <a:avLst/>
          </a:prstGeom>
        </p:spPr>
      </p:pic>
      <p:pic>
        <p:nvPicPr>
          <p:cNvPr id="5" name="Tijdelijke aanduiding voor inhoud 3"/>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5724128" y="4797152"/>
            <a:ext cx="2768648" cy="1800200"/>
          </a:xfrm>
          <a:prstGeom prst="rect">
            <a:avLst/>
          </a:prstGeom>
        </p:spPr>
      </p:pic>
    </p:spTree>
    <p:extLst>
      <p:ext uri="{BB962C8B-B14F-4D97-AF65-F5344CB8AC3E}">
        <p14:creationId xmlns:p14="http://schemas.microsoft.com/office/powerpoint/2010/main" val="3788173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755576" y="692696"/>
            <a:ext cx="8229600" cy="1143000"/>
          </a:xfrm>
        </p:spPr>
        <p:txBody>
          <a:bodyPr>
            <a:normAutofit/>
          </a:bodyPr>
          <a:lstStyle/>
          <a:p>
            <a:r>
              <a:rPr lang="nl-NL" dirty="0"/>
              <a:t>Oedeem</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0125" y="3297237"/>
            <a:ext cx="4286250" cy="2000250"/>
          </a:xfrm>
        </p:spPr>
      </p:pic>
      <p:sp>
        <p:nvSpPr>
          <p:cNvPr id="5" name="Tekstvak 4"/>
          <p:cNvSpPr txBox="1"/>
          <p:nvPr/>
        </p:nvSpPr>
        <p:spPr>
          <a:xfrm>
            <a:off x="1875855" y="2348880"/>
            <a:ext cx="4680520" cy="646331"/>
          </a:xfrm>
          <a:prstGeom prst="rect">
            <a:avLst/>
          </a:prstGeom>
          <a:noFill/>
        </p:spPr>
        <p:txBody>
          <a:bodyPr wrap="square" rtlCol="0">
            <a:spAutoFit/>
          </a:bodyPr>
          <a:lstStyle/>
          <a:p>
            <a:pPr algn="ctr"/>
            <a:r>
              <a:rPr lang="nl-NL" sz="3600" dirty="0"/>
              <a:t>    </a:t>
            </a:r>
            <a:r>
              <a:rPr lang="nl-NL" sz="3600" dirty="0" err="1"/>
              <a:t>Pitting</a:t>
            </a:r>
            <a:r>
              <a:rPr lang="nl-NL" sz="3600" dirty="0"/>
              <a:t> oedeem</a:t>
            </a:r>
          </a:p>
        </p:txBody>
      </p:sp>
    </p:spTree>
    <p:extLst>
      <p:ext uri="{BB962C8B-B14F-4D97-AF65-F5344CB8AC3E}">
        <p14:creationId xmlns:p14="http://schemas.microsoft.com/office/powerpoint/2010/main" val="19035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Circulatiestoornis</a:t>
            </a:r>
          </a:p>
        </p:txBody>
      </p:sp>
      <p:sp>
        <p:nvSpPr>
          <p:cNvPr id="4" name="Tijdelijke aanduiding voor tekst 3"/>
          <p:cNvSpPr>
            <a:spLocks noGrp="1"/>
          </p:cNvSpPr>
          <p:nvPr>
            <p:ph type="body" idx="1"/>
          </p:nvPr>
        </p:nvSpPr>
        <p:spPr/>
        <p:txBody>
          <a:bodyPr/>
          <a:lstStyle/>
          <a:p>
            <a:endParaRPr lang="nl-NL"/>
          </a:p>
        </p:txBody>
      </p:sp>
      <p:sp>
        <p:nvSpPr>
          <p:cNvPr id="2" name="Tijdelijke aanduiding voor inhoud 1"/>
          <p:cNvSpPr>
            <a:spLocks noGrp="1"/>
          </p:cNvSpPr>
          <p:nvPr>
            <p:ph sz="half" idx="2"/>
          </p:nvPr>
        </p:nvSpPr>
        <p:spPr>
          <a:xfrm>
            <a:off x="251520" y="3109433"/>
            <a:ext cx="1893849" cy="2934999"/>
          </a:xfrm>
        </p:spPr>
        <p:txBody>
          <a:bodyPr/>
          <a:lstStyle/>
          <a:p>
            <a:pPr marL="137160" indent="0">
              <a:buNone/>
            </a:pPr>
            <a:r>
              <a:rPr lang="nl-NL" dirty="0"/>
              <a:t>Arteriële insufficiëntie</a:t>
            </a:r>
          </a:p>
          <a:p>
            <a:pPr lvl="2"/>
            <a:endParaRPr lang="nl-NL" dirty="0"/>
          </a:p>
          <a:p>
            <a:pPr lvl="2"/>
            <a:endParaRPr lang="nl-NL" dirty="0"/>
          </a:p>
          <a:p>
            <a:pPr lvl="2"/>
            <a:endParaRPr lang="nl-NL" dirty="0"/>
          </a:p>
        </p:txBody>
      </p:sp>
      <p:sp>
        <p:nvSpPr>
          <p:cNvPr id="5" name="Tijdelijke aanduiding voor tekst 4"/>
          <p:cNvSpPr>
            <a:spLocks noGrp="1"/>
          </p:cNvSpPr>
          <p:nvPr>
            <p:ph type="body" sz="quarter" idx="3"/>
          </p:nvPr>
        </p:nvSpPr>
        <p:spPr/>
        <p:txBody>
          <a:bodyPr/>
          <a:lstStyle/>
          <a:p>
            <a:endParaRPr lang="nl-NL"/>
          </a:p>
        </p:txBody>
      </p:sp>
      <p:sp>
        <p:nvSpPr>
          <p:cNvPr id="6" name="Tijdelijke aanduiding voor inhoud 5"/>
          <p:cNvSpPr>
            <a:spLocks noGrp="1"/>
          </p:cNvSpPr>
          <p:nvPr>
            <p:ph sz="quarter" idx="4"/>
          </p:nvPr>
        </p:nvSpPr>
        <p:spPr>
          <a:xfrm>
            <a:off x="6804248" y="2926051"/>
            <a:ext cx="2160240" cy="2934999"/>
          </a:xfrm>
        </p:spPr>
        <p:txBody>
          <a:bodyPr/>
          <a:lstStyle/>
          <a:p>
            <a:pPr marL="0" indent="0">
              <a:buNone/>
            </a:pPr>
            <a:r>
              <a:rPr lang="nl-NL" dirty="0"/>
              <a:t>Veneuze insufficiëntie</a:t>
            </a:r>
          </a:p>
          <a:p>
            <a:endParaRPr lang="nl-NL" dirty="0"/>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2331" y="2219151"/>
            <a:ext cx="4698734" cy="4432768"/>
          </a:xfrm>
          <a:prstGeom prst="rect">
            <a:avLst/>
          </a:prstGeom>
        </p:spPr>
      </p:pic>
    </p:spTree>
    <p:extLst>
      <p:ext uri="{BB962C8B-B14F-4D97-AF65-F5344CB8AC3E}">
        <p14:creationId xmlns:p14="http://schemas.microsoft.com/office/powerpoint/2010/main" val="721595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dirty="0"/>
              <a:t>Oedeem</a:t>
            </a:r>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2852936"/>
            <a:ext cx="5054187" cy="3269679"/>
          </a:xfrm>
        </p:spPr>
      </p:pic>
      <p:sp>
        <p:nvSpPr>
          <p:cNvPr id="6" name="Tekstvak 5"/>
          <p:cNvSpPr txBox="1"/>
          <p:nvPr/>
        </p:nvSpPr>
        <p:spPr>
          <a:xfrm>
            <a:off x="2274557" y="2204864"/>
            <a:ext cx="4032448" cy="461665"/>
          </a:xfrm>
          <a:prstGeom prst="rect">
            <a:avLst/>
          </a:prstGeom>
          <a:noFill/>
        </p:spPr>
        <p:txBody>
          <a:bodyPr wrap="square" rtlCol="0">
            <a:spAutoFit/>
          </a:bodyPr>
          <a:lstStyle/>
          <a:p>
            <a:pPr algn="ctr"/>
            <a:r>
              <a:rPr lang="nl-NL" sz="2400" dirty="0"/>
              <a:t>Veneuze insufficiëntie</a:t>
            </a:r>
          </a:p>
        </p:txBody>
      </p:sp>
    </p:spTree>
    <p:extLst>
      <p:ext uri="{BB962C8B-B14F-4D97-AF65-F5344CB8AC3E}">
        <p14:creationId xmlns:p14="http://schemas.microsoft.com/office/powerpoint/2010/main" val="2732352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nl-NL" dirty="0"/>
              <a:t>Oedeem</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7291" y="3060134"/>
            <a:ext cx="3957355" cy="2598663"/>
          </a:xfrm>
        </p:spPr>
      </p:pic>
      <p:sp>
        <p:nvSpPr>
          <p:cNvPr id="5" name="Tekstvak 4"/>
          <p:cNvSpPr txBox="1"/>
          <p:nvPr/>
        </p:nvSpPr>
        <p:spPr>
          <a:xfrm>
            <a:off x="2415729" y="2348880"/>
            <a:ext cx="4320480" cy="461665"/>
          </a:xfrm>
          <a:prstGeom prst="rect">
            <a:avLst/>
          </a:prstGeom>
          <a:noFill/>
        </p:spPr>
        <p:txBody>
          <a:bodyPr wrap="square" rtlCol="0">
            <a:spAutoFit/>
          </a:bodyPr>
          <a:lstStyle/>
          <a:p>
            <a:pPr algn="ctr"/>
            <a:r>
              <a:rPr lang="nl-NL" sz="2400" dirty="0"/>
              <a:t>Lymfe oedeem</a:t>
            </a:r>
          </a:p>
        </p:txBody>
      </p:sp>
    </p:spTree>
    <p:extLst>
      <p:ext uri="{BB962C8B-B14F-4D97-AF65-F5344CB8AC3E}">
        <p14:creationId xmlns:p14="http://schemas.microsoft.com/office/powerpoint/2010/main" val="2913547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 van de les</a:t>
            </a:r>
          </a:p>
        </p:txBody>
      </p:sp>
      <p:sp>
        <p:nvSpPr>
          <p:cNvPr id="3" name="Tijdelijke aanduiding voor inhoud 2"/>
          <p:cNvSpPr>
            <a:spLocks noGrp="1"/>
          </p:cNvSpPr>
          <p:nvPr>
            <p:ph idx="1"/>
          </p:nvPr>
        </p:nvSpPr>
        <p:spPr>
          <a:xfrm>
            <a:off x="581192" y="2228003"/>
            <a:ext cx="7989752" cy="4225333"/>
          </a:xfrm>
        </p:spPr>
        <p:txBody>
          <a:bodyPr>
            <a:normAutofit/>
          </a:bodyPr>
          <a:lstStyle/>
          <a:p>
            <a:r>
              <a:rPr lang="nl-NL" dirty="0"/>
              <a:t>Je kan de werking van compressie therapie beschrijven</a:t>
            </a:r>
          </a:p>
          <a:p>
            <a:r>
              <a:rPr lang="nl-NL" dirty="0"/>
              <a:t>Je kan vertellen wat de indicaties van compressie therapie zijn</a:t>
            </a:r>
          </a:p>
          <a:p>
            <a:r>
              <a:rPr lang="nl-NL" dirty="0"/>
              <a:t>Je kan de complicaties benoemen van compressie therapie </a:t>
            </a:r>
          </a:p>
          <a:p>
            <a:r>
              <a:rPr lang="nl-NL" dirty="0"/>
              <a:t>Je kan de contra-indicaties benoemen van compressie therapie </a:t>
            </a:r>
          </a:p>
          <a:p>
            <a:r>
              <a:rPr lang="nl-NL" dirty="0"/>
              <a:t>Je weet het verschil tussen Ambulante Compressie therapie en niet ambulante compressie therapie</a:t>
            </a:r>
          </a:p>
          <a:p>
            <a:r>
              <a:rPr lang="nl-NL" dirty="0"/>
              <a:t>Je kan benoemen wat ulcus </a:t>
            </a:r>
            <a:r>
              <a:rPr lang="nl-NL"/>
              <a:t>cruris is</a:t>
            </a:r>
            <a:endParaRPr lang="nl-NL" dirty="0"/>
          </a:p>
        </p:txBody>
      </p:sp>
    </p:spTree>
    <p:extLst>
      <p:ext uri="{BB962C8B-B14F-4D97-AF65-F5344CB8AC3E}">
        <p14:creationId xmlns:p14="http://schemas.microsoft.com/office/powerpoint/2010/main" val="14686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1772816"/>
            <a:ext cx="3024336" cy="3641300"/>
          </a:xfrm>
          <a:prstGeom prst="rect">
            <a:avLst/>
          </a:prstGeom>
        </p:spPr>
      </p:pic>
      <p:sp>
        <p:nvSpPr>
          <p:cNvPr id="3" name="Titel 2"/>
          <p:cNvSpPr>
            <a:spLocks noGrp="1"/>
          </p:cNvSpPr>
          <p:nvPr>
            <p:ph type="title"/>
          </p:nvPr>
        </p:nvSpPr>
        <p:spPr/>
        <p:txBody>
          <a:bodyPr/>
          <a:lstStyle/>
          <a:p>
            <a:r>
              <a:rPr lang="nl-NL" dirty="0" err="1"/>
              <a:t>Arteriele</a:t>
            </a:r>
            <a:r>
              <a:rPr lang="nl-NL" dirty="0"/>
              <a:t> of veneus probleem?</a:t>
            </a:r>
          </a:p>
        </p:txBody>
      </p:sp>
      <p:sp>
        <p:nvSpPr>
          <p:cNvPr id="2" name="Tijdelijke aanduiding voor inhoud 1"/>
          <p:cNvSpPr>
            <a:spLocks noGrp="1"/>
          </p:cNvSpPr>
          <p:nvPr>
            <p:ph idx="1"/>
          </p:nvPr>
        </p:nvSpPr>
        <p:spPr>
          <a:xfrm>
            <a:off x="1330340" y="5589240"/>
            <a:ext cx="6727810" cy="945408"/>
          </a:xfrm>
        </p:spPr>
        <p:txBody>
          <a:bodyPr>
            <a:normAutofit/>
          </a:bodyPr>
          <a:lstStyle/>
          <a:p>
            <a:pPr marL="393192" lvl="1" indent="0">
              <a:buNone/>
            </a:pPr>
            <a:endParaRPr lang="nl-NL" dirty="0"/>
          </a:p>
          <a:p>
            <a:pPr marL="310896" lvl="2" indent="0">
              <a:buNone/>
            </a:pPr>
            <a:r>
              <a:rPr lang="nl-NL" sz="2000" b="1" dirty="0"/>
              <a:t>Arte</a:t>
            </a:r>
            <a:r>
              <a:rPr lang="nl-NL" sz="2000" dirty="0"/>
              <a:t>riosclerose/ claudicatio </a:t>
            </a:r>
            <a:r>
              <a:rPr lang="nl-NL" sz="2000" dirty="0" err="1"/>
              <a:t>intermittens</a:t>
            </a:r>
            <a:r>
              <a:rPr lang="nl-NL" sz="2000" dirty="0"/>
              <a:t> (</a:t>
            </a:r>
            <a:r>
              <a:rPr lang="nl-NL" sz="2000" dirty="0" err="1"/>
              <a:t>roken,DM</a:t>
            </a:r>
            <a:r>
              <a:rPr lang="nl-NL" sz="2000" dirty="0"/>
              <a:t>)</a:t>
            </a:r>
          </a:p>
          <a:p>
            <a:endParaRPr lang="nl-NL" dirty="0"/>
          </a:p>
        </p:txBody>
      </p:sp>
    </p:spTree>
    <p:extLst>
      <p:ext uri="{BB962C8B-B14F-4D97-AF65-F5344CB8AC3E}">
        <p14:creationId xmlns:p14="http://schemas.microsoft.com/office/powerpoint/2010/main" val="219821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err="1"/>
              <a:t>Arteriele</a:t>
            </a:r>
            <a:r>
              <a:rPr lang="nl-NL" dirty="0"/>
              <a:t> of veneus probleem??</a:t>
            </a:r>
          </a:p>
        </p:txBody>
      </p:sp>
      <p:sp>
        <p:nvSpPr>
          <p:cNvPr id="2" name="Tijdelijke aanduiding voor inhoud 1"/>
          <p:cNvSpPr>
            <a:spLocks noGrp="1"/>
          </p:cNvSpPr>
          <p:nvPr>
            <p:ph idx="1"/>
          </p:nvPr>
        </p:nvSpPr>
        <p:spPr/>
        <p:txBody>
          <a:bodyPr>
            <a:normAutofit/>
          </a:bodyPr>
          <a:lstStyle/>
          <a:p>
            <a:pPr marL="393192" lvl="1" indent="0">
              <a:buNone/>
            </a:pPr>
            <a:endParaRPr lang="nl-NL" dirty="0"/>
          </a:p>
          <a:p>
            <a:pPr marL="393192" lvl="1" indent="0">
              <a:buNone/>
            </a:pPr>
            <a:r>
              <a:rPr lang="nl-NL" dirty="0"/>
              <a:t>Door:</a:t>
            </a:r>
          </a:p>
          <a:p>
            <a:pPr lvl="2"/>
            <a:r>
              <a:rPr lang="nl-NL" dirty="0"/>
              <a:t>veneus </a:t>
            </a:r>
          </a:p>
          <a:p>
            <a:pPr lvl="2"/>
            <a:endParaRPr lang="nl-NL" dirty="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2780928"/>
            <a:ext cx="2895600" cy="3810000"/>
          </a:xfrm>
          <a:prstGeom prst="rect">
            <a:avLst/>
          </a:prstGeom>
        </p:spPr>
      </p:pic>
    </p:spTree>
    <p:extLst>
      <p:ext uri="{BB962C8B-B14F-4D97-AF65-F5344CB8AC3E}">
        <p14:creationId xmlns:p14="http://schemas.microsoft.com/office/powerpoint/2010/main" val="167538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Veneuze insufficiëntie</a:t>
            </a:r>
          </a:p>
        </p:txBody>
      </p:sp>
      <p:sp>
        <p:nvSpPr>
          <p:cNvPr id="2" name="Tijdelijke aanduiding voor inhoud 1"/>
          <p:cNvSpPr>
            <a:spLocks noGrp="1"/>
          </p:cNvSpPr>
          <p:nvPr>
            <p:ph idx="1"/>
          </p:nvPr>
        </p:nvSpPr>
        <p:spPr/>
        <p:txBody>
          <a:bodyPr/>
          <a:lstStyle/>
          <a:p>
            <a:pPr marL="137160" indent="0">
              <a:buNone/>
            </a:pPr>
            <a:endParaRPr lang="nl-NL" dirty="0"/>
          </a:p>
          <a:p>
            <a:pPr marL="594360" indent="-457200"/>
            <a:r>
              <a:rPr lang="nl-NL" b="1" dirty="0"/>
              <a:t>Varices</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1412776"/>
            <a:ext cx="1924050" cy="238125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24528"/>
            <a:ext cx="9144000" cy="2633472"/>
          </a:xfrm>
          <a:prstGeom prst="rect">
            <a:avLst/>
          </a:prstGeom>
        </p:spPr>
      </p:pic>
    </p:spTree>
    <p:extLst>
      <p:ext uri="{BB962C8B-B14F-4D97-AF65-F5344CB8AC3E}">
        <p14:creationId xmlns:p14="http://schemas.microsoft.com/office/powerpoint/2010/main" val="27408855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Veneuze insufficiëntie</a:t>
            </a:r>
          </a:p>
        </p:txBody>
      </p:sp>
      <p:sp>
        <p:nvSpPr>
          <p:cNvPr id="2" name="Tijdelijke aanduiding voor inhoud 1"/>
          <p:cNvSpPr>
            <a:spLocks noGrp="1"/>
          </p:cNvSpPr>
          <p:nvPr>
            <p:ph idx="1"/>
          </p:nvPr>
        </p:nvSpPr>
        <p:spPr/>
        <p:txBody>
          <a:bodyPr/>
          <a:lstStyle/>
          <a:p>
            <a:pPr marL="137160" indent="0">
              <a:buNone/>
            </a:pPr>
            <a:endParaRPr lang="nl-NL" dirty="0"/>
          </a:p>
          <a:p>
            <a:pPr marL="594360" indent="-457200"/>
            <a:r>
              <a:rPr lang="nl-NL" b="1" dirty="0"/>
              <a:t>Tromboflebitis</a:t>
            </a:r>
            <a:endParaRPr lang="nl-NL" dirty="0"/>
          </a:p>
          <a:p>
            <a:pPr marL="594360" indent="-457200"/>
            <a:endParaRPr lang="nl-NL" b="1" dirty="0"/>
          </a:p>
          <a:p>
            <a:pPr marL="594360" indent="-457200"/>
            <a:endParaRPr lang="nl-NL" b="1" dirty="0"/>
          </a:p>
          <a:p>
            <a:pPr marL="594360" indent="-457200"/>
            <a:endParaRPr lang="nl-NL" b="1" dirty="0"/>
          </a:p>
          <a:p>
            <a:pPr marL="594360" indent="-457200"/>
            <a:endParaRPr lang="nl-NL" b="1" dirty="0"/>
          </a:p>
          <a:p>
            <a:pPr marL="594360" indent="-457200"/>
            <a:endParaRPr lang="nl-NL" b="1" dirty="0"/>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2621046"/>
            <a:ext cx="2553056" cy="3353268"/>
          </a:xfrm>
          <a:prstGeom prst="rect">
            <a:avLst/>
          </a:prstGeom>
        </p:spPr>
      </p:pic>
    </p:spTree>
    <p:extLst>
      <p:ext uri="{BB962C8B-B14F-4D97-AF65-F5344CB8AC3E}">
        <p14:creationId xmlns:p14="http://schemas.microsoft.com/office/powerpoint/2010/main" val="984494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Vragen?</a:t>
            </a:r>
            <a:endParaRPr lang="en-US" dirty="0"/>
          </a:p>
        </p:txBody>
      </p:sp>
      <p:sp>
        <p:nvSpPr>
          <p:cNvPr id="3" name="Tijdelijke aanduiding voor inhoud 2"/>
          <p:cNvSpPr>
            <a:spLocks noGrp="1"/>
          </p:cNvSpPr>
          <p:nvPr>
            <p:ph idx="1"/>
          </p:nvPr>
        </p:nvSpPr>
        <p:spPr/>
        <p:txBody>
          <a:bodyPr/>
          <a:lstStyle/>
          <a:p>
            <a:endParaRPr lang="nl-NL" dirty="0"/>
          </a:p>
          <a:p>
            <a:endParaRPr lang="nl-NL" dirty="0"/>
          </a:p>
          <a:p>
            <a:r>
              <a:rPr lang="nl-NL" dirty="0"/>
              <a:t>Zie ook het protocol Ambulante compressietherapie onderbeen met korte rek zwachtels</a:t>
            </a:r>
          </a:p>
          <a:p>
            <a:endParaRPr lang="nl-NL" dirty="0"/>
          </a:p>
          <a:p>
            <a:pPr marL="0" indent="0">
              <a:buNone/>
            </a:pPr>
            <a:endParaRPr lang="en-US" dirty="0"/>
          </a:p>
        </p:txBody>
      </p:sp>
    </p:spTree>
    <p:extLst>
      <p:ext uri="{BB962C8B-B14F-4D97-AF65-F5344CB8AC3E}">
        <p14:creationId xmlns:p14="http://schemas.microsoft.com/office/powerpoint/2010/main" val="301719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l="33469" t="71962" r="53654" b="3711"/>
          <a:stretch/>
        </p:blipFill>
        <p:spPr>
          <a:xfrm>
            <a:off x="6660232" y="4005064"/>
            <a:ext cx="2203009" cy="2254403"/>
          </a:xfrm>
          <a:prstGeom prst="rect">
            <a:avLst/>
          </a:prstGeom>
        </p:spPr>
      </p:pic>
      <p:sp>
        <p:nvSpPr>
          <p:cNvPr id="2" name="Titel 1"/>
          <p:cNvSpPr>
            <a:spLocks noGrp="1"/>
          </p:cNvSpPr>
          <p:nvPr>
            <p:ph type="title"/>
          </p:nvPr>
        </p:nvSpPr>
        <p:spPr/>
        <p:txBody>
          <a:bodyPr/>
          <a:lstStyle/>
          <a:p>
            <a:r>
              <a:rPr lang="nl-NL" dirty="0"/>
              <a:t>Werking van compressie therapie</a:t>
            </a:r>
          </a:p>
        </p:txBody>
      </p:sp>
      <p:sp>
        <p:nvSpPr>
          <p:cNvPr id="3" name="Tijdelijke aanduiding voor inhoud 2"/>
          <p:cNvSpPr>
            <a:spLocks noGrp="1"/>
          </p:cNvSpPr>
          <p:nvPr>
            <p:ph idx="1"/>
          </p:nvPr>
        </p:nvSpPr>
        <p:spPr>
          <a:xfrm>
            <a:off x="467543" y="1916832"/>
            <a:ext cx="8395697" cy="1512168"/>
          </a:xfrm>
        </p:spPr>
        <p:txBody>
          <a:bodyPr>
            <a:normAutofit/>
          </a:bodyPr>
          <a:lstStyle/>
          <a:p>
            <a:pPr marL="0" indent="0">
              <a:buNone/>
            </a:pPr>
            <a:r>
              <a:rPr lang="nl-NL" dirty="0"/>
              <a:t>Compressie betekent het uitoefenen van druk. </a:t>
            </a:r>
          </a:p>
          <a:p>
            <a:r>
              <a:rPr lang="nl-NL" dirty="0"/>
              <a:t>Als je gaat zwachtelen moet de druk het hoogst zijn rond de enkel en vandaar geleidelijk afnemen in de richting knie ( het hart). </a:t>
            </a:r>
          </a:p>
          <a:p>
            <a:pPr marL="0" indent="0">
              <a:buNone/>
            </a:pPr>
            <a:endParaRPr lang="nl-NL" dirty="0"/>
          </a:p>
        </p:txBody>
      </p:sp>
      <p:sp>
        <p:nvSpPr>
          <p:cNvPr id="5" name="Tekstvak 4"/>
          <p:cNvSpPr txBox="1"/>
          <p:nvPr/>
        </p:nvSpPr>
        <p:spPr>
          <a:xfrm>
            <a:off x="467543" y="3212976"/>
            <a:ext cx="5904657" cy="3367076"/>
          </a:xfrm>
          <a:prstGeom prst="rect">
            <a:avLst/>
          </a:prstGeom>
          <a:noFill/>
        </p:spPr>
        <p:txBody>
          <a:bodyPr wrap="square" rtlCol="0">
            <a:spAutoFit/>
          </a:bodyPr>
          <a:lstStyle/>
          <a:p>
            <a:pPr lvl="0" defTabSz="914400">
              <a:lnSpc>
                <a:spcPct val="90000"/>
              </a:lnSpc>
              <a:spcBef>
                <a:spcPts val="1200"/>
              </a:spcBef>
              <a:spcAft>
                <a:spcPts val="200"/>
              </a:spcAft>
              <a:buClr>
                <a:srgbClr val="99CB38"/>
              </a:buClr>
              <a:buSzPct val="100000"/>
            </a:pPr>
            <a:r>
              <a:rPr lang="nl-NL" sz="2000" dirty="0">
                <a:solidFill>
                  <a:prstClr val="black"/>
                </a:solidFill>
              </a:rPr>
              <a:t>Hoe doe je dat?</a:t>
            </a:r>
          </a:p>
          <a:p>
            <a:pPr marL="91440" lvl="0" indent="-91440" defTabSz="914400">
              <a:lnSpc>
                <a:spcPct val="90000"/>
              </a:lnSpc>
              <a:spcBef>
                <a:spcPts val="1200"/>
              </a:spcBef>
              <a:spcAft>
                <a:spcPts val="200"/>
              </a:spcAft>
              <a:buClr>
                <a:srgbClr val="99CB38"/>
              </a:buClr>
              <a:buSzPct val="100000"/>
              <a:buFont typeface="Wingdings" panose="05000000000000000000" pitchFamily="2" charset="2"/>
              <a:buChar char="§"/>
            </a:pPr>
            <a:r>
              <a:rPr lang="nl-NL" sz="1600" dirty="0">
                <a:solidFill>
                  <a:prstClr val="black"/>
                </a:solidFill>
              </a:rPr>
              <a:t> Door de zwachtel onder constante spanning aan te brengen (van voet richting bovenbeen). </a:t>
            </a:r>
          </a:p>
          <a:p>
            <a:pPr marL="91440" lvl="0" indent="-91440" defTabSz="914400">
              <a:lnSpc>
                <a:spcPct val="90000"/>
              </a:lnSpc>
              <a:spcBef>
                <a:spcPts val="1200"/>
              </a:spcBef>
              <a:spcAft>
                <a:spcPts val="200"/>
              </a:spcAft>
              <a:buClr>
                <a:srgbClr val="99CB38"/>
              </a:buClr>
              <a:buSzPct val="100000"/>
              <a:buFont typeface="Wingdings" panose="05000000000000000000" pitchFamily="2" charset="2"/>
              <a:buChar char="§"/>
            </a:pPr>
            <a:r>
              <a:rPr lang="nl-NL" sz="1600" dirty="0">
                <a:solidFill>
                  <a:prstClr val="black"/>
                </a:solidFill>
              </a:rPr>
              <a:t> Daarbij moet je de druk gelijkmatig verdelen over alle zijden van het been. </a:t>
            </a:r>
          </a:p>
          <a:p>
            <a:pPr lvl="0" defTabSz="914400">
              <a:lnSpc>
                <a:spcPct val="90000"/>
              </a:lnSpc>
              <a:spcBef>
                <a:spcPts val="1200"/>
              </a:spcBef>
              <a:spcAft>
                <a:spcPts val="200"/>
              </a:spcAft>
              <a:buClr>
                <a:srgbClr val="99CB38"/>
              </a:buClr>
              <a:buSzPct val="100000"/>
            </a:pPr>
            <a:r>
              <a:rPr lang="nl-NL" sz="2000" dirty="0">
                <a:solidFill>
                  <a:prstClr val="black"/>
                </a:solidFill>
              </a:rPr>
              <a:t>Doel van compressie therapie, door druk van buitenaf: </a:t>
            </a:r>
          </a:p>
          <a:p>
            <a:pPr marL="91440" lvl="0" indent="-91440" defTabSz="914400">
              <a:lnSpc>
                <a:spcPct val="90000"/>
              </a:lnSpc>
              <a:spcBef>
                <a:spcPts val="1200"/>
              </a:spcBef>
              <a:spcAft>
                <a:spcPts val="200"/>
              </a:spcAft>
              <a:buClr>
                <a:srgbClr val="99CB38"/>
              </a:buClr>
              <a:buSzPct val="100000"/>
              <a:buFont typeface="Wingdings" panose="05000000000000000000" pitchFamily="2" charset="2"/>
              <a:buChar char="§"/>
            </a:pPr>
            <a:r>
              <a:rPr lang="nl-NL" sz="1600" dirty="0">
                <a:solidFill>
                  <a:prstClr val="black"/>
                </a:solidFill>
              </a:rPr>
              <a:t> De bloed- en lymfestroom te verbeteren, je ondersteunt de functie van de kleppen in de bloedvaten. </a:t>
            </a:r>
          </a:p>
          <a:p>
            <a:pPr marL="91440" lvl="0" indent="-91440" defTabSz="914400">
              <a:lnSpc>
                <a:spcPct val="90000"/>
              </a:lnSpc>
              <a:spcBef>
                <a:spcPts val="1200"/>
              </a:spcBef>
              <a:spcAft>
                <a:spcPts val="200"/>
              </a:spcAft>
              <a:buClr>
                <a:srgbClr val="99CB38"/>
              </a:buClr>
              <a:buSzPct val="100000"/>
              <a:buFont typeface="Wingdings" panose="05000000000000000000" pitchFamily="2" charset="2"/>
              <a:buChar char="§"/>
            </a:pPr>
            <a:r>
              <a:rPr lang="nl-NL" sz="1600" dirty="0">
                <a:solidFill>
                  <a:prstClr val="black"/>
                </a:solidFill>
              </a:rPr>
              <a:t> Oedeem snel en blijvend te laten verdwijnen </a:t>
            </a:r>
          </a:p>
          <a:p>
            <a:endParaRPr lang="en-US" sz="1600" dirty="0"/>
          </a:p>
        </p:txBody>
      </p:sp>
    </p:spTree>
    <p:extLst>
      <p:ext uri="{BB962C8B-B14F-4D97-AF65-F5344CB8AC3E}">
        <p14:creationId xmlns:p14="http://schemas.microsoft.com/office/powerpoint/2010/main" val="215174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fade">
                                      <p:cBhvr>
                                        <p:cTn id="30" dur="500"/>
                                        <p:tgtEl>
                                          <p:spTgt spid="5">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fade">
                                      <p:cBhvr>
                                        <p:cTn id="40" dur="500"/>
                                        <p:tgtEl>
                                          <p:spTgt spid="5">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txEl>
                                              <p:pRg st="4" end="4"/>
                                            </p:txEl>
                                          </p:spTgt>
                                        </p:tgtEl>
                                        <p:attrNameLst>
                                          <p:attrName>style.visibility</p:attrName>
                                        </p:attrNameLst>
                                      </p:cBhvr>
                                      <p:to>
                                        <p:strVal val="visible"/>
                                      </p:to>
                                    </p:set>
                                    <p:animEffect transition="in" filter="fade">
                                      <p:cBhvr>
                                        <p:cTn id="45" dur="500"/>
                                        <p:tgtEl>
                                          <p:spTgt spid="5">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Effect transition="in" filter="fade">
                                      <p:cBhvr>
                                        <p:cTn id="50"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polsteren</a:t>
            </a:r>
            <a:endParaRPr lang="nl-NL" dirty="0"/>
          </a:p>
        </p:txBody>
      </p:sp>
      <p:sp>
        <p:nvSpPr>
          <p:cNvPr id="3" name="Tijdelijke aanduiding voor inhoud 2"/>
          <p:cNvSpPr>
            <a:spLocks noGrp="1"/>
          </p:cNvSpPr>
          <p:nvPr>
            <p:ph idx="1"/>
          </p:nvPr>
        </p:nvSpPr>
        <p:spPr>
          <a:xfrm>
            <a:off x="420424" y="1988840"/>
            <a:ext cx="8311288" cy="4680520"/>
          </a:xfrm>
        </p:spPr>
        <p:txBody>
          <a:bodyPr>
            <a:normAutofit/>
          </a:bodyPr>
          <a:lstStyle/>
          <a:p>
            <a:pPr marL="0" indent="0">
              <a:buNone/>
            </a:pPr>
            <a:r>
              <a:rPr lang="nl-NL" dirty="0"/>
              <a:t>Geen enkel been is gelijk of gelijkmatig rond.</a:t>
            </a:r>
          </a:p>
          <a:p>
            <a:r>
              <a:rPr lang="nl-NL" dirty="0"/>
              <a:t>Bij iedereen zal het scheenbeen en de enkels uitsteken. De zijkanten van je enkel is zelfs hol. </a:t>
            </a:r>
            <a:br>
              <a:rPr lang="nl-NL" dirty="0"/>
            </a:br>
            <a:r>
              <a:rPr lang="nl-NL" dirty="0"/>
              <a:t>Als je zonder </a:t>
            </a:r>
            <a:r>
              <a:rPr lang="nl-NL" dirty="0" err="1"/>
              <a:t>polsteren</a:t>
            </a:r>
            <a:r>
              <a:rPr lang="nl-NL" dirty="0"/>
              <a:t> zou gaan zwachtelen zal de druk het hoogst zijn op de uitstekende delen, terwijl in de holtes geen druk uitgeoefend wordt. </a:t>
            </a:r>
          </a:p>
          <a:p>
            <a:pPr marL="0" indent="0">
              <a:buNone/>
            </a:pPr>
            <a:r>
              <a:rPr lang="nl-NL" dirty="0" err="1"/>
              <a:t>Polsteren</a:t>
            </a:r>
            <a:r>
              <a:rPr lang="nl-NL" dirty="0"/>
              <a:t>: </a:t>
            </a:r>
          </a:p>
          <a:p>
            <a:r>
              <a:rPr lang="nl-NL" dirty="0"/>
              <a:t>Helpt de druk gelijkmatig te verdelen. De holtes worden </a:t>
            </a:r>
          </a:p>
          <a:p>
            <a:r>
              <a:rPr lang="nl-NL" dirty="0"/>
              <a:t>opgevuld om het been zo rond mogelijk te maken. </a:t>
            </a:r>
          </a:p>
          <a:p>
            <a:pPr>
              <a:buFont typeface="Wingdings" panose="05000000000000000000" pitchFamily="2" charset="2"/>
              <a:buChar char="§"/>
            </a:pPr>
            <a:r>
              <a:rPr lang="nl-NL" dirty="0"/>
              <a:t> </a:t>
            </a:r>
            <a:r>
              <a:rPr lang="nl-NL" dirty="0" err="1"/>
              <a:t>Polsteren</a:t>
            </a:r>
            <a:r>
              <a:rPr lang="nl-NL" dirty="0"/>
              <a:t> bij de enkel </a:t>
            </a:r>
          </a:p>
          <a:p>
            <a:pPr>
              <a:buFont typeface="Wingdings" panose="05000000000000000000" pitchFamily="2" charset="2"/>
              <a:buChar char="§"/>
            </a:pPr>
            <a:r>
              <a:rPr lang="nl-NL" dirty="0"/>
              <a:t> </a:t>
            </a:r>
            <a:r>
              <a:rPr lang="nl-NL" dirty="0" err="1"/>
              <a:t>Polsteren</a:t>
            </a:r>
            <a:r>
              <a:rPr lang="nl-NL" dirty="0"/>
              <a:t> van het scheenbeen</a:t>
            </a:r>
          </a:p>
          <a:p>
            <a:pPr>
              <a:buFont typeface="Wingdings" panose="05000000000000000000" pitchFamily="2" charset="2"/>
              <a:buChar char="§"/>
            </a:pPr>
            <a:r>
              <a:rPr lang="nl-NL" dirty="0"/>
              <a:t> </a:t>
            </a:r>
            <a:r>
              <a:rPr lang="nl-NL" dirty="0" err="1"/>
              <a:t>Polsteren</a:t>
            </a:r>
            <a:r>
              <a:rPr lang="nl-NL" dirty="0"/>
              <a:t> van de wreef</a:t>
            </a:r>
          </a:p>
        </p:txBody>
      </p:sp>
      <p:pic>
        <p:nvPicPr>
          <p:cNvPr id="4" name="Afbeelding 3"/>
          <p:cNvPicPr>
            <a:picLocks noChangeAspect="1"/>
          </p:cNvPicPr>
          <p:nvPr/>
        </p:nvPicPr>
        <p:blipFill rotWithShape="1">
          <a:blip r:embed="rId2"/>
          <a:srcRect l="33469" t="71962" r="53654" b="3711"/>
          <a:stretch/>
        </p:blipFill>
        <p:spPr>
          <a:xfrm>
            <a:off x="6228184" y="3789040"/>
            <a:ext cx="2715036" cy="2778375"/>
          </a:xfrm>
          <a:prstGeom prst="rect">
            <a:avLst/>
          </a:prstGeom>
        </p:spPr>
      </p:pic>
    </p:spTree>
    <p:extLst>
      <p:ext uri="{BB962C8B-B14F-4D97-AF65-F5344CB8AC3E}">
        <p14:creationId xmlns:p14="http://schemas.microsoft.com/office/powerpoint/2010/main" val="143761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Indicatie voor compressietherapie</a:t>
            </a:r>
          </a:p>
        </p:txBody>
      </p:sp>
      <p:sp>
        <p:nvSpPr>
          <p:cNvPr id="5" name="Tijdelijke aanduiding voor inhoud 4"/>
          <p:cNvSpPr>
            <a:spLocks noGrp="1"/>
          </p:cNvSpPr>
          <p:nvPr>
            <p:ph idx="1"/>
          </p:nvPr>
        </p:nvSpPr>
        <p:spPr>
          <a:xfrm>
            <a:off x="597718" y="1916832"/>
            <a:ext cx="7989752" cy="4032448"/>
          </a:xfrm>
        </p:spPr>
        <p:txBody>
          <a:bodyPr/>
          <a:lstStyle/>
          <a:p>
            <a:pPr>
              <a:buFont typeface="Wingdings" panose="05000000000000000000" pitchFamily="2" charset="2"/>
              <a:buChar char="§"/>
            </a:pPr>
            <a:r>
              <a:rPr lang="nl-NL" dirty="0"/>
              <a:t> Onvoldoende werking lymfevaten </a:t>
            </a:r>
          </a:p>
          <a:p>
            <a:pPr>
              <a:buFont typeface="Wingdings" panose="05000000000000000000" pitchFamily="2" charset="2"/>
              <a:buChar char="§"/>
            </a:pPr>
            <a:r>
              <a:rPr lang="nl-NL" dirty="0"/>
              <a:t>Trombose </a:t>
            </a:r>
          </a:p>
          <a:p>
            <a:pPr>
              <a:buFont typeface="Wingdings" panose="05000000000000000000" pitchFamily="2" charset="2"/>
              <a:buChar char="§"/>
            </a:pPr>
            <a:r>
              <a:rPr lang="nl-NL" dirty="0"/>
              <a:t>Onvoldoende werking van de bloedvaten (veneuze insufficiëntie); </a:t>
            </a:r>
          </a:p>
          <a:p>
            <a:pPr>
              <a:buFont typeface="Wingdings" panose="05000000000000000000" pitchFamily="2" charset="2"/>
              <a:buChar char="§"/>
            </a:pPr>
            <a:r>
              <a:rPr lang="nl-NL" dirty="0"/>
              <a:t>Gevolgen van de onvoldoende werking van de bloedvaten:</a:t>
            </a:r>
            <a:endParaRPr lang="nl-NL" sz="2000" dirty="0"/>
          </a:p>
          <a:p>
            <a:pPr lvl="1">
              <a:buFont typeface="Wingdings" panose="05000000000000000000" pitchFamily="2" charset="2"/>
              <a:buChar char="§"/>
            </a:pPr>
            <a:endParaRPr lang="nl-NL" sz="2000" dirty="0"/>
          </a:p>
          <a:p>
            <a:pPr lvl="1">
              <a:buFont typeface="Wingdings" panose="05000000000000000000" pitchFamily="2" charset="2"/>
              <a:buChar char="§"/>
            </a:pPr>
            <a:r>
              <a:rPr lang="nl-NL" sz="2000" dirty="0"/>
              <a:t> Oedeem; </a:t>
            </a:r>
          </a:p>
          <a:p>
            <a:pPr lvl="1">
              <a:buFont typeface="Wingdings" panose="05000000000000000000" pitchFamily="2" charset="2"/>
              <a:buChar char="§"/>
            </a:pPr>
            <a:r>
              <a:rPr lang="nl-NL" sz="2000" dirty="0"/>
              <a:t> Veneus ulcus cruris</a:t>
            </a:r>
          </a:p>
          <a:p>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3717032"/>
            <a:ext cx="2479583" cy="2858813"/>
          </a:xfrm>
          <a:prstGeom prst="rect">
            <a:avLst/>
          </a:prstGeom>
        </p:spPr>
      </p:pic>
    </p:spTree>
    <p:extLst>
      <p:ext uri="{BB962C8B-B14F-4D97-AF65-F5344CB8AC3E}">
        <p14:creationId xmlns:p14="http://schemas.microsoft.com/office/powerpoint/2010/main" val="1597998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Complicaties van compressietherapie</a:t>
            </a:r>
          </a:p>
        </p:txBody>
      </p:sp>
      <p:sp>
        <p:nvSpPr>
          <p:cNvPr id="3" name="Tijdelijke aanduiding voor inhoud 2"/>
          <p:cNvSpPr>
            <a:spLocks noGrp="1"/>
          </p:cNvSpPr>
          <p:nvPr>
            <p:ph idx="1"/>
          </p:nvPr>
        </p:nvSpPr>
        <p:spPr>
          <a:xfrm>
            <a:off x="323528" y="1988840"/>
            <a:ext cx="8708392" cy="4869160"/>
          </a:xfrm>
        </p:spPr>
        <p:txBody>
          <a:bodyPr>
            <a:normAutofit fontScale="85000" lnSpcReduction="20000"/>
          </a:bodyPr>
          <a:lstStyle/>
          <a:p>
            <a:r>
              <a:rPr lang="nl-NL" b="1" dirty="0"/>
              <a:t>Pijn. Deze moet na 15 min lopen overgaan</a:t>
            </a:r>
            <a:r>
              <a:rPr lang="nl-NL" dirty="0"/>
              <a:t>. </a:t>
            </a:r>
            <a:br>
              <a:rPr lang="nl-NL" dirty="0"/>
            </a:br>
            <a:r>
              <a:rPr lang="nl-NL" dirty="0"/>
              <a:t>Zo niet kan dit komen door verkeerd aangelegde zwachtel of op arteriële problematiek. Wanneer de pijn blijft na opnieuw zwachtelen, moet je de behandelend arts raadplegen en rapporteren in dossier. </a:t>
            </a:r>
          </a:p>
          <a:p>
            <a:r>
              <a:rPr lang="nl-NL" b="1" dirty="0"/>
              <a:t>Irritatie van de huid. </a:t>
            </a:r>
            <a:br>
              <a:rPr lang="nl-NL" dirty="0"/>
            </a:br>
            <a:r>
              <a:rPr lang="nl-NL" dirty="0"/>
              <a:t>Dan een dun tricot buisverband onder de zwachtel aanleggen. </a:t>
            </a:r>
            <a:br>
              <a:rPr lang="nl-NL" dirty="0"/>
            </a:br>
            <a:r>
              <a:rPr lang="nl-NL" dirty="0"/>
              <a:t>Heeft de cliënt een droge dunne huid, deze insmeren met een vette </a:t>
            </a:r>
            <a:r>
              <a:rPr lang="nl-NL" dirty="0" err="1"/>
              <a:t>ongeparfumeerde</a:t>
            </a:r>
            <a:r>
              <a:rPr lang="nl-NL" dirty="0"/>
              <a:t> zalf.  </a:t>
            </a:r>
          </a:p>
          <a:p>
            <a:r>
              <a:rPr lang="nl-NL" b="1" dirty="0"/>
              <a:t>Venster-oedeem’.  </a:t>
            </a:r>
            <a:br>
              <a:rPr lang="nl-NL" dirty="0"/>
            </a:br>
            <a:r>
              <a:rPr lang="nl-NL" dirty="0"/>
              <a:t>Dit ontstaat als de zwachtels elkaar niet overlappen, waardoor  een ‘venster’ ontstaat  waar geen druk op het onderliggende gedeelte van het been wordt uitgeoefend.  </a:t>
            </a:r>
          </a:p>
          <a:p>
            <a:r>
              <a:rPr lang="nl-NL" b="1" dirty="0"/>
              <a:t>Verkleuring van de tenen. </a:t>
            </a:r>
            <a:br>
              <a:rPr lang="nl-NL" dirty="0"/>
            </a:br>
            <a:r>
              <a:rPr lang="nl-NL" dirty="0"/>
              <a:t>Een blauwe verkleuring van tenen is normaal direct na het zwachtelen. Dit moet bij lopen of passief bewegen verdwijnen. Als de tenen wit zijn na het zwachtelen kan de oorzaak een arterieel probleem zijn, dan altijd zwachtel verwijderen en arts raadplegen. </a:t>
            </a:r>
          </a:p>
          <a:p>
            <a:r>
              <a:rPr lang="nl-NL" b="1" dirty="0"/>
              <a:t>Afzakken van de zwachtel.</a:t>
            </a:r>
            <a:br>
              <a:rPr lang="nl-NL" b="1" dirty="0"/>
            </a:br>
            <a:r>
              <a:rPr lang="nl-NL" dirty="0"/>
              <a:t>Dit ontstaat als de zwachtel te los is aangebracht of als oedeem in het been erg snel verdwijnt. Wat ga je doen, het drukverband opnieuw aanleggen. </a:t>
            </a:r>
          </a:p>
          <a:p>
            <a:r>
              <a:rPr lang="nl-NL" b="1" dirty="0"/>
              <a:t>Striemen en blaren.</a:t>
            </a:r>
            <a:br>
              <a:rPr lang="nl-NL" b="1" dirty="0"/>
            </a:br>
            <a:r>
              <a:rPr lang="nl-NL" dirty="0"/>
              <a:t>Als er met ongelijke spanning gezwachteld wordt. </a:t>
            </a:r>
          </a:p>
        </p:txBody>
      </p:sp>
    </p:spTree>
    <p:extLst>
      <p:ext uri="{BB962C8B-B14F-4D97-AF65-F5344CB8AC3E}">
        <p14:creationId xmlns:p14="http://schemas.microsoft.com/office/powerpoint/2010/main" val="218665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Complicaties 	</a:t>
            </a:r>
          </a:p>
        </p:txBody>
      </p:sp>
      <p:sp>
        <p:nvSpPr>
          <p:cNvPr id="9" name="Tijdelijke aanduiding voor inhoud 8"/>
          <p:cNvSpPr>
            <a:spLocks noGrp="1"/>
          </p:cNvSpPr>
          <p:nvPr>
            <p:ph idx="1"/>
          </p:nvPr>
        </p:nvSpPr>
        <p:spPr/>
        <p:txBody>
          <a:bodyPr/>
          <a:lstStyle/>
          <a:p>
            <a:endParaRPr lang="nl-NL"/>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988840"/>
            <a:ext cx="5250929" cy="2897864"/>
          </a:xfrm>
          <a:prstGeom prst="rect">
            <a:avLst/>
          </a:prstGeom>
        </p:spPr>
      </p:pic>
      <p:pic>
        <p:nvPicPr>
          <p:cNvPr id="8" name="Afbeelding 7"/>
          <p:cNvPicPr>
            <a:picLocks noChangeAspect="1"/>
          </p:cNvPicPr>
          <p:nvPr/>
        </p:nvPicPr>
        <p:blipFill rotWithShape="1">
          <a:blip r:embed="rId4"/>
          <a:srcRect l="30380" t="30573" r="52798" b="50572"/>
          <a:stretch/>
        </p:blipFill>
        <p:spPr>
          <a:xfrm>
            <a:off x="4572000" y="3682179"/>
            <a:ext cx="4034177" cy="2716583"/>
          </a:xfrm>
          <a:prstGeom prst="rect">
            <a:avLst/>
          </a:prstGeom>
        </p:spPr>
      </p:pic>
    </p:spTree>
    <p:extLst>
      <p:ext uri="{BB962C8B-B14F-4D97-AF65-F5344CB8AC3E}">
        <p14:creationId xmlns:p14="http://schemas.microsoft.com/office/powerpoint/2010/main" val="3740433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704" y="663983"/>
            <a:ext cx="7989752" cy="1083329"/>
          </a:xfrm>
        </p:spPr>
        <p:txBody>
          <a:bodyPr/>
          <a:lstStyle/>
          <a:p>
            <a:r>
              <a:rPr lang="nl-NL" dirty="0"/>
              <a:t>Contra indicaties</a:t>
            </a:r>
          </a:p>
        </p:txBody>
      </p:sp>
      <p:sp>
        <p:nvSpPr>
          <p:cNvPr id="3" name="Tijdelijke aanduiding voor inhoud 2"/>
          <p:cNvSpPr>
            <a:spLocks noGrp="1"/>
          </p:cNvSpPr>
          <p:nvPr>
            <p:ph idx="1"/>
          </p:nvPr>
        </p:nvSpPr>
        <p:spPr>
          <a:xfrm>
            <a:off x="383059" y="1844824"/>
            <a:ext cx="8239280" cy="4898557"/>
          </a:xfrm>
        </p:spPr>
        <p:txBody>
          <a:bodyPr>
            <a:normAutofit/>
          </a:bodyPr>
          <a:lstStyle/>
          <a:p>
            <a:r>
              <a:rPr lang="nl-NL" dirty="0"/>
              <a:t>Arteriële insufficiëntie (= onvoldoende werking van de bloedcirculatie door de slagaderen). Om dit uit te sluiten, wordt de enkel/arm index bepaald. Hiervoor wordt de bloeddruk van de enkels en de bovenarmen gemeten. Normaal is de RR in de enkel en arm vrijwel gelijk. Bij een vernauwing in het been is de RR in de enkel lager dan in de arm </a:t>
            </a:r>
          </a:p>
          <a:p>
            <a:r>
              <a:rPr lang="nl-NL" dirty="0"/>
              <a:t>Totale afsluiting van de diepgelegen vaten (totaal afgesloten diep veneus systeem); </a:t>
            </a:r>
          </a:p>
          <a:p>
            <a:pPr>
              <a:buFont typeface="Wingdings" panose="05000000000000000000" pitchFamily="2" charset="2"/>
              <a:buChar char="§"/>
            </a:pPr>
            <a:r>
              <a:rPr lang="nl-NL" dirty="0"/>
              <a:t> Aanwezigheid van actieve huidaandoeningen; </a:t>
            </a:r>
          </a:p>
          <a:p>
            <a:pPr>
              <a:buFont typeface="Wingdings" panose="05000000000000000000" pitchFamily="2" charset="2"/>
              <a:buChar char="§"/>
            </a:pPr>
            <a:r>
              <a:rPr lang="nl-NL" dirty="0"/>
              <a:t> Allergie voor een van de bestanddelen van de zwachtels of elastische kousen. </a:t>
            </a:r>
          </a:p>
          <a:p>
            <a:pPr>
              <a:buFont typeface="Wingdings" panose="05000000000000000000" pitchFamily="2" charset="2"/>
              <a:buChar char="§"/>
            </a:pPr>
            <a:r>
              <a:rPr lang="nl-NL" dirty="0"/>
              <a:t> Hartproblemen (cardiale klachten). Is geen absolute contra-indicatie. </a:t>
            </a:r>
          </a:p>
          <a:p>
            <a:pPr>
              <a:buFont typeface="Wingdings" panose="05000000000000000000" pitchFamily="2" charset="2"/>
              <a:buChar char="§"/>
            </a:pPr>
            <a:r>
              <a:rPr lang="nl-NL" dirty="0"/>
              <a:t> Reuma, kan zeer pijnlijk zijn bij het aantrekken. </a:t>
            </a:r>
          </a:p>
        </p:txBody>
      </p:sp>
    </p:spTree>
    <p:extLst>
      <p:ext uri="{BB962C8B-B14F-4D97-AF65-F5344CB8AC3E}">
        <p14:creationId xmlns:p14="http://schemas.microsoft.com/office/powerpoint/2010/main" val="403083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Ambulante Compressietherapie met korte rek zwachtelen</a:t>
            </a:r>
          </a:p>
        </p:txBody>
      </p:sp>
      <p:sp>
        <p:nvSpPr>
          <p:cNvPr id="3" name="Tijdelijke aanduiding voor inhoud 2"/>
          <p:cNvSpPr>
            <a:spLocks noGrp="1"/>
          </p:cNvSpPr>
          <p:nvPr>
            <p:ph idx="1"/>
          </p:nvPr>
        </p:nvSpPr>
        <p:spPr>
          <a:xfrm>
            <a:off x="467544" y="2348880"/>
            <a:ext cx="7989752" cy="3793285"/>
          </a:xfrm>
        </p:spPr>
        <p:txBody>
          <a:bodyPr>
            <a:normAutofit/>
          </a:bodyPr>
          <a:lstStyle/>
          <a:p>
            <a:r>
              <a:rPr lang="nl-NL" dirty="0"/>
              <a:t>Korte rekzwachtels hebben een “lage rustdruk” en een “hoge werkdruk” (bij lopen en oefeningen). </a:t>
            </a:r>
          </a:p>
          <a:p>
            <a:r>
              <a:rPr lang="nl-NL" b="1" dirty="0"/>
              <a:t>A</a:t>
            </a:r>
            <a:r>
              <a:rPr lang="nl-NL" dirty="0"/>
              <a:t>mbulante </a:t>
            </a:r>
            <a:r>
              <a:rPr lang="nl-NL" b="1" dirty="0" err="1"/>
              <a:t>C</a:t>
            </a:r>
            <a:r>
              <a:rPr lang="nl-NL" dirty="0" err="1"/>
              <a:t>ompressie</a:t>
            </a:r>
            <a:r>
              <a:rPr lang="nl-NL" b="1" dirty="0" err="1"/>
              <a:t>T</a:t>
            </a:r>
            <a:r>
              <a:rPr lang="nl-NL" dirty="0" err="1"/>
              <a:t>herapie</a:t>
            </a:r>
            <a:r>
              <a:rPr lang="nl-NL" dirty="0"/>
              <a:t> (ACT) met korte-rekzwachtels is bedoelt voor cliënten die mobiel zijn. </a:t>
            </a:r>
            <a:br>
              <a:rPr lang="nl-NL" dirty="0"/>
            </a:br>
            <a:r>
              <a:rPr lang="nl-NL" dirty="0"/>
              <a:t>Ambulante geeft het al aan, de cliënten moeten kunnen lopen. De spierpomp moet namelijk samen met de druk van de zwachtels ervoor zorgen dat het bloed weer op “normale wijze” terugstroomt naar het hart. </a:t>
            </a:r>
          </a:p>
          <a:p>
            <a:r>
              <a:rPr lang="nl-NL" dirty="0"/>
              <a:t>Voor </a:t>
            </a:r>
            <a:r>
              <a:rPr lang="nl-NL" b="1" dirty="0"/>
              <a:t>niet </a:t>
            </a:r>
            <a:r>
              <a:rPr lang="nl-NL" dirty="0"/>
              <a:t>mobiele cliënten werkt dat niet! </a:t>
            </a:r>
          </a:p>
          <a:p>
            <a:r>
              <a:rPr lang="nl-NL" dirty="0"/>
              <a:t>Ambulante compressietherapie met behulp van korte-rekzwachtels wordt net zo lang gegeven tot het oedeem verdwenen is of de ulcus dicht is. </a:t>
            </a:r>
          </a:p>
        </p:txBody>
      </p:sp>
    </p:spTree>
    <p:extLst>
      <p:ext uri="{BB962C8B-B14F-4D97-AF65-F5344CB8AC3E}">
        <p14:creationId xmlns:p14="http://schemas.microsoft.com/office/powerpoint/2010/main" val="177963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2FD7127230A4CBAA2F71ED6AAC825" ma:contentTypeVersion="3" ma:contentTypeDescription="Een nieuw document maken." ma:contentTypeScope="" ma:versionID="24565d79d646f4838340999cbac34c76">
  <xsd:schema xmlns:xsd="http://www.w3.org/2001/XMLSchema" xmlns:xs="http://www.w3.org/2001/XMLSchema" xmlns:p="http://schemas.microsoft.com/office/2006/metadata/properties" xmlns:ns2="7bd64100-92fb-4d5c-91f0-54fba858e6fb" targetNamespace="http://schemas.microsoft.com/office/2006/metadata/properties" ma:root="true" ma:fieldsID="4b809af5e85a3b14e5f473adae9592e8" ns2:_="">
    <xsd:import namespace="7bd64100-92fb-4d5c-91f0-54fba858e6fb"/>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d64100-92fb-4d5c-91f0-54fba858e6fb"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Hint-hash delen" ma:internalName="SharingHintHash" ma:readOnly="true">
      <xsd:simpleType>
        <xsd:restriction base="dms:Text"/>
      </xsd:simpleType>
    </xsd:element>
    <xsd:element name="SharedWithDetails" ma:index="10"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3AF52B-54A5-4B42-BAA1-6ECEC7CED7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d64100-92fb-4d5c-91f0-54fba858e6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C49B68B-AA6E-4164-863A-0AD1BB544E29}">
  <ds:schemaRefs>
    <ds:schemaRef ds:uri="http://schemas.microsoft.com/sharepoint/v3/contenttype/forms"/>
  </ds:schemaRefs>
</ds:datastoreItem>
</file>

<file path=customXml/itemProps3.xml><?xml version="1.0" encoding="utf-8"?>
<ds:datastoreItem xmlns:ds="http://schemas.openxmlformats.org/officeDocument/2006/customXml" ds:itemID="{1CA9315A-3629-4548-A17B-EEF499803C57}">
  <ds:schemaRefs>
    <ds:schemaRef ds:uri="http://schemas.microsoft.com/office/infopath/2007/PartnerControls"/>
    <ds:schemaRef ds:uri="http://purl.org/dc/dcmitype/"/>
    <ds:schemaRef ds:uri="7bd64100-92fb-4d5c-91f0-54fba858e6fb"/>
    <ds:schemaRef ds:uri="http://schemas.openxmlformats.org/package/2006/metadata/core-properties"/>
    <ds:schemaRef ds:uri="http://schemas.microsoft.com/office/2006/documentManagement/types"/>
    <ds:schemaRef ds:uri="http://www.w3.org/XML/1998/namespace"/>
    <ds:schemaRef ds:uri="http://purl.org/dc/elements/1.1/"/>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Integral</Template>
  <TotalTime>530</TotalTime>
  <Words>1092</Words>
  <Application>Microsoft Office PowerPoint</Application>
  <PresentationFormat>Diavoorstelling (4:3)</PresentationFormat>
  <Paragraphs>108</Paragraphs>
  <Slides>24</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24</vt:i4>
      </vt:variant>
    </vt:vector>
  </HeadingPairs>
  <TitlesOfParts>
    <vt:vector size="30" baseType="lpstr">
      <vt:lpstr>Calibri</vt:lpstr>
      <vt:lpstr>Tw Cen MT</vt:lpstr>
      <vt:lpstr>Tw Cen MT Condensed</vt:lpstr>
      <vt:lpstr>Wingdings</vt:lpstr>
      <vt:lpstr>Wingdings 3</vt:lpstr>
      <vt:lpstr>Integraal</vt:lpstr>
      <vt:lpstr>ACT zwachteltechniek</vt:lpstr>
      <vt:lpstr>Doelen van de les</vt:lpstr>
      <vt:lpstr>Werking van compressie therapie</vt:lpstr>
      <vt:lpstr>polsteren</vt:lpstr>
      <vt:lpstr>Indicatie voor compressietherapie</vt:lpstr>
      <vt:lpstr>Complicaties van compressietherapie</vt:lpstr>
      <vt:lpstr>Complicaties  </vt:lpstr>
      <vt:lpstr>Contra indicaties</vt:lpstr>
      <vt:lpstr>Ambulante Compressietherapie met korte rek zwachtelen</vt:lpstr>
      <vt:lpstr>Niet-ambulante compressietherapie met Lange rek zwachtels</vt:lpstr>
      <vt:lpstr>Arteriele Ulcus cruris en Ulcus cruris venosum</vt:lpstr>
      <vt:lpstr>ulcus cruris venosum</vt:lpstr>
      <vt:lpstr>Arteriële ulcus cruris</vt:lpstr>
      <vt:lpstr>Let op!</vt:lpstr>
      <vt:lpstr>Ulcus cruris</vt:lpstr>
      <vt:lpstr>Oedeem</vt:lpstr>
      <vt:lpstr>Circulatiestoornis</vt:lpstr>
      <vt:lpstr>Oedeem</vt:lpstr>
      <vt:lpstr>Oedeem</vt:lpstr>
      <vt:lpstr>Arteriele of veneus probleem?</vt:lpstr>
      <vt:lpstr>Arteriele of veneus probleem??</vt:lpstr>
      <vt:lpstr>Veneuze insufficiëntie</vt:lpstr>
      <vt:lpstr>Veneuze insufficiëntie</vt:lpstr>
      <vt:lpstr>Vragen?</vt:lpstr>
    </vt:vector>
  </TitlesOfParts>
  <Company>Amarantis Onderwijsgroep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 zwachteltechniek</dc:title>
  <dc:creator>Joke Fledderus - Rang</dc:creator>
  <cp:lastModifiedBy>Judith de Hoop - van Harten</cp:lastModifiedBy>
  <cp:revision>48</cp:revision>
  <dcterms:created xsi:type="dcterms:W3CDTF">2015-09-03T18:32:01Z</dcterms:created>
  <dcterms:modified xsi:type="dcterms:W3CDTF">2022-09-22T08:16:43Z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0x0101007C82FD7127230A4CBAA2F71ED6AAC825</vt:lpwstr>
  </property>
</Properties>
</file>