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14"/>
  </p:notesMasterIdLst>
  <p:sldIdLst>
    <p:sldId id="256" r:id="rId2"/>
    <p:sldId id="261" r:id="rId3"/>
    <p:sldId id="262" r:id="rId4"/>
    <p:sldId id="263" r:id="rId5"/>
    <p:sldId id="264" r:id="rId6"/>
    <p:sldId id="265" r:id="rId7"/>
    <p:sldId id="270" r:id="rId8"/>
    <p:sldId id="271" r:id="rId9"/>
    <p:sldId id="272" r:id="rId10"/>
    <p:sldId id="277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46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542353-6CCB-492C-9015-6965C650891E}" type="datetime1">
              <a:rPr lang="nl-NL" altLang="en-US"/>
              <a:pPr/>
              <a:t>30-6-2017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modelstijlen te bewerken</a:t>
            </a:r>
          </a:p>
          <a:p>
            <a:pPr lvl="1"/>
            <a:r>
              <a:rPr lang="nl-NL" altLang="en-US" smtClean="0"/>
              <a:t>Tweede niveau</a:t>
            </a:r>
          </a:p>
          <a:p>
            <a:pPr lvl="2"/>
            <a:r>
              <a:rPr lang="nl-NL" altLang="en-US" smtClean="0"/>
              <a:t>Derde niveau</a:t>
            </a:r>
          </a:p>
          <a:p>
            <a:pPr lvl="3"/>
            <a:r>
              <a:rPr lang="nl-NL" altLang="en-US" smtClean="0"/>
              <a:t>Vierde niveau</a:t>
            </a:r>
          </a:p>
          <a:p>
            <a:pPr lvl="4"/>
            <a:r>
              <a:rPr lang="nl-NL" altLang="en-US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9B08C4-E106-4A32-80EE-FB5030B5F722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B39BC-25BE-43F9-AA2F-98627DF511A9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75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6B6E-F839-4576-9276-B6608C9F7E88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42475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517C-FC69-4535-9231-D2053EED6457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6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5466C-1B3B-469F-9231-084582BCF4EF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28572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F7A-66B5-4CC8-8982-C911EDA491DC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1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458C-E3DF-48BE-81B8-E29ECA8BAFDE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992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4DE9F-1D69-4ED4-AD58-496F8BFECC6B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899397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74A9-D96D-4197-AC8B-8503D0150FF3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37874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7F87-5430-4046-9BAB-1E4AF886BE62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59714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62D6-4EB1-45BF-9DD6-3499AFAF6270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6986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9575-ADB6-45A0-9608-39EB610BFE96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6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F16C28C-9C39-4930-9948-7EC29D7A4CDA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everonline.nl/webservice/bosman/afbeeldingen/tn/13608436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ructivity.nl/films-abc.php?filmpje=Blaas%20spoelen&amp;code=Blaasspoel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/>
        </p:spPr>
        <p:txBody>
          <a:bodyPr>
            <a:normAutofit/>
          </a:bodyPr>
          <a:lstStyle/>
          <a:p>
            <a:pPr eaLnBrk="1" hangingPunct="1"/>
            <a:r>
              <a:rPr lang="nl-NL" altLang="en-US" sz="3900" dirty="0" smtClean="0"/>
              <a:t>Katheterzorg</a:t>
            </a:r>
            <a:endParaRPr lang="nl-NL" altLang="en-US" sz="39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mtClean="0">
              <a:solidFill>
                <a:srgbClr val="898989"/>
              </a:solidFill>
            </a:endParaRP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473" y="4697237"/>
            <a:ext cx="2631253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/>
            </a:r>
            <a:br>
              <a:rPr lang="nl-NL" altLang="en-US" sz="3600" smtClean="0"/>
            </a:br>
            <a:r>
              <a:rPr lang="nl-NL" altLang="en-US" sz="3600" smtClean="0"/>
              <a:t>Solutio R FNA</a:t>
            </a:r>
            <a:br>
              <a:rPr lang="nl-NL" altLang="en-US" sz="3600" smtClean="0"/>
            </a:br>
            <a:endParaRPr lang="nl-NL" altLang="en-US" sz="3600" smtClean="0"/>
          </a:p>
        </p:txBody>
      </p:sp>
      <p:sp>
        <p:nvSpPr>
          <p:cNvPr id="307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Bij blaasstenen en gruis</a:t>
            </a:r>
          </a:p>
          <a:p>
            <a:pPr eaLnBrk="1" hangingPunct="1"/>
            <a:r>
              <a:rPr lang="nl-NL" altLang="en-US" smtClean="0"/>
              <a:t>Niet gebruiken bij verstopping katheter</a:t>
            </a:r>
          </a:p>
          <a:p>
            <a:pPr eaLnBrk="1" hangingPunct="1"/>
            <a:r>
              <a:rPr lang="nl-NL" altLang="en-US" smtClean="0"/>
              <a:t>Nooit gebruiken bij blaasontsteking</a:t>
            </a:r>
          </a:p>
          <a:p>
            <a:pPr eaLnBrk="1" hangingPunct="1"/>
            <a:r>
              <a:rPr lang="nl-NL" altLang="en-US" smtClean="0"/>
              <a:t>Nooit bij blaasbloeding</a:t>
            </a:r>
          </a:p>
          <a:p>
            <a:pPr eaLnBrk="1" hangingPunct="1"/>
            <a:r>
              <a:rPr lang="nl-NL" altLang="en-US" smtClean="0"/>
              <a:t>15 min inwerktijd</a:t>
            </a:r>
          </a:p>
          <a:p>
            <a:pPr eaLnBrk="1" hangingPunct="1"/>
            <a:r>
              <a:rPr lang="nl-NL" altLang="en-US" smtClean="0"/>
              <a:t>Nooit langer dan 14 dagen gebruiken</a:t>
            </a:r>
          </a:p>
          <a:p>
            <a:pPr eaLnBrk="1" hangingPunct="1"/>
            <a:r>
              <a:rPr lang="nl-NL" altLang="en-US" smtClean="0"/>
              <a:t>citroenzuur</a:t>
            </a:r>
          </a:p>
          <a:p>
            <a:pPr eaLnBrk="1" hangingPunct="1"/>
            <a:endParaRPr lang="nl-NL" altLang="en-US" smtClean="0"/>
          </a:p>
        </p:txBody>
      </p:sp>
      <p:sp>
        <p:nvSpPr>
          <p:cNvPr id="30724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Solutio G FNA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smtClean="0"/>
              <a:t>Minder agressief als solutio 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smtClean="0"/>
              <a:t>Kan langer gebruikt worden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smtClean="0"/>
              <a:t>Verder zelfde als solutio R</a:t>
            </a:r>
          </a:p>
        </p:txBody>
      </p:sp>
      <p:sp>
        <p:nvSpPr>
          <p:cNvPr id="31748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>Aandachtspunten en observatiepunten blaasspoelen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73238"/>
            <a:ext cx="7772400" cy="4322762"/>
          </a:xfrm>
        </p:spPr>
        <p:txBody>
          <a:bodyPr/>
          <a:lstStyle/>
          <a:p>
            <a:pPr eaLnBrk="1" hangingPunct="1"/>
            <a:r>
              <a:rPr lang="nl-NL" altLang="en-US" smtClean="0"/>
              <a:t>Spoelvloeistof op lichaamstemperatuur</a:t>
            </a:r>
          </a:p>
          <a:p>
            <a:pPr eaLnBrk="1" hangingPunct="1"/>
            <a:r>
              <a:rPr lang="nl-NL" altLang="en-US" smtClean="0"/>
              <a:t>Zuchten tijdens inlopen</a:t>
            </a:r>
          </a:p>
          <a:p>
            <a:pPr eaLnBrk="1" hangingPunct="1"/>
            <a:r>
              <a:rPr lang="nl-NL" altLang="en-US" smtClean="0"/>
              <a:t>Observeer de teruggelopen spoelvloeistof op kleur, samenstelling en hoeveelheid</a:t>
            </a:r>
          </a:p>
          <a:p>
            <a:pPr eaLnBrk="1" hangingPunct="1"/>
            <a:r>
              <a:rPr lang="nl-NL" altLang="en-US" smtClean="0"/>
              <a:t>Kans op blaaskrampen</a:t>
            </a:r>
          </a:p>
          <a:p>
            <a:pPr eaLnBrk="1" hangingPunct="1"/>
            <a:r>
              <a:rPr lang="nl-NL" altLang="en-US" smtClean="0"/>
              <a:t>Preventieve maatregelen</a:t>
            </a:r>
          </a:p>
        </p:txBody>
      </p:sp>
      <p:sp>
        <p:nvSpPr>
          <p:cNvPr id="32772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Urine opvangzak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Dag -en nachtzak</a:t>
            </a:r>
          </a:p>
          <a:p>
            <a:pPr eaLnBrk="1" hangingPunct="1"/>
            <a:r>
              <a:rPr lang="nl-NL" altLang="en-US" smtClean="0"/>
              <a:t>Met terugslagklep</a:t>
            </a:r>
          </a:p>
          <a:p>
            <a:pPr eaLnBrk="1" hangingPunct="1"/>
            <a:r>
              <a:rPr lang="nl-NL" altLang="en-US" smtClean="0"/>
              <a:t>Met of zonder aftapkraan</a:t>
            </a:r>
          </a:p>
          <a:p>
            <a:pPr eaLnBrk="1" hangingPunct="1"/>
            <a:r>
              <a:rPr lang="nl-NL" altLang="en-US" smtClean="0"/>
              <a:t>Doorkoppelen</a:t>
            </a:r>
          </a:p>
          <a:p>
            <a:pPr eaLnBrk="1" hangingPunct="1"/>
            <a:r>
              <a:rPr lang="nl-NL" altLang="en-US" smtClean="0"/>
              <a:t>Slanglengtes</a:t>
            </a:r>
          </a:p>
          <a:p>
            <a:pPr eaLnBrk="1" hangingPunct="1"/>
            <a:r>
              <a:rPr lang="nl-NL" altLang="en-US" smtClean="0"/>
              <a:t>Met of zonder non woven achterkant</a:t>
            </a:r>
          </a:p>
          <a:p>
            <a:pPr eaLnBrk="1" hangingPunct="1"/>
            <a:r>
              <a:rPr lang="nl-NL" altLang="en-US" smtClean="0"/>
              <a:t>Met maatverdeling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>Aandachtpunten bij gebruik urineopvangzak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Desinfectie aansluitpunten</a:t>
            </a:r>
          </a:p>
          <a:p>
            <a:pPr eaLnBrk="1" hangingPunct="1"/>
            <a:r>
              <a:rPr lang="nl-NL" altLang="en-US" smtClean="0"/>
              <a:t>Bevestigen opvangzak</a:t>
            </a:r>
          </a:p>
          <a:p>
            <a:pPr eaLnBrk="1" hangingPunct="1"/>
            <a:r>
              <a:rPr lang="nl-NL" altLang="en-US" smtClean="0"/>
              <a:t>Legen opvangzak</a:t>
            </a:r>
          </a:p>
          <a:p>
            <a:pPr eaLnBrk="1" hangingPunct="1"/>
            <a:r>
              <a:rPr lang="nl-NL" altLang="en-US" smtClean="0"/>
              <a:t>Verwisselen opvangzak en hergebruik</a:t>
            </a:r>
          </a:p>
        </p:txBody>
      </p:sp>
      <p:sp>
        <p:nvSpPr>
          <p:cNvPr id="23556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23557" name="Picture 5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868863"/>
            <a:ext cx="162718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dirty="0" smtClean="0"/>
              <a:t>Grootste complicatie</a:t>
            </a:r>
            <a:r>
              <a:rPr lang="nl-NL" altLang="en-US" sz="3600" dirty="0" smtClean="0"/>
              <a:t>:</a:t>
            </a:r>
            <a:endParaRPr lang="nl-NL" altLang="en-US" sz="36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32288" y="2276872"/>
            <a:ext cx="8229600" cy="3525639"/>
          </a:xfrm>
        </p:spPr>
        <p:txBody>
          <a:bodyPr/>
          <a:lstStyle/>
          <a:p>
            <a:pPr eaLnBrk="1" hangingPunct="1"/>
            <a:endParaRPr lang="nl-NL" altLang="en-US" dirty="0" smtClean="0"/>
          </a:p>
          <a:p>
            <a:pPr eaLnBrk="1" hangingPunct="1"/>
            <a:r>
              <a:rPr lang="nl-NL" altLang="en-US" dirty="0" smtClean="0"/>
              <a:t>Opstijgende </a:t>
            </a:r>
            <a:r>
              <a:rPr lang="nl-NL" altLang="en-US" dirty="0" smtClean="0"/>
              <a:t>urineweginfectie</a:t>
            </a:r>
          </a:p>
          <a:p>
            <a:pPr eaLnBrk="1" hangingPunct="1"/>
            <a:r>
              <a:rPr lang="nl-NL" altLang="en-US" dirty="0" smtClean="0"/>
              <a:t>Opvangzak als infectiebron</a:t>
            </a:r>
          </a:p>
          <a:p>
            <a:pPr eaLnBrk="1" hangingPunct="1"/>
            <a:r>
              <a:rPr lang="nl-NL" altLang="en-US" dirty="0" smtClean="0"/>
              <a:t>Verschijnselen </a:t>
            </a:r>
            <a:r>
              <a:rPr lang="nl-NL" altLang="en-US" dirty="0" smtClean="0"/>
              <a:t>urineweginfectie?</a:t>
            </a:r>
          </a:p>
        </p:txBody>
      </p:sp>
      <p:sp>
        <p:nvSpPr>
          <p:cNvPr id="24580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3203848" y="176166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+mj-lt"/>
              </a:rPr>
              <a:t>bacteriurie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Katheterzorg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768096" y="1844824"/>
            <a:ext cx="7290054" cy="40233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Veel </a:t>
            </a:r>
            <a:r>
              <a:rPr lang="nl-NL" altLang="en-US" dirty="0" smtClean="0"/>
              <a:t>drinken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Dagelijkse </a:t>
            </a:r>
            <a:r>
              <a:rPr lang="nl-NL" altLang="en-US" dirty="0" smtClean="0"/>
              <a:t>verzorging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Observeren </a:t>
            </a:r>
            <a:r>
              <a:rPr lang="nl-NL" altLang="en-US" dirty="0" smtClean="0"/>
              <a:t>en alert zijn op infectie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Fixeren</a:t>
            </a:r>
            <a:endParaRPr lang="nl-NL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Spoelen </a:t>
            </a:r>
            <a:r>
              <a:rPr lang="nl-NL" altLang="en-US" dirty="0" smtClean="0"/>
              <a:t>blaas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Verwisselen </a:t>
            </a:r>
            <a:r>
              <a:rPr lang="nl-NL" altLang="en-US" dirty="0" smtClean="0"/>
              <a:t>katheter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Methodisch </a:t>
            </a:r>
            <a:r>
              <a:rPr lang="nl-NL" altLang="en-US" dirty="0" smtClean="0"/>
              <a:t>handelen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Observeren/rapporteren</a:t>
            </a:r>
            <a:endParaRPr lang="nl-NL" altLang="en-US" dirty="0" smtClean="0"/>
          </a:p>
        </p:txBody>
      </p:sp>
      <p:sp>
        <p:nvSpPr>
          <p:cNvPr id="25604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Complicaties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Verstopping</a:t>
            </a:r>
            <a:endParaRPr lang="nl-NL" altLang="en-US" dirty="0" smtClean="0"/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Lekkage</a:t>
            </a:r>
            <a:endParaRPr lang="nl-NL" altLang="en-US" dirty="0" smtClean="0"/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Hematurie</a:t>
            </a:r>
            <a:r>
              <a:rPr lang="nl-NL" altLang="en-US" dirty="0" smtClean="0"/>
              <a:t>: bloed in urine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Bij </a:t>
            </a:r>
            <a:r>
              <a:rPr lang="nl-NL" altLang="en-US" dirty="0" smtClean="0"/>
              <a:t>inbrengen nooit meer dan 500 ml urine in één keer laten </a:t>
            </a:r>
            <a:r>
              <a:rPr lang="nl-NL" altLang="en-US" dirty="0" smtClean="0"/>
              <a:t>afvloeien</a:t>
            </a:r>
            <a:r>
              <a:rPr lang="nl-NL" altLang="en-US" dirty="0" smtClean="0"/>
              <a:t>. Zorgvrager kan in shock raken.</a:t>
            </a:r>
          </a:p>
          <a:p>
            <a:pPr eaLnBrk="1" hangingPunct="1"/>
            <a:endParaRPr lang="nl-NL" altLang="en-US" b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nl-NL" altLang="en-US" b="1" dirty="0" smtClean="0">
                <a:solidFill>
                  <a:srgbClr val="FF0000"/>
                </a:solidFill>
              </a:rPr>
              <a:t>Grootste complicatie: urineweginfectie</a:t>
            </a:r>
          </a:p>
        </p:txBody>
      </p:sp>
      <p:sp>
        <p:nvSpPr>
          <p:cNvPr id="26628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Blaasspoelen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nl-NL" altLang="en-US" sz="3000" smtClean="0"/>
              <a:t>Indicaties: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Voorkomen steenaanslag, gruisvorming en blaasstenen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Voorkomen verstoppingen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Verwijderen vlokken/gruis en stolsels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Behandelen ontstoken blaaswand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3000" smtClean="0">
              <a:hlinkClick r:id="rId2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000" smtClean="0">
                <a:hlinkClick r:id="rId2"/>
              </a:rPr>
              <a:t>http://www.instructivity.nl/films-abc.php?filmpje=Blaas%20spoelen&amp;code=Blaasspoelen</a:t>
            </a:r>
            <a:endParaRPr lang="nl-NL" altLang="en-US" sz="3000" smtClean="0"/>
          </a:p>
        </p:txBody>
      </p:sp>
      <p:sp>
        <p:nvSpPr>
          <p:cNvPr id="27652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Materiaal blaasspoelen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Gesloten spoelsysteem&gt; druppelsysteem.</a:t>
            </a:r>
          </a:p>
          <a:p>
            <a:pPr eaLnBrk="1" hangingPunct="1"/>
            <a:r>
              <a:rPr lang="nl-NL" altLang="en-US" smtClean="0"/>
              <a:t>Open spoelsysteem&gt; blaasspuit en spoelzakje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smtClean="0">
                <a:solidFill>
                  <a:srgbClr val="FF0000"/>
                </a:solidFill>
              </a:rPr>
              <a:t>actief </a:t>
            </a:r>
            <a:r>
              <a:rPr lang="en-US" altLang="en-US" smtClean="0"/>
              <a:t>spoelen: NaCl met iets druk en direct uit laten lopen.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smtClean="0">
                <a:solidFill>
                  <a:srgbClr val="FF0000"/>
                </a:solidFill>
              </a:rPr>
              <a:t>passief</a:t>
            </a:r>
            <a:r>
              <a:rPr lang="en-US" altLang="en-US" smtClean="0"/>
              <a:t> spoelen: Met citroenzuur( bv Solutio) 15 minuten laten zitten.</a:t>
            </a:r>
            <a:endParaRPr lang="nl-NL" altLang="en-US" smtClean="0"/>
          </a:p>
        </p:txBody>
      </p:sp>
      <p:sp>
        <p:nvSpPr>
          <p:cNvPr id="28676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Soorten blaasspoelvloeistof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en-US" sz="3600" smtClean="0"/>
              <a:t>NaCl 0,9%</a:t>
            </a:r>
          </a:p>
          <a:p>
            <a:pPr eaLnBrk="1" hangingPunct="1">
              <a:lnSpc>
                <a:spcPct val="80000"/>
              </a:lnSpc>
            </a:pPr>
            <a:endParaRPr lang="nl-NL" altLang="en-US" sz="36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600" smtClean="0"/>
              <a:t>Ter voorkoming van verstopping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36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600" smtClean="0"/>
              <a:t>Altijd gebruiken bij blaasspoelingen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36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600" smtClean="0"/>
              <a:t>Koud laten inlopen en direct weer laten aflopen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2000" smtClean="0"/>
          </a:p>
        </p:txBody>
      </p:sp>
      <p:sp>
        <p:nvSpPr>
          <p:cNvPr id="29700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267</TotalTime>
  <Words>264</Words>
  <Application>Microsoft Office PowerPoint</Application>
  <PresentationFormat>Diavoorstelling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Verdana</vt:lpstr>
      <vt:lpstr>Arial</vt:lpstr>
      <vt:lpstr>Calibri</vt:lpstr>
      <vt:lpstr>ＭＳ Ｐゴシック</vt:lpstr>
      <vt:lpstr>Wingdings 2</vt:lpstr>
      <vt:lpstr>Wingdings</vt:lpstr>
      <vt:lpstr>Integraal</vt:lpstr>
      <vt:lpstr>Katheterzorg</vt:lpstr>
      <vt:lpstr>Urine opvangzak</vt:lpstr>
      <vt:lpstr>Aandachtpunten bij gebruik urineopvangzak</vt:lpstr>
      <vt:lpstr>Grootste complicatie:</vt:lpstr>
      <vt:lpstr>Katheterzorg</vt:lpstr>
      <vt:lpstr>Complicaties</vt:lpstr>
      <vt:lpstr>Blaasspoelen</vt:lpstr>
      <vt:lpstr>Materiaal blaasspoelen</vt:lpstr>
      <vt:lpstr>Soorten blaasspoelvloeistof</vt:lpstr>
      <vt:lpstr> Solutio R FNA </vt:lpstr>
      <vt:lpstr>Solutio G FNA</vt:lpstr>
      <vt:lpstr>Aandachtspunten en observatiepunten blaasspoelen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Observeren,controleren en verzorgen van blaaskatheters.</dc:title>
  <dc:creator>Eric</dc:creator>
  <cp:lastModifiedBy>Charlotte Verhagen</cp:lastModifiedBy>
  <cp:revision>49</cp:revision>
  <dcterms:created xsi:type="dcterms:W3CDTF">2010-11-30T20:48:05Z</dcterms:created>
  <dcterms:modified xsi:type="dcterms:W3CDTF">2017-06-30T08:05:05Z</dcterms:modified>
</cp:coreProperties>
</file>