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7" r:id="rId4"/>
  </p:sldMasterIdLst>
  <p:sldIdLst>
    <p:sldId id="256" r:id="rId5"/>
    <p:sldId id="258" r:id="rId6"/>
    <p:sldId id="279" r:id="rId7"/>
    <p:sldId id="257" r:id="rId8"/>
    <p:sldId id="281" r:id="rId9"/>
    <p:sldId id="274" r:id="rId10"/>
    <p:sldId id="275" r:id="rId11"/>
    <p:sldId id="276" r:id="rId12"/>
    <p:sldId id="277" r:id="rId13"/>
    <p:sldId id="278" r:id="rId14"/>
    <p:sldId id="259" r:id="rId15"/>
    <p:sldId id="283" r:id="rId16"/>
    <p:sldId id="27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41C845-5912-46B8-9A86-EC3F8F29781A}" v="437" dt="2022-08-10T12:25:32.31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6" d="100"/>
          <a:sy n="66" d="100"/>
        </p:scale>
        <p:origin x="56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5A069CB8-F204-4D06-B913-C5A26A89888A}" type="datetimeFigureOut">
              <a:rPr lang="en-US" dirty="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296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0B6E300-0A13-4A81-945A-7333C271A069}" type="datetimeFigureOut">
              <a:rPr lang="en-US" dirty="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410232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671962-1EA4-46E7-BCB0-F36CE46D1A59}" type="datetimeFigureOut">
              <a:rPr lang="en-US" dirty="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390547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30BB376-B19C-488D-ABEB-03C7E6E9E3E0}" type="datetimeFigureOut">
              <a:rPr lang="en-US" dirty="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‹nr.›</a:t>
            </a:fld>
            <a:endParaRPr lang="en-US" dirty="0"/>
          </a:p>
        </p:txBody>
      </p:sp>
    </p:spTree>
    <p:extLst>
      <p:ext uri="{BB962C8B-B14F-4D97-AF65-F5344CB8AC3E}">
        <p14:creationId xmlns:p14="http://schemas.microsoft.com/office/powerpoint/2010/main" val="49087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dirty="0"/>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419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dirty="0"/>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7D9E2A62-1983-43A1-A163-D8AA46534C80}" type="datetimeFigureOut">
              <a:rPr lang="en-US" dirty="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3311034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dirty="0"/>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98F3E3B-34E3-4345-B2A1-994B83598A9C}" type="datetimeFigureOut">
              <a:rPr lang="en-US" dirty="0"/>
              <a:t>8/10/2022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239630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FD816C96-82A1-4D77-8ADA-627AC6FE3D65}" type="datetimeFigureOut">
              <a:rPr lang="en-US" dirty="0"/>
              <a:t>8/10/2022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2555296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8/10/2022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536946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8/10/2022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716065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dirty="0"/>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2148935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8/10/2022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‹nr.›</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73334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Sociale –en emotionele ontwikkeling les 2</a:t>
            </a:r>
          </a:p>
        </p:txBody>
      </p:sp>
      <p:sp>
        <p:nvSpPr>
          <p:cNvPr id="3" name="Ondertitel 2"/>
          <p:cNvSpPr>
            <a:spLocks noGrp="1"/>
          </p:cNvSpPr>
          <p:nvPr>
            <p:ph type="subTitle" idx="1"/>
          </p:nvPr>
        </p:nvSpPr>
        <p:spPr/>
        <p:txBody>
          <a:bodyPr/>
          <a:lstStyle/>
          <a:p>
            <a:r>
              <a:rPr lang="nl-NL" dirty="0"/>
              <a:t>Vve periode 3 </a:t>
            </a:r>
          </a:p>
        </p:txBody>
      </p:sp>
    </p:spTree>
    <p:extLst>
      <p:ext uri="{BB962C8B-B14F-4D97-AF65-F5344CB8AC3E}">
        <p14:creationId xmlns:p14="http://schemas.microsoft.com/office/powerpoint/2010/main" val="30520988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nu jouw mening ten aanzien van hechting? </a:t>
            </a:r>
          </a:p>
        </p:txBody>
      </p:sp>
      <p:sp>
        <p:nvSpPr>
          <p:cNvPr id="3" name="Tijdelijke aanduiding voor inhoud 2"/>
          <p:cNvSpPr>
            <a:spLocks noGrp="1"/>
          </p:cNvSpPr>
          <p:nvPr>
            <p:ph idx="1"/>
          </p:nvPr>
        </p:nvSpPr>
        <p:spPr/>
        <p:txBody>
          <a:bodyPr/>
          <a:lstStyle/>
          <a:p>
            <a:r>
              <a:rPr lang="nl-NL" dirty="0"/>
              <a:t>Wanneer je deze theorie leest en je de praktijk vergelijkt. Een baby naar het </a:t>
            </a:r>
            <a:r>
              <a:rPr lang="nl-NL" dirty="0" err="1"/>
              <a:t>kdv</a:t>
            </a:r>
            <a:r>
              <a:rPr lang="nl-NL" dirty="0"/>
              <a:t>? Is dit schadelijk voor de hechting denk je? </a:t>
            </a:r>
          </a:p>
          <a:p>
            <a:endParaRPr lang="nl-NL" dirty="0"/>
          </a:p>
          <a:p>
            <a:r>
              <a:rPr lang="nl-NL" dirty="0"/>
              <a:t>Ken je John </a:t>
            </a:r>
            <a:r>
              <a:rPr lang="nl-NL" dirty="0" err="1"/>
              <a:t>Bowlby</a:t>
            </a:r>
            <a:r>
              <a:rPr lang="nl-NL" dirty="0"/>
              <a:t>? </a:t>
            </a:r>
          </a:p>
          <a:p>
            <a:pPr marL="0" indent="0">
              <a:buNone/>
            </a:pPr>
            <a:r>
              <a:rPr lang="nl-NL" dirty="0"/>
              <a:t>Zoek eens op waar hij bekend mee is geworden? </a:t>
            </a:r>
          </a:p>
        </p:txBody>
      </p:sp>
      <p:pic>
        <p:nvPicPr>
          <p:cNvPr id="4" name="Afbeelding 3"/>
          <p:cNvPicPr>
            <a:picLocks noChangeAspect="1"/>
          </p:cNvPicPr>
          <p:nvPr/>
        </p:nvPicPr>
        <p:blipFill>
          <a:blip r:embed="rId2"/>
          <a:stretch>
            <a:fillRect/>
          </a:stretch>
        </p:blipFill>
        <p:spPr>
          <a:xfrm>
            <a:off x="8855799" y="3090727"/>
            <a:ext cx="1847850" cy="2447925"/>
          </a:xfrm>
          <a:prstGeom prst="rect">
            <a:avLst/>
          </a:prstGeom>
        </p:spPr>
      </p:pic>
    </p:spTree>
    <p:extLst>
      <p:ext uri="{BB962C8B-B14F-4D97-AF65-F5344CB8AC3E}">
        <p14:creationId xmlns:p14="http://schemas.microsoft.com/office/powerpoint/2010/main" val="3165089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Opdracht 4: Alicia en het belang van hechting</a:t>
            </a:r>
            <a:br>
              <a:rPr lang="nl-NL" dirty="0"/>
            </a:br>
            <a:endParaRPr lang="nl-NL" dirty="0"/>
          </a:p>
        </p:txBody>
      </p:sp>
      <p:sp>
        <p:nvSpPr>
          <p:cNvPr id="3" name="Tijdelijke aanduiding voor inhoud 2"/>
          <p:cNvSpPr>
            <a:spLocks noGrp="1"/>
          </p:cNvSpPr>
          <p:nvPr>
            <p:ph idx="1"/>
          </p:nvPr>
        </p:nvSpPr>
        <p:spPr>
          <a:xfrm>
            <a:off x="1097280" y="1540655"/>
            <a:ext cx="10765039" cy="5144090"/>
          </a:xfrm>
        </p:spPr>
        <p:txBody>
          <a:bodyPr>
            <a:normAutofit/>
          </a:bodyPr>
          <a:lstStyle/>
          <a:p>
            <a:pPr marL="0" indent="0">
              <a:buNone/>
            </a:pPr>
            <a:r>
              <a:rPr lang="nl-NL" b="1" dirty="0"/>
              <a:t>Observeren</a:t>
            </a:r>
            <a:r>
              <a:rPr lang="nl-NL" dirty="0"/>
              <a:t>	</a:t>
            </a:r>
          </a:p>
          <a:p>
            <a:pPr marL="0" indent="0">
              <a:buNone/>
            </a:pPr>
            <a:r>
              <a:rPr lang="nl-NL" dirty="0"/>
              <a:t>We kijken naar een deel uit de documentaire ‘Alicia’ op NPO-start. Alicia is een uit huis geplaatst meisje dat geen goede hechting heeft kunnen ontwikkelen.</a:t>
            </a:r>
          </a:p>
          <a:p>
            <a:pPr marL="0" indent="0">
              <a:buNone/>
            </a:pPr>
            <a:r>
              <a:rPr lang="nl-NL" b="1" dirty="0"/>
              <a:t>Analyseren</a:t>
            </a:r>
          </a:p>
          <a:p>
            <a:pPr marL="0" indent="0">
              <a:buNone/>
            </a:pPr>
            <a:r>
              <a:rPr lang="nl-NL" dirty="0"/>
              <a:t>Voordat je gaat kijken pak je nog eens de pagina’s uit Kijk! Erbij. Fris op waar je op kunt letten als je de sociaal emotionele ontwikkeling van kinderen observeert.</a:t>
            </a:r>
          </a:p>
          <a:p>
            <a:pPr marL="0" indent="0">
              <a:buNone/>
            </a:pPr>
            <a:r>
              <a:rPr lang="nl-NL" dirty="0"/>
              <a:t>Maak aantekeningen over wat je opvalt aan de sociaal emotionele ontwikkeling van Alicia</a:t>
            </a:r>
          </a:p>
          <a:p>
            <a:pPr marL="0" indent="0">
              <a:buNone/>
            </a:pPr>
            <a:r>
              <a:rPr lang="nl-NL" b="1" dirty="0"/>
              <a:t>Bedenk zelf ….</a:t>
            </a:r>
          </a:p>
          <a:p>
            <a:pPr>
              <a:buFont typeface="Arial" panose="020B0604020202020204" pitchFamily="34" charset="0"/>
              <a:buChar char="•"/>
            </a:pPr>
            <a:r>
              <a:rPr lang="nl-NL" dirty="0"/>
              <a:t>Wat zou Alicia van je nodig hebben als ze bij jou in de klas zou komen? Bedenk minimaal 5 dingen en wees zo concreet mogelijk</a:t>
            </a:r>
          </a:p>
          <a:p>
            <a:pPr>
              <a:buFont typeface="Arial" panose="020B0604020202020204" pitchFamily="34" charset="0"/>
              <a:buChar char="•"/>
            </a:pPr>
            <a:r>
              <a:rPr lang="nl-NL" dirty="0"/>
              <a:t>Heb je dingen gezien die je bij kinderen op je stage ook wel eens bent tegengekomen? Wat kan je er nu mee?</a:t>
            </a:r>
          </a:p>
          <a:p>
            <a:pPr>
              <a:buFont typeface="Arial" panose="020B0604020202020204" pitchFamily="34" charset="0"/>
              <a:buChar char="•"/>
            </a:pPr>
            <a:endParaRPr lang="nl-NL" dirty="0"/>
          </a:p>
          <a:p>
            <a:pPr marL="0" indent="0">
              <a:buNone/>
            </a:pPr>
            <a:endParaRPr lang="nl-NL" dirty="0"/>
          </a:p>
          <a:p>
            <a:endParaRPr lang="nl-NL" dirty="0"/>
          </a:p>
          <a:p>
            <a:endParaRPr lang="nl-NL" dirty="0"/>
          </a:p>
        </p:txBody>
      </p:sp>
    </p:spTree>
    <p:extLst>
      <p:ext uri="{BB962C8B-B14F-4D97-AF65-F5344CB8AC3E}">
        <p14:creationId xmlns:p14="http://schemas.microsoft.com/office/powerpoint/2010/main" val="2373960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27CB9609-092A-41F6-8D8B-648BDEA3604D}"/>
              </a:ext>
            </a:extLst>
          </p:cNvPr>
          <p:cNvSpPr txBox="1"/>
          <p:nvPr/>
        </p:nvSpPr>
        <p:spPr>
          <a:xfrm>
            <a:off x="1568918" y="2608446"/>
            <a:ext cx="7780913" cy="461665"/>
          </a:xfrm>
          <a:prstGeom prst="rect">
            <a:avLst/>
          </a:prstGeom>
          <a:noFill/>
        </p:spPr>
        <p:txBody>
          <a:bodyPr wrap="none" rtlCol="0">
            <a:spAutoFit/>
          </a:bodyPr>
          <a:lstStyle/>
          <a:p>
            <a:r>
              <a:rPr lang="nl-NL" sz="2400" dirty="0"/>
              <a:t>Maak opdracht 5: observatie van een meisje in de bouwhoek</a:t>
            </a:r>
          </a:p>
        </p:txBody>
      </p:sp>
    </p:spTree>
    <p:extLst>
      <p:ext uri="{BB962C8B-B14F-4D97-AF65-F5344CB8AC3E}">
        <p14:creationId xmlns:p14="http://schemas.microsoft.com/office/powerpoint/2010/main" val="2682511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Volgende keer </a:t>
            </a:r>
          </a:p>
        </p:txBody>
      </p:sp>
      <p:sp>
        <p:nvSpPr>
          <p:cNvPr id="3" name="Tijdelijke aanduiding voor inhoud 2"/>
          <p:cNvSpPr>
            <a:spLocks noGrp="1"/>
          </p:cNvSpPr>
          <p:nvPr>
            <p:ph idx="1"/>
          </p:nvPr>
        </p:nvSpPr>
        <p:spPr/>
        <p:txBody>
          <a:bodyPr/>
          <a:lstStyle/>
          <a:p>
            <a:r>
              <a:rPr lang="nl-NL" dirty="0"/>
              <a:t>De klas van juf </a:t>
            </a:r>
            <a:r>
              <a:rPr lang="nl-NL"/>
              <a:t>Jelke</a:t>
            </a:r>
          </a:p>
          <a:p>
            <a:r>
              <a:rPr lang="nl-NL" dirty="0"/>
              <a:t>Verschillen tussen jongens en meisjes (opdracht 5 en 6) </a:t>
            </a:r>
          </a:p>
        </p:txBody>
      </p:sp>
    </p:spTree>
    <p:extLst>
      <p:ext uri="{BB962C8B-B14F-4D97-AF65-F5344CB8AC3E}">
        <p14:creationId xmlns:p14="http://schemas.microsoft.com/office/powerpoint/2010/main" val="3286736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br>
              <a:rPr lang="nl-NL" dirty="0"/>
            </a:br>
            <a:r>
              <a:rPr lang="nl-NL" dirty="0"/>
              <a:t>Doelen bij sociale emotionele ontwikkeling</a:t>
            </a:r>
          </a:p>
        </p:txBody>
      </p:sp>
      <p:sp>
        <p:nvSpPr>
          <p:cNvPr id="3" name="Tijdelijke aanduiding voor inhoud 2"/>
          <p:cNvSpPr>
            <a:spLocks noGrp="1"/>
          </p:cNvSpPr>
          <p:nvPr>
            <p:ph idx="1"/>
          </p:nvPr>
        </p:nvSpPr>
        <p:spPr/>
        <p:txBody>
          <a:bodyPr>
            <a:normAutofit/>
          </a:bodyPr>
          <a:lstStyle/>
          <a:p>
            <a:pPr marL="0" indent="0">
              <a:buNone/>
            </a:pPr>
            <a:r>
              <a:rPr lang="nl-NL" dirty="0"/>
              <a:t>Je leert: </a:t>
            </a:r>
          </a:p>
          <a:p>
            <a:r>
              <a:rPr lang="nl-NL" dirty="0"/>
              <a:t>vaardigheden toe te passen die nodig zijn bij de stimulering van de sociaal-emotionele ontwikkeling </a:t>
            </a:r>
          </a:p>
          <a:p>
            <a:r>
              <a:rPr lang="nl-NL" dirty="0"/>
              <a:t>een betekenisvolle spelactiviteit ontwerpen </a:t>
            </a:r>
          </a:p>
          <a:p>
            <a:r>
              <a:rPr lang="nl-NL" dirty="0"/>
              <a:t>een keuze te maken uit verschillende interventies ter stimulering van spelontwikkeling en sociaal-emotionele ontwikkeling</a:t>
            </a:r>
          </a:p>
          <a:p>
            <a:r>
              <a:rPr lang="nl-NL" dirty="0"/>
              <a:t>rekening houden met de verschillen tussen kinderen</a:t>
            </a:r>
          </a:p>
          <a:p>
            <a:pPr marL="0" indent="0">
              <a:buNone/>
            </a:pPr>
            <a:endParaRPr lang="nl-NL" dirty="0"/>
          </a:p>
        </p:txBody>
      </p:sp>
    </p:spTree>
    <p:extLst>
      <p:ext uri="{BB962C8B-B14F-4D97-AF65-F5344CB8AC3E}">
        <p14:creationId xmlns:p14="http://schemas.microsoft.com/office/powerpoint/2010/main" val="3562255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Terugblik vorige les</a:t>
            </a:r>
          </a:p>
        </p:txBody>
      </p:sp>
      <p:sp>
        <p:nvSpPr>
          <p:cNvPr id="3" name="Tijdelijke aanduiding voor inhoud 2"/>
          <p:cNvSpPr>
            <a:spLocks noGrp="1"/>
          </p:cNvSpPr>
          <p:nvPr>
            <p:ph idx="1"/>
          </p:nvPr>
        </p:nvSpPr>
        <p:spPr/>
        <p:txBody>
          <a:bodyPr vert="horz" lIns="91440" tIns="45720" rIns="91440" bIns="45720" rtlCol="0" anchor="t">
            <a:normAutofit/>
          </a:bodyPr>
          <a:lstStyle/>
          <a:p>
            <a:r>
              <a:rPr lang="nl-NL" dirty="0"/>
              <a:t>Bal gooien: noem aspecten van sociaal emotionele ontwikkeling</a:t>
            </a:r>
          </a:p>
          <a:p>
            <a:r>
              <a:rPr lang="nl-NL" dirty="0" err="1"/>
              <a:t>WAt</a:t>
            </a:r>
            <a:r>
              <a:rPr lang="nl-NL" dirty="0"/>
              <a:t> weet je nog van de </a:t>
            </a:r>
            <a:r>
              <a:rPr lang="nl-NL" dirty="0" err="1"/>
              <a:t>Axenroos</a:t>
            </a:r>
            <a:r>
              <a:rPr lang="nl-NL" dirty="0"/>
              <a:t>?</a:t>
            </a:r>
          </a:p>
          <a:p>
            <a:r>
              <a:rPr lang="nl-NL" dirty="0"/>
              <a:t>Heb jij je sociogram gemaakt? Welke oplossingen heb je bedacht om de kinderen die verder van je af stonden dichterbij te krijgen?</a:t>
            </a:r>
          </a:p>
        </p:txBody>
      </p:sp>
      <p:pic>
        <p:nvPicPr>
          <p:cNvPr id="4" name="Afbeelding 3"/>
          <p:cNvPicPr>
            <a:picLocks noChangeAspect="1"/>
          </p:cNvPicPr>
          <p:nvPr/>
        </p:nvPicPr>
        <p:blipFill>
          <a:blip r:embed="rId2"/>
          <a:stretch>
            <a:fillRect/>
          </a:stretch>
        </p:blipFill>
        <p:spPr>
          <a:xfrm>
            <a:off x="8003976" y="746878"/>
            <a:ext cx="2190551" cy="1502609"/>
          </a:xfrm>
          <a:prstGeom prst="rect">
            <a:avLst/>
          </a:prstGeom>
        </p:spPr>
      </p:pic>
    </p:spTree>
    <p:extLst>
      <p:ext uri="{BB962C8B-B14F-4D97-AF65-F5344CB8AC3E}">
        <p14:creationId xmlns:p14="http://schemas.microsoft.com/office/powerpoint/2010/main" val="1476441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Hechting als voorwaarde voor </a:t>
            </a:r>
            <a:br>
              <a:rPr lang="nl-NL" dirty="0"/>
            </a:br>
            <a:r>
              <a:rPr lang="nl-NL" dirty="0"/>
              <a:t>sociaal emotionele ontwikkeling</a:t>
            </a:r>
          </a:p>
        </p:txBody>
      </p:sp>
      <p:sp>
        <p:nvSpPr>
          <p:cNvPr id="3" name="Tijdelijke aanduiding voor inhoud 2"/>
          <p:cNvSpPr>
            <a:spLocks noGrp="1"/>
          </p:cNvSpPr>
          <p:nvPr>
            <p:ph idx="1"/>
          </p:nvPr>
        </p:nvSpPr>
        <p:spPr>
          <a:xfrm>
            <a:off x="1141413" y="1493132"/>
            <a:ext cx="9905999" cy="3541714"/>
          </a:xfrm>
        </p:spPr>
        <p:txBody>
          <a:bodyPr vert="horz" lIns="91440" tIns="45720" rIns="91440" bIns="45720" rtlCol="0" anchor="t">
            <a:normAutofit/>
          </a:bodyPr>
          <a:lstStyle/>
          <a:p>
            <a:pPr marL="0" indent="0">
              <a:buNone/>
            </a:pPr>
            <a:r>
              <a:rPr lang="nl-NL" dirty="0"/>
              <a:t> </a:t>
            </a:r>
          </a:p>
          <a:p>
            <a:pPr marL="0" indent="0">
              <a:buNone/>
            </a:pPr>
            <a:endParaRPr lang="nl-NL" dirty="0"/>
          </a:p>
          <a:p>
            <a:pPr marL="0" indent="0">
              <a:buNone/>
            </a:pPr>
            <a:endParaRPr lang="nl-NL" dirty="0"/>
          </a:p>
        </p:txBody>
      </p:sp>
      <p:sp>
        <p:nvSpPr>
          <p:cNvPr id="4" name="Tekstvak 3">
            <a:extLst>
              <a:ext uri="{FF2B5EF4-FFF2-40B4-BE49-F238E27FC236}">
                <a16:creationId xmlns:a16="http://schemas.microsoft.com/office/drawing/2014/main" id="{0FB0C7EE-3218-8D1C-34F9-3443A6B2B5FB}"/>
              </a:ext>
            </a:extLst>
          </p:cNvPr>
          <p:cNvSpPr txBox="1"/>
          <p:nvPr/>
        </p:nvSpPr>
        <p:spPr>
          <a:xfrm>
            <a:off x="1033145" y="2412086"/>
            <a:ext cx="9977681" cy="3139321"/>
          </a:xfrm>
          <a:prstGeom prst="rect">
            <a:avLst/>
          </a:prstGeom>
          <a:solidFill>
            <a:srgbClr val="002060"/>
          </a:solidFill>
          <a:ln>
            <a:solidFill>
              <a:schemeClr val="accent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dirty="0">
                <a:solidFill>
                  <a:schemeClr val="bg1"/>
                </a:solidFill>
              </a:rPr>
              <a:t>* Een goede hechting ontwikkelt zich ongeveer voordat een kind 2,5 jaar oud is</a:t>
            </a:r>
          </a:p>
          <a:p>
            <a:endParaRPr lang="nl-NL" dirty="0">
              <a:solidFill>
                <a:schemeClr val="bg1"/>
              </a:solidFill>
            </a:endParaRPr>
          </a:p>
          <a:p>
            <a:r>
              <a:rPr lang="nl-NL" dirty="0">
                <a:solidFill>
                  <a:schemeClr val="bg1"/>
                </a:solidFill>
              </a:rPr>
              <a:t>* Een kind dat goed gehecht is betekent: het kind heeft een goed ontwikkeld </a:t>
            </a:r>
            <a:r>
              <a:rPr lang="nl-NL" b="1" dirty="0">
                <a:solidFill>
                  <a:schemeClr val="bg1"/>
                </a:solidFill>
              </a:rPr>
              <a:t>Basisvertrouwen</a:t>
            </a:r>
          </a:p>
          <a:p>
            <a:endParaRPr lang="nl-NL" b="1" dirty="0">
              <a:solidFill>
                <a:schemeClr val="bg1"/>
              </a:solidFill>
            </a:endParaRPr>
          </a:p>
          <a:p>
            <a:r>
              <a:rPr lang="nl-NL" b="1" dirty="0">
                <a:solidFill>
                  <a:schemeClr val="bg1"/>
                </a:solidFill>
              </a:rPr>
              <a:t>* Basisvertrouwen betekent: </a:t>
            </a:r>
            <a:r>
              <a:rPr lang="nl-NL" dirty="0">
                <a:solidFill>
                  <a:schemeClr val="bg1"/>
                </a:solidFill>
              </a:rPr>
              <a:t>vertrouwen hebben in je omgeving, dat je niet hoeft te vechten om iets op te lossen of voor elkaar te krijgen. Hierbij hoort ook rust over jezelf: dit ben ik, dat is </a:t>
            </a:r>
            <a:r>
              <a:rPr lang="nl-NL" dirty="0" err="1">
                <a:solidFill>
                  <a:schemeClr val="bg1"/>
                </a:solidFill>
              </a:rPr>
              <a:t>okee</a:t>
            </a:r>
            <a:r>
              <a:rPr lang="nl-NL" dirty="0">
                <a:solidFill>
                  <a:schemeClr val="bg1"/>
                </a:solidFill>
              </a:rPr>
              <a:t>, en dat ben jij en jij gaat me helpen als dat nodig is.</a:t>
            </a:r>
          </a:p>
          <a:p>
            <a:endParaRPr lang="nl-NL" dirty="0">
              <a:solidFill>
                <a:schemeClr val="bg1"/>
              </a:solidFill>
            </a:endParaRPr>
          </a:p>
          <a:p>
            <a:r>
              <a:rPr lang="nl-NL" dirty="0">
                <a:solidFill>
                  <a:schemeClr val="bg1"/>
                </a:solidFill>
              </a:rPr>
              <a:t>* De ontwikkeling van hechting verloopt in 4 fasen. Lees de theorie op de volgende dia's zelf door.</a:t>
            </a:r>
          </a:p>
          <a:p>
            <a:endParaRPr lang="nl-NL" dirty="0">
              <a:solidFill>
                <a:schemeClr val="bg1"/>
              </a:solidFill>
            </a:endParaRPr>
          </a:p>
          <a:p>
            <a:endParaRPr lang="nl-NL" dirty="0"/>
          </a:p>
        </p:txBody>
      </p:sp>
    </p:spTree>
    <p:extLst>
      <p:ext uri="{BB962C8B-B14F-4D97-AF65-F5344CB8AC3E}">
        <p14:creationId xmlns:p14="http://schemas.microsoft.com/office/powerpoint/2010/main" val="306122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4">
            <a:extLst>
              <a:ext uri="{FF2B5EF4-FFF2-40B4-BE49-F238E27FC236}">
                <a16:creationId xmlns:a16="http://schemas.microsoft.com/office/drawing/2014/main" id="{0E526CC9-E2E9-0132-889B-90ABAB8725E1}"/>
              </a:ext>
            </a:extLst>
          </p:cNvPr>
          <p:cNvPicPr>
            <a:picLocks noChangeAspect="1"/>
          </p:cNvPicPr>
          <p:nvPr/>
        </p:nvPicPr>
        <p:blipFill>
          <a:blip r:embed="rId2"/>
          <a:stretch>
            <a:fillRect/>
          </a:stretch>
        </p:blipFill>
        <p:spPr>
          <a:xfrm>
            <a:off x="2299501" y="154520"/>
            <a:ext cx="7592997" cy="6548959"/>
          </a:xfrm>
          <a:prstGeom prst="rect">
            <a:avLst/>
          </a:prstGeom>
        </p:spPr>
      </p:pic>
    </p:spTree>
    <p:extLst>
      <p:ext uri="{BB962C8B-B14F-4D97-AF65-F5344CB8AC3E}">
        <p14:creationId xmlns:p14="http://schemas.microsoft.com/office/powerpoint/2010/main" val="30294208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	Pre hechtingsfase</a:t>
            </a:r>
          </a:p>
        </p:txBody>
      </p:sp>
      <p:sp>
        <p:nvSpPr>
          <p:cNvPr id="3" name="Tijdelijke aanduiding voor inhoud 2"/>
          <p:cNvSpPr>
            <a:spLocks noGrp="1"/>
          </p:cNvSpPr>
          <p:nvPr>
            <p:ph idx="1"/>
          </p:nvPr>
        </p:nvSpPr>
        <p:spPr/>
        <p:txBody>
          <a:bodyPr/>
          <a:lstStyle/>
          <a:p>
            <a:r>
              <a:rPr lang="nl-NL" dirty="0"/>
              <a:t>Een baby is vanaf de geboorte gericht op personen, hij/zij kan hen alleen niet goed onderscheiden. Na zes weken wordt een eerste glimlach ontlokt door het zien van een menselijk gezicht. Na enkele weken kan een baby onderscheid maken tussen de stem van vader/moeder of leidster. Steeds meer maakt de baby onderscheid tussen menselijk en niet-menselijk en tussen opvoeder en niet-opvoeder.</a:t>
            </a:r>
          </a:p>
          <a:p>
            <a:endParaRPr lang="nl-NL" dirty="0"/>
          </a:p>
        </p:txBody>
      </p:sp>
    </p:spTree>
    <p:extLst>
      <p:ext uri="{BB962C8B-B14F-4D97-AF65-F5344CB8AC3E}">
        <p14:creationId xmlns:p14="http://schemas.microsoft.com/office/powerpoint/2010/main" val="414937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	Hechting in wording</a:t>
            </a:r>
            <a:br>
              <a:rPr lang="nl-NL" dirty="0"/>
            </a:br>
            <a:endParaRPr lang="nl-NL" dirty="0"/>
          </a:p>
        </p:txBody>
      </p:sp>
      <p:sp>
        <p:nvSpPr>
          <p:cNvPr id="3" name="Tijdelijke aanduiding voor inhoud 2"/>
          <p:cNvSpPr>
            <a:spLocks noGrp="1"/>
          </p:cNvSpPr>
          <p:nvPr>
            <p:ph idx="1"/>
          </p:nvPr>
        </p:nvSpPr>
        <p:spPr/>
        <p:txBody>
          <a:bodyPr/>
          <a:lstStyle/>
          <a:p>
            <a:r>
              <a:rPr lang="nl-NL" dirty="0"/>
              <a:t>De baby herkent steeds duidelijker personen, dit is te zien aan de reactie van de baby. Een kind kan zich pas echt hechten aan personen als hij mensen van elkaar kan onderscheiden. Met twintig weken richt een baby zich op monden van anderen en speelt de mond een rol om een glimlach te ontlokken bij de baby. Pas met dertig weken worden gezichtsuitdrukkingen belangrijk om de interesse en de glimlach van de baby op te wekken.</a:t>
            </a:r>
          </a:p>
          <a:p>
            <a:endParaRPr lang="nl-NL" dirty="0"/>
          </a:p>
        </p:txBody>
      </p:sp>
    </p:spTree>
    <p:extLst>
      <p:ext uri="{BB962C8B-B14F-4D97-AF65-F5344CB8AC3E}">
        <p14:creationId xmlns:p14="http://schemas.microsoft.com/office/powerpoint/2010/main" val="1139059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3.	Hechting</a:t>
            </a:r>
          </a:p>
        </p:txBody>
      </p:sp>
      <p:sp>
        <p:nvSpPr>
          <p:cNvPr id="3" name="Tijdelijke aanduiding voor inhoud 2"/>
          <p:cNvSpPr>
            <a:spLocks noGrp="1"/>
          </p:cNvSpPr>
          <p:nvPr>
            <p:ph idx="1"/>
          </p:nvPr>
        </p:nvSpPr>
        <p:spPr/>
        <p:txBody>
          <a:bodyPr>
            <a:normAutofit/>
          </a:bodyPr>
          <a:lstStyle/>
          <a:p>
            <a:r>
              <a:rPr lang="nl-NL" dirty="0"/>
              <a:t>Het begin van de duidelijke hechting (zes à zeven maanden) wordt gekenmerkt door twee typische uitingen van gehechtheid: de angst voor vreemden en </a:t>
            </a:r>
            <a:r>
              <a:rPr lang="nl-NL" dirty="0" err="1"/>
              <a:t>seperatieangst</a:t>
            </a:r>
            <a:r>
              <a:rPr lang="nl-NL" dirty="0"/>
              <a:t> (=verlatingsangst). </a:t>
            </a:r>
          </a:p>
          <a:p>
            <a:r>
              <a:rPr lang="nl-NL" dirty="0"/>
              <a:t>De angst voor vreemden kan pas optreden als de geheugenfunctie van het kind het totale beeld van de ouder kan vergelijken met dat van een onbekende. Als de baby een maand of zeven is gaat hij huilen bij het zien van een vreemde. Bij acht à negen maanden vertoont het kind angst als het plotseling gescheiden wordt van de hechtingspersoon. </a:t>
            </a:r>
          </a:p>
          <a:p>
            <a:r>
              <a:rPr lang="nl-NL" dirty="0"/>
              <a:t>Als het kind twee jaar is, kan het scheidingen van personen waar het aan gehecht is beter aan. In deze fase is het kind egocentrisch. Zijn eigen behoefte aan veiligheid en de nabijheid van de gehechtheidspersoon staan centraal.</a:t>
            </a:r>
          </a:p>
        </p:txBody>
      </p:sp>
    </p:spTree>
    <p:extLst>
      <p:ext uri="{BB962C8B-B14F-4D97-AF65-F5344CB8AC3E}">
        <p14:creationId xmlns:p14="http://schemas.microsoft.com/office/powerpoint/2010/main" val="3572482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Hechting op afstand</a:t>
            </a:r>
          </a:p>
        </p:txBody>
      </p:sp>
      <p:sp>
        <p:nvSpPr>
          <p:cNvPr id="3" name="Tijdelijke aanduiding voor inhoud 2"/>
          <p:cNvSpPr>
            <a:spLocks noGrp="1"/>
          </p:cNvSpPr>
          <p:nvPr>
            <p:ph idx="1"/>
          </p:nvPr>
        </p:nvSpPr>
        <p:spPr/>
        <p:txBody>
          <a:bodyPr/>
          <a:lstStyle/>
          <a:p>
            <a:pPr marL="0" indent="0">
              <a:buNone/>
            </a:pPr>
            <a:r>
              <a:rPr lang="nl-NL" dirty="0"/>
              <a:t>Het kind heeft steeds minder moeite met scheidingen en krijgt steeds beter besef van de tijdelijke afwezigheid van de verzorger. Vanaf het derde jaar kan het kind beter rekening houden met de plannen en gevoelens van de opvoeder.</a:t>
            </a:r>
          </a:p>
        </p:txBody>
      </p:sp>
    </p:spTree>
    <p:extLst>
      <p:ext uri="{BB962C8B-B14F-4D97-AF65-F5344CB8AC3E}">
        <p14:creationId xmlns:p14="http://schemas.microsoft.com/office/powerpoint/2010/main" val="3243142566"/>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7BFD3266330D4988E5E0622F2D95C4" ma:contentTypeVersion="16" ma:contentTypeDescription="Een nieuw document maken." ma:contentTypeScope="" ma:versionID="d1e2ba94698fac3fceaa2efb5375301f">
  <xsd:schema xmlns:xsd="http://www.w3.org/2001/XMLSchema" xmlns:xs="http://www.w3.org/2001/XMLSchema" xmlns:p="http://schemas.microsoft.com/office/2006/metadata/properties" xmlns:ns2="d2b583b8-8e9b-4635-adb2-4a15ab2f1ebc" xmlns:ns3="8137e471-5ce8-444d-bed1-7f0ba312c282" targetNamespace="http://schemas.microsoft.com/office/2006/metadata/properties" ma:root="true" ma:fieldsID="202d302f9e603746697ac4058309c7c9" ns2:_="" ns3:_="">
    <xsd:import namespace="d2b583b8-8e9b-4635-adb2-4a15ab2f1ebc"/>
    <xsd:import namespace="8137e471-5ce8-444d-bed1-7f0ba312c28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AutoKeyPoints" minOccurs="0"/>
                <xsd:element ref="ns3:MediaServiceKeyPoints" minOccurs="0"/>
                <xsd:element ref="ns3:MediaServiceGenerationTime" minOccurs="0"/>
                <xsd:element ref="ns3:MediaServiceEventHashCode"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b583b8-8e9b-4635-adb2-4a15ab2f1ebc"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element name="TaxCatchAll" ma:index="23" nillable="true" ma:displayName="Taxonomy Catch All Column" ma:hidden="true" ma:list="{50ea1466-b944-4cd4-9c90-f8fbe9858638}" ma:internalName="TaxCatchAll" ma:showField="CatchAllData" ma:web="d2b583b8-8e9b-4635-adb2-4a15ab2f1eb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137e471-5ce8-444d-bed1-7f0ba312c282"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137e471-5ce8-444d-bed1-7f0ba312c282">
      <Terms xmlns="http://schemas.microsoft.com/office/infopath/2007/PartnerControls"/>
    </lcf76f155ced4ddcb4097134ff3c332f>
    <TaxCatchAll xmlns="d2b583b8-8e9b-4635-adb2-4a15ab2f1ebc" xsi:nil="true"/>
  </documentManagement>
</p:properties>
</file>

<file path=customXml/itemProps1.xml><?xml version="1.0" encoding="utf-8"?>
<ds:datastoreItem xmlns:ds="http://schemas.openxmlformats.org/officeDocument/2006/customXml" ds:itemID="{399CDE71-65D1-4D91-A2B4-66EF3396C8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b583b8-8e9b-4635-adb2-4a15ab2f1ebc"/>
    <ds:schemaRef ds:uri="8137e471-5ce8-444d-bed1-7f0ba312c2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ECF24E-45BB-472D-80FE-A52E70605794}">
  <ds:schemaRefs>
    <ds:schemaRef ds:uri="http://schemas.microsoft.com/sharepoint/v3/contenttype/forms"/>
  </ds:schemaRefs>
</ds:datastoreItem>
</file>

<file path=customXml/itemProps3.xml><?xml version="1.0" encoding="utf-8"?>
<ds:datastoreItem xmlns:ds="http://schemas.openxmlformats.org/officeDocument/2006/customXml" ds:itemID="{EA7B76ED-557C-46BC-B717-8BDF3F6904A0}">
  <ds:schemaRefs>
    <ds:schemaRef ds:uri="http://schemas.microsoft.com/office/2006/metadata/properties"/>
    <ds:schemaRef ds:uri="http://schemas.microsoft.com/office/infopath/2007/PartnerControls"/>
    <ds:schemaRef ds:uri="8137e471-5ce8-444d-bed1-7f0ba312c282"/>
    <ds:schemaRef ds:uri="d2b583b8-8e9b-4635-adb2-4a15ab2f1ebc"/>
  </ds:schemaRefs>
</ds:datastoreItem>
</file>

<file path=docProps/app.xml><?xml version="1.0" encoding="utf-8"?>
<Properties xmlns="http://schemas.openxmlformats.org/officeDocument/2006/extended-properties" xmlns:vt="http://schemas.openxmlformats.org/officeDocument/2006/docPropsVTypes">
  <Template>TM04033919[[fn=Circuit]]</Template>
  <TotalTime>191</TotalTime>
  <Words>785</Words>
  <Application>Microsoft Office PowerPoint</Application>
  <PresentationFormat>Breedbeeld</PresentationFormat>
  <Paragraphs>51</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Retrospect</vt:lpstr>
      <vt:lpstr>Sociale –en emotionele ontwikkeling les 2</vt:lpstr>
      <vt:lpstr> Doelen bij sociale emotionele ontwikkeling</vt:lpstr>
      <vt:lpstr>Terugblik vorige les</vt:lpstr>
      <vt:lpstr>Hechting als voorwaarde voor  sociaal emotionele ontwikkeling</vt:lpstr>
      <vt:lpstr>PowerPoint-presentatie</vt:lpstr>
      <vt:lpstr>1. Pre hechtingsfase</vt:lpstr>
      <vt:lpstr>2. Hechting in wording </vt:lpstr>
      <vt:lpstr>3. Hechting</vt:lpstr>
      <vt:lpstr>4. Hechting op afstand</vt:lpstr>
      <vt:lpstr>Wat is nu jouw mening ten aanzien van hechting? </vt:lpstr>
      <vt:lpstr>Opdracht 4: Alicia en het belang van hechting </vt:lpstr>
      <vt:lpstr>PowerPoint-presentatie</vt:lpstr>
      <vt:lpstr>Volgende keer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–en emotionele ontwikkeling</dc:title>
  <dc:creator>Janny Schinkel</dc:creator>
  <cp:lastModifiedBy>Laura Beeftink</cp:lastModifiedBy>
  <cp:revision>95</cp:revision>
  <dcterms:created xsi:type="dcterms:W3CDTF">2018-02-09T10:26:09Z</dcterms:created>
  <dcterms:modified xsi:type="dcterms:W3CDTF">2022-08-10T13:21:10Z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0x010100697BFD3266330D4988E5E0622F2D95C4</vt:lpwstr>
  </property>
  <property fmtid="{D5CDD505-2E9C-101B-9397-08002B2CF9AE}" pid="3" name="MediaServiceImageTags">
    <vt:lpwstr/>
  </property>
</Properties>
</file>