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33" r:id="rId4"/>
  </p:sldMasterIdLst>
  <p:notesMasterIdLst>
    <p:notesMasterId r:id="rId29"/>
  </p:notesMasterIdLst>
  <p:sldIdLst>
    <p:sldId id="262" r:id="rId5"/>
    <p:sldId id="289" r:id="rId6"/>
    <p:sldId id="277" r:id="rId7"/>
    <p:sldId id="278" r:id="rId8"/>
    <p:sldId id="260" r:id="rId9"/>
    <p:sldId id="258" r:id="rId10"/>
    <p:sldId id="290" r:id="rId11"/>
    <p:sldId id="264" r:id="rId12"/>
    <p:sldId id="291" r:id="rId13"/>
    <p:sldId id="292" r:id="rId14"/>
    <p:sldId id="293" r:id="rId15"/>
    <p:sldId id="295" r:id="rId16"/>
    <p:sldId id="294" r:id="rId17"/>
    <p:sldId id="287" r:id="rId18"/>
    <p:sldId id="296" r:id="rId19"/>
    <p:sldId id="297" r:id="rId20"/>
    <p:sldId id="273" r:id="rId21"/>
    <p:sldId id="302" r:id="rId22"/>
    <p:sldId id="299" r:id="rId23"/>
    <p:sldId id="286" r:id="rId24"/>
    <p:sldId id="303" r:id="rId25"/>
    <p:sldId id="300" r:id="rId26"/>
    <p:sldId id="301" r:id="rId27"/>
    <p:sldId id="285" r:id="rId2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555C"/>
    <a:srgbClr val="EC644A"/>
    <a:srgbClr val="000000"/>
    <a:srgbClr val="FFF36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ACA3DC6-5FBD-1DE1-AD88-0BD02176D872}" v="71" dt="2021-11-06T07:31:39.391"/>
    <p1510:client id="{1DF0D9D9-8DD1-01EE-46B2-A7BCB6F77B03}" v="6" dt="2021-05-21T14:17:10.117"/>
    <p1510:client id="{386EDC0D-C173-4656-82B5-A4B6490975D7}" v="1" dt="2021-05-21T14:10:26.733"/>
    <p1510:client id="{79F6B7D9-8B9E-A706-A3C4-7816F3C0F4D7}" v="13" dt="2022-01-11T10:53:47.340"/>
    <p1510:client id="{AD536471-5C6B-90B2-7B48-8BCAB9F60FCC}" v="102" dt="2021-11-08T07:01:55.289"/>
    <p1510:client id="{B1AD49E3-AAC9-545B-A175-9314976B4CF9}" v="5" dt="2021-11-06T07:36:48.016"/>
    <p1510:client id="{E68CC076-5F2D-D9E6-DD67-74652FD61EEA}" v="49" dt="2021-12-21T10:22:58.44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9444"/>
    <p:restoredTop sz="94620"/>
  </p:normalViewPr>
  <p:slideViewPr>
    <p:cSldViewPr snapToGrid="0" snapToObjects="1">
      <p:cViewPr>
        <p:scale>
          <a:sx n="80" d="100"/>
          <a:sy n="80" d="100"/>
        </p:scale>
        <p:origin x="120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" d="1"/>
        <a:sy n="1" d="1"/>
      </p:scale>
      <p:origin x="0" y="0"/>
    </p:cViewPr>
  </p:sorterViewPr>
  <p:notesViewPr>
    <p:cSldViewPr snapToGrid="0" snapToObjects="1">
      <p:cViewPr varScale="1">
        <p:scale>
          <a:sx n="93" d="100"/>
          <a:sy n="93" d="100"/>
        </p:scale>
        <p:origin x="3784" y="21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microsoft.com/office/2015/10/relationships/revisionInfo" Target="revisionInfo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presProps" Target="presProps.xml"/><Relationship Id="rId8" Type="http://schemas.openxmlformats.org/officeDocument/2006/relationships/slide" Target="slides/slide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0C8E38E-7039-7642-A042-6C2474772B6B}" type="datetimeFigureOut">
              <a:rPr lang="nl-NL" smtClean="0"/>
              <a:t>20-7-2022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54ECDDC-89AE-E640-93C2-EB9B67452D1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692189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6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8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vistacollege.nl/" TargetMode="External"/><Relationship Id="rId2" Type="http://schemas.openxmlformats.org/officeDocument/2006/relationships/image" Target="../media/image19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vistacollege.nl/" TargetMode="External"/><Relationship Id="rId2" Type="http://schemas.openxmlformats.org/officeDocument/2006/relationships/image" Target="../media/image20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-1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Afbeelding 11">
            <a:extLst>
              <a:ext uri="{FF2B5EF4-FFF2-40B4-BE49-F238E27FC236}">
                <a16:creationId xmlns:a16="http://schemas.microsoft.com/office/drawing/2014/main" id="{A8D77B05-A559-9745-A469-A095BC8C8DE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-1"/>
            <a:ext cx="12388194" cy="696835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64405"/>
            <a:ext cx="9144000" cy="2387600"/>
          </a:xfrm>
        </p:spPr>
        <p:txBody>
          <a:bodyPr anchor="b"/>
          <a:lstStyle>
            <a:lvl1pPr algn="ctr">
              <a:defRPr sz="6000" b="1" i="0" cap="all" baseline="0">
                <a:solidFill>
                  <a:srgbClr val="EC644A"/>
                </a:solidFill>
                <a:latin typeface="Raleway" panose="020B0503030101060003" pitchFamily="34" charset="77"/>
              </a:defRPr>
            </a:lvl1pPr>
          </a:lstStyle>
          <a:p>
            <a:r>
              <a:rPr lang="nl-NL" dirty="0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700491"/>
            <a:ext cx="9144000" cy="1655762"/>
          </a:xfrm>
        </p:spPr>
        <p:txBody>
          <a:bodyPr/>
          <a:lstStyle>
            <a:lvl1pPr marL="0" indent="0" algn="ctr">
              <a:buNone/>
              <a:defRPr sz="2400" baseline="0">
                <a:solidFill>
                  <a:srgbClr val="EC644A"/>
                </a:solidFill>
                <a:latin typeface="Raleway" panose="020B0503030101060003" pitchFamily="34" charset="77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dirty="0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7/20/2022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‹nr.›</a:t>
            </a:fld>
            <a:endParaRPr lang="en-US" dirty="0"/>
          </a:p>
        </p:txBody>
      </p:sp>
      <p:pic>
        <p:nvPicPr>
          <p:cNvPr id="7" name="Afbeelding 6" descr="Afbeelding met tekst, illustratie&#10;&#10;Automatisch gegenereerde beschrijving">
            <a:extLst>
              <a:ext uri="{FF2B5EF4-FFF2-40B4-BE49-F238E27FC236}">
                <a16:creationId xmlns:a16="http://schemas.microsoft.com/office/drawing/2014/main" id="{4E35198B-797B-4A4C-9B6F-7E15F72FAC65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283344" y="6011917"/>
            <a:ext cx="546050" cy="5623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98732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ussendia_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>
            <a:extLst>
              <a:ext uri="{FF2B5EF4-FFF2-40B4-BE49-F238E27FC236}">
                <a16:creationId xmlns:a16="http://schemas.microsoft.com/office/drawing/2014/main" id="{FC9EFBDC-0926-8240-A793-008E32B78D8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" y="-7718"/>
            <a:ext cx="12205721" cy="6865718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94908-227D-5041-9DEC-7F39FB204CA3}" type="datetimeFigureOut">
              <a:rPr lang="nl-NL" smtClean="0"/>
              <a:t>20-7-2022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6316EE-B718-F349-9D14-10D132E949D3}" type="slidenum">
              <a:rPr lang="nl-NL" smtClean="0"/>
              <a:t>‹nr.›</a:t>
            </a:fld>
            <a:endParaRPr lang="nl-NL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D5EBA86B-7159-F646-B630-EBAEEF163F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5442" y="396656"/>
            <a:ext cx="10515600" cy="1325563"/>
          </a:xfrm>
        </p:spPr>
        <p:txBody>
          <a:bodyPr/>
          <a:lstStyle>
            <a:lvl1pPr>
              <a:defRPr b="1" i="0" cap="all" baseline="0">
                <a:solidFill>
                  <a:srgbClr val="EC644A"/>
                </a:solidFill>
                <a:latin typeface="Raleway" panose="020B0503030101060003" pitchFamily="34" charset="77"/>
              </a:defRPr>
            </a:lvl1pPr>
          </a:lstStyle>
          <a:p>
            <a:r>
              <a:rPr lang="nl-NL" dirty="0"/>
              <a:t>Klik om stijl te bewerken</a:t>
            </a:r>
            <a:endParaRPr lang="en-US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CFA05B0B-5BBC-FF44-B5E6-D5974432362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5442" y="1724608"/>
            <a:ext cx="10515600" cy="3093091"/>
          </a:xfrm>
        </p:spPr>
        <p:txBody>
          <a:bodyPr/>
          <a:lstStyle>
            <a:lvl1pPr>
              <a:defRPr sz="2400" baseline="0">
                <a:solidFill>
                  <a:srgbClr val="000000"/>
                </a:solidFill>
                <a:latin typeface="Raleway" panose="020B0503030101060003" pitchFamily="34" charset="77"/>
              </a:defRPr>
            </a:lvl1pPr>
          </a:lstStyle>
          <a:p>
            <a:pPr lvl="0"/>
            <a:r>
              <a:rPr lang="nl-NL" dirty="0"/>
              <a:t>Klikken om de tekststijl van het model te bewerken</a:t>
            </a:r>
          </a:p>
        </p:txBody>
      </p:sp>
      <p:pic>
        <p:nvPicPr>
          <p:cNvPr id="12" name="Afbeelding 11" descr="Afbeelding met tekst, illustratie&#10;&#10;Automatisch gegenereerde beschrijving">
            <a:extLst>
              <a:ext uri="{FF2B5EF4-FFF2-40B4-BE49-F238E27FC236}">
                <a16:creationId xmlns:a16="http://schemas.microsoft.com/office/drawing/2014/main" id="{2F5DF8A9-0293-7C4E-A3E6-92B6B200A50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283344" y="6011917"/>
            <a:ext cx="546050" cy="5623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0044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ussendia_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Afbeelding 10">
            <a:extLst>
              <a:ext uri="{FF2B5EF4-FFF2-40B4-BE49-F238E27FC236}">
                <a16:creationId xmlns:a16="http://schemas.microsoft.com/office/drawing/2014/main" id="{83ACDBEF-06B2-F643-9286-A8E080FCF59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-19706"/>
            <a:ext cx="12268800" cy="69012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94908-227D-5041-9DEC-7F39FB204CA3}" type="datetimeFigureOut">
              <a:rPr lang="nl-NL" smtClean="0"/>
              <a:t>20-7-2022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6316EE-B718-F349-9D14-10D132E949D3}" type="slidenum">
              <a:rPr lang="nl-NL" smtClean="0"/>
              <a:t>‹nr.›</a:t>
            </a:fld>
            <a:endParaRPr lang="nl-NL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D5EBA86B-7159-F646-B630-EBAEEF163F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5442" y="396656"/>
            <a:ext cx="10515600" cy="1325563"/>
          </a:xfrm>
        </p:spPr>
        <p:txBody>
          <a:bodyPr/>
          <a:lstStyle>
            <a:lvl1pPr>
              <a:defRPr b="1" i="0" cap="all" baseline="0">
                <a:solidFill>
                  <a:schemeClr val="tx1"/>
                </a:solidFill>
                <a:latin typeface="Raleway" panose="020B0503030101060003" pitchFamily="34" charset="77"/>
              </a:defRPr>
            </a:lvl1pPr>
          </a:lstStyle>
          <a:p>
            <a:r>
              <a:rPr lang="nl-NL" dirty="0"/>
              <a:t>Klik om stijl te bewerken</a:t>
            </a:r>
            <a:endParaRPr lang="en-US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CFA05B0B-5BBC-FF44-B5E6-D5974432362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5442" y="1724608"/>
            <a:ext cx="10515600" cy="3093091"/>
          </a:xfrm>
        </p:spPr>
        <p:txBody>
          <a:bodyPr/>
          <a:lstStyle>
            <a:lvl1pPr>
              <a:defRPr sz="2400" baseline="0">
                <a:solidFill>
                  <a:schemeClr val="tx1"/>
                </a:solidFill>
                <a:latin typeface="Raleway" panose="020B0503030101060003" pitchFamily="34" charset="77"/>
              </a:defRPr>
            </a:lvl1pPr>
          </a:lstStyle>
          <a:p>
            <a:pPr lvl="0"/>
            <a:r>
              <a:rPr lang="nl-NL" dirty="0"/>
              <a:t>Klikken om de tekststijl van het model te bewerken</a:t>
            </a:r>
          </a:p>
        </p:txBody>
      </p:sp>
      <p:pic>
        <p:nvPicPr>
          <p:cNvPr id="12" name="Afbeelding 11" descr="Afbeelding met tekst, illustratie&#10;&#10;Automatisch gegenereerde beschrijving">
            <a:extLst>
              <a:ext uri="{FF2B5EF4-FFF2-40B4-BE49-F238E27FC236}">
                <a16:creationId xmlns:a16="http://schemas.microsoft.com/office/drawing/2014/main" id="{2F5DF8A9-0293-7C4E-A3E6-92B6B200A50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283344" y="6011917"/>
            <a:ext cx="546050" cy="5623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613209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ussendia_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>
            <a:extLst>
              <a:ext uri="{FF2B5EF4-FFF2-40B4-BE49-F238E27FC236}">
                <a16:creationId xmlns:a16="http://schemas.microsoft.com/office/drawing/2014/main" id="{784112C5-EAD5-2B40-B1FF-B8FF531AD8E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94908-227D-5041-9DEC-7F39FB204CA3}" type="datetimeFigureOut">
              <a:rPr lang="nl-NL" smtClean="0"/>
              <a:t>20-7-2022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6316EE-B718-F349-9D14-10D132E949D3}" type="slidenum">
              <a:rPr lang="nl-NL" smtClean="0"/>
              <a:t>‹nr.›</a:t>
            </a:fld>
            <a:endParaRPr lang="nl-NL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D5EBA86B-7159-F646-B630-EBAEEF163F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5442" y="396656"/>
            <a:ext cx="10515600" cy="1325563"/>
          </a:xfrm>
        </p:spPr>
        <p:txBody>
          <a:bodyPr/>
          <a:lstStyle>
            <a:lvl1pPr>
              <a:defRPr b="1" i="0" cap="all" baseline="0">
                <a:solidFill>
                  <a:srgbClr val="00555C"/>
                </a:solidFill>
                <a:latin typeface="Raleway" panose="020B0503030101060003" pitchFamily="34" charset="77"/>
              </a:defRPr>
            </a:lvl1pPr>
          </a:lstStyle>
          <a:p>
            <a:r>
              <a:rPr lang="nl-NL" dirty="0"/>
              <a:t>Klik om stijl te bewerken</a:t>
            </a:r>
            <a:endParaRPr lang="en-US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CFA05B0B-5BBC-FF44-B5E6-D5974432362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5442" y="1724608"/>
            <a:ext cx="10515600" cy="3093091"/>
          </a:xfrm>
        </p:spPr>
        <p:txBody>
          <a:bodyPr/>
          <a:lstStyle>
            <a:lvl1pPr>
              <a:defRPr sz="2400" baseline="0">
                <a:solidFill>
                  <a:srgbClr val="000000"/>
                </a:solidFill>
                <a:latin typeface="Raleway" panose="020B0503030101060003" pitchFamily="34" charset="77"/>
              </a:defRPr>
            </a:lvl1pPr>
          </a:lstStyle>
          <a:p>
            <a:pPr lvl="0"/>
            <a:r>
              <a:rPr lang="nl-NL" dirty="0"/>
              <a:t>Klikken om de tekststijl van het model te bewerken</a:t>
            </a:r>
          </a:p>
        </p:txBody>
      </p:sp>
      <p:pic>
        <p:nvPicPr>
          <p:cNvPr id="12" name="Afbeelding 11" descr="Afbeelding met tekst, illustratie&#10;&#10;Automatisch gegenereerde beschrijving">
            <a:extLst>
              <a:ext uri="{FF2B5EF4-FFF2-40B4-BE49-F238E27FC236}">
                <a16:creationId xmlns:a16="http://schemas.microsoft.com/office/drawing/2014/main" id="{2F5DF8A9-0293-7C4E-A3E6-92B6B200A50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283344" y="6011917"/>
            <a:ext cx="546050" cy="5623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239641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ussendia 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Afbeelding 8">
            <a:extLst>
              <a:ext uri="{FF2B5EF4-FFF2-40B4-BE49-F238E27FC236}">
                <a16:creationId xmlns:a16="http://schemas.microsoft.com/office/drawing/2014/main" id="{9804DDB7-9640-6142-BB40-26A6194489E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94908-227D-5041-9DEC-7F39FB204CA3}" type="datetimeFigureOut">
              <a:rPr lang="nl-NL" smtClean="0"/>
              <a:t>20-7-2022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6316EE-B718-F349-9D14-10D132E949D3}" type="slidenum">
              <a:rPr lang="nl-NL" smtClean="0"/>
              <a:t>‹nr.›</a:t>
            </a:fld>
            <a:endParaRPr lang="nl-NL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D5EBA86B-7159-F646-B630-EBAEEF163F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5442" y="396656"/>
            <a:ext cx="10515600" cy="1325563"/>
          </a:xfrm>
        </p:spPr>
        <p:txBody>
          <a:bodyPr/>
          <a:lstStyle>
            <a:lvl1pPr>
              <a:defRPr b="1" i="0" cap="all" baseline="0">
                <a:solidFill>
                  <a:srgbClr val="00555C"/>
                </a:solidFill>
                <a:latin typeface="Raleway" panose="020B0503030101060003" pitchFamily="34" charset="77"/>
              </a:defRPr>
            </a:lvl1pPr>
          </a:lstStyle>
          <a:p>
            <a:r>
              <a:rPr lang="nl-NL" dirty="0"/>
              <a:t>Klik om stijl te bewerken</a:t>
            </a:r>
            <a:endParaRPr lang="en-US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CFA05B0B-5BBC-FF44-B5E6-D5974432362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5442" y="1724608"/>
            <a:ext cx="10515600" cy="3093091"/>
          </a:xfrm>
        </p:spPr>
        <p:txBody>
          <a:bodyPr/>
          <a:lstStyle>
            <a:lvl1pPr>
              <a:defRPr sz="2400" baseline="0">
                <a:solidFill>
                  <a:srgbClr val="000000"/>
                </a:solidFill>
                <a:latin typeface="Raleway" panose="020B0503030101060003" pitchFamily="34" charset="77"/>
              </a:defRPr>
            </a:lvl1pPr>
          </a:lstStyle>
          <a:p>
            <a:pPr lvl="0"/>
            <a:r>
              <a:rPr lang="nl-NL" dirty="0"/>
              <a:t>Klikken om de tekststijl van het model te bewerken</a:t>
            </a:r>
          </a:p>
        </p:txBody>
      </p:sp>
      <p:pic>
        <p:nvPicPr>
          <p:cNvPr id="12" name="Afbeelding 11" descr="Afbeelding met tekst, illustratie&#10;&#10;Automatisch gegenereerde beschrijving">
            <a:extLst>
              <a:ext uri="{FF2B5EF4-FFF2-40B4-BE49-F238E27FC236}">
                <a16:creationId xmlns:a16="http://schemas.microsoft.com/office/drawing/2014/main" id="{2F5DF8A9-0293-7C4E-A3E6-92B6B200A50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283344" y="6011917"/>
            <a:ext cx="546050" cy="5623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69087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ussendia_IM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 descr="Afbeelding met tekst, visitekaartje, accessoire&#10;&#10;Automatisch gegenereerde beschrijving">
            <a:extLst>
              <a:ext uri="{FF2B5EF4-FFF2-40B4-BE49-F238E27FC236}">
                <a16:creationId xmlns:a16="http://schemas.microsoft.com/office/drawing/2014/main" id="{CC4F4C95-C479-144D-9ECF-2E4E955E79B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94908-227D-5041-9DEC-7F39FB204CA3}" type="datetimeFigureOut">
              <a:rPr lang="nl-NL" smtClean="0"/>
              <a:t>20-7-2022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6316EE-B718-F349-9D14-10D132E949D3}" type="slidenum">
              <a:rPr lang="nl-NL" smtClean="0"/>
              <a:t>‹nr.›</a:t>
            </a:fld>
            <a:endParaRPr lang="nl-NL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D5EBA86B-7159-F646-B630-EBAEEF163F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5442" y="396656"/>
            <a:ext cx="10515600" cy="1325563"/>
          </a:xfrm>
        </p:spPr>
        <p:txBody>
          <a:bodyPr/>
          <a:lstStyle>
            <a:lvl1pPr algn="ctr">
              <a:defRPr b="1" i="0" cap="all" baseline="0">
                <a:solidFill>
                  <a:srgbClr val="00555C"/>
                </a:solidFill>
                <a:latin typeface="Raleway" panose="020B0503030101060003" pitchFamily="34" charset="77"/>
              </a:defRPr>
            </a:lvl1pPr>
          </a:lstStyle>
          <a:p>
            <a:r>
              <a:rPr lang="nl-NL" dirty="0"/>
              <a:t>Klik om stijl te bewerken</a:t>
            </a:r>
            <a:endParaRPr lang="en-US" dirty="0"/>
          </a:p>
        </p:txBody>
      </p:sp>
      <p:pic>
        <p:nvPicPr>
          <p:cNvPr id="12" name="Afbeelding 11" descr="Afbeelding met tekst, illustratie&#10;&#10;Automatisch gegenereerde beschrijving">
            <a:extLst>
              <a:ext uri="{FF2B5EF4-FFF2-40B4-BE49-F238E27FC236}">
                <a16:creationId xmlns:a16="http://schemas.microsoft.com/office/drawing/2014/main" id="{2F5DF8A9-0293-7C4E-A3E6-92B6B200A50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283344" y="6011917"/>
            <a:ext cx="546050" cy="5623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434875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ussendia_IM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Afbeelding 10" descr="Afbeelding met buiten&#10;&#10;Automatisch gegenereerde beschrijving">
            <a:extLst>
              <a:ext uri="{FF2B5EF4-FFF2-40B4-BE49-F238E27FC236}">
                <a16:creationId xmlns:a16="http://schemas.microsoft.com/office/drawing/2014/main" id="{ACDCC72A-A986-F444-8D67-97F8E5AEB5B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94908-227D-5041-9DEC-7F39FB204CA3}" type="datetimeFigureOut">
              <a:rPr lang="nl-NL" smtClean="0"/>
              <a:t>20-7-2022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6316EE-B718-F349-9D14-10D132E949D3}" type="slidenum">
              <a:rPr lang="nl-NL" smtClean="0"/>
              <a:t>‹nr.›</a:t>
            </a:fld>
            <a:endParaRPr lang="nl-NL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D5EBA86B-7159-F646-B630-EBAEEF163F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5442" y="396656"/>
            <a:ext cx="10515600" cy="1325563"/>
          </a:xfrm>
        </p:spPr>
        <p:txBody>
          <a:bodyPr/>
          <a:lstStyle>
            <a:lvl1pPr algn="l">
              <a:defRPr b="1" i="0" cap="all" baseline="0">
                <a:solidFill>
                  <a:srgbClr val="EC644A"/>
                </a:solidFill>
                <a:latin typeface="Raleway" panose="020B0503030101060003" pitchFamily="34" charset="77"/>
              </a:defRPr>
            </a:lvl1pPr>
          </a:lstStyle>
          <a:p>
            <a:r>
              <a:rPr lang="nl-NL" dirty="0"/>
              <a:t>Klik om stijl te bewerken</a:t>
            </a:r>
            <a:endParaRPr lang="en-US" dirty="0"/>
          </a:p>
        </p:txBody>
      </p:sp>
      <p:pic>
        <p:nvPicPr>
          <p:cNvPr id="12" name="Afbeelding 11" descr="Afbeelding met tekst, illustratie&#10;&#10;Automatisch gegenereerde beschrijving">
            <a:extLst>
              <a:ext uri="{FF2B5EF4-FFF2-40B4-BE49-F238E27FC236}">
                <a16:creationId xmlns:a16="http://schemas.microsoft.com/office/drawing/2014/main" id="{2F5DF8A9-0293-7C4E-A3E6-92B6B200A50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283344" y="6011917"/>
            <a:ext cx="546050" cy="562302"/>
          </a:xfrm>
          <a:prstGeom prst="rect">
            <a:avLst/>
          </a:prstGeom>
        </p:spPr>
      </p:pic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3F79D8D6-0CBD-7246-87C3-35F48A083FE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5442" y="1724608"/>
            <a:ext cx="9254358" cy="3093091"/>
          </a:xfrm>
        </p:spPr>
        <p:txBody>
          <a:bodyPr/>
          <a:lstStyle>
            <a:lvl1pPr>
              <a:defRPr sz="2400" baseline="0">
                <a:solidFill>
                  <a:srgbClr val="000000"/>
                </a:solidFill>
                <a:latin typeface="Raleway" panose="020B0503030101060003" pitchFamily="34" charset="77"/>
              </a:defRPr>
            </a:lvl1pPr>
          </a:lstStyle>
          <a:p>
            <a:pPr lvl="0"/>
            <a:r>
              <a:rPr lang="nl-NL" dirty="0"/>
              <a:t>Klikken om de tekststijl van het model te bewerken</a:t>
            </a:r>
          </a:p>
        </p:txBody>
      </p:sp>
    </p:spTree>
    <p:extLst>
      <p:ext uri="{BB962C8B-B14F-4D97-AF65-F5344CB8AC3E}">
        <p14:creationId xmlns:p14="http://schemas.microsoft.com/office/powerpoint/2010/main" val="218905299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ind_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>
            <a:extLst>
              <a:ext uri="{FF2B5EF4-FFF2-40B4-BE49-F238E27FC236}">
                <a16:creationId xmlns:a16="http://schemas.microsoft.com/office/drawing/2014/main" id="{AB12BCC3-3D39-694F-A113-15BC85C6EFD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1940" y="-103588"/>
            <a:ext cx="12341483" cy="706517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737721"/>
            <a:ext cx="10515600" cy="1325563"/>
          </a:xfrm>
        </p:spPr>
        <p:txBody>
          <a:bodyPr/>
          <a:lstStyle>
            <a:lvl1pPr algn="ctr">
              <a:defRPr b="1" i="0" cap="all" baseline="0">
                <a:latin typeface="Raleway" panose="020B0503030101060003" pitchFamily="34" charset="77"/>
              </a:defRPr>
            </a:lvl1pPr>
          </a:lstStyle>
          <a:p>
            <a:r>
              <a:rPr lang="nl-NL" dirty="0"/>
              <a:t>Klik om stijl te bewerken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94908-227D-5041-9DEC-7F39FB204CA3}" type="datetimeFigureOut">
              <a:rPr lang="nl-NL" smtClean="0"/>
              <a:t>20-7-2022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6316EE-B718-F349-9D14-10D132E949D3}" type="slidenum">
              <a:rPr lang="nl-NL" smtClean="0"/>
              <a:t>‹nr.›</a:t>
            </a:fld>
            <a:endParaRPr lang="nl-NL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47CDCF6B-D8E5-C74A-9FC0-7BDB0FB5EDD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145022"/>
            <a:ext cx="10515600" cy="1838400"/>
          </a:xfrm>
        </p:spPr>
        <p:txBody>
          <a:bodyPr/>
          <a:lstStyle>
            <a:lvl1pPr algn="ctr">
              <a:defRPr sz="2400" baseline="0">
                <a:latin typeface="Raleway" panose="020B0503030101060003" pitchFamily="34" charset="77"/>
              </a:defRPr>
            </a:lvl1pPr>
          </a:lstStyle>
          <a:p>
            <a:pPr lvl="0"/>
            <a:r>
              <a:rPr lang="nl-NL" dirty="0"/>
              <a:t>Klikken om de tekststijl van het model te bewerken</a:t>
            </a:r>
          </a:p>
        </p:txBody>
      </p:sp>
      <p:sp>
        <p:nvSpPr>
          <p:cNvPr id="14" name="Ovaal 13">
            <a:extLst>
              <a:ext uri="{FF2B5EF4-FFF2-40B4-BE49-F238E27FC236}">
                <a16:creationId xmlns:a16="http://schemas.microsoft.com/office/drawing/2014/main" id="{B6EA6ABB-12EC-5E4A-9B4B-59B06143D7F3}"/>
              </a:ext>
            </a:extLst>
          </p:cNvPr>
          <p:cNvSpPr/>
          <p:nvPr userDrawn="1"/>
        </p:nvSpPr>
        <p:spPr>
          <a:xfrm rot="1536560">
            <a:off x="10102848" y="2794221"/>
            <a:ext cx="1918286" cy="1918286"/>
          </a:xfrm>
          <a:prstGeom prst="ellipse">
            <a:avLst/>
          </a:prstGeom>
          <a:solidFill>
            <a:srgbClr val="FFF36F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sp>
        <p:nvSpPr>
          <p:cNvPr id="15" name="Tekstvak 14">
            <a:extLst>
              <a:ext uri="{FF2B5EF4-FFF2-40B4-BE49-F238E27FC236}">
                <a16:creationId xmlns:a16="http://schemas.microsoft.com/office/drawing/2014/main" id="{3C314C7F-1CE1-2449-A99B-32AF2F377776}"/>
              </a:ext>
            </a:extLst>
          </p:cNvPr>
          <p:cNvSpPr txBox="1"/>
          <p:nvPr userDrawn="1"/>
        </p:nvSpPr>
        <p:spPr>
          <a:xfrm rot="1536560">
            <a:off x="9597995" y="3311181"/>
            <a:ext cx="2502608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900" b="1" cap="all" dirty="0">
                <a:solidFill>
                  <a:srgbClr val="00555C"/>
                </a:solidFill>
                <a:latin typeface="Raleway" panose="020B0503030101060003" pitchFamily="34" charset="77"/>
              </a:rPr>
              <a:t>MEER info?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l-NL" sz="1100" b="1" kern="1200" dirty="0">
                <a:solidFill>
                  <a:srgbClr val="00555C"/>
                </a:solidFill>
                <a:effectLst/>
                <a:latin typeface="Raleway" panose="020B0503030101060003" pitchFamily="34" charset="77"/>
                <a:ea typeface="+mn-ea"/>
                <a:cs typeface="+mn-cs"/>
                <a:hlinkClick r:id="rId3"/>
              </a:rPr>
              <a:t>www.vistacollege.nl</a:t>
            </a:r>
            <a:r>
              <a:rPr lang="nl-NL" sz="1100" b="1" kern="1200" dirty="0">
                <a:solidFill>
                  <a:srgbClr val="00555C"/>
                </a:solidFill>
                <a:effectLst/>
                <a:latin typeface="Raleway" panose="020B0503030101060003" pitchFamily="34" charset="77"/>
                <a:ea typeface="+mn-ea"/>
                <a:cs typeface="+mn-cs"/>
              </a:rPr>
              <a:t> @</a:t>
            </a:r>
            <a:r>
              <a:rPr lang="nl-NL" sz="1100" b="1" kern="1200" dirty="0" err="1">
                <a:solidFill>
                  <a:srgbClr val="00555C"/>
                </a:solidFill>
                <a:effectLst/>
                <a:latin typeface="Raleway" panose="020B0503030101060003" pitchFamily="34" charset="77"/>
                <a:ea typeface="+mn-ea"/>
                <a:cs typeface="+mn-cs"/>
              </a:rPr>
              <a:t>hetvistacollege</a:t>
            </a:r>
            <a:r>
              <a:rPr lang="nl-NL" sz="1100" kern="1200" dirty="0">
                <a:solidFill>
                  <a:srgbClr val="00555C"/>
                </a:solidFill>
                <a:effectLst/>
                <a:latin typeface="Raleway" panose="020B0503030101060003" pitchFamily="34" charset="77"/>
                <a:ea typeface="+mn-ea"/>
                <a:cs typeface="+mn-cs"/>
              </a:rPr>
              <a:t> </a:t>
            </a:r>
          </a:p>
          <a:p>
            <a:pPr algn="ctr"/>
            <a:endParaRPr lang="nl-NL" sz="2500" b="1" cap="all" dirty="0">
              <a:solidFill>
                <a:srgbClr val="00555C"/>
              </a:solidFill>
              <a:latin typeface="Raleway" panose="020B0503030101060003" pitchFamily="34" charset="77"/>
            </a:endParaRPr>
          </a:p>
          <a:p>
            <a:pPr algn="ctr"/>
            <a:endParaRPr lang="nl-NL" sz="2500" b="1" cap="all" dirty="0">
              <a:solidFill>
                <a:srgbClr val="00555C"/>
              </a:solidFill>
              <a:latin typeface="Raleway" panose="020B0503030101060003" pitchFamily="34" charset="77"/>
            </a:endParaRPr>
          </a:p>
          <a:p>
            <a:pPr algn="ctr"/>
            <a:endParaRPr lang="nl-NL" sz="2500" b="1" cap="all" dirty="0">
              <a:solidFill>
                <a:srgbClr val="00555C"/>
              </a:solidFill>
              <a:latin typeface="Raleway" panose="020B0503030101060003" pitchFamily="34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365598781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Eind_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>
            <a:extLst>
              <a:ext uri="{FF2B5EF4-FFF2-40B4-BE49-F238E27FC236}">
                <a16:creationId xmlns:a16="http://schemas.microsoft.com/office/drawing/2014/main" id="{4C548674-829C-B64D-9888-74E88845C89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6042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737721"/>
            <a:ext cx="10515600" cy="1325563"/>
          </a:xfrm>
        </p:spPr>
        <p:txBody>
          <a:bodyPr/>
          <a:lstStyle>
            <a:lvl1pPr algn="ctr">
              <a:defRPr b="1" i="0" cap="all" baseline="0">
                <a:solidFill>
                  <a:srgbClr val="00555C"/>
                </a:solidFill>
                <a:latin typeface="Raleway" panose="020B0503030101060003" pitchFamily="34" charset="77"/>
              </a:defRPr>
            </a:lvl1pPr>
          </a:lstStyle>
          <a:p>
            <a:r>
              <a:rPr lang="nl-NL" dirty="0"/>
              <a:t>Klik om stijl te bewerken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94908-227D-5041-9DEC-7F39FB204CA3}" type="datetimeFigureOut">
              <a:rPr lang="nl-NL" smtClean="0"/>
              <a:t>20-7-2022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6316EE-B718-F349-9D14-10D132E949D3}" type="slidenum">
              <a:rPr lang="nl-NL" smtClean="0"/>
              <a:t>‹nr.›</a:t>
            </a:fld>
            <a:endParaRPr lang="nl-NL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47CDCF6B-D8E5-C74A-9FC0-7BDB0FB5EDD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730495"/>
            <a:ext cx="10515600" cy="1838400"/>
          </a:xfrm>
        </p:spPr>
        <p:txBody>
          <a:bodyPr/>
          <a:lstStyle>
            <a:lvl1pPr algn="ctr">
              <a:defRPr sz="2400" baseline="0">
                <a:solidFill>
                  <a:srgbClr val="00555C"/>
                </a:solidFill>
                <a:latin typeface="Raleway" panose="020B0503030101060003" pitchFamily="34" charset="77"/>
              </a:defRPr>
            </a:lvl1pPr>
          </a:lstStyle>
          <a:p>
            <a:pPr lvl="0"/>
            <a:r>
              <a:rPr lang="nl-NL" dirty="0"/>
              <a:t>Klikken om de tekststijl van het model te bewerken</a:t>
            </a:r>
          </a:p>
        </p:txBody>
      </p:sp>
      <p:sp>
        <p:nvSpPr>
          <p:cNvPr id="19" name="Ovaal 18">
            <a:extLst>
              <a:ext uri="{FF2B5EF4-FFF2-40B4-BE49-F238E27FC236}">
                <a16:creationId xmlns:a16="http://schemas.microsoft.com/office/drawing/2014/main" id="{254D1DC5-C6B9-C948-BE21-278666D92E75}"/>
              </a:ext>
            </a:extLst>
          </p:cNvPr>
          <p:cNvSpPr/>
          <p:nvPr userDrawn="1"/>
        </p:nvSpPr>
        <p:spPr>
          <a:xfrm rot="1536560">
            <a:off x="9767183" y="2931250"/>
            <a:ext cx="1918286" cy="1918286"/>
          </a:xfrm>
          <a:prstGeom prst="ellipse">
            <a:avLst/>
          </a:prstGeom>
          <a:solidFill>
            <a:srgbClr val="FFF36F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sp>
        <p:nvSpPr>
          <p:cNvPr id="20" name="Tekstvak 19">
            <a:extLst>
              <a:ext uri="{FF2B5EF4-FFF2-40B4-BE49-F238E27FC236}">
                <a16:creationId xmlns:a16="http://schemas.microsoft.com/office/drawing/2014/main" id="{79B8092E-4A43-5346-9B26-FE01C1B5A9BB}"/>
              </a:ext>
            </a:extLst>
          </p:cNvPr>
          <p:cNvSpPr txBox="1"/>
          <p:nvPr userDrawn="1"/>
        </p:nvSpPr>
        <p:spPr>
          <a:xfrm rot="1536560">
            <a:off x="9262330" y="3448211"/>
            <a:ext cx="2502608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900" b="1" cap="all" dirty="0">
                <a:solidFill>
                  <a:srgbClr val="00555C"/>
                </a:solidFill>
                <a:latin typeface="Raleway" panose="020B0503030101060003" pitchFamily="34" charset="77"/>
              </a:rPr>
              <a:t>MEER info?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l-NL" sz="1100" b="1" kern="1200" dirty="0">
                <a:solidFill>
                  <a:srgbClr val="00555C"/>
                </a:solidFill>
                <a:effectLst/>
                <a:latin typeface="Raleway" panose="020B0503030101060003" pitchFamily="34" charset="77"/>
                <a:ea typeface="+mn-ea"/>
                <a:cs typeface="+mn-cs"/>
                <a:hlinkClick r:id="rId3"/>
              </a:rPr>
              <a:t>www.vistacollege.nl</a:t>
            </a:r>
            <a:r>
              <a:rPr lang="nl-NL" sz="1100" b="1" kern="1200" dirty="0">
                <a:solidFill>
                  <a:srgbClr val="00555C"/>
                </a:solidFill>
                <a:effectLst/>
                <a:latin typeface="Raleway" panose="020B0503030101060003" pitchFamily="34" charset="77"/>
                <a:ea typeface="+mn-ea"/>
                <a:cs typeface="+mn-cs"/>
              </a:rPr>
              <a:t> @</a:t>
            </a:r>
            <a:r>
              <a:rPr lang="nl-NL" sz="1100" b="1" kern="1200" dirty="0" err="1">
                <a:solidFill>
                  <a:srgbClr val="00555C"/>
                </a:solidFill>
                <a:effectLst/>
                <a:latin typeface="Raleway" panose="020B0503030101060003" pitchFamily="34" charset="77"/>
                <a:ea typeface="+mn-ea"/>
                <a:cs typeface="+mn-cs"/>
              </a:rPr>
              <a:t>hetvistacollege</a:t>
            </a:r>
            <a:r>
              <a:rPr lang="nl-NL" sz="1100" kern="1200" dirty="0">
                <a:solidFill>
                  <a:srgbClr val="00555C"/>
                </a:solidFill>
                <a:effectLst/>
                <a:latin typeface="Raleway" panose="020B0503030101060003" pitchFamily="34" charset="77"/>
                <a:ea typeface="+mn-ea"/>
                <a:cs typeface="+mn-cs"/>
              </a:rPr>
              <a:t> </a:t>
            </a:r>
          </a:p>
          <a:p>
            <a:pPr algn="ctr"/>
            <a:endParaRPr lang="nl-NL" sz="2500" b="1" cap="all" dirty="0">
              <a:solidFill>
                <a:srgbClr val="00555C"/>
              </a:solidFill>
              <a:latin typeface="Raleway" panose="020B0503030101060003" pitchFamily="34" charset="77"/>
            </a:endParaRPr>
          </a:p>
          <a:p>
            <a:pPr algn="ctr"/>
            <a:endParaRPr lang="nl-NL" sz="2500" b="1" cap="all" dirty="0">
              <a:solidFill>
                <a:srgbClr val="00555C"/>
              </a:solidFill>
              <a:latin typeface="Raleway" panose="020B0503030101060003" pitchFamily="34" charset="77"/>
            </a:endParaRPr>
          </a:p>
          <a:p>
            <a:pPr algn="ctr"/>
            <a:endParaRPr lang="nl-NL" sz="2500" b="1" cap="all" dirty="0">
              <a:solidFill>
                <a:srgbClr val="00555C"/>
              </a:solidFill>
              <a:latin typeface="Raleway" panose="020B0503030101060003" pitchFamily="34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191533150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/>
          </p:nvPr>
        </p:nvSpPr>
        <p:spPr>
          <a:xfrm>
            <a:off x="402167" y="228601"/>
            <a:ext cx="11387667" cy="5870575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id="{FB28CDBC-271B-3E6A-EA5F-95850AC6714B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 altLang="nl-NL"/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9559D45D-289F-7AC4-A1F3-F0A1509FAA3A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 altLang="nl-NL"/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A65951CB-1943-B1E4-DD51-3AFE56A8129D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82D0573-8E12-4DF5-A577-7FDC0EBE9BC4}" type="slidenum">
              <a:rPr lang="nl-NL" altLang="nl-NL"/>
              <a:pPr/>
              <a:t>‹nr.›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13836526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eldia-1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Afbeelding 13">
            <a:extLst>
              <a:ext uri="{FF2B5EF4-FFF2-40B4-BE49-F238E27FC236}">
                <a16:creationId xmlns:a16="http://schemas.microsoft.com/office/drawing/2014/main" id="{7FCDF0DF-A160-584F-8776-80FCD2DF49B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7/20/2022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‹nr.›</a:t>
            </a:fld>
            <a:endParaRPr lang="en-US" dirty="0"/>
          </a:p>
        </p:txBody>
      </p:sp>
      <p:pic>
        <p:nvPicPr>
          <p:cNvPr id="7" name="Afbeelding 6" descr="Afbeelding met tekst, illustratie&#10;&#10;Automatisch gegenereerde beschrijving">
            <a:extLst>
              <a:ext uri="{FF2B5EF4-FFF2-40B4-BE49-F238E27FC236}">
                <a16:creationId xmlns:a16="http://schemas.microsoft.com/office/drawing/2014/main" id="{4E35198B-797B-4A4C-9B6F-7E15F72FAC65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283344" y="6011917"/>
            <a:ext cx="546050" cy="562302"/>
          </a:xfrm>
          <a:prstGeom prst="rect">
            <a:avLst/>
          </a:prstGeom>
        </p:spPr>
      </p:pic>
      <p:pic>
        <p:nvPicPr>
          <p:cNvPr id="11" name="Afbeelding 10" descr="Afbeelding met tekst, illustratie, vectorafbeeldingen&#10;&#10;Automatisch gegenereerde beschrijving">
            <a:extLst>
              <a:ext uri="{FF2B5EF4-FFF2-40B4-BE49-F238E27FC236}">
                <a16:creationId xmlns:a16="http://schemas.microsoft.com/office/drawing/2014/main" id="{F1226530-9C8F-B342-AAE2-F08B865F560B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010477" y="2358525"/>
            <a:ext cx="6171045" cy="2445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67831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eldia-1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>
            <a:extLst>
              <a:ext uri="{FF2B5EF4-FFF2-40B4-BE49-F238E27FC236}">
                <a16:creationId xmlns:a16="http://schemas.microsoft.com/office/drawing/2014/main" id="{731C28E5-419B-9F4C-AEFA-613BA994131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7/20/2022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‹nr.›</a:t>
            </a:fld>
            <a:endParaRPr lang="en-US" dirty="0"/>
          </a:p>
        </p:txBody>
      </p:sp>
      <p:pic>
        <p:nvPicPr>
          <p:cNvPr id="7" name="Afbeelding 6" descr="Afbeelding met tekst, illustratie&#10;&#10;Automatisch gegenereerde beschrijving">
            <a:extLst>
              <a:ext uri="{FF2B5EF4-FFF2-40B4-BE49-F238E27FC236}">
                <a16:creationId xmlns:a16="http://schemas.microsoft.com/office/drawing/2014/main" id="{4E35198B-797B-4A4C-9B6F-7E15F72FAC65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283344" y="6011917"/>
            <a:ext cx="546050" cy="562302"/>
          </a:xfrm>
          <a:prstGeom prst="rect">
            <a:avLst/>
          </a:prstGeom>
        </p:spPr>
      </p:pic>
      <p:pic>
        <p:nvPicPr>
          <p:cNvPr id="11" name="Afbeelding 10" descr="Afbeelding met tekst, illustratie, vectorafbeeldingen&#10;&#10;Automatisch gegenereerde beschrijving">
            <a:extLst>
              <a:ext uri="{FF2B5EF4-FFF2-40B4-BE49-F238E27FC236}">
                <a16:creationId xmlns:a16="http://schemas.microsoft.com/office/drawing/2014/main" id="{F1226530-9C8F-B342-AAE2-F08B865F560B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010477" y="2358525"/>
            <a:ext cx="6171045" cy="2445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10750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-2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Afbeelding 8">
            <a:extLst>
              <a:ext uri="{FF2B5EF4-FFF2-40B4-BE49-F238E27FC236}">
                <a16:creationId xmlns:a16="http://schemas.microsoft.com/office/drawing/2014/main" id="{231FDE0C-E3E3-F94E-991E-F312EE778CB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312794"/>
            <a:ext cx="9144000" cy="2387600"/>
          </a:xfrm>
        </p:spPr>
        <p:txBody>
          <a:bodyPr anchor="b"/>
          <a:lstStyle>
            <a:lvl1pPr algn="ctr">
              <a:defRPr sz="6000" b="1" i="0" cap="all" baseline="0">
                <a:solidFill>
                  <a:schemeClr val="tx1"/>
                </a:solidFill>
                <a:latin typeface="Raleway" panose="020B0503030101060003" pitchFamily="34" charset="77"/>
              </a:defRPr>
            </a:lvl1pPr>
          </a:lstStyle>
          <a:p>
            <a:r>
              <a:rPr lang="nl-NL" dirty="0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2872610"/>
            <a:ext cx="9144000" cy="1655762"/>
          </a:xfrm>
        </p:spPr>
        <p:txBody>
          <a:bodyPr/>
          <a:lstStyle>
            <a:lvl1pPr marL="0" indent="0" algn="ctr">
              <a:buNone/>
              <a:defRPr sz="2400" baseline="0">
                <a:solidFill>
                  <a:schemeClr val="tx1"/>
                </a:solidFill>
                <a:latin typeface="Raleway" panose="020B0503030101060003" pitchFamily="34" charset="77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dirty="0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7/20/2022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‹nr.›</a:t>
            </a:fld>
            <a:endParaRPr lang="en-US" dirty="0"/>
          </a:p>
        </p:txBody>
      </p:sp>
      <p:pic>
        <p:nvPicPr>
          <p:cNvPr id="7" name="Afbeelding 6" descr="Afbeelding met tekst, illustratie&#10;&#10;Automatisch gegenereerde beschrijving">
            <a:extLst>
              <a:ext uri="{FF2B5EF4-FFF2-40B4-BE49-F238E27FC236}">
                <a16:creationId xmlns:a16="http://schemas.microsoft.com/office/drawing/2014/main" id="{4E35198B-797B-4A4C-9B6F-7E15F72FAC65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283344" y="6011917"/>
            <a:ext cx="546050" cy="5623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60422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-3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Afbeelding 11" descr="Afbeelding met tekst, envelop, visitekaartje, vectorafbeeldingen&#10;&#10;Automatisch gegenereerde beschrijving">
            <a:extLst>
              <a:ext uri="{FF2B5EF4-FFF2-40B4-BE49-F238E27FC236}">
                <a16:creationId xmlns:a16="http://schemas.microsoft.com/office/drawing/2014/main" id="{CE2D6B03-3520-C84C-B03D-D56DA62FA61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5820" y="312794"/>
            <a:ext cx="9144000" cy="2387600"/>
          </a:xfrm>
        </p:spPr>
        <p:txBody>
          <a:bodyPr anchor="b"/>
          <a:lstStyle>
            <a:lvl1pPr algn="l">
              <a:defRPr sz="6000" b="1" i="0" cap="all" baseline="0">
                <a:solidFill>
                  <a:schemeClr val="tx1"/>
                </a:solidFill>
                <a:latin typeface="Raleway" panose="020B0503030101060003" pitchFamily="34" charset="77"/>
              </a:defRPr>
            </a:lvl1pPr>
          </a:lstStyle>
          <a:p>
            <a:r>
              <a:rPr lang="nl-NL" dirty="0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25820" y="2872610"/>
            <a:ext cx="4817680" cy="2387600"/>
          </a:xfrm>
        </p:spPr>
        <p:txBody>
          <a:bodyPr/>
          <a:lstStyle>
            <a:lvl1pPr marL="0" indent="0" algn="l">
              <a:buNone/>
              <a:defRPr sz="2400" baseline="0">
                <a:solidFill>
                  <a:schemeClr val="tx1"/>
                </a:solidFill>
                <a:latin typeface="Raleway" panose="020B0503030101060003" pitchFamily="34" charset="77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dirty="0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7/20/2022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‹nr.›</a:t>
            </a:fld>
            <a:endParaRPr lang="en-US" dirty="0"/>
          </a:p>
        </p:txBody>
      </p:sp>
      <p:pic>
        <p:nvPicPr>
          <p:cNvPr id="7" name="Afbeelding 6" descr="Afbeelding met tekst, illustratie&#10;&#10;Automatisch gegenereerde beschrijving">
            <a:extLst>
              <a:ext uri="{FF2B5EF4-FFF2-40B4-BE49-F238E27FC236}">
                <a16:creationId xmlns:a16="http://schemas.microsoft.com/office/drawing/2014/main" id="{4E35198B-797B-4A4C-9B6F-7E15F72FAC65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283344" y="6011917"/>
            <a:ext cx="546050" cy="5623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92267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-4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Afbeelding 8">
            <a:extLst>
              <a:ext uri="{FF2B5EF4-FFF2-40B4-BE49-F238E27FC236}">
                <a16:creationId xmlns:a16="http://schemas.microsoft.com/office/drawing/2014/main" id="{A8FE7C5B-5043-954E-9F28-999FC558E62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" y="-41564"/>
            <a:ext cx="12242023" cy="688613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64405"/>
            <a:ext cx="9144000" cy="2387600"/>
          </a:xfrm>
        </p:spPr>
        <p:txBody>
          <a:bodyPr anchor="b"/>
          <a:lstStyle>
            <a:lvl1pPr algn="ctr">
              <a:defRPr sz="6000" b="1" i="0" cap="all" baseline="0">
                <a:solidFill>
                  <a:srgbClr val="EC644A"/>
                </a:solidFill>
                <a:latin typeface="Raleway" panose="020B0503030101060003" pitchFamily="34" charset="77"/>
              </a:defRPr>
            </a:lvl1pPr>
          </a:lstStyle>
          <a:p>
            <a:r>
              <a:rPr lang="nl-NL" dirty="0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700491"/>
            <a:ext cx="9144000" cy="1655762"/>
          </a:xfrm>
        </p:spPr>
        <p:txBody>
          <a:bodyPr/>
          <a:lstStyle>
            <a:lvl1pPr marL="0" indent="0" algn="ctr">
              <a:buNone/>
              <a:defRPr sz="2400" baseline="0">
                <a:solidFill>
                  <a:srgbClr val="EC644A"/>
                </a:solidFill>
                <a:latin typeface="Raleway" panose="020B0503030101060003" pitchFamily="34" charset="77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dirty="0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7/20/2022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‹nr.›</a:t>
            </a:fld>
            <a:endParaRPr lang="en-US" dirty="0"/>
          </a:p>
        </p:txBody>
      </p:sp>
      <p:pic>
        <p:nvPicPr>
          <p:cNvPr id="13" name="Afbeelding 12" descr="Afbeelding met tekst, teken, donker, sluiten&#10;&#10;Automatisch gegenereerde beschrijving">
            <a:extLst>
              <a:ext uri="{FF2B5EF4-FFF2-40B4-BE49-F238E27FC236}">
                <a16:creationId xmlns:a16="http://schemas.microsoft.com/office/drawing/2014/main" id="{49124997-8C1F-8942-816C-190D95BD3A0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186187" y="6009856"/>
            <a:ext cx="733672" cy="564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87141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-5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Afbeelding 10" descr="Afbeelding met pijl&#10;&#10;Automatisch gegenereerde beschrijving">
            <a:extLst>
              <a:ext uri="{FF2B5EF4-FFF2-40B4-BE49-F238E27FC236}">
                <a16:creationId xmlns:a16="http://schemas.microsoft.com/office/drawing/2014/main" id="{2F22A974-B5CA-A543-BD4D-0A4787A5B39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64405"/>
            <a:ext cx="9144000" cy="2387600"/>
          </a:xfrm>
        </p:spPr>
        <p:txBody>
          <a:bodyPr anchor="b"/>
          <a:lstStyle>
            <a:lvl1pPr algn="ctr">
              <a:defRPr sz="6000" b="1" i="0" cap="all" baseline="0">
                <a:solidFill>
                  <a:srgbClr val="EC644A"/>
                </a:solidFill>
                <a:latin typeface="Raleway" panose="020B0503030101060003" pitchFamily="34" charset="77"/>
              </a:defRPr>
            </a:lvl1pPr>
          </a:lstStyle>
          <a:p>
            <a:r>
              <a:rPr lang="nl-NL" dirty="0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700491"/>
            <a:ext cx="9144000" cy="1655762"/>
          </a:xfrm>
        </p:spPr>
        <p:txBody>
          <a:bodyPr/>
          <a:lstStyle>
            <a:lvl1pPr marL="0" indent="0" algn="ctr">
              <a:buNone/>
              <a:defRPr sz="2400" baseline="0">
                <a:solidFill>
                  <a:srgbClr val="EC644A"/>
                </a:solidFill>
                <a:latin typeface="Raleway" panose="020B0503030101060003" pitchFamily="34" charset="77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dirty="0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7/20/2022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‹nr.›</a:t>
            </a:fld>
            <a:endParaRPr lang="en-US" dirty="0"/>
          </a:p>
        </p:txBody>
      </p:sp>
      <p:pic>
        <p:nvPicPr>
          <p:cNvPr id="13" name="Afbeelding 12" descr="Afbeelding met tekst, teken, donker, sluiten&#10;&#10;Automatisch gegenereerde beschrijving">
            <a:extLst>
              <a:ext uri="{FF2B5EF4-FFF2-40B4-BE49-F238E27FC236}">
                <a16:creationId xmlns:a16="http://schemas.microsoft.com/office/drawing/2014/main" id="{49124997-8C1F-8942-816C-190D95BD3A0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186187" y="6009856"/>
            <a:ext cx="733672" cy="564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85984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ussendia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Afbeelding 8">
            <a:extLst>
              <a:ext uri="{FF2B5EF4-FFF2-40B4-BE49-F238E27FC236}">
                <a16:creationId xmlns:a16="http://schemas.microsoft.com/office/drawing/2014/main" id="{EE216861-85DF-364D-A3FC-F6851B9F6FC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" y="0"/>
            <a:ext cx="12191999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5442" y="512268"/>
            <a:ext cx="10515600" cy="1325563"/>
          </a:xfrm>
        </p:spPr>
        <p:txBody>
          <a:bodyPr/>
          <a:lstStyle>
            <a:lvl1pPr>
              <a:defRPr b="1" i="0" cap="all" baseline="0">
                <a:solidFill>
                  <a:srgbClr val="EC644A"/>
                </a:solidFill>
                <a:latin typeface="Raleway" panose="020B0503030101060003" pitchFamily="34" charset="77"/>
              </a:defRPr>
            </a:lvl1pPr>
          </a:lstStyle>
          <a:p>
            <a:r>
              <a:rPr lang="nl-NL" dirty="0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5442" y="1840220"/>
            <a:ext cx="10515600" cy="3093091"/>
          </a:xfrm>
        </p:spPr>
        <p:txBody>
          <a:bodyPr/>
          <a:lstStyle>
            <a:lvl1pPr>
              <a:defRPr sz="2400" baseline="0">
                <a:solidFill>
                  <a:srgbClr val="000000"/>
                </a:solidFill>
                <a:latin typeface="Raleway" panose="020B0503030101060003" pitchFamily="34" charset="77"/>
              </a:defRPr>
            </a:lvl1pPr>
          </a:lstStyle>
          <a:p>
            <a:pPr lvl="0"/>
            <a:r>
              <a:rPr lang="nl-NL" dirty="0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94908-227D-5041-9DEC-7F39FB204CA3}" type="datetimeFigureOut">
              <a:rPr lang="nl-NL" smtClean="0"/>
              <a:t>20-7-2022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6316EE-B718-F349-9D14-10D132E949D3}" type="slidenum">
              <a:rPr lang="nl-NL" smtClean="0"/>
              <a:t>‹nr.›</a:t>
            </a:fld>
            <a:endParaRPr lang="nl-NL"/>
          </a:p>
        </p:txBody>
      </p:sp>
      <p:pic>
        <p:nvPicPr>
          <p:cNvPr id="7" name="Afbeelding 6" descr="Afbeelding met tekst, illustratie&#10;&#10;Automatisch gegenereerde beschrijving">
            <a:extLst>
              <a:ext uri="{FF2B5EF4-FFF2-40B4-BE49-F238E27FC236}">
                <a16:creationId xmlns:a16="http://schemas.microsoft.com/office/drawing/2014/main" id="{3C20CF9A-EC1A-0A41-AB79-CDC828DBEED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283344" y="6011917"/>
            <a:ext cx="546050" cy="5623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52884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ussendia_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>
            <a:extLst>
              <a:ext uri="{FF2B5EF4-FFF2-40B4-BE49-F238E27FC236}">
                <a16:creationId xmlns:a16="http://schemas.microsoft.com/office/drawing/2014/main" id="{C6F7ACA7-4A7A-8B43-B40A-49AA27385F5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94908-227D-5041-9DEC-7F39FB204CA3}" type="datetimeFigureOut">
              <a:rPr lang="nl-NL" smtClean="0"/>
              <a:t>20-7-2022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6316EE-B718-F349-9D14-10D132E949D3}" type="slidenum">
              <a:rPr lang="nl-NL" smtClean="0"/>
              <a:t>‹nr.›</a:t>
            </a:fld>
            <a:endParaRPr lang="nl-NL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D5EBA86B-7159-F646-B630-EBAEEF163F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5442" y="396656"/>
            <a:ext cx="10515600" cy="1325563"/>
          </a:xfrm>
        </p:spPr>
        <p:txBody>
          <a:bodyPr/>
          <a:lstStyle>
            <a:lvl1pPr>
              <a:defRPr b="1" i="0" cap="all" baseline="0">
                <a:solidFill>
                  <a:srgbClr val="00555C"/>
                </a:solidFill>
                <a:latin typeface="Raleway" panose="020B0503030101060003" pitchFamily="34" charset="77"/>
              </a:defRPr>
            </a:lvl1pPr>
          </a:lstStyle>
          <a:p>
            <a:r>
              <a:rPr lang="nl-NL" dirty="0"/>
              <a:t>Klik om stijl te bewerken</a:t>
            </a:r>
            <a:endParaRPr lang="en-US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CFA05B0B-5BBC-FF44-B5E6-D5974432362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5442" y="1724608"/>
            <a:ext cx="10515600" cy="3093091"/>
          </a:xfrm>
        </p:spPr>
        <p:txBody>
          <a:bodyPr/>
          <a:lstStyle>
            <a:lvl1pPr>
              <a:defRPr sz="2400" baseline="0">
                <a:solidFill>
                  <a:srgbClr val="000000"/>
                </a:solidFill>
                <a:latin typeface="Raleway" panose="020B0503030101060003" pitchFamily="34" charset="77"/>
              </a:defRPr>
            </a:lvl1pPr>
          </a:lstStyle>
          <a:p>
            <a:pPr lvl="0"/>
            <a:r>
              <a:rPr lang="nl-NL" dirty="0"/>
              <a:t>Klikken om de tekststijl van het model te bewerken</a:t>
            </a:r>
          </a:p>
        </p:txBody>
      </p:sp>
      <p:pic>
        <p:nvPicPr>
          <p:cNvPr id="12" name="Afbeelding 11" descr="Afbeelding met tekst, illustratie&#10;&#10;Automatisch gegenereerde beschrijving">
            <a:extLst>
              <a:ext uri="{FF2B5EF4-FFF2-40B4-BE49-F238E27FC236}">
                <a16:creationId xmlns:a16="http://schemas.microsoft.com/office/drawing/2014/main" id="{2F5DF8A9-0293-7C4E-A3E6-92B6B200A50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283344" y="6011917"/>
            <a:ext cx="546050" cy="5623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45133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dirty="0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F94908-227D-5041-9DEC-7F39FB204CA3}" type="datetimeFigureOut">
              <a:rPr lang="nl-NL" smtClean="0"/>
              <a:t>20-7-2022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6316EE-B718-F349-9D14-10D132E949D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1791337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45" r:id="rId1"/>
    <p:sldLayoutId id="2147483778" r:id="rId2"/>
    <p:sldLayoutId id="2147483779" r:id="rId3"/>
    <p:sldLayoutId id="2147483746" r:id="rId4"/>
    <p:sldLayoutId id="2147483747" r:id="rId5"/>
    <p:sldLayoutId id="2147483748" r:id="rId6"/>
    <p:sldLayoutId id="2147483749" r:id="rId7"/>
    <p:sldLayoutId id="2147483735" r:id="rId8"/>
    <p:sldLayoutId id="2147483736" r:id="rId9"/>
    <p:sldLayoutId id="2147483750" r:id="rId10"/>
    <p:sldLayoutId id="2147483751" r:id="rId11"/>
    <p:sldLayoutId id="2147483752" r:id="rId12"/>
    <p:sldLayoutId id="2147483753" r:id="rId13"/>
    <p:sldLayoutId id="2147483754" r:id="rId14"/>
    <p:sldLayoutId id="2147483755" r:id="rId15"/>
    <p:sldLayoutId id="2147483737" r:id="rId16"/>
    <p:sldLayoutId id="2147483780" r:id="rId17"/>
    <p:sldLayoutId id="2147483781" r:id="rId1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30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3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8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10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hyperlink" Target="http://www.clinimed.co.uk/Portals/10/images/Instillagel9.jpg" TargetMode="External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2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4EFEA97-BF7D-4643-93FE-84E482523C6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GB" dirty="0" err="1">
                <a:latin typeface="Raleway"/>
              </a:rPr>
              <a:t>Katheteriseren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15801681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41" name="Afbeelding 2">
            <a:extLst>
              <a:ext uri="{FF2B5EF4-FFF2-40B4-BE49-F238E27FC236}">
                <a16:creationId xmlns:a16="http://schemas.microsoft.com/office/drawing/2014/main" id="{8CBD8383-F405-F612-BAE7-EB9DD8C5721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9837" y="1154113"/>
            <a:ext cx="2143125" cy="2143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06" name="Rectangle 2">
            <a:extLst>
              <a:ext uri="{FF2B5EF4-FFF2-40B4-BE49-F238E27FC236}">
                <a16:creationId xmlns:a16="http://schemas.microsoft.com/office/drawing/2014/main" id="{CD879CBD-7F5D-DC2A-795F-6F9D27DB5EB0}"/>
              </a:ext>
            </a:extLst>
          </p:cNvPr>
          <p:cNvSpPr>
            <a:spLocks noGrp="1" noRot="1" noChangeArrowheads="1"/>
          </p:cNvSpPr>
          <p:nvPr>
            <p:ph type="title"/>
          </p:nvPr>
        </p:nvSpPr>
        <p:spPr>
          <a:xfrm>
            <a:off x="1368425" y="579439"/>
            <a:ext cx="9455150" cy="2193925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nl-NL" altLang="nl-NL" sz="4000" dirty="0"/>
              <a:t>Aandachtspunten drainagesysteem</a:t>
            </a:r>
            <a:br>
              <a:rPr lang="nl-NL" altLang="nl-NL" sz="4000" dirty="0"/>
            </a:br>
            <a:br>
              <a:rPr lang="nl-NL" altLang="nl-NL" sz="4000" dirty="0"/>
            </a:br>
            <a:endParaRPr lang="nl-NL" altLang="nl-NL" sz="4000" dirty="0"/>
          </a:p>
        </p:txBody>
      </p:sp>
      <p:sp>
        <p:nvSpPr>
          <p:cNvPr id="21507" name="Rectangle 3">
            <a:extLst>
              <a:ext uri="{FF2B5EF4-FFF2-40B4-BE49-F238E27FC236}">
                <a16:creationId xmlns:a16="http://schemas.microsoft.com/office/drawing/2014/main" id="{09968E45-CEE6-D534-A631-9D1EC1325295}"/>
              </a:ext>
            </a:extLst>
          </p:cNvPr>
          <p:cNvSpPr>
            <a:spLocks noGrp="1" noRot="1" noChangeArrowheads="1"/>
          </p:cNvSpPr>
          <p:nvPr>
            <p:ph type="body" idx="1"/>
          </p:nvPr>
        </p:nvSpPr>
        <p:spPr>
          <a:xfrm>
            <a:off x="1368425" y="1840220"/>
            <a:ext cx="9722617" cy="2244417"/>
          </a:xfrm>
        </p:spPr>
        <p:txBody>
          <a:bodyPr>
            <a:normAutofit lnSpcReduction="10000"/>
          </a:bodyPr>
          <a:lstStyle/>
          <a:p>
            <a:pPr eaLnBrk="1" hangingPunct="1">
              <a:defRPr/>
            </a:pPr>
            <a:r>
              <a:rPr lang="nl-NL" altLang="nl-NL" sz="2800" dirty="0">
                <a:solidFill>
                  <a:srgbClr val="00555C"/>
                </a:solidFill>
              </a:rPr>
              <a:t>Niet vloer laten raken</a:t>
            </a:r>
          </a:p>
          <a:p>
            <a:pPr eaLnBrk="1" hangingPunct="1">
              <a:defRPr/>
            </a:pPr>
            <a:r>
              <a:rPr lang="nl-NL" altLang="nl-NL" sz="2800" dirty="0">
                <a:solidFill>
                  <a:srgbClr val="00555C"/>
                </a:solidFill>
              </a:rPr>
              <a:t>Opvangzak lager dan de blaas</a:t>
            </a:r>
          </a:p>
          <a:p>
            <a:pPr eaLnBrk="1" hangingPunct="1">
              <a:defRPr/>
            </a:pPr>
            <a:r>
              <a:rPr lang="nl-NL" altLang="nl-NL" sz="2800" dirty="0">
                <a:solidFill>
                  <a:srgbClr val="00555C"/>
                </a:solidFill>
              </a:rPr>
              <a:t>Desinfectie drainagesysteem bij losschieten systeem</a:t>
            </a:r>
          </a:p>
          <a:p>
            <a:pPr eaLnBrk="1" hangingPunct="1">
              <a:defRPr/>
            </a:pPr>
            <a:r>
              <a:rPr lang="nl-NL" altLang="nl-NL" sz="2800" dirty="0">
                <a:solidFill>
                  <a:srgbClr val="00555C"/>
                </a:solidFill>
              </a:rPr>
              <a:t>Zak vervangen volgens protocol </a:t>
            </a:r>
            <a:r>
              <a:rPr lang="nl-NL" altLang="nl-NL" sz="2800" dirty="0" err="1">
                <a:solidFill>
                  <a:srgbClr val="00555C"/>
                </a:solidFill>
              </a:rPr>
              <a:t>Vilans</a:t>
            </a:r>
            <a:r>
              <a:rPr lang="nl-NL" altLang="nl-NL" sz="2800" dirty="0">
                <a:solidFill>
                  <a:srgbClr val="00555C"/>
                </a:solidFill>
              </a:rPr>
              <a:t>: “Urineopvangzak verwisselen bij verblijfskatheter”</a:t>
            </a:r>
          </a:p>
        </p:txBody>
      </p:sp>
      <p:pic>
        <p:nvPicPr>
          <p:cNvPr id="14340" name="Afbeelding 1">
            <a:extLst>
              <a:ext uri="{FF2B5EF4-FFF2-40B4-BE49-F238E27FC236}">
                <a16:creationId xmlns:a16="http://schemas.microsoft.com/office/drawing/2014/main" id="{C83E3A0B-2B1F-54F5-ED73-9FEC30EA728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5296" y="4084637"/>
            <a:ext cx="2228850" cy="2057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Afbeelding 1">
            <a:extLst>
              <a:ext uri="{FF2B5EF4-FFF2-40B4-BE49-F238E27FC236}">
                <a16:creationId xmlns:a16="http://schemas.microsoft.com/office/drawing/2014/main" id="{C609A39D-E41F-29DB-B2CF-99D344F00F2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81225" y="4438312"/>
            <a:ext cx="2609850" cy="1428750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>
            <a:extLst>
              <a:ext uri="{FF2B5EF4-FFF2-40B4-BE49-F238E27FC236}">
                <a16:creationId xmlns:a16="http://schemas.microsoft.com/office/drawing/2014/main" id="{1E4B6CFC-88FE-60D6-6352-F4DC1B9D505D}"/>
              </a:ext>
            </a:extLst>
          </p:cNvPr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nl-NL" altLang="nl-NL" b="1" dirty="0"/>
              <a:t>Diurese</a:t>
            </a:r>
          </a:p>
        </p:txBody>
      </p:sp>
      <p:sp>
        <p:nvSpPr>
          <p:cNvPr id="22531" name="Rectangle 3">
            <a:extLst>
              <a:ext uri="{FF2B5EF4-FFF2-40B4-BE49-F238E27FC236}">
                <a16:creationId xmlns:a16="http://schemas.microsoft.com/office/drawing/2014/main" id="{FE15260B-3484-B2C3-4B2E-B267AE3AD0B8}"/>
              </a:ext>
            </a:extLst>
          </p:cNvPr>
          <p:cNvSpPr>
            <a:spLocks noGrp="1" noRot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  <a:defRPr/>
            </a:pPr>
            <a:r>
              <a:rPr lang="nl-NL" altLang="nl-NL" sz="2800" dirty="0">
                <a:solidFill>
                  <a:srgbClr val="00555C"/>
                </a:solidFill>
              </a:rPr>
              <a:t>Letten op hoeveelheid, kleur, geur en helderheid.</a:t>
            </a:r>
          </a:p>
          <a:p>
            <a:pPr marL="0" indent="0">
              <a:buNone/>
              <a:defRPr/>
            </a:pPr>
            <a:r>
              <a:rPr lang="nl-NL" altLang="nl-NL" sz="2800" dirty="0">
                <a:solidFill>
                  <a:srgbClr val="00555C"/>
                </a:solidFill>
              </a:rPr>
              <a:t>Zorg voor voldoende vochtinname.</a:t>
            </a:r>
          </a:p>
          <a:p>
            <a:pPr marL="609600" indent="-609600">
              <a:buFont typeface="Wingdings" panose="05000000000000000000" pitchFamily="2" charset="2"/>
              <a:buAutoNum type="arabicPeriod"/>
              <a:defRPr/>
            </a:pPr>
            <a:endParaRPr lang="nl-NL" altLang="nl-NL" sz="2800" dirty="0">
              <a:solidFill>
                <a:srgbClr val="00555C"/>
              </a:solidFill>
            </a:endParaRPr>
          </a:p>
          <a:p>
            <a:pPr>
              <a:defRPr/>
            </a:pPr>
            <a:r>
              <a:rPr lang="nl-NL" altLang="nl-NL" sz="2800" dirty="0">
                <a:solidFill>
                  <a:srgbClr val="00555C"/>
                </a:solidFill>
              </a:rPr>
              <a:t>Polyurie </a:t>
            </a:r>
            <a:r>
              <a:rPr lang="nl-NL" altLang="nl-NL" sz="2800" dirty="0">
                <a:solidFill>
                  <a:srgbClr val="00555C"/>
                </a:solidFill>
                <a:cs typeface="Arial" charset="0"/>
              </a:rPr>
              <a:t>≥ 2000ml/24 u</a:t>
            </a:r>
          </a:p>
          <a:p>
            <a:pPr>
              <a:defRPr/>
            </a:pPr>
            <a:endParaRPr lang="nl-NL" altLang="nl-NL" sz="2800" dirty="0">
              <a:solidFill>
                <a:srgbClr val="00555C"/>
              </a:solidFill>
            </a:endParaRPr>
          </a:p>
          <a:p>
            <a:pPr>
              <a:defRPr/>
            </a:pPr>
            <a:r>
              <a:rPr lang="nl-NL" altLang="nl-NL" sz="2800" dirty="0">
                <a:solidFill>
                  <a:srgbClr val="00555C"/>
                </a:solidFill>
              </a:rPr>
              <a:t>Oligurie </a:t>
            </a:r>
            <a:r>
              <a:rPr lang="nl-NL" altLang="nl-NL" sz="2800" dirty="0">
                <a:solidFill>
                  <a:srgbClr val="00555C"/>
                </a:solidFill>
                <a:cs typeface="Arial" charset="0"/>
              </a:rPr>
              <a:t>≤ 500 ml/24 </a:t>
            </a:r>
          </a:p>
          <a:p>
            <a:pPr marL="609600" indent="-609600">
              <a:buFont typeface="Wingdings" panose="05000000000000000000" pitchFamily="2" charset="2"/>
              <a:buAutoNum type="arabicPeriod"/>
              <a:defRPr/>
            </a:pPr>
            <a:endParaRPr lang="nl-NL" altLang="nl-NL" sz="2800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>
            <a:extLst>
              <a:ext uri="{FF2B5EF4-FFF2-40B4-BE49-F238E27FC236}">
                <a16:creationId xmlns:a16="http://schemas.microsoft.com/office/drawing/2014/main" id="{25ABC10B-B811-B2CD-69DF-9DD6EA78E4A6}"/>
              </a:ext>
            </a:extLst>
          </p:cNvPr>
          <p:cNvSpPr>
            <a:spLocks noGrp="1" noRot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>
              <a:defRPr/>
            </a:pPr>
            <a:r>
              <a:rPr lang="nl-NL" altLang="nl-NL" sz="2800" dirty="0"/>
              <a:t>Aandachtspunten bij het verwijderen van de katheter</a:t>
            </a:r>
          </a:p>
        </p:txBody>
      </p:sp>
      <p:sp>
        <p:nvSpPr>
          <p:cNvPr id="24579" name="Rectangle 3">
            <a:extLst>
              <a:ext uri="{FF2B5EF4-FFF2-40B4-BE49-F238E27FC236}">
                <a16:creationId xmlns:a16="http://schemas.microsoft.com/office/drawing/2014/main" id="{16A7F49B-CEC9-B65A-E8D2-445DA296AF2F}"/>
              </a:ext>
            </a:extLst>
          </p:cNvPr>
          <p:cNvSpPr>
            <a:spLocks noGrp="1" noRot="1" noChangeArrowheads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eaLnBrk="1" hangingPunct="1">
              <a:defRPr/>
            </a:pPr>
            <a:r>
              <a:rPr lang="nl-NL" altLang="nl-NL" sz="2800" dirty="0">
                <a:solidFill>
                  <a:srgbClr val="00555C"/>
                </a:solidFill>
              </a:rPr>
              <a:t>Incontinentie en materialen</a:t>
            </a:r>
          </a:p>
          <a:p>
            <a:pPr eaLnBrk="1" hangingPunct="1">
              <a:defRPr/>
            </a:pPr>
            <a:endParaRPr lang="nl-NL" altLang="nl-NL" sz="2800" dirty="0">
              <a:solidFill>
                <a:srgbClr val="00555C"/>
              </a:solidFill>
            </a:endParaRPr>
          </a:p>
          <a:p>
            <a:pPr eaLnBrk="1" hangingPunct="1">
              <a:defRPr/>
            </a:pPr>
            <a:r>
              <a:rPr lang="nl-NL" altLang="nl-NL" sz="2800" dirty="0">
                <a:solidFill>
                  <a:srgbClr val="00555C"/>
                </a:solidFill>
              </a:rPr>
              <a:t>Pijnlijk branderig gevoel</a:t>
            </a:r>
          </a:p>
          <a:p>
            <a:pPr eaLnBrk="1" hangingPunct="1">
              <a:defRPr/>
            </a:pPr>
            <a:endParaRPr lang="nl-NL" altLang="nl-NL" sz="2800" dirty="0">
              <a:solidFill>
                <a:srgbClr val="00555C"/>
              </a:solidFill>
            </a:endParaRPr>
          </a:p>
          <a:p>
            <a:pPr eaLnBrk="1" hangingPunct="1">
              <a:defRPr/>
            </a:pPr>
            <a:r>
              <a:rPr lang="nl-NL" altLang="nl-NL" sz="2800" dirty="0">
                <a:solidFill>
                  <a:srgbClr val="00555C"/>
                </a:solidFill>
              </a:rPr>
              <a:t>Tijdstip verwijderen</a:t>
            </a:r>
          </a:p>
          <a:p>
            <a:pPr eaLnBrk="1" hangingPunct="1">
              <a:defRPr/>
            </a:pPr>
            <a:endParaRPr lang="nl-NL" altLang="nl-NL" sz="2800" dirty="0">
              <a:solidFill>
                <a:srgbClr val="00555C"/>
              </a:solidFill>
            </a:endParaRPr>
          </a:p>
          <a:p>
            <a:pPr eaLnBrk="1" hangingPunct="1">
              <a:defRPr/>
            </a:pPr>
            <a:r>
              <a:rPr lang="nl-NL" altLang="nl-NL" sz="2800" dirty="0">
                <a:solidFill>
                  <a:srgbClr val="00555C"/>
                </a:solidFill>
              </a:rPr>
              <a:t>Hoe ziet de katheter eruit ?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>
            <a:extLst>
              <a:ext uri="{FF2B5EF4-FFF2-40B4-BE49-F238E27FC236}">
                <a16:creationId xmlns:a16="http://schemas.microsoft.com/office/drawing/2014/main" id="{369BEEA3-4444-0756-1F48-9DB82D5AC540}"/>
              </a:ext>
            </a:extLst>
          </p:cNvPr>
          <p:cNvSpPr>
            <a:spLocks noGrp="1" noRot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>
              <a:defRPr/>
            </a:pPr>
            <a:r>
              <a:rPr lang="nl-NL" altLang="nl-NL" sz="2800" b="1" dirty="0"/>
              <a:t>Observatie Na het Verwijderen van de katheter</a:t>
            </a:r>
          </a:p>
        </p:txBody>
      </p:sp>
      <p:sp>
        <p:nvSpPr>
          <p:cNvPr id="23555" name="Rectangle 3">
            <a:extLst>
              <a:ext uri="{FF2B5EF4-FFF2-40B4-BE49-F238E27FC236}">
                <a16:creationId xmlns:a16="http://schemas.microsoft.com/office/drawing/2014/main" id="{A04FB5BD-2BDC-57DB-8CA2-E0828885A5A0}"/>
              </a:ext>
            </a:extLst>
          </p:cNvPr>
          <p:cNvSpPr>
            <a:spLocks noGrp="1" noRot="1" noChangeArrowheads="1"/>
          </p:cNvSpPr>
          <p:nvPr>
            <p:ph type="body" idx="1"/>
          </p:nvPr>
        </p:nvSpPr>
        <p:spPr>
          <a:xfrm>
            <a:off x="1100958" y="1773239"/>
            <a:ext cx="9190906" cy="4422775"/>
          </a:xfrm>
        </p:spPr>
        <p:txBody>
          <a:bodyPr>
            <a:normAutofit/>
          </a:bodyPr>
          <a:lstStyle/>
          <a:p>
            <a:pPr eaLnBrk="1" hangingPunct="1">
              <a:lnSpc>
                <a:spcPct val="80000"/>
              </a:lnSpc>
              <a:defRPr/>
            </a:pPr>
            <a:r>
              <a:rPr lang="nl-NL" altLang="nl-NL" sz="2800" dirty="0">
                <a:solidFill>
                  <a:srgbClr val="00555C"/>
                </a:solidFill>
              </a:rPr>
              <a:t>Eventuele moeite met urineren na het verwijderen</a:t>
            </a:r>
          </a:p>
          <a:p>
            <a:pPr eaLnBrk="1" hangingPunct="1">
              <a:lnSpc>
                <a:spcPct val="80000"/>
              </a:lnSpc>
              <a:defRPr/>
            </a:pPr>
            <a:endParaRPr lang="nl-NL" altLang="nl-NL" sz="2800" dirty="0">
              <a:solidFill>
                <a:srgbClr val="00555C"/>
              </a:solidFill>
            </a:endParaRPr>
          </a:p>
          <a:p>
            <a:pPr eaLnBrk="1" hangingPunct="1">
              <a:lnSpc>
                <a:spcPct val="80000"/>
              </a:lnSpc>
              <a:defRPr/>
            </a:pPr>
            <a:r>
              <a:rPr lang="nl-NL" altLang="nl-NL" sz="2800" dirty="0">
                <a:solidFill>
                  <a:srgbClr val="00555C"/>
                </a:solidFill>
              </a:rPr>
              <a:t>Spasmen van de blaas</a:t>
            </a:r>
          </a:p>
          <a:p>
            <a:pPr eaLnBrk="1" hangingPunct="1">
              <a:lnSpc>
                <a:spcPct val="80000"/>
              </a:lnSpc>
              <a:defRPr/>
            </a:pPr>
            <a:endParaRPr lang="nl-NL" altLang="nl-NL" sz="2800" dirty="0">
              <a:solidFill>
                <a:srgbClr val="00555C"/>
              </a:solidFill>
            </a:endParaRPr>
          </a:p>
          <a:p>
            <a:pPr eaLnBrk="1" hangingPunct="1">
              <a:lnSpc>
                <a:spcPct val="80000"/>
              </a:lnSpc>
              <a:defRPr/>
            </a:pPr>
            <a:r>
              <a:rPr lang="nl-NL" altLang="nl-NL" sz="2800" dirty="0">
                <a:solidFill>
                  <a:srgbClr val="00555C"/>
                </a:solidFill>
              </a:rPr>
              <a:t>Het plassen van kleine hoeveelheden (overloopblaas)</a:t>
            </a:r>
          </a:p>
          <a:p>
            <a:pPr eaLnBrk="1" hangingPunct="1">
              <a:lnSpc>
                <a:spcPct val="80000"/>
              </a:lnSpc>
              <a:defRPr/>
            </a:pPr>
            <a:endParaRPr lang="nl-NL" altLang="nl-NL" sz="2800" dirty="0">
              <a:solidFill>
                <a:srgbClr val="00555C"/>
              </a:solidFill>
            </a:endParaRPr>
          </a:p>
          <a:p>
            <a:pPr eaLnBrk="1" hangingPunct="1">
              <a:lnSpc>
                <a:spcPct val="80000"/>
              </a:lnSpc>
              <a:defRPr/>
            </a:pPr>
            <a:r>
              <a:rPr lang="nl-NL" altLang="nl-NL" sz="2800" dirty="0">
                <a:solidFill>
                  <a:srgbClr val="00555C"/>
                </a:solidFill>
              </a:rPr>
              <a:t>Koorts en andere teken van infectie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419CF9B-11F2-63FE-11E8-73285A49C60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504874"/>
            <a:ext cx="9144000" cy="2387600"/>
          </a:xfrm>
        </p:spPr>
        <p:txBody>
          <a:bodyPr>
            <a:normAutofit fontScale="90000"/>
          </a:bodyPr>
          <a:lstStyle/>
          <a:p>
            <a:r>
              <a:rPr lang="en-GB" dirty="0" err="1"/>
              <a:t>Eenmalige</a:t>
            </a:r>
            <a:r>
              <a:rPr lang="en-GB" dirty="0"/>
              <a:t> </a:t>
            </a:r>
            <a:r>
              <a:rPr lang="en-GB" dirty="0" err="1"/>
              <a:t>katheterisatie</a:t>
            </a:r>
            <a:br>
              <a:rPr lang="en-GB" dirty="0"/>
            </a:br>
            <a:endParaRPr lang="en-BE" dirty="0"/>
          </a:p>
        </p:txBody>
      </p:sp>
      <p:pic>
        <p:nvPicPr>
          <p:cNvPr id="18435" name="Afbeelding 3">
            <a:extLst>
              <a:ext uri="{FF2B5EF4-FFF2-40B4-BE49-F238E27FC236}">
                <a16:creationId xmlns:a16="http://schemas.microsoft.com/office/drawing/2014/main" id="{61E772B5-EEFF-DE1E-8390-1653AC4EEF8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8713" y="3314701"/>
            <a:ext cx="2647950" cy="1724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6" name="Afbeelding 4">
            <a:extLst>
              <a:ext uri="{FF2B5EF4-FFF2-40B4-BE49-F238E27FC236}">
                <a16:creationId xmlns:a16="http://schemas.microsoft.com/office/drawing/2014/main" id="{B6415B53-CFC4-4744-C54A-1A50630BE16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67664" y="3022601"/>
            <a:ext cx="2016125" cy="2016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7" name="Afbeelding 5">
            <a:extLst>
              <a:ext uri="{FF2B5EF4-FFF2-40B4-BE49-F238E27FC236}">
                <a16:creationId xmlns:a16="http://schemas.microsoft.com/office/drawing/2014/main" id="{BE7141D7-A717-6645-2725-6CF230E66AD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9764" y="3352801"/>
            <a:ext cx="2714625" cy="1685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>
            <a:extLst>
              <a:ext uri="{FF2B5EF4-FFF2-40B4-BE49-F238E27FC236}">
                <a16:creationId xmlns:a16="http://schemas.microsoft.com/office/drawing/2014/main" id="{99EB9A97-CBA7-B0A9-12CC-A1D91102328B}"/>
              </a:ext>
            </a:extLst>
          </p:cNvPr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nl-NL" altLang="nl-NL" b="1"/>
              <a:t>Eenmalige katheterisatie</a:t>
            </a:r>
          </a:p>
        </p:txBody>
      </p:sp>
      <p:sp>
        <p:nvSpPr>
          <p:cNvPr id="25603" name="Rectangle 3">
            <a:extLst>
              <a:ext uri="{FF2B5EF4-FFF2-40B4-BE49-F238E27FC236}">
                <a16:creationId xmlns:a16="http://schemas.microsoft.com/office/drawing/2014/main" id="{C63A5327-1695-5324-46F1-639904152E65}"/>
              </a:ext>
            </a:extLst>
          </p:cNvPr>
          <p:cNvSpPr>
            <a:spLocks noGrp="1" noRot="1" noChangeArrowheads="1"/>
          </p:cNvSpPr>
          <p:nvPr>
            <p:ph type="body" idx="1"/>
          </p:nvPr>
        </p:nvSpPr>
        <p:spPr>
          <a:xfrm>
            <a:off x="575442" y="1840220"/>
            <a:ext cx="10515600" cy="3616997"/>
          </a:xfrm>
        </p:spPr>
        <p:txBody>
          <a:bodyPr>
            <a:normAutofit fontScale="85000" lnSpcReduction="20000"/>
          </a:bodyPr>
          <a:lstStyle/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nl-NL" altLang="nl-NL" sz="2800" b="1" dirty="0">
                <a:solidFill>
                  <a:srgbClr val="00555C"/>
                </a:solidFill>
              </a:rPr>
              <a:t>Intermitterende katheterisatie= </a:t>
            </a:r>
            <a:r>
              <a:rPr lang="nl-NL" altLang="nl-NL" sz="2800" dirty="0">
                <a:solidFill>
                  <a:srgbClr val="00555C"/>
                </a:solidFill>
              </a:rPr>
              <a:t>enkele malen per dag 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endParaRPr lang="nl-NL" altLang="nl-NL" sz="1800" dirty="0">
              <a:solidFill>
                <a:srgbClr val="00555C"/>
              </a:solidFill>
            </a:endParaRPr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nl-NL" altLang="nl-NL" sz="3300" u="sng" dirty="0">
                <a:solidFill>
                  <a:srgbClr val="00555C"/>
                </a:solidFill>
              </a:rPr>
              <a:t>Indicaties:</a:t>
            </a:r>
          </a:p>
          <a:p>
            <a:pPr eaLnBrk="1" hangingPunct="1">
              <a:defRPr/>
            </a:pPr>
            <a:r>
              <a:rPr lang="nl-NL" altLang="nl-NL" sz="2800" dirty="0">
                <a:solidFill>
                  <a:srgbClr val="00555C"/>
                </a:solidFill>
                <a:latin typeface="Raleway" pitchFamily="2" charset="0"/>
              </a:rPr>
              <a:t>Blaasfunctiestoornissen door </a:t>
            </a:r>
          </a:p>
          <a:p>
            <a:pPr lvl="1">
              <a:defRPr/>
            </a:pPr>
            <a:r>
              <a:rPr lang="nl-NL" altLang="nl-NL" sz="2800" dirty="0">
                <a:solidFill>
                  <a:srgbClr val="00555C"/>
                </a:solidFill>
                <a:latin typeface="Raleway" pitchFamily="2" charset="0"/>
              </a:rPr>
              <a:t>Dwarslaesie</a:t>
            </a:r>
          </a:p>
          <a:p>
            <a:pPr lvl="1">
              <a:defRPr/>
            </a:pPr>
            <a:r>
              <a:rPr lang="nl-NL" altLang="nl-NL" sz="2800" dirty="0">
                <a:solidFill>
                  <a:srgbClr val="00555C"/>
                </a:solidFill>
                <a:latin typeface="Raleway" pitchFamily="2" charset="0"/>
              </a:rPr>
              <a:t>Spina bifida</a:t>
            </a:r>
          </a:p>
          <a:p>
            <a:pPr lvl="1">
              <a:defRPr/>
            </a:pPr>
            <a:r>
              <a:rPr lang="nl-NL" altLang="nl-NL" sz="2800" dirty="0">
                <a:solidFill>
                  <a:srgbClr val="00555C"/>
                </a:solidFill>
                <a:latin typeface="Raleway" pitchFamily="2" charset="0"/>
              </a:rPr>
              <a:t>Multiple sclerose</a:t>
            </a:r>
          </a:p>
          <a:p>
            <a:pPr lvl="1">
              <a:defRPr/>
            </a:pPr>
            <a:r>
              <a:rPr lang="nl-NL" altLang="nl-NL" sz="2800" dirty="0">
                <a:solidFill>
                  <a:srgbClr val="00555C"/>
                </a:solidFill>
                <a:latin typeface="Raleway" pitchFamily="2" charset="0"/>
              </a:rPr>
              <a:t>Sigmoïd-rectum chirurgie</a:t>
            </a:r>
          </a:p>
          <a:p>
            <a:pPr>
              <a:defRPr/>
            </a:pPr>
            <a:r>
              <a:rPr lang="nl-NL" altLang="nl-NL" sz="2800" dirty="0">
                <a:solidFill>
                  <a:srgbClr val="00555C"/>
                </a:solidFill>
                <a:latin typeface="Raleway" pitchFamily="2" charset="0"/>
              </a:rPr>
              <a:t>Afvloedbelemmering</a:t>
            </a:r>
          </a:p>
          <a:p>
            <a:pPr>
              <a:defRPr/>
            </a:pPr>
            <a:r>
              <a:rPr lang="nl-NL" altLang="nl-NL" sz="2800" dirty="0">
                <a:solidFill>
                  <a:srgbClr val="00555C"/>
                </a:solidFill>
                <a:latin typeface="Raleway" pitchFamily="2" charset="0"/>
              </a:rPr>
              <a:t>Uitgevoerde operatie voor herstellen continentie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D241AD2-EFF8-922F-4CFC-2049F30A124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67453" y="746116"/>
            <a:ext cx="9144000" cy="2387600"/>
          </a:xfrm>
        </p:spPr>
        <p:txBody>
          <a:bodyPr/>
          <a:lstStyle/>
          <a:p>
            <a:r>
              <a:rPr lang="nl-NL" sz="6000" dirty="0">
                <a:solidFill>
                  <a:srgbClr val="EC644A"/>
                </a:solidFill>
              </a:rPr>
              <a:t>Blaasspoelen</a:t>
            </a:r>
            <a:br>
              <a:rPr lang="nl-NL" sz="6000" dirty="0">
                <a:solidFill>
                  <a:srgbClr val="EC644A"/>
                </a:solidFill>
              </a:rPr>
            </a:br>
            <a:endParaRPr lang="en-BE" dirty="0"/>
          </a:p>
        </p:txBody>
      </p:sp>
      <p:pic>
        <p:nvPicPr>
          <p:cNvPr id="20483" name="Afbeelding 3">
            <a:extLst>
              <a:ext uri="{FF2B5EF4-FFF2-40B4-BE49-F238E27FC236}">
                <a16:creationId xmlns:a16="http://schemas.microsoft.com/office/drawing/2014/main" id="{4EB68C6D-9969-99B2-1F7C-AA6FFA8FA9A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0612" y="2273571"/>
            <a:ext cx="2811462" cy="3752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>
            <a:extLst>
              <a:ext uri="{FF2B5EF4-FFF2-40B4-BE49-F238E27FC236}">
                <a16:creationId xmlns:a16="http://schemas.microsoft.com/office/drawing/2014/main" id="{70E9FF01-7012-CBEC-7099-6E5C3FC51AB0}"/>
              </a:ext>
            </a:extLst>
          </p:cNvPr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nl-NL" altLang="nl-NL" b="1" dirty="0"/>
              <a:t>Blaasspoelen</a:t>
            </a:r>
          </a:p>
        </p:txBody>
      </p:sp>
      <p:sp>
        <p:nvSpPr>
          <p:cNvPr id="27651" name="Rectangle 3">
            <a:extLst>
              <a:ext uri="{FF2B5EF4-FFF2-40B4-BE49-F238E27FC236}">
                <a16:creationId xmlns:a16="http://schemas.microsoft.com/office/drawing/2014/main" id="{4583BFEC-B745-1E32-62B7-E0351D9CAC52}"/>
              </a:ext>
            </a:extLst>
          </p:cNvPr>
          <p:cNvSpPr>
            <a:spLocks noGrp="1" noRot="1" noChangeArrowheads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  <a:defRPr/>
            </a:pPr>
            <a:r>
              <a:rPr lang="nl-NL" altLang="nl-NL" sz="4000" dirty="0">
                <a:solidFill>
                  <a:srgbClr val="00555C"/>
                </a:solidFill>
              </a:rPr>
              <a:t>Open systeem</a:t>
            </a:r>
          </a:p>
          <a:p>
            <a:pPr eaLnBrk="1" hangingPunct="1">
              <a:buFont typeface="Arial" panose="020B0604020202020204" pitchFamily="34" charset="0"/>
              <a:buChar char="•"/>
              <a:defRPr/>
            </a:pPr>
            <a:r>
              <a:rPr lang="nl-NL" altLang="nl-NL" sz="2800" dirty="0">
                <a:solidFill>
                  <a:srgbClr val="00555C"/>
                </a:solidFill>
              </a:rPr>
              <a:t>Met spuit</a:t>
            </a:r>
          </a:p>
          <a:p>
            <a:pPr eaLnBrk="1" hangingPunct="1">
              <a:buFont typeface="Arial" panose="020B0604020202020204" pitchFamily="34" charset="0"/>
              <a:buChar char="•"/>
              <a:defRPr/>
            </a:pPr>
            <a:r>
              <a:rPr lang="nl-NL" altLang="nl-NL" sz="2800" dirty="0">
                <a:solidFill>
                  <a:srgbClr val="00555C"/>
                </a:solidFill>
              </a:rPr>
              <a:t>Steriel water en steriel bakje</a:t>
            </a:r>
          </a:p>
          <a:p>
            <a:pPr eaLnBrk="1" hangingPunct="1">
              <a:buFont typeface="Arial" panose="020B0604020202020204" pitchFamily="34" charset="0"/>
              <a:buChar char="•"/>
              <a:defRPr/>
            </a:pPr>
            <a:r>
              <a:rPr lang="nl-NL" altLang="nl-NL" sz="2800" dirty="0">
                <a:solidFill>
                  <a:srgbClr val="00555C"/>
                </a:solidFill>
              </a:rPr>
              <a:t>Steeds nieuwe spuit bij herhalen van handeling</a:t>
            </a:r>
            <a:endParaRPr lang="nl-NL" altLang="nl-NL" dirty="0"/>
          </a:p>
        </p:txBody>
      </p:sp>
      <p:pic>
        <p:nvPicPr>
          <p:cNvPr id="2" name="Afbeelding 1">
            <a:extLst>
              <a:ext uri="{FF2B5EF4-FFF2-40B4-BE49-F238E27FC236}">
                <a16:creationId xmlns:a16="http://schemas.microsoft.com/office/drawing/2014/main" id="{BAA32EBE-2622-3FDF-E085-C60BB78D395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70506" y="558305"/>
            <a:ext cx="4568934" cy="2838450"/>
          </a:xfrm>
          <a:prstGeom prst="rect">
            <a:avLst/>
          </a:prstGeo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>
            <a:extLst>
              <a:ext uri="{FF2B5EF4-FFF2-40B4-BE49-F238E27FC236}">
                <a16:creationId xmlns:a16="http://schemas.microsoft.com/office/drawing/2014/main" id="{F3E1C3F0-4819-B6D7-9037-E7A39BBB680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70456" y="385378"/>
            <a:ext cx="4413887" cy="3200677"/>
          </a:xfrm>
          <a:prstGeom prst="rect">
            <a:avLst/>
          </a:prstGeom>
        </p:spPr>
      </p:pic>
      <p:sp>
        <p:nvSpPr>
          <p:cNvPr id="27650" name="Rectangle 2">
            <a:extLst>
              <a:ext uri="{FF2B5EF4-FFF2-40B4-BE49-F238E27FC236}">
                <a16:creationId xmlns:a16="http://schemas.microsoft.com/office/drawing/2014/main" id="{70E9FF01-7012-CBEC-7099-6E5C3FC51AB0}"/>
              </a:ext>
            </a:extLst>
          </p:cNvPr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nl-NL" altLang="nl-NL" b="1" dirty="0"/>
              <a:t>Blaasspoelen</a:t>
            </a:r>
          </a:p>
        </p:txBody>
      </p:sp>
      <p:sp>
        <p:nvSpPr>
          <p:cNvPr id="27651" name="Rectangle 3">
            <a:extLst>
              <a:ext uri="{FF2B5EF4-FFF2-40B4-BE49-F238E27FC236}">
                <a16:creationId xmlns:a16="http://schemas.microsoft.com/office/drawing/2014/main" id="{4583BFEC-B745-1E32-62B7-E0351D9CAC52}"/>
              </a:ext>
            </a:extLst>
          </p:cNvPr>
          <p:cNvSpPr>
            <a:spLocks noGrp="1" noRot="1" noChangeArrowheads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  <a:defRPr/>
            </a:pPr>
            <a:r>
              <a:rPr lang="nl-NL" altLang="nl-NL" sz="4000" dirty="0">
                <a:solidFill>
                  <a:srgbClr val="00555C"/>
                </a:solidFill>
              </a:rPr>
              <a:t>Gesloten systeem</a:t>
            </a:r>
          </a:p>
          <a:p>
            <a:pPr eaLnBrk="1" hangingPunct="1">
              <a:buFont typeface="Arial" panose="020B0604020202020204" pitchFamily="34" charset="0"/>
              <a:buChar char="•"/>
              <a:defRPr/>
            </a:pPr>
            <a:r>
              <a:rPr lang="nl-NL" altLang="nl-NL" sz="2800" dirty="0">
                <a:solidFill>
                  <a:srgbClr val="00555C"/>
                </a:solidFill>
              </a:rPr>
              <a:t>Vloeistof op lichaamstemperatuur</a:t>
            </a:r>
          </a:p>
          <a:p>
            <a:pPr eaLnBrk="1" hangingPunct="1">
              <a:buFont typeface="Arial" panose="020B0604020202020204" pitchFamily="34" charset="0"/>
              <a:buChar char="•"/>
              <a:defRPr/>
            </a:pPr>
            <a:r>
              <a:rPr lang="nl-NL" altLang="nl-NL" sz="2800" dirty="0">
                <a:solidFill>
                  <a:srgbClr val="00555C"/>
                </a:solidFill>
              </a:rPr>
              <a:t>Bij herhalen van de handeling een nieuw zakje gebruiken</a:t>
            </a:r>
            <a:endParaRPr lang="nl-NL" altLang="nl-NL" dirty="0"/>
          </a:p>
        </p:txBody>
      </p:sp>
    </p:spTree>
    <p:extLst>
      <p:ext uri="{BB962C8B-B14F-4D97-AF65-F5344CB8AC3E}">
        <p14:creationId xmlns:p14="http://schemas.microsoft.com/office/powerpoint/2010/main" val="312584882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F949F91-C1AD-2E3C-64D6-7A4A54AD5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nl-NL" sz="3600" dirty="0"/>
              <a:t>Indicatie katheter en/of blaasspoelen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B0BDACDC-0E62-ECE0-5DA3-75EFB09CE6C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5442" y="1840220"/>
            <a:ext cx="10515600" cy="3390999"/>
          </a:xfrm>
        </p:spPr>
        <p:txBody>
          <a:bodyPr>
            <a:normAutofit fontScale="92500"/>
          </a:bodyPr>
          <a:lstStyle/>
          <a:p>
            <a:pPr marL="0" indent="0">
              <a:buNone/>
              <a:defRPr/>
            </a:pPr>
            <a:r>
              <a:rPr lang="nl-NL" sz="3200" dirty="0">
                <a:solidFill>
                  <a:srgbClr val="00555C"/>
                </a:solidFill>
              </a:rPr>
              <a:t>Altijd op aanvraag arts!</a:t>
            </a:r>
          </a:p>
          <a:p>
            <a:pPr marL="0" indent="0">
              <a:buNone/>
              <a:defRPr/>
            </a:pPr>
            <a:endParaRPr lang="nl-NL" dirty="0">
              <a:solidFill>
                <a:srgbClr val="00555C"/>
              </a:solidFill>
            </a:endParaRPr>
          </a:p>
          <a:p>
            <a:pPr>
              <a:defRPr/>
            </a:pPr>
            <a:r>
              <a:rPr lang="nl-NL" dirty="0">
                <a:solidFill>
                  <a:srgbClr val="00555C"/>
                </a:solidFill>
              </a:rPr>
              <a:t>Spoelen van de katheter met als doel de katheter doorgankelijk te houden.</a:t>
            </a:r>
          </a:p>
          <a:p>
            <a:pPr>
              <a:defRPr/>
            </a:pPr>
            <a:endParaRPr lang="nl-NL" dirty="0">
              <a:solidFill>
                <a:srgbClr val="00555C"/>
              </a:solidFill>
            </a:endParaRPr>
          </a:p>
          <a:p>
            <a:pPr>
              <a:defRPr/>
            </a:pPr>
            <a:r>
              <a:rPr lang="nl-NL" dirty="0">
                <a:solidFill>
                  <a:srgbClr val="00555C"/>
                </a:solidFill>
              </a:rPr>
              <a:t>Om vlokken, gruis en/of stolsels uit de </a:t>
            </a:r>
            <a:r>
              <a:rPr lang="nl-NL" dirty="0" err="1">
                <a:solidFill>
                  <a:srgbClr val="00555C"/>
                </a:solidFill>
              </a:rPr>
              <a:t>blaaste</a:t>
            </a:r>
            <a:r>
              <a:rPr lang="nl-NL" dirty="0">
                <a:solidFill>
                  <a:srgbClr val="00555C"/>
                </a:solidFill>
              </a:rPr>
              <a:t> verwijderen.</a:t>
            </a:r>
          </a:p>
          <a:p>
            <a:pPr>
              <a:defRPr/>
            </a:pPr>
            <a:endParaRPr lang="nl-NL" dirty="0">
              <a:solidFill>
                <a:srgbClr val="00555C"/>
              </a:solidFill>
            </a:endParaRPr>
          </a:p>
          <a:p>
            <a:pPr>
              <a:defRPr/>
            </a:pPr>
            <a:r>
              <a:rPr lang="nl-NL" dirty="0">
                <a:solidFill>
                  <a:srgbClr val="00555C"/>
                </a:solidFill>
              </a:rPr>
              <a:t>Medicinale spoeling: de blaas met medicatie (antibiotica, cytostatica) spoelen.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5" descr="h9991505_002">
            <a:extLst>
              <a:ext uri="{FF2B5EF4-FFF2-40B4-BE49-F238E27FC236}">
                <a16:creationId xmlns:a16="http://schemas.microsoft.com/office/drawing/2014/main" id="{6F00998C-D8CA-FEE5-703C-FFD3D030A754}"/>
              </a:ext>
            </a:extLst>
          </p:cNvPr>
          <p:cNvPicPr>
            <a:picLocks noGrp="1" noChangeAspect="1" noChangeArrowheads="1"/>
          </p:cNvPicPr>
          <p:nvPr>
            <p:ph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2896" y="537845"/>
            <a:ext cx="8866208" cy="578231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ijdelijke aanduiding voor inhoud 3">
            <a:extLst>
              <a:ext uri="{FF2B5EF4-FFF2-40B4-BE49-F238E27FC236}">
                <a16:creationId xmlns:a16="http://schemas.microsoft.com/office/drawing/2014/main" id="{8B97BAEC-D922-23CE-C031-D12CB4D51D0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03027083"/>
              </p:ext>
            </p:extLst>
          </p:nvPr>
        </p:nvGraphicFramePr>
        <p:xfrm>
          <a:off x="1116419" y="1043802"/>
          <a:ext cx="9952074" cy="4251325"/>
        </p:xfrm>
        <a:graphic>
          <a:graphicData uri="http://schemas.openxmlformats.org/drawingml/2006/table">
            <a:tbl>
              <a:tblPr/>
              <a:tblGrid>
                <a:gridCol w="4976037">
                  <a:extLst>
                    <a:ext uri="{9D8B030D-6E8A-4147-A177-3AD203B41FA5}">
                      <a16:colId xmlns:a16="http://schemas.microsoft.com/office/drawing/2014/main" val="1822101522"/>
                    </a:ext>
                  </a:extLst>
                </a:gridCol>
                <a:gridCol w="4976037">
                  <a:extLst>
                    <a:ext uri="{9D8B030D-6E8A-4147-A177-3AD203B41FA5}">
                      <a16:colId xmlns:a16="http://schemas.microsoft.com/office/drawing/2014/main" val="756370697"/>
                    </a:ext>
                  </a:extLst>
                </a:gridCol>
              </a:tblGrid>
              <a:tr h="1062831">
                <a:tc>
                  <a:txBody>
                    <a:bodyPr/>
                    <a:lstStyle/>
                    <a:p>
                      <a:pPr fontAlgn="t"/>
                      <a:r>
                        <a:rPr lang="nl-NL" sz="2400" b="1" i="0" dirty="0">
                          <a:solidFill>
                            <a:srgbClr val="00555C"/>
                          </a:solidFill>
                          <a:effectLst/>
                          <a:latin typeface="Raleway" pitchFamily="2" charset="0"/>
                        </a:rPr>
                        <a:t>Complicaties tijdens de handeling</a:t>
                      </a:r>
                      <a:endParaRPr lang="nl-NL" sz="2400" i="0" dirty="0">
                        <a:solidFill>
                          <a:srgbClr val="00555C"/>
                        </a:solidFill>
                        <a:effectLst/>
                        <a:latin typeface="Raleway" pitchFamily="2" charset="0"/>
                      </a:endParaRPr>
                    </a:p>
                  </a:txBody>
                  <a:tcPr marL="28574" marR="28574" marT="28577" marB="28577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nl-NL" sz="2400" b="1" i="0">
                          <a:solidFill>
                            <a:srgbClr val="00555C"/>
                          </a:solidFill>
                          <a:effectLst/>
                          <a:latin typeface="Raleway" pitchFamily="2" charset="0"/>
                        </a:rPr>
                        <a:t>Handelwijze</a:t>
                      </a:r>
                      <a:endParaRPr lang="nl-NL" sz="2400" i="0">
                        <a:solidFill>
                          <a:srgbClr val="00555C"/>
                        </a:solidFill>
                        <a:effectLst/>
                        <a:latin typeface="Raleway" pitchFamily="2" charset="0"/>
                      </a:endParaRPr>
                    </a:p>
                  </a:txBody>
                  <a:tcPr marL="28574" marR="28574" marT="28577" marB="28577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60342362"/>
                  </a:ext>
                </a:extLst>
              </a:tr>
              <a:tr h="1544114">
                <a:tc>
                  <a:txBody>
                    <a:bodyPr/>
                    <a:lstStyle/>
                    <a:p>
                      <a:pPr fontAlgn="t"/>
                      <a:r>
                        <a:rPr lang="nl-NL" sz="2400" i="0" dirty="0">
                          <a:solidFill>
                            <a:srgbClr val="00555C"/>
                          </a:solidFill>
                          <a:effectLst/>
                          <a:latin typeface="Raleway" pitchFamily="2" charset="0"/>
                        </a:rPr>
                        <a:t>Weerstand tijdens inlopen van de spoelvloeistof. De katheter is verstopt.</a:t>
                      </a:r>
                    </a:p>
                  </a:txBody>
                  <a:tcPr marL="28574" marR="28574" marT="28577" marB="28577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nl-NL" sz="2400" i="0">
                          <a:solidFill>
                            <a:srgbClr val="00555C"/>
                          </a:solidFill>
                          <a:effectLst/>
                          <a:latin typeface="Raleway" pitchFamily="2" charset="0"/>
                        </a:rPr>
                        <a:t>Breng nieuwe katheter in.</a:t>
                      </a:r>
                    </a:p>
                  </a:txBody>
                  <a:tcPr marL="28574" marR="28574" marT="28577" marB="28577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00090498"/>
                  </a:ext>
                </a:extLst>
              </a:tr>
              <a:tr h="581549">
                <a:tc>
                  <a:txBody>
                    <a:bodyPr/>
                    <a:lstStyle/>
                    <a:p>
                      <a:pPr fontAlgn="t"/>
                      <a:r>
                        <a:rPr lang="nl-NL" sz="2400" i="0">
                          <a:solidFill>
                            <a:srgbClr val="00555C"/>
                          </a:solidFill>
                          <a:effectLst/>
                          <a:latin typeface="Raleway" pitchFamily="2" charset="0"/>
                        </a:rPr>
                        <a:t>Spoelvloeistof komt niet terug</a:t>
                      </a:r>
                    </a:p>
                  </a:txBody>
                  <a:tcPr marL="28574" marR="28574" marT="28577" marB="28577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nl-NL" sz="2400" i="0">
                          <a:solidFill>
                            <a:srgbClr val="00555C"/>
                          </a:solidFill>
                          <a:effectLst/>
                          <a:latin typeface="Raleway" pitchFamily="2" charset="0"/>
                        </a:rPr>
                        <a:t>Overleg met arts.</a:t>
                      </a:r>
                    </a:p>
                  </a:txBody>
                  <a:tcPr marL="28574" marR="28574" marT="28577" marB="28577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53938385"/>
                  </a:ext>
                </a:extLst>
              </a:tr>
              <a:tr h="1062831">
                <a:tc>
                  <a:txBody>
                    <a:bodyPr/>
                    <a:lstStyle/>
                    <a:p>
                      <a:pPr fontAlgn="t"/>
                      <a:r>
                        <a:rPr lang="nl-NL" sz="2400" i="0">
                          <a:solidFill>
                            <a:srgbClr val="00555C"/>
                          </a:solidFill>
                          <a:effectLst/>
                          <a:latin typeface="Raleway" pitchFamily="2" charset="0"/>
                        </a:rPr>
                        <a:t>Bloeding of acute pijn</a:t>
                      </a:r>
                    </a:p>
                  </a:txBody>
                  <a:tcPr marL="28574" marR="28574" marT="28577" marB="28577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nl-NL" sz="2400" i="0" dirty="0">
                          <a:solidFill>
                            <a:srgbClr val="00555C"/>
                          </a:solidFill>
                          <a:effectLst/>
                          <a:latin typeface="Raleway" pitchFamily="2" charset="0"/>
                        </a:rPr>
                        <a:t>Spoeling stoppen en arts waarschuwen.</a:t>
                      </a:r>
                    </a:p>
                  </a:txBody>
                  <a:tcPr marL="28574" marR="28574" marT="28577" marB="28577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85874437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EDEFBAC-7395-32F5-35A6-CEC432CAD1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Risico’s </a:t>
            </a:r>
            <a:r>
              <a:rPr lang="en-GB" dirty="0" err="1"/>
              <a:t>bij</a:t>
            </a:r>
            <a:r>
              <a:rPr lang="en-GB" dirty="0"/>
              <a:t> </a:t>
            </a:r>
            <a:r>
              <a:rPr lang="en-GB" dirty="0" err="1"/>
              <a:t>blaasspoelen</a:t>
            </a:r>
            <a:endParaRPr lang="en-BE" dirty="0"/>
          </a:p>
        </p:txBody>
      </p:sp>
      <p:sp>
        <p:nvSpPr>
          <p:cNvPr id="3" name="Tekstvak 2">
            <a:extLst>
              <a:ext uri="{FF2B5EF4-FFF2-40B4-BE49-F238E27FC236}">
                <a16:creationId xmlns:a16="http://schemas.microsoft.com/office/drawing/2014/main" id="{7E58CBD4-086B-3EAF-3B3C-E55458B2EC78}"/>
              </a:ext>
            </a:extLst>
          </p:cNvPr>
          <p:cNvSpPr txBox="1"/>
          <p:nvPr/>
        </p:nvSpPr>
        <p:spPr>
          <a:xfrm>
            <a:off x="2222205" y="1892595"/>
            <a:ext cx="690053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4800" dirty="0" err="1">
                <a:solidFill>
                  <a:srgbClr val="00555C"/>
                </a:solidFill>
              </a:rPr>
              <a:t>Blaaskrampen</a:t>
            </a:r>
            <a:endParaRPr lang="en-GB" sz="4800" dirty="0">
              <a:solidFill>
                <a:srgbClr val="00555C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4800" dirty="0" err="1">
                <a:solidFill>
                  <a:srgbClr val="00555C"/>
                </a:solidFill>
              </a:rPr>
              <a:t>Infectie</a:t>
            </a:r>
            <a:endParaRPr lang="en-BE" sz="4800" dirty="0">
              <a:solidFill>
                <a:srgbClr val="00555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864898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AC5A717-2A01-0449-DE24-FB6E7D091B3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03312" y="696416"/>
            <a:ext cx="9144000" cy="998509"/>
          </a:xfrm>
        </p:spPr>
        <p:txBody>
          <a:bodyPr>
            <a:normAutofit/>
          </a:bodyPr>
          <a:lstStyle/>
          <a:p>
            <a:pPr algn="l">
              <a:defRPr/>
            </a:pPr>
            <a:r>
              <a:rPr lang="nl-NL" sz="4400" dirty="0"/>
              <a:t>Suprapubisch katheter</a:t>
            </a:r>
          </a:p>
        </p:txBody>
      </p:sp>
      <p:pic>
        <p:nvPicPr>
          <p:cNvPr id="26627" name="Tijdelijke aanduiding voor inhoud 3">
            <a:extLst>
              <a:ext uri="{FF2B5EF4-FFF2-40B4-BE49-F238E27FC236}">
                <a16:creationId xmlns:a16="http://schemas.microsoft.com/office/drawing/2014/main" id="{1712198E-A5F0-EDF2-FB3B-D236296A6588}"/>
              </a:ext>
            </a:extLst>
          </p:cNvPr>
          <p:cNvPicPr>
            <a:picLocks noGrp="1" noChangeAspect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441387" y="2040344"/>
            <a:ext cx="3889375" cy="3638550"/>
          </a:xfrm>
        </p:spPr>
      </p:pic>
      <p:sp>
        <p:nvSpPr>
          <p:cNvPr id="3" name="Tekstvak 2">
            <a:extLst>
              <a:ext uri="{FF2B5EF4-FFF2-40B4-BE49-F238E27FC236}">
                <a16:creationId xmlns:a16="http://schemas.microsoft.com/office/drawing/2014/main" id="{D3A23295-9437-C2EB-3854-C799B3B1777B}"/>
              </a:ext>
            </a:extLst>
          </p:cNvPr>
          <p:cNvSpPr txBox="1"/>
          <p:nvPr/>
        </p:nvSpPr>
        <p:spPr>
          <a:xfrm>
            <a:off x="1253367" y="2290505"/>
            <a:ext cx="6774213" cy="13849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nl-NL" sz="2800" dirty="0">
                <a:solidFill>
                  <a:srgbClr val="00555C"/>
                </a:solidFill>
                <a:latin typeface="Raleway" pitchFamily="2" charset="0"/>
              </a:rPr>
              <a:t>= Katheter die via de buikwand rechtstreeks in de blaas zit , wordt ingebracht middels een operatie.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00397728-624B-071E-C7E8-B7078BD6B9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Verzorging</a:t>
            </a:r>
            <a:endParaRPr lang="en-BE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DEA4486-449B-D66C-29B7-AD24AA6C31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5441" y="1724609"/>
            <a:ext cx="11492733" cy="4018966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  <a:defRPr/>
            </a:pPr>
            <a:r>
              <a:rPr lang="nl-NL" sz="3400" dirty="0">
                <a:solidFill>
                  <a:srgbClr val="00555C"/>
                </a:solidFill>
              </a:rPr>
              <a:t>Bij een schone fistelopening:</a:t>
            </a:r>
          </a:p>
          <a:p>
            <a:pPr>
              <a:defRPr/>
            </a:pPr>
            <a:r>
              <a:rPr lang="nl-NL" sz="2800" dirty="0">
                <a:solidFill>
                  <a:srgbClr val="00555C"/>
                </a:solidFill>
              </a:rPr>
              <a:t>Reinig de fistelopening met washand en water (van binnen naar buiten)</a:t>
            </a:r>
          </a:p>
          <a:p>
            <a:pPr>
              <a:defRPr/>
            </a:pPr>
            <a:r>
              <a:rPr lang="nl-NL" sz="2800" dirty="0">
                <a:solidFill>
                  <a:srgbClr val="00555C"/>
                </a:solidFill>
              </a:rPr>
              <a:t>Zorg dat er geen water langs de katheter naar binnen loopt.</a:t>
            </a:r>
          </a:p>
          <a:p>
            <a:pPr>
              <a:defRPr/>
            </a:pPr>
            <a:r>
              <a:rPr lang="nl-NL" sz="2800" dirty="0">
                <a:solidFill>
                  <a:srgbClr val="00555C"/>
                </a:solidFill>
              </a:rPr>
              <a:t>Dep de huid droog met de handdoek.</a:t>
            </a:r>
          </a:p>
          <a:p>
            <a:pPr>
              <a:defRPr/>
            </a:pPr>
            <a:r>
              <a:rPr lang="nl-NL" sz="2800" dirty="0">
                <a:solidFill>
                  <a:srgbClr val="00555C"/>
                </a:solidFill>
              </a:rPr>
              <a:t>Geen infectie; geen splitgaas nodig</a:t>
            </a:r>
          </a:p>
          <a:p>
            <a:pPr>
              <a:defRPr/>
            </a:pPr>
            <a:endParaRPr lang="nl-NL" sz="2800" dirty="0">
              <a:solidFill>
                <a:srgbClr val="00555C"/>
              </a:solidFill>
            </a:endParaRPr>
          </a:p>
          <a:p>
            <a:pPr>
              <a:defRPr/>
            </a:pPr>
            <a:endParaRPr lang="nl-NL" sz="2800" dirty="0">
              <a:solidFill>
                <a:srgbClr val="00555C"/>
              </a:solidFill>
            </a:endParaRPr>
          </a:p>
          <a:p>
            <a:pPr marL="0" indent="0">
              <a:buNone/>
              <a:defRPr/>
            </a:pPr>
            <a:r>
              <a:rPr lang="nl-NL" sz="3400" dirty="0">
                <a:solidFill>
                  <a:srgbClr val="00555C"/>
                </a:solidFill>
              </a:rPr>
              <a:t>Bij vochtige of geïrriteerde fistelopening:</a:t>
            </a:r>
          </a:p>
          <a:p>
            <a:pPr>
              <a:buFont typeface="Arial" panose="020B0604020202020204" pitchFamily="34" charset="0"/>
              <a:buChar char="•"/>
              <a:defRPr/>
            </a:pPr>
            <a:r>
              <a:rPr lang="nl-NL" sz="2800" dirty="0">
                <a:solidFill>
                  <a:srgbClr val="00555C"/>
                </a:solidFill>
              </a:rPr>
              <a:t>Reinig de fistelopening met water en gazen (van binnen naar buiten, één streek per gaasje).</a:t>
            </a:r>
          </a:p>
          <a:p>
            <a:pPr>
              <a:buFont typeface="Arial" panose="020B0604020202020204" pitchFamily="34" charset="0"/>
              <a:buChar char="•"/>
              <a:defRPr/>
            </a:pPr>
            <a:r>
              <a:rPr lang="nl-NL" sz="2800" dirty="0">
                <a:solidFill>
                  <a:srgbClr val="00555C"/>
                </a:solidFill>
              </a:rPr>
              <a:t>Droog de fistelopening met een gaasje.</a:t>
            </a:r>
          </a:p>
          <a:p>
            <a:pPr>
              <a:buFont typeface="Arial" panose="020B0604020202020204" pitchFamily="34" charset="0"/>
              <a:buChar char="•"/>
              <a:defRPr/>
            </a:pPr>
            <a:r>
              <a:rPr lang="nl-NL" sz="2800" dirty="0">
                <a:solidFill>
                  <a:srgbClr val="00555C"/>
                </a:solidFill>
              </a:rPr>
              <a:t>Plaats een splitgaasje rond de fistelopening en fixeer het. </a:t>
            </a:r>
            <a:endParaRPr lang="nl-NL" dirty="0"/>
          </a:p>
        </p:txBody>
      </p:sp>
      <p:pic>
        <p:nvPicPr>
          <p:cNvPr id="27652" name="Afbeelding 3">
            <a:extLst>
              <a:ext uri="{FF2B5EF4-FFF2-40B4-BE49-F238E27FC236}">
                <a16:creationId xmlns:a16="http://schemas.microsoft.com/office/drawing/2014/main" id="{B7AA62A4-E366-FFDB-AC9E-A29E16A5E77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98454" y="2543571"/>
            <a:ext cx="2365212" cy="17708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4173B7C-C6FD-0DED-54AD-4232563F35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nl-NL" dirty="0"/>
              <a:t>Evaluatie</a:t>
            </a:r>
          </a:p>
        </p:txBody>
      </p:sp>
      <p:pic>
        <p:nvPicPr>
          <p:cNvPr id="28675" name="Tijdelijke aanduiding voor inhoud 3">
            <a:extLst>
              <a:ext uri="{FF2B5EF4-FFF2-40B4-BE49-F238E27FC236}">
                <a16:creationId xmlns:a16="http://schemas.microsoft.com/office/drawing/2014/main" id="{69CFC8AD-88C8-4A88-69A5-01F667ADA5D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318392" y="1837831"/>
            <a:ext cx="4514850" cy="4422775"/>
          </a:xfrm>
        </p:spPr>
      </p:pic>
      <p:pic>
        <p:nvPicPr>
          <p:cNvPr id="28676" name="Afbeelding 4">
            <a:extLst>
              <a:ext uri="{FF2B5EF4-FFF2-40B4-BE49-F238E27FC236}">
                <a16:creationId xmlns:a16="http://schemas.microsoft.com/office/drawing/2014/main" id="{49936A76-D32F-CAEF-80D5-742BF2C6B61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76192" y="1425575"/>
            <a:ext cx="4286250" cy="428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3C9DBEC-6878-B6FF-3C5B-B64DF94248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10544" y="523571"/>
            <a:ext cx="8510588" cy="679450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nl-NL" dirty="0"/>
              <a:t>Indicaties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9484494-61CD-DDF9-000D-1E94A3E3743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33524" y="1596991"/>
            <a:ext cx="9667875" cy="4003709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  <a:buClr>
                <a:srgbClr val="00555C"/>
              </a:buClr>
              <a:defRPr/>
            </a:pPr>
            <a:r>
              <a:rPr lang="nl-NL" altLang="nl-NL" dirty="0">
                <a:solidFill>
                  <a:srgbClr val="00555C"/>
                </a:solidFill>
              </a:rPr>
              <a:t>Onvermogen om de blaas op natuurlijke wijze te ledigen (retentie).</a:t>
            </a:r>
          </a:p>
          <a:p>
            <a:pPr>
              <a:lnSpc>
                <a:spcPct val="80000"/>
              </a:lnSpc>
              <a:buClr>
                <a:srgbClr val="00555C"/>
              </a:buClr>
              <a:defRPr/>
            </a:pPr>
            <a:r>
              <a:rPr lang="nl-NL" altLang="nl-NL" dirty="0">
                <a:solidFill>
                  <a:srgbClr val="00555C"/>
                </a:solidFill>
              </a:rPr>
              <a:t>Precieze monitoring van urine-output.</a:t>
            </a:r>
          </a:p>
          <a:p>
            <a:pPr>
              <a:lnSpc>
                <a:spcPct val="80000"/>
              </a:lnSpc>
              <a:buClr>
                <a:srgbClr val="00555C"/>
              </a:buClr>
              <a:defRPr/>
            </a:pPr>
            <a:r>
              <a:rPr lang="nl-NL" altLang="nl-NL" dirty="0">
                <a:solidFill>
                  <a:srgbClr val="00555C"/>
                </a:solidFill>
              </a:rPr>
              <a:t>Bij langdurige chirurgische ingrepen</a:t>
            </a:r>
          </a:p>
          <a:p>
            <a:pPr>
              <a:lnSpc>
                <a:spcPct val="80000"/>
              </a:lnSpc>
              <a:buClr>
                <a:srgbClr val="00555C"/>
              </a:buClr>
              <a:defRPr/>
            </a:pPr>
            <a:r>
              <a:rPr lang="nl-NL" altLang="nl-NL" dirty="0">
                <a:solidFill>
                  <a:srgbClr val="00555C"/>
                </a:solidFill>
              </a:rPr>
              <a:t>Bieden van comfort bij terminaal zieke cliënten.</a:t>
            </a:r>
          </a:p>
          <a:p>
            <a:pPr>
              <a:lnSpc>
                <a:spcPct val="80000"/>
              </a:lnSpc>
              <a:buClr>
                <a:srgbClr val="00555C"/>
              </a:buClr>
              <a:defRPr/>
            </a:pPr>
            <a:r>
              <a:rPr lang="nl-NL" altLang="nl-NL" dirty="0">
                <a:solidFill>
                  <a:srgbClr val="00555C"/>
                </a:solidFill>
              </a:rPr>
              <a:t>Toedienen van medicijnen in de blaas.</a:t>
            </a:r>
          </a:p>
          <a:p>
            <a:pPr>
              <a:lnSpc>
                <a:spcPct val="80000"/>
              </a:lnSpc>
              <a:buClr>
                <a:srgbClr val="00555C"/>
              </a:buClr>
              <a:defRPr/>
            </a:pPr>
            <a:r>
              <a:rPr lang="nl-NL" altLang="nl-NL" dirty="0">
                <a:solidFill>
                  <a:srgbClr val="00555C"/>
                </a:solidFill>
              </a:rPr>
              <a:t>Urine-incontinentie en decubitus zijn </a:t>
            </a:r>
            <a:r>
              <a:rPr lang="nl-NL" altLang="nl-NL" b="1" dirty="0">
                <a:solidFill>
                  <a:srgbClr val="00555C"/>
                </a:solidFill>
              </a:rPr>
              <a:t>geen indicatie </a:t>
            </a:r>
            <a:r>
              <a:rPr lang="nl-NL" altLang="nl-NL" dirty="0">
                <a:solidFill>
                  <a:srgbClr val="00555C"/>
                </a:solidFill>
              </a:rPr>
              <a:t>voor een verblijfskatheter.</a:t>
            </a:r>
          </a:p>
          <a:p>
            <a:pPr>
              <a:lnSpc>
                <a:spcPct val="80000"/>
              </a:lnSpc>
              <a:buClr>
                <a:srgbClr val="00555C"/>
              </a:buClr>
              <a:defRPr/>
            </a:pPr>
            <a:r>
              <a:rPr lang="nl-NL" altLang="nl-NL" dirty="0">
                <a:solidFill>
                  <a:srgbClr val="00555C"/>
                </a:solidFill>
              </a:rPr>
              <a:t>Gebruik blaaskatheterisatie </a:t>
            </a:r>
            <a:r>
              <a:rPr lang="nl-NL" altLang="nl-NL" b="1" dirty="0">
                <a:solidFill>
                  <a:srgbClr val="00555C"/>
                </a:solidFill>
              </a:rPr>
              <a:t>zo min mogelijk </a:t>
            </a:r>
            <a:r>
              <a:rPr lang="nl-NL" altLang="nl-NL" dirty="0">
                <a:solidFill>
                  <a:srgbClr val="00555C"/>
                </a:solidFill>
              </a:rPr>
              <a:t>voor diagnostische doeleinden.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888483E-D817-4963-9FCB-DBB3795643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5442" y="528416"/>
            <a:ext cx="10515600" cy="1325563"/>
          </a:xfrm>
        </p:spPr>
        <p:txBody>
          <a:bodyPr/>
          <a:lstStyle/>
          <a:p>
            <a:pPr algn="ctr" eaLnBrk="1" hangingPunct="1">
              <a:defRPr/>
            </a:pPr>
            <a:r>
              <a:rPr lang="nl-NL" dirty="0"/>
              <a:t>Complicaties bij het inbrengen</a:t>
            </a:r>
          </a:p>
        </p:txBody>
      </p:sp>
      <p:graphicFrame>
        <p:nvGraphicFramePr>
          <p:cNvPr id="4" name="Tijdelijke aanduiding voor inhoud 3">
            <a:extLst>
              <a:ext uri="{FF2B5EF4-FFF2-40B4-BE49-F238E27FC236}">
                <a16:creationId xmlns:a16="http://schemas.microsoft.com/office/drawing/2014/main" id="{65FE1FA4-0275-23C9-0843-3F3E859EE4A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00043146"/>
              </p:ext>
            </p:extLst>
          </p:nvPr>
        </p:nvGraphicFramePr>
        <p:xfrm>
          <a:off x="1064871" y="1857373"/>
          <a:ext cx="8869704" cy="3657603"/>
        </p:xfrm>
        <a:graphic>
          <a:graphicData uri="http://schemas.openxmlformats.org/drawingml/2006/table">
            <a:tbl>
              <a:tblPr/>
              <a:tblGrid>
                <a:gridCol w="4434852">
                  <a:extLst>
                    <a:ext uri="{9D8B030D-6E8A-4147-A177-3AD203B41FA5}">
                      <a16:colId xmlns:a16="http://schemas.microsoft.com/office/drawing/2014/main" val="3423188291"/>
                    </a:ext>
                  </a:extLst>
                </a:gridCol>
                <a:gridCol w="4434852">
                  <a:extLst>
                    <a:ext uri="{9D8B030D-6E8A-4147-A177-3AD203B41FA5}">
                      <a16:colId xmlns:a16="http://schemas.microsoft.com/office/drawing/2014/main" val="788038386"/>
                    </a:ext>
                  </a:extLst>
                </a:gridCol>
              </a:tblGrid>
              <a:tr h="496991">
                <a:tc>
                  <a:txBody>
                    <a:bodyPr/>
                    <a:lstStyle/>
                    <a:p>
                      <a:pPr fontAlgn="t"/>
                      <a:r>
                        <a:rPr lang="nl-NL" sz="1800" b="1" i="0" dirty="0">
                          <a:solidFill>
                            <a:srgbClr val="00555C"/>
                          </a:solidFill>
                          <a:effectLst/>
                          <a:latin typeface="Raleway" pitchFamily="2" charset="0"/>
                        </a:rPr>
                        <a:t>Complicaties tijdens de handeling</a:t>
                      </a:r>
                      <a:endParaRPr lang="nl-NL" sz="1800" i="0" dirty="0">
                        <a:solidFill>
                          <a:srgbClr val="00555C"/>
                        </a:solidFill>
                        <a:effectLst/>
                        <a:latin typeface="Raleway" pitchFamily="2" charset="0"/>
                      </a:endParaRPr>
                    </a:p>
                  </a:txBody>
                  <a:tcPr marL="28351" marR="28351" marT="28351" marB="28351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nl-NL" sz="1800" b="1" i="0">
                          <a:solidFill>
                            <a:srgbClr val="00555C"/>
                          </a:solidFill>
                          <a:effectLst/>
                          <a:latin typeface="Raleway" pitchFamily="2" charset="0"/>
                        </a:rPr>
                        <a:t>Handelwijze</a:t>
                      </a:r>
                      <a:endParaRPr lang="nl-NL" sz="1800" i="0">
                        <a:solidFill>
                          <a:srgbClr val="00555C"/>
                        </a:solidFill>
                        <a:effectLst/>
                        <a:latin typeface="Raleway" pitchFamily="2" charset="0"/>
                      </a:endParaRPr>
                    </a:p>
                  </a:txBody>
                  <a:tcPr marL="28351" marR="28351" marT="28351" marB="28351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69773915"/>
                  </a:ext>
                </a:extLst>
              </a:tr>
              <a:tr h="722210">
                <a:tc>
                  <a:txBody>
                    <a:bodyPr/>
                    <a:lstStyle/>
                    <a:p>
                      <a:pPr fontAlgn="t"/>
                      <a:r>
                        <a:rPr lang="nl-NL" sz="1800" i="0">
                          <a:solidFill>
                            <a:srgbClr val="00555C"/>
                          </a:solidFill>
                          <a:effectLst/>
                          <a:latin typeface="Raleway" pitchFamily="2" charset="0"/>
                        </a:rPr>
                        <a:t>Pijn tijdens inbrengen.</a:t>
                      </a:r>
                    </a:p>
                  </a:txBody>
                  <a:tcPr marL="28351" marR="28351" marT="28351" marB="28351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nl-NL" sz="1800" i="0">
                          <a:solidFill>
                            <a:srgbClr val="00555C"/>
                          </a:solidFill>
                          <a:effectLst/>
                          <a:latin typeface="Raleway" pitchFamily="2" charset="0"/>
                        </a:rPr>
                        <a:t>Stel de cliënt gerust, bied ondersteuning.</a:t>
                      </a:r>
                    </a:p>
                    <a:p>
                      <a:pPr fontAlgn="t"/>
                      <a:r>
                        <a:rPr lang="nl-NL" sz="1800" i="0">
                          <a:solidFill>
                            <a:srgbClr val="00555C"/>
                          </a:solidFill>
                          <a:effectLst/>
                          <a:latin typeface="Raleway" pitchFamily="2" charset="0"/>
                        </a:rPr>
                        <a:t>Gebruik extra glijmiddel.</a:t>
                      </a:r>
                    </a:p>
                  </a:txBody>
                  <a:tcPr marL="28351" marR="28351" marT="28351" marB="28351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18095087"/>
                  </a:ext>
                </a:extLst>
              </a:tr>
              <a:tr h="722210">
                <a:tc>
                  <a:txBody>
                    <a:bodyPr/>
                    <a:lstStyle/>
                    <a:p>
                      <a:pPr fontAlgn="t"/>
                      <a:r>
                        <a:rPr lang="nl-NL" sz="1800" i="0" dirty="0">
                          <a:solidFill>
                            <a:srgbClr val="00555C"/>
                          </a:solidFill>
                          <a:effectLst/>
                          <a:latin typeface="Raleway" pitchFamily="2" charset="0"/>
                        </a:rPr>
                        <a:t>Weerstand tijdens inbrengen door sluitspier van blaas.</a:t>
                      </a:r>
                    </a:p>
                  </a:txBody>
                  <a:tcPr marL="28351" marR="28351" marT="28351" marB="28351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nl-NL" sz="1800" i="0" dirty="0">
                          <a:solidFill>
                            <a:srgbClr val="00555C"/>
                          </a:solidFill>
                          <a:effectLst/>
                          <a:latin typeface="Raleway" pitchFamily="2" charset="0"/>
                        </a:rPr>
                        <a:t>Adviseer de cliënt te zuchten tijdens het doorschuiven van de katheter.</a:t>
                      </a:r>
                    </a:p>
                  </a:txBody>
                  <a:tcPr marL="28351" marR="28351" marT="28351" marB="28351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76189414"/>
                  </a:ext>
                </a:extLst>
              </a:tr>
              <a:tr h="496991">
                <a:tc>
                  <a:txBody>
                    <a:bodyPr/>
                    <a:lstStyle/>
                    <a:p>
                      <a:pPr fontAlgn="t"/>
                      <a:r>
                        <a:rPr lang="nl-NL" sz="1800" i="0" dirty="0">
                          <a:solidFill>
                            <a:srgbClr val="00555C"/>
                          </a:solidFill>
                          <a:effectLst/>
                          <a:latin typeface="Raleway" pitchFamily="2" charset="0"/>
                        </a:rPr>
                        <a:t>Abnormale weerstand tijdens inbrengen.</a:t>
                      </a:r>
                    </a:p>
                  </a:txBody>
                  <a:tcPr marL="28351" marR="28351" marT="28351" marB="28351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nl-NL" sz="1800" i="0" dirty="0">
                          <a:solidFill>
                            <a:srgbClr val="00555C"/>
                          </a:solidFill>
                          <a:effectLst/>
                          <a:latin typeface="Raleway" pitchFamily="2" charset="0"/>
                        </a:rPr>
                        <a:t>Beëindig de handeling; licht de arts in.</a:t>
                      </a:r>
                    </a:p>
                  </a:txBody>
                  <a:tcPr marL="28351" marR="28351" marT="28351" marB="28351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7541205"/>
                  </a:ext>
                </a:extLst>
              </a:tr>
              <a:tr h="722210">
                <a:tc>
                  <a:txBody>
                    <a:bodyPr/>
                    <a:lstStyle/>
                    <a:p>
                      <a:pPr fontAlgn="t"/>
                      <a:r>
                        <a:rPr lang="nl-NL" sz="1800" i="0" dirty="0">
                          <a:solidFill>
                            <a:srgbClr val="00555C"/>
                          </a:solidFill>
                          <a:effectLst/>
                          <a:latin typeface="Raleway" pitchFamily="2" charset="0"/>
                        </a:rPr>
                        <a:t>Pijn tijdens opblazen ballon.</a:t>
                      </a:r>
                    </a:p>
                  </a:txBody>
                  <a:tcPr marL="28351" marR="28351" marT="28351" marB="28351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nl-NL" sz="1800" i="0" dirty="0">
                          <a:solidFill>
                            <a:srgbClr val="00555C"/>
                          </a:solidFill>
                          <a:effectLst/>
                          <a:latin typeface="Raleway" pitchFamily="2" charset="0"/>
                        </a:rPr>
                        <a:t>Katheter verwijderen; in overleg arts nieuwe katheter inbrengen.</a:t>
                      </a:r>
                    </a:p>
                  </a:txBody>
                  <a:tcPr marL="28351" marR="28351" marT="28351" marB="28351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64291023"/>
                  </a:ext>
                </a:extLst>
              </a:tr>
              <a:tr h="496991">
                <a:tc>
                  <a:txBody>
                    <a:bodyPr/>
                    <a:lstStyle/>
                    <a:p>
                      <a:pPr fontAlgn="t"/>
                      <a:r>
                        <a:rPr lang="nl-NL" sz="1800" i="0" dirty="0">
                          <a:solidFill>
                            <a:srgbClr val="00555C"/>
                          </a:solidFill>
                          <a:effectLst/>
                          <a:latin typeface="Raleway" pitchFamily="2" charset="0"/>
                        </a:rPr>
                        <a:t>Bloeding uit de blaas of de urethra.</a:t>
                      </a:r>
                    </a:p>
                  </a:txBody>
                  <a:tcPr marL="28351" marR="28351" marT="28351" marB="28351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nl-NL" sz="1800" i="0" dirty="0">
                          <a:solidFill>
                            <a:srgbClr val="00555C"/>
                          </a:solidFill>
                          <a:effectLst/>
                          <a:latin typeface="Raleway" pitchFamily="2" charset="0"/>
                        </a:rPr>
                        <a:t>Beëindig de handeling; licht de arts in.</a:t>
                      </a:r>
                    </a:p>
                  </a:txBody>
                  <a:tcPr marL="28351" marR="28351" marT="28351" marB="28351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05261630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>
            <a:extLst>
              <a:ext uri="{FF2B5EF4-FFF2-40B4-BE49-F238E27FC236}">
                <a16:creationId xmlns:a16="http://schemas.microsoft.com/office/drawing/2014/main" id="{1C15E42C-F9BD-A641-FC3B-7911875685AD}"/>
              </a:ext>
            </a:extLst>
          </p:cNvPr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nl-NL" altLang="nl-NL" b="1" dirty="0"/>
              <a:t>Verdere Complicaties</a:t>
            </a:r>
          </a:p>
        </p:txBody>
      </p:sp>
      <p:sp>
        <p:nvSpPr>
          <p:cNvPr id="13315" name="Rectangle 3">
            <a:extLst>
              <a:ext uri="{FF2B5EF4-FFF2-40B4-BE49-F238E27FC236}">
                <a16:creationId xmlns:a16="http://schemas.microsoft.com/office/drawing/2014/main" id="{EF4C1F6F-F0B1-4FD3-BC6D-0D1763132746}"/>
              </a:ext>
            </a:extLst>
          </p:cNvPr>
          <p:cNvSpPr>
            <a:spLocks noGrp="1" noRot="1" noChangeArrowheads="1"/>
          </p:cNvSpPr>
          <p:nvPr>
            <p:ph type="body" idx="4294967295"/>
          </p:nvPr>
        </p:nvSpPr>
        <p:spPr>
          <a:xfrm>
            <a:off x="1955157" y="1596722"/>
            <a:ext cx="8281686" cy="3094037"/>
          </a:xfrm>
        </p:spPr>
        <p:txBody>
          <a:bodyPr>
            <a:normAutofit/>
          </a:bodyPr>
          <a:lstStyle/>
          <a:p>
            <a:pPr marL="0" indent="0">
              <a:lnSpc>
                <a:spcPct val="80000"/>
              </a:lnSpc>
              <a:buNone/>
              <a:defRPr/>
            </a:pPr>
            <a:endParaRPr lang="nl-NL" altLang="nl-NL" sz="2800" dirty="0">
              <a:solidFill>
                <a:srgbClr val="00555C"/>
              </a:solidFill>
            </a:endParaRPr>
          </a:p>
          <a:p>
            <a:pPr eaLnBrk="1" hangingPunct="1">
              <a:lnSpc>
                <a:spcPct val="80000"/>
              </a:lnSpc>
              <a:defRPr/>
            </a:pPr>
            <a:r>
              <a:rPr lang="nl-NL" altLang="nl-NL" sz="3200" dirty="0" err="1">
                <a:solidFill>
                  <a:srgbClr val="00555C"/>
                </a:solidFill>
                <a:latin typeface="Raleway Medium" pitchFamily="2" charset="0"/>
              </a:rPr>
              <a:t>Kathetergerelateerde</a:t>
            </a:r>
            <a:r>
              <a:rPr lang="nl-NL" altLang="nl-NL" sz="3200" dirty="0">
                <a:solidFill>
                  <a:srgbClr val="00555C"/>
                </a:solidFill>
                <a:latin typeface="Raleway Medium" pitchFamily="2" charset="0"/>
              </a:rPr>
              <a:t> urineweginfectie. 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nl-NL" altLang="nl-NL" sz="3200" dirty="0">
                <a:solidFill>
                  <a:srgbClr val="00555C"/>
                </a:solidFill>
                <a:latin typeface="Raleway Medium" pitchFamily="2" charset="0"/>
              </a:rPr>
              <a:t>Verstopping van de katheter. 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nl-NL" altLang="nl-NL" sz="3200" dirty="0">
                <a:solidFill>
                  <a:srgbClr val="00555C"/>
                </a:solidFill>
                <a:latin typeface="Raleway Medium" pitchFamily="2" charset="0"/>
              </a:rPr>
              <a:t>Blaaskrampen. 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>
            <a:extLst>
              <a:ext uri="{FF2B5EF4-FFF2-40B4-BE49-F238E27FC236}">
                <a16:creationId xmlns:a16="http://schemas.microsoft.com/office/drawing/2014/main" id="{37CCA522-3EB3-AE77-87B1-E68B97CA348A}"/>
              </a:ext>
            </a:extLst>
          </p:cNvPr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nl-NL" altLang="nl-NL" b="1" dirty="0"/>
              <a:t>Soorten Blaaskatheters</a:t>
            </a:r>
          </a:p>
        </p:txBody>
      </p:sp>
      <p:sp>
        <p:nvSpPr>
          <p:cNvPr id="8196" name="Rectangle 4">
            <a:extLst>
              <a:ext uri="{FF2B5EF4-FFF2-40B4-BE49-F238E27FC236}">
                <a16:creationId xmlns:a16="http://schemas.microsoft.com/office/drawing/2014/main" id="{29A19FF6-43D2-BFB4-E249-F2C38DDD8BD0}"/>
              </a:ext>
            </a:extLst>
          </p:cNvPr>
          <p:cNvSpPr>
            <a:spLocks noGrp="1" noRot="1" noChangeArrowheads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 eaLnBrk="1" hangingPunct="1">
              <a:defRPr/>
            </a:pPr>
            <a:r>
              <a:rPr lang="nl-NL" altLang="nl-NL" dirty="0">
                <a:solidFill>
                  <a:srgbClr val="00555C"/>
                </a:solidFill>
              </a:rPr>
              <a:t>Eenmalige of verblijfskatheters</a:t>
            </a:r>
          </a:p>
          <a:p>
            <a:pPr eaLnBrk="1" hangingPunct="1">
              <a:defRPr/>
            </a:pPr>
            <a:r>
              <a:rPr lang="nl-NL" altLang="nl-NL" dirty="0">
                <a:solidFill>
                  <a:srgbClr val="00555C"/>
                </a:solidFill>
              </a:rPr>
              <a:t>Eén-, twee- of driewegkatheters.</a:t>
            </a:r>
          </a:p>
          <a:p>
            <a:pPr eaLnBrk="1" hangingPunct="1">
              <a:defRPr/>
            </a:pPr>
            <a:r>
              <a:rPr lang="nl-NL" altLang="nl-NL" dirty="0">
                <a:solidFill>
                  <a:srgbClr val="00555C"/>
                </a:solidFill>
              </a:rPr>
              <a:t>Diameter (1 </a:t>
            </a:r>
            <a:r>
              <a:rPr lang="nl-NL" altLang="nl-NL" dirty="0" err="1">
                <a:solidFill>
                  <a:srgbClr val="00555C"/>
                </a:solidFill>
              </a:rPr>
              <a:t>Charriere</a:t>
            </a:r>
            <a:r>
              <a:rPr lang="nl-NL" altLang="nl-NL" dirty="0">
                <a:solidFill>
                  <a:srgbClr val="00555C"/>
                </a:solidFill>
              </a:rPr>
              <a:t> = 0,3cm) 12-14-16-18</a:t>
            </a:r>
          </a:p>
          <a:p>
            <a:pPr eaLnBrk="1" hangingPunct="1">
              <a:defRPr/>
            </a:pPr>
            <a:r>
              <a:rPr lang="nl-NL" altLang="nl-NL" dirty="0">
                <a:solidFill>
                  <a:srgbClr val="00555C"/>
                </a:solidFill>
              </a:rPr>
              <a:t>Tip: </a:t>
            </a:r>
            <a:r>
              <a:rPr lang="nl-NL" altLang="nl-NL" dirty="0" err="1">
                <a:solidFill>
                  <a:srgbClr val="00555C"/>
                </a:solidFill>
              </a:rPr>
              <a:t>Nelaton</a:t>
            </a:r>
            <a:r>
              <a:rPr lang="nl-NL" altLang="nl-NL" dirty="0">
                <a:solidFill>
                  <a:srgbClr val="00555C"/>
                </a:solidFill>
              </a:rPr>
              <a:t> of </a:t>
            </a:r>
            <a:r>
              <a:rPr lang="nl-NL" altLang="nl-NL" dirty="0" err="1">
                <a:solidFill>
                  <a:srgbClr val="00555C"/>
                </a:solidFill>
              </a:rPr>
              <a:t>Tiemann</a:t>
            </a:r>
            <a:endParaRPr lang="nl-NL" altLang="nl-NL" dirty="0">
              <a:solidFill>
                <a:srgbClr val="00555C"/>
              </a:solidFill>
            </a:endParaRPr>
          </a:p>
          <a:p>
            <a:pPr eaLnBrk="1" hangingPunct="1">
              <a:defRPr/>
            </a:pPr>
            <a:r>
              <a:rPr lang="nl-NL" altLang="nl-NL" dirty="0">
                <a:solidFill>
                  <a:srgbClr val="00555C"/>
                </a:solidFill>
              </a:rPr>
              <a:t>Lengte: 41 – 20 cm</a:t>
            </a:r>
          </a:p>
          <a:p>
            <a:pPr eaLnBrk="1" hangingPunct="1">
              <a:defRPr/>
            </a:pPr>
            <a:r>
              <a:rPr lang="nl-NL" altLang="nl-NL" dirty="0">
                <a:solidFill>
                  <a:srgbClr val="00555C"/>
                </a:solidFill>
              </a:rPr>
              <a:t>Materiaal: PVC, latex, siliconen met of zonder coating</a:t>
            </a:r>
          </a:p>
          <a:p>
            <a:pPr eaLnBrk="1" hangingPunct="1">
              <a:defRPr/>
            </a:pPr>
            <a:r>
              <a:rPr lang="nl-NL" altLang="nl-NL" dirty="0">
                <a:solidFill>
                  <a:srgbClr val="00555C"/>
                </a:solidFill>
              </a:rPr>
              <a:t>Suprapubisch of urethrale katheter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endParaRPr lang="nl-NL" altLang="nl-NL" dirty="0">
              <a:solidFill>
                <a:schemeClr val="bg2"/>
              </a:solidFill>
            </a:endParaRPr>
          </a:p>
        </p:txBody>
      </p:sp>
      <p:pic>
        <p:nvPicPr>
          <p:cNvPr id="7172" name="Picture 7" descr="ANd9GcRdT9QbXD0ZHI2ofsW5qVKlxsQnKEmt7nIR95ZHq_GQ7KEw-eg&amp;t=1&amp;h=167&amp;w=167&amp;usg=__ifIzhfK3iPhCnJTyz3OioTrxYHE=">
            <a:extLst>
              <a:ext uri="{FF2B5EF4-FFF2-40B4-BE49-F238E27FC236}">
                <a16:creationId xmlns:a16="http://schemas.microsoft.com/office/drawing/2014/main" id="{61FF1591-76A4-45F1-146D-1B27696B221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51382" y="429709"/>
            <a:ext cx="3097213" cy="3097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>
            <a:extLst>
              <a:ext uri="{FF2B5EF4-FFF2-40B4-BE49-F238E27FC236}">
                <a16:creationId xmlns:a16="http://schemas.microsoft.com/office/drawing/2014/main" id="{392A31E0-CE89-895A-47A9-065317B810B8}"/>
              </a:ext>
            </a:extLst>
          </p:cNvPr>
          <p:cNvSpPr>
            <a:spLocks noGrp="1" noRot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>
              <a:defRPr/>
            </a:pPr>
            <a:r>
              <a:rPr lang="nl-NL" altLang="nl-NL" sz="2800" dirty="0"/>
              <a:t>Tips en aandachtspunten bij inbrengen katheter</a:t>
            </a:r>
          </a:p>
        </p:txBody>
      </p:sp>
      <p:sp>
        <p:nvSpPr>
          <p:cNvPr id="17411" name="Rectangle 3">
            <a:extLst>
              <a:ext uri="{FF2B5EF4-FFF2-40B4-BE49-F238E27FC236}">
                <a16:creationId xmlns:a16="http://schemas.microsoft.com/office/drawing/2014/main" id="{3294F2B7-7D14-F1D6-C421-C1022F213EE3}"/>
              </a:ext>
            </a:extLst>
          </p:cNvPr>
          <p:cNvSpPr>
            <a:spLocks noGrp="1" noRot="1" noChangeArrowheads="1"/>
          </p:cNvSpPr>
          <p:nvPr>
            <p:ph type="body" idx="1"/>
          </p:nvPr>
        </p:nvSpPr>
        <p:spPr>
          <a:xfrm>
            <a:off x="1100958" y="1728384"/>
            <a:ext cx="8540750" cy="3894137"/>
          </a:xfrm>
        </p:spPr>
        <p:txBody>
          <a:bodyPr/>
          <a:lstStyle/>
          <a:p>
            <a:pPr eaLnBrk="1" hangingPunct="1">
              <a:defRPr/>
            </a:pPr>
            <a:r>
              <a:rPr lang="nl-NL" altLang="nl-NL" sz="2800" dirty="0">
                <a:solidFill>
                  <a:srgbClr val="00555C"/>
                </a:solidFill>
              </a:rPr>
              <a:t>Informeren van de zorgvrager</a:t>
            </a:r>
          </a:p>
          <a:p>
            <a:pPr eaLnBrk="1" hangingPunct="1">
              <a:defRPr/>
            </a:pPr>
            <a:r>
              <a:rPr lang="nl-NL" altLang="nl-NL" sz="2800" dirty="0">
                <a:solidFill>
                  <a:srgbClr val="00555C"/>
                </a:solidFill>
              </a:rPr>
              <a:t>Opdracht arts (uitvoeringsverzoek)</a:t>
            </a:r>
          </a:p>
          <a:p>
            <a:pPr eaLnBrk="1" hangingPunct="1">
              <a:defRPr/>
            </a:pPr>
            <a:r>
              <a:rPr lang="nl-NL" altLang="nl-NL" sz="2800" dirty="0">
                <a:solidFill>
                  <a:srgbClr val="00555C"/>
                </a:solidFill>
              </a:rPr>
              <a:t>Hygiëne en steriliteit</a:t>
            </a:r>
          </a:p>
          <a:p>
            <a:pPr eaLnBrk="1" hangingPunct="1">
              <a:defRPr/>
            </a:pPr>
            <a:r>
              <a:rPr lang="nl-NL" altLang="nl-NL" sz="2800" dirty="0">
                <a:solidFill>
                  <a:srgbClr val="00555C"/>
                </a:solidFill>
              </a:rPr>
              <a:t>Vullen ballon</a:t>
            </a:r>
            <a:endParaRPr lang="nl-NL" altLang="nl-NL" sz="2800" dirty="0">
              <a:solidFill>
                <a:srgbClr val="00555C"/>
              </a:solidFill>
              <a:sym typeface="Wingdings" pitchFamily="2" charset="2"/>
            </a:endParaRPr>
          </a:p>
          <a:p>
            <a:pPr eaLnBrk="1" hangingPunct="1">
              <a:defRPr/>
            </a:pPr>
            <a:r>
              <a:rPr lang="nl-NL" altLang="nl-NL" sz="2800" dirty="0">
                <a:solidFill>
                  <a:srgbClr val="00555C"/>
                </a:solidFill>
                <a:sym typeface="Wingdings" pitchFamily="2" charset="2"/>
              </a:rPr>
              <a:t>Gebruik verdovend glijmiddel</a:t>
            </a:r>
          </a:p>
          <a:p>
            <a:pPr eaLnBrk="1" hangingPunct="1">
              <a:defRPr/>
            </a:pPr>
            <a:r>
              <a:rPr lang="nl-NL" altLang="nl-NL" sz="2800" dirty="0">
                <a:solidFill>
                  <a:srgbClr val="00555C"/>
                </a:solidFill>
                <a:sym typeface="Wingdings" pitchFamily="2" charset="2"/>
              </a:rPr>
              <a:t>Zorg voor reservemateriaal, mocht er iets misgaan</a:t>
            </a:r>
          </a:p>
          <a:p>
            <a:pPr eaLnBrk="1" hangingPunct="1">
              <a:defRPr/>
            </a:pPr>
            <a:endParaRPr lang="nl-NL" altLang="nl-NL" dirty="0">
              <a:solidFill>
                <a:srgbClr val="00555C"/>
              </a:solidFill>
              <a:sym typeface="Wingdings" pitchFamily="2" charset="2"/>
            </a:endParaRPr>
          </a:p>
          <a:p>
            <a:pPr eaLnBrk="1" hangingPunct="1">
              <a:defRPr/>
            </a:pPr>
            <a:endParaRPr lang="nl-NL" altLang="nl-NL" dirty="0"/>
          </a:p>
        </p:txBody>
      </p:sp>
      <p:pic>
        <p:nvPicPr>
          <p:cNvPr id="10244" name="Picture 4" descr="Bekijk de afbeelding op ware grootte">
            <a:hlinkClick r:id="rId2"/>
            <a:extLst>
              <a:ext uri="{FF2B5EF4-FFF2-40B4-BE49-F238E27FC236}">
                <a16:creationId xmlns:a16="http://schemas.microsoft.com/office/drawing/2014/main" id="{15D9895F-CA29-998F-5A10-3AF3C821285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11180" y="1996177"/>
            <a:ext cx="2293261" cy="16236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5" name="AutoShape 6" descr="9k=">
            <a:extLst>
              <a:ext uri="{FF2B5EF4-FFF2-40B4-BE49-F238E27FC236}">
                <a16:creationId xmlns:a16="http://schemas.microsoft.com/office/drawing/2014/main" id="{A66BA08B-B43D-1C1F-3C77-E97F0A59680F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679575" y="46038"/>
            <a:ext cx="990600" cy="152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§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nl-NL" altLang="nl-NL" sz="180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>
            <a:extLst>
              <a:ext uri="{FF2B5EF4-FFF2-40B4-BE49-F238E27FC236}">
                <a16:creationId xmlns:a16="http://schemas.microsoft.com/office/drawing/2014/main" id="{D2196710-F16D-68A1-268E-A2CA82D220A3}"/>
              </a:ext>
            </a:extLst>
          </p:cNvPr>
          <p:cNvSpPr>
            <a:spLocks noGrp="1" noRot="1" noChangeArrowheads="1"/>
          </p:cNvSpPr>
          <p:nvPr>
            <p:ph type="title"/>
          </p:nvPr>
        </p:nvSpPr>
        <p:spPr>
          <a:xfrm>
            <a:off x="575442" y="512268"/>
            <a:ext cx="10515600" cy="995519"/>
          </a:xfrm>
        </p:spPr>
        <p:txBody>
          <a:bodyPr/>
          <a:lstStyle/>
          <a:p>
            <a:pPr eaLnBrk="1" hangingPunct="1">
              <a:defRPr/>
            </a:pPr>
            <a:r>
              <a:rPr lang="nl-NL" altLang="nl-NL" b="1" dirty="0"/>
              <a:t>Infectiegevaar!</a:t>
            </a:r>
          </a:p>
        </p:txBody>
      </p:sp>
      <p:sp>
        <p:nvSpPr>
          <p:cNvPr id="18435" name="Rectangle 3">
            <a:extLst>
              <a:ext uri="{FF2B5EF4-FFF2-40B4-BE49-F238E27FC236}">
                <a16:creationId xmlns:a16="http://schemas.microsoft.com/office/drawing/2014/main" id="{58B5AAE2-1EA2-A892-19B7-7B0F234F74B3}"/>
              </a:ext>
            </a:extLst>
          </p:cNvPr>
          <p:cNvSpPr>
            <a:spLocks noGrp="1" noRot="1" noChangeArrowheads="1"/>
          </p:cNvSpPr>
          <p:nvPr>
            <p:ph type="body" idx="1"/>
          </p:nvPr>
        </p:nvSpPr>
        <p:spPr>
          <a:xfrm>
            <a:off x="575442" y="1575881"/>
            <a:ext cx="10747554" cy="3647872"/>
          </a:xfrm>
        </p:spPr>
        <p:txBody>
          <a:bodyPr>
            <a:normAutofit fontScale="77500" lnSpcReduction="20000"/>
          </a:bodyPr>
          <a:lstStyle/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nl-NL" altLang="nl-NL" sz="2800" dirty="0">
                <a:solidFill>
                  <a:srgbClr val="00555C"/>
                </a:solidFill>
              </a:rPr>
              <a:t>Bronnen infectie: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nl-NL" altLang="nl-NL" sz="2800" dirty="0">
                <a:solidFill>
                  <a:srgbClr val="00555C"/>
                </a:solidFill>
              </a:rPr>
              <a:t>de ruimte tussen de blaaskatheter en de urethra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nl-NL" altLang="nl-NL" sz="2800" dirty="0">
                <a:solidFill>
                  <a:srgbClr val="00555C"/>
                </a:solidFill>
              </a:rPr>
              <a:t>het verwisselen van het drainagesysteem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nl-NL" altLang="nl-NL" sz="2800" dirty="0">
                <a:solidFill>
                  <a:srgbClr val="00555C"/>
                </a:solidFill>
              </a:rPr>
              <a:t>het onvoldoende aseptisch handelen bij het leegmaken van de urineopvangzak</a:t>
            </a:r>
          </a:p>
          <a:p>
            <a:pPr eaLnBrk="1" hangingPunct="1">
              <a:lnSpc>
                <a:spcPct val="90000"/>
              </a:lnSpc>
              <a:defRPr/>
            </a:pPr>
            <a:endParaRPr lang="nl-NL" altLang="nl-NL" sz="2800" dirty="0">
              <a:solidFill>
                <a:srgbClr val="00555C"/>
              </a:solidFill>
            </a:endParaRPr>
          </a:p>
          <a:p>
            <a:pPr marL="0" indent="0" eaLnBrk="1" hangingPunct="1">
              <a:lnSpc>
                <a:spcPct val="90000"/>
              </a:lnSpc>
              <a:buNone/>
              <a:defRPr/>
            </a:pPr>
            <a:r>
              <a:rPr lang="nl-NL" altLang="nl-NL" sz="2800" dirty="0">
                <a:solidFill>
                  <a:srgbClr val="00555C"/>
                </a:solidFill>
              </a:rPr>
              <a:t>Aandachtspunten:</a:t>
            </a:r>
          </a:p>
          <a:p>
            <a:pPr>
              <a:defRPr/>
            </a:pPr>
            <a:r>
              <a:rPr lang="nl-NL" altLang="nl-NL" sz="2800" dirty="0">
                <a:solidFill>
                  <a:srgbClr val="00555C"/>
                </a:solidFill>
              </a:rPr>
              <a:t>Verzorging genitale gebied</a:t>
            </a:r>
          </a:p>
          <a:p>
            <a:pPr>
              <a:defRPr/>
            </a:pPr>
            <a:r>
              <a:rPr lang="nl-NL" altLang="nl-NL" sz="2800" dirty="0">
                <a:solidFill>
                  <a:srgbClr val="00555C"/>
                </a:solidFill>
              </a:rPr>
              <a:t>Informeren zorgvrager over steriel handelen</a:t>
            </a:r>
          </a:p>
          <a:p>
            <a:pPr>
              <a:defRPr/>
            </a:pPr>
            <a:r>
              <a:rPr lang="nl-NL" altLang="nl-NL" sz="2800" dirty="0">
                <a:solidFill>
                  <a:srgbClr val="00555C"/>
                </a:solidFill>
              </a:rPr>
              <a:t>Observeren</a:t>
            </a:r>
            <a:r>
              <a:rPr lang="nl-NL" altLang="nl-NL" dirty="0">
                <a:solidFill>
                  <a:srgbClr val="00555C"/>
                </a:solidFill>
              </a:rPr>
              <a:t> 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endParaRPr lang="nl-NL" altLang="nl-NL" u="sng" dirty="0"/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endParaRPr lang="nl-NL" altLang="nl-NL" u="sng" dirty="0"/>
          </a:p>
        </p:txBody>
      </p:sp>
      <p:pic>
        <p:nvPicPr>
          <p:cNvPr id="2" name="Afbeelding 1">
            <a:extLst>
              <a:ext uri="{FF2B5EF4-FFF2-40B4-BE49-F238E27FC236}">
                <a16:creationId xmlns:a16="http://schemas.microsoft.com/office/drawing/2014/main" id="{44332E2B-1F9E-AA4C-4FF3-7FAD8418D0D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28340" y="3545251"/>
            <a:ext cx="3566469" cy="2121592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>
            <a:extLst>
              <a:ext uri="{FF2B5EF4-FFF2-40B4-BE49-F238E27FC236}">
                <a16:creationId xmlns:a16="http://schemas.microsoft.com/office/drawing/2014/main" id="{90B0A957-8F37-DE73-F693-4B8177B53626}"/>
              </a:ext>
            </a:extLst>
          </p:cNvPr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nl-NL" altLang="nl-NL" b="1"/>
              <a:t>Drainagesysteem</a:t>
            </a:r>
          </a:p>
        </p:txBody>
      </p:sp>
      <p:sp>
        <p:nvSpPr>
          <p:cNvPr id="20483" name="Rectangle 3">
            <a:extLst>
              <a:ext uri="{FF2B5EF4-FFF2-40B4-BE49-F238E27FC236}">
                <a16:creationId xmlns:a16="http://schemas.microsoft.com/office/drawing/2014/main" id="{6B401B72-58CC-9417-F6C3-8D7B92AEB3DC}"/>
              </a:ext>
            </a:extLst>
          </p:cNvPr>
          <p:cNvSpPr>
            <a:spLocks noGrp="1" noRot="1" noChangeArrowheads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  <a:defRPr/>
            </a:pPr>
            <a:r>
              <a:rPr lang="nl-NL" altLang="nl-NL" sz="3200" dirty="0">
                <a:solidFill>
                  <a:srgbClr val="EC644A"/>
                </a:solidFill>
              </a:rPr>
              <a:t>Urineopvangzak			Urimeter</a:t>
            </a:r>
          </a:p>
          <a:p>
            <a:pPr marL="0" indent="0">
              <a:buNone/>
              <a:defRPr/>
            </a:pPr>
            <a:endParaRPr lang="nl-NL" altLang="nl-NL" dirty="0">
              <a:solidFill>
                <a:schemeClr val="bg1">
                  <a:lumMod val="40000"/>
                  <a:lumOff val="60000"/>
                </a:schemeClr>
              </a:solidFill>
            </a:endParaRPr>
          </a:p>
        </p:txBody>
      </p:sp>
      <p:pic>
        <p:nvPicPr>
          <p:cNvPr id="13316" name="Picture 7" descr="14716917">
            <a:extLst>
              <a:ext uri="{FF2B5EF4-FFF2-40B4-BE49-F238E27FC236}">
                <a16:creationId xmlns:a16="http://schemas.microsoft.com/office/drawing/2014/main" id="{BDA9CF6A-EAA6-702A-16B5-5CDCC9EB426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9007" y="3382642"/>
            <a:ext cx="1704975" cy="1685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7" name="Afbeelding 1">
            <a:extLst>
              <a:ext uri="{FF2B5EF4-FFF2-40B4-BE49-F238E27FC236}">
                <a16:creationId xmlns:a16="http://schemas.microsoft.com/office/drawing/2014/main" id="{91C59A56-F007-078A-64AC-9DC587CA107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5442" y="3154043"/>
            <a:ext cx="2143125" cy="2143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8" name="Afbeelding 2">
            <a:extLst>
              <a:ext uri="{FF2B5EF4-FFF2-40B4-BE49-F238E27FC236}">
                <a16:creationId xmlns:a16="http://schemas.microsoft.com/office/drawing/2014/main" id="{1F4A2536-E697-57B7-751E-BDCEC84DB77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43700" y="2420939"/>
            <a:ext cx="3240088" cy="3240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Aangepast 3">
      <a:dk1>
        <a:srgbClr val="D0644C"/>
      </a:dk1>
      <a:lt1>
        <a:srgbClr val="FFFFFF"/>
      </a:lt1>
      <a:dk2>
        <a:srgbClr val="FFFFFF"/>
      </a:dk2>
      <a:lt2>
        <a:srgbClr val="FFFFFF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thema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them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ISTA_ppt_2021" id="{04C6C054-28FB-432F-A82E-B91417BBC056}" vid="{11BBA31B-0090-40C5-9A1B-5C59597EA723}"/>
    </a:ext>
  </a:extLst>
</a:theme>
</file>

<file path=ppt/theme/theme2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oneninAZ xmlns="e0fe58e5-4dd8-4585-9332-64dae0a5e4b3">false</ToneninAZ>
    <TaxCatchAll xmlns="a13a5e4a-d85c-46f9-b1d7-3e383f4cb0d5" xsi:nil="true"/>
    <lcf76f155ced4ddcb4097134ff3c332f xmlns="e0fe58e5-4dd8-4585-9332-64dae0a5e4b3">
      <Terms xmlns="http://schemas.microsoft.com/office/infopath/2007/PartnerControls"/>
    </lcf76f155ced4ddcb4097134ff3c332f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6D7A0A78E3CC447BC7875AB35601621" ma:contentTypeVersion="15" ma:contentTypeDescription="Een nieuw document maken." ma:contentTypeScope="" ma:versionID="a06219f1cfaad307cb526c8f728e8b73">
  <xsd:schema xmlns:xsd="http://www.w3.org/2001/XMLSchema" xmlns:xs="http://www.w3.org/2001/XMLSchema" xmlns:p="http://schemas.microsoft.com/office/2006/metadata/properties" xmlns:ns2="e0fe58e5-4dd8-4585-9332-64dae0a5e4b3" xmlns:ns3="a13a5e4a-d85c-46f9-b1d7-3e383f4cb0d5" targetNamespace="http://schemas.microsoft.com/office/2006/metadata/properties" ma:root="true" ma:fieldsID="406aed0ecceebe57a5d80941359d955c" ns2:_="" ns3:_="">
    <xsd:import namespace="e0fe58e5-4dd8-4585-9332-64dae0a5e4b3"/>
    <xsd:import namespace="a13a5e4a-d85c-46f9-b1d7-3e383f4cb0d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ToneninAZ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0fe58e5-4dd8-4585-9332-64dae0a5e4b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ToneninAZ" ma:index="14" nillable="true" ma:displayName="Tonen in AZ" ma:default="0" ma:format="Dropdown" ma:internalName="ToneninAZ">
      <xsd:simpleType>
        <xsd:restriction base="dms:Boolean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18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0" nillable="true" ma:taxonomy="true" ma:internalName="lcf76f155ced4ddcb4097134ff3c332f" ma:taxonomyFieldName="MediaServiceImageTags" ma:displayName="Afbeeldingtags" ma:readOnly="false" ma:fieldId="{5cf76f15-5ced-4ddc-b409-7134ff3c332f}" ma:taxonomyMulti="true" ma:sspId="932dc6be-58bb-4fd6-912b-a9481d9e8f8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13a5e4a-d85c-46f9-b1d7-3e383f4cb0d5" elementFormDefault="qualified">
    <xsd:import namespace="http://schemas.microsoft.com/office/2006/documentManagement/types"/>
    <xsd:import namespace="http://schemas.microsoft.com/office/infopath/2007/PartnerControls"/>
    <xsd:element name="TaxCatchAll" ma:index="21" nillable="true" ma:displayName="Taxonomy Catch All Column" ma:hidden="true" ma:list="{6c4b1812-ae01-4e34-b533-83185839d7c1}" ma:internalName="TaxCatchAll" ma:showField="CatchAllData" ma:web="0a96d73e-6fc4-4eee-b9c1-e44a082ecf9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241E3FE4-96A4-498B-8792-E6E9429B3302}">
  <ds:schemaRefs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www.w3.org/XML/1998/namespace"/>
    <ds:schemaRef ds:uri="e0fe58e5-4dd8-4585-9332-64dae0a5e4b3"/>
    <ds:schemaRef ds:uri="http://schemas.microsoft.com/office/2006/metadata/properties"/>
    <ds:schemaRef ds:uri="http://purl.org/dc/dcmitype/"/>
    <ds:schemaRef ds:uri="a13a5e4a-d85c-46f9-b1d7-3e383f4cb0d5"/>
  </ds:schemaRefs>
</ds:datastoreItem>
</file>

<file path=customXml/itemProps2.xml><?xml version="1.0" encoding="utf-8"?>
<ds:datastoreItem xmlns:ds="http://schemas.openxmlformats.org/officeDocument/2006/customXml" ds:itemID="{16A78D34-827A-48EC-9BBA-A04F259401FC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DA8622AB-9C93-45B5-8706-36BB47F0977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e0fe58e5-4dd8-4585-9332-64dae0a5e4b3"/>
    <ds:schemaRef ds:uri="a13a5e4a-d85c-46f9-b1d7-3e383f4cb0d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2617</TotalTime>
  <Words>658</Words>
  <Application>Microsoft Office PowerPoint</Application>
  <PresentationFormat>Breedbeeld</PresentationFormat>
  <Paragraphs>139</Paragraphs>
  <Slides>24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6</vt:i4>
      </vt:variant>
      <vt:variant>
        <vt:lpstr>Thema</vt:lpstr>
      </vt:variant>
      <vt:variant>
        <vt:i4>1</vt:i4>
      </vt:variant>
      <vt:variant>
        <vt:lpstr>Diatitels</vt:lpstr>
      </vt:variant>
      <vt:variant>
        <vt:i4>24</vt:i4>
      </vt:variant>
    </vt:vector>
  </HeadingPairs>
  <TitlesOfParts>
    <vt:vector size="31" baseType="lpstr">
      <vt:lpstr>Arial</vt:lpstr>
      <vt:lpstr>Calibri</vt:lpstr>
      <vt:lpstr>Calibri Light</vt:lpstr>
      <vt:lpstr>Raleway</vt:lpstr>
      <vt:lpstr>Raleway Medium</vt:lpstr>
      <vt:lpstr>Wingdings</vt:lpstr>
      <vt:lpstr>Kantoorthema</vt:lpstr>
      <vt:lpstr>Katheteriseren</vt:lpstr>
      <vt:lpstr>PowerPoint-presentatie</vt:lpstr>
      <vt:lpstr>Indicaties</vt:lpstr>
      <vt:lpstr>Complicaties bij het inbrengen</vt:lpstr>
      <vt:lpstr>Verdere Complicaties</vt:lpstr>
      <vt:lpstr>Soorten Blaaskatheters</vt:lpstr>
      <vt:lpstr>Tips en aandachtspunten bij inbrengen katheter</vt:lpstr>
      <vt:lpstr>Infectiegevaar!</vt:lpstr>
      <vt:lpstr>Drainagesysteem</vt:lpstr>
      <vt:lpstr>Aandachtspunten drainagesysteem  </vt:lpstr>
      <vt:lpstr>Diurese</vt:lpstr>
      <vt:lpstr>Aandachtspunten bij het verwijderen van de katheter</vt:lpstr>
      <vt:lpstr>Observatie Na het Verwijderen van de katheter</vt:lpstr>
      <vt:lpstr>Eenmalige katheterisatie </vt:lpstr>
      <vt:lpstr>Eenmalige katheterisatie</vt:lpstr>
      <vt:lpstr>Blaasspoelen </vt:lpstr>
      <vt:lpstr>Blaasspoelen</vt:lpstr>
      <vt:lpstr>Blaasspoelen</vt:lpstr>
      <vt:lpstr>Indicatie katheter en/of blaasspoelen</vt:lpstr>
      <vt:lpstr>PowerPoint-presentatie</vt:lpstr>
      <vt:lpstr>Risico’s bij blaasspoelen</vt:lpstr>
      <vt:lpstr>Suprapubisch katheter</vt:lpstr>
      <vt:lpstr>Verzorging</vt:lpstr>
      <vt:lpstr>Evaluatie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VISTA powerpoint</dc:title>
  <dc:creator>Ronny (R.A.M.G.) Dekker</dc:creator>
  <cp:lastModifiedBy>Katrien Apers</cp:lastModifiedBy>
  <cp:revision>185</cp:revision>
  <dcterms:created xsi:type="dcterms:W3CDTF">2020-12-14T11:29:31Z</dcterms:created>
  <dcterms:modified xsi:type="dcterms:W3CDTF">2022-07-20T08:35:23Z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0x01010096D7A0A78E3CC447BC7875AB35601621</vt:lpwstr>
  </property>
  <property fmtid="{D5CDD505-2E9C-101B-9397-08002B2CF9AE}" pid="3" name="MediaServiceImageTags">
    <vt:lpwstr/>
  </property>
</Properties>
</file>