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3" r:id="rId4"/>
  </p:sldMasterIdLst>
  <p:notesMasterIdLst>
    <p:notesMasterId r:id="rId20"/>
  </p:notesMasterIdLst>
  <p:sldIdLst>
    <p:sldId id="262" r:id="rId5"/>
    <p:sldId id="268" r:id="rId6"/>
    <p:sldId id="290" r:id="rId7"/>
    <p:sldId id="283" r:id="rId8"/>
    <p:sldId id="285" r:id="rId9"/>
    <p:sldId id="260" r:id="rId10"/>
    <p:sldId id="270" r:id="rId11"/>
    <p:sldId id="287" r:id="rId12"/>
    <p:sldId id="284" r:id="rId13"/>
    <p:sldId id="291" r:id="rId14"/>
    <p:sldId id="264" r:id="rId15"/>
    <p:sldId id="286" r:id="rId16"/>
    <p:sldId id="265" r:id="rId17"/>
    <p:sldId id="292" r:id="rId18"/>
    <p:sldId id="289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644A"/>
    <a:srgbClr val="00555C"/>
    <a:srgbClr val="000000"/>
    <a:srgbClr val="FFF3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0"/>
  </p:normalViewPr>
  <p:slideViewPr>
    <p:cSldViewPr snapToGrid="0" snapToObjects="1">
      <p:cViewPr varScale="1">
        <p:scale>
          <a:sx n="80" d="100"/>
          <a:sy n="80" d="100"/>
        </p:scale>
        <p:origin x="58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93" d="100"/>
          <a:sy n="93" d="100"/>
        </p:scale>
        <p:origin x="37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C8E38E-7039-7642-A042-6C2474772B6B}" type="datetimeFigureOut">
              <a:rPr lang="nl-NL" smtClean="0"/>
              <a:t>19-7-2022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ECDDC-89AE-E640-93C2-EB9B67452D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9218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stacollege.nl/" TargetMode="External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stacollege.nl/" TargetMode="External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-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fbeelding 11">
            <a:extLst>
              <a:ext uri="{FF2B5EF4-FFF2-40B4-BE49-F238E27FC236}">
                <a16:creationId xmlns:a16="http://schemas.microsoft.com/office/drawing/2014/main" id="{A8D77B05-A559-9745-A469-A095BC8C8D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388194" cy="69683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64405"/>
            <a:ext cx="9144000" cy="2387600"/>
          </a:xfrm>
        </p:spPr>
        <p:txBody>
          <a:bodyPr anchor="b"/>
          <a:lstStyle>
            <a:lvl1pPr algn="ctr">
              <a:defRPr sz="6000"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00491"/>
            <a:ext cx="914400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4E35198B-797B-4A4C-9B6F-7E15F72FAC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873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FC9EFBDC-0926-8240-A793-008E32B78D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7718"/>
            <a:ext cx="12205721" cy="686571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19-7-2022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FA05B0B-5BBC-FF44-B5E6-D59744323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04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>
            <a:extLst>
              <a:ext uri="{FF2B5EF4-FFF2-40B4-BE49-F238E27FC236}">
                <a16:creationId xmlns:a16="http://schemas.microsoft.com/office/drawing/2014/main" id="{83ACDBEF-06B2-F643-9286-A8E080FCF5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9706"/>
            <a:ext cx="12268800" cy="69012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19-7-2022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FA05B0B-5BBC-FF44-B5E6-D59744323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3093091"/>
          </a:xfrm>
        </p:spPr>
        <p:txBody>
          <a:bodyPr/>
          <a:lstStyle>
            <a:lvl1pPr>
              <a:defRPr sz="2400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132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784112C5-EAD5-2B40-B1FF-B8FF531AD8E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19-7-2022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FA05B0B-5BBC-FF44-B5E6-D59744323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396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9804DDB7-9640-6142-BB40-26A6194489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19-7-2022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FA05B0B-5BBC-FF44-B5E6-D59744323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908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_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, visitekaartje, accessoire&#10;&#10;Automatisch gegenereerde beschrijving">
            <a:extLst>
              <a:ext uri="{FF2B5EF4-FFF2-40B4-BE49-F238E27FC236}">
                <a16:creationId xmlns:a16="http://schemas.microsoft.com/office/drawing/2014/main" id="{CC4F4C95-C479-144D-9ECF-2E4E955E79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19-7-2022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 algn="ctr">
              <a:defRPr b="1" i="0" cap="all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3487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ussendia_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 descr="Afbeelding met buiten&#10;&#10;Automatisch gegenereerde beschrijving">
            <a:extLst>
              <a:ext uri="{FF2B5EF4-FFF2-40B4-BE49-F238E27FC236}">
                <a16:creationId xmlns:a16="http://schemas.microsoft.com/office/drawing/2014/main" id="{ACDCC72A-A986-F444-8D67-97F8E5AEB5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19-7-2022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 algn="l">
              <a:defRPr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F79D8D6-0CBD-7246-87C3-35F48A083F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9254358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890529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_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AB12BCC3-3D39-694F-A113-15BC85C6EF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940" y="-103588"/>
            <a:ext cx="12341483" cy="7065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7721"/>
            <a:ext cx="10515600" cy="1325563"/>
          </a:xfrm>
        </p:spPr>
        <p:txBody>
          <a:bodyPr/>
          <a:lstStyle>
            <a:lvl1pPr algn="ctr">
              <a:defRPr b="1" i="0" cap="all" baseline="0"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19-7-2022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7CDCF6B-D8E5-C74A-9FC0-7BDB0FB5E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5022"/>
            <a:ext cx="10515600" cy="1838400"/>
          </a:xfrm>
        </p:spPr>
        <p:txBody>
          <a:bodyPr/>
          <a:lstStyle>
            <a:lvl1pPr algn="ctr">
              <a:defRPr sz="2400" baseline="0">
                <a:latin typeface="Raleway" panose="020B0503030101060003" pitchFamily="34" charset="77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Ovaal 13">
            <a:extLst>
              <a:ext uri="{FF2B5EF4-FFF2-40B4-BE49-F238E27FC236}">
                <a16:creationId xmlns:a16="http://schemas.microsoft.com/office/drawing/2014/main" id="{B6EA6ABB-12EC-5E4A-9B4B-59B06143D7F3}"/>
              </a:ext>
            </a:extLst>
          </p:cNvPr>
          <p:cNvSpPr/>
          <p:nvPr userDrawn="1"/>
        </p:nvSpPr>
        <p:spPr>
          <a:xfrm rot="1536560">
            <a:off x="10102848" y="2794221"/>
            <a:ext cx="1918286" cy="1918286"/>
          </a:xfrm>
          <a:prstGeom prst="ellipse">
            <a:avLst/>
          </a:prstGeom>
          <a:solidFill>
            <a:srgbClr val="FFF36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3C314C7F-1CE1-2449-A99B-32AF2F377776}"/>
              </a:ext>
            </a:extLst>
          </p:cNvPr>
          <p:cNvSpPr txBox="1"/>
          <p:nvPr userDrawn="1"/>
        </p:nvSpPr>
        <p:spPr>
          <a:xfrm rot="1536560">
            <a:off x="9597995" y="3311181"/>
            <a:ext cx="250260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900" b="1" cap="all" dirty="0">
                <a:solidFill>
                  <a:srgbClr val="00555C"/>
                </a:solidFill>
                <a:latin typeface="Raleway" panose="020B0503030101060003" pitchFamily="34" charset="77"/>
              </a:rPr>
              <a:t>MEER info?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100" b="1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  <a:hlinkClick r:id="rId3"/>
              </a:rPr>
              <a:t>www.vistacollege.nl</a:t>
            </a:r>
            <a:r>
              <a:rPr lang="nl-NL" sz="1100" b="1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 @</a:t>
            </a:r>
            <a:r>
              <a:rPr lang="nl-NL" sz="1100" b="1" kern="1200" dirty="0" err="1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hetvistacollege</a:t>
            </a:r>
            <a:r>
              <a:rPr lang="nl-NL" sz="1100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 </a:t>
            </a: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655987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ind_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4C548674-829C-B64D-9888-74E88845C8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042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7721"/>
            <a:ext cx="10515600" cy="1325563"/>
          </a:xfrm>
        </p:spPr>
        <p:txBody>
          <a:bodyPr/>
          <a:lstStyle>
            <a:lvl1pPr algn="ctr">
              <a:defRPr b="1" i="0" cap="all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19-7-2022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7CDCF6B-D8E5-C74A-9FC0-7BDB0FB5E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0495"/>
            <a:ext cx="10515600" cy="1838400"/>
          </a:xfrm>
        </p:spPr>
        <p:txBody>
          <a:bodyPr/>
          <a:lstStyle>
            <a:lvl1pPr algn="ctr">
              <a:defRPr sz="2400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Ovaal 18">
            <a:extLst>
              <a:ext uri="{FF2B5EF4-FFF2-40B4-BE49-F238E27FC236}">
                <a16:creationId xmlns:a16="http://schemas.microsoft.com/office/drawing/2014/main" id="{254D1DC5-C6B9-C948-BE21-278666D92E75}"/>
              </a:ext>
            </a:extLst>
          </p:cNvPr>
          <p:cNvSpPr/>
          <p:nvPr userDrawn="1"/>
        </p:nvSpPr>
        <p:spPr>
          <a:xfrm rot="1536560">
            <a:off x="9767183" y="2931250"/>
            <a:ext cx="1918286" cy="1918286"/>
          </a:xfrm>
          <a:prstGeom prst="ellipse">
            <a:avLst/>
          </a:prstGeom>
          <a:solidFill>
            <a:srgbClr val="FFF36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79B8092E-4A43-5346-9B26-FE01C1B5A9BB}"/>
              </a:ext>
            </a:extLst>
          </p:cNvPr>
          <p:cNvSpPr txBox="1"/>
          <p:nvPr userDrawn="1"/>
        </p:nvSpPr>
        <p:spPr>
          <a:xfrm rot="1536560">
            <a:off x="9262330" y="3448211"/>
            <a:ext cx="250260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900" b="1" cap="all" dirty="0">
                <a:solidFill>
                  <a:srgbClr val="00555C"/>
                </a:solidFill>
                <a:latin typeface="Raleway" panose="020B0503030101060003" pitchFamily="34" charset="77"/>
              </a:rPr>
              <a:t>MEER info?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100" b="1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  <a:hlinkClick r:id="rId3"/>
              </a:rPr>
              <a:t>www.vistacollege.nl</a:t>
            </a:r>
            <a:r>
              <a:rPr lang="nl-NL" sz="1100" b="1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 @</a:t>
            </a:r>
            <a:r>
              <a:rPr lang="nl-NL" sz="1100" b="1" kern="1200" dirty="0" err="1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hetvistacollege</a:t>
            </a:r>
            <a:r>
              <a:rPr lang="nl-NL" sz="1100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 </a:t>
            </a: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15331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dia-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7FCDF0DF-A160-584F-8776-80FCD2DF49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4E35198B-797B-4A4C-9B6F-7E15F72FAC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  <p:pic>
        <p:nvPicPr>
          <p:cNvPr id="11" name="Afbeelding 10" descr="Afbeelding met tekst, illustratie, vectorafbeeldingen&#10;&#10;Automatisch gegenereerde beschrijving">
            <a:extLst>
              <a:ext uri="{FF2B5EF4-FFF2-40B4-BE49-F238E27FC236}">
                <a16:creationId xmlns:a16="http://schemas.microsoft.com/office/drawing/2014/main" id="{F1226530-9C8F-B342-AAE2-F08B865F560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10477" y="2358525"/>
            <a:ext cx="6171045" cy="244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783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dia-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731C28E5-419B-9F4C-AEFA-613BA99413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4E35198B-797B-4A4C-9B6F-7E15F72FAC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  <p:pic>
        <p:nvPicPr>
          <p:cNvPr id="11" name="Afbeelding 10" descr="Afbeelding met tekst, illustratie, vectorafbeeldingen&#10;&#10;Automatisch gegenereerde beschrijving">
            <a:extLst>
              <a:ext uri="{FF2B5EF4-FFF2-40B4-BE49-F238E27FC236}">
                <a16:creationId xmlns:a16="http://schemas.microsoft.com/office/drawing/2014/main" id="{F1226530-9C8F-B342-AAE2-F08B865F560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10477" y="2358525"/>
            <a:ext cx="6171045" cy="244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075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-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231FDE0C-E3E3-F94E-991E-F312EE778C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12794"/>
            <a:ext cx="9144000" cy="2387600"/>
          </a:xfrm>
        </p:spPr>
        <p:txBody>
          <a:bodyPr anchor="b"/>
          <a:lstStyle>
            <a:lvl1pPr algn="ctr">
              <a:defRPr sz="6000" b="1" i="0" cap="all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72610"/>
            <a:ext cx="914400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4E35198B-797B-4A4C-9B6F-7E15F72FAC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042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-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fbeelding 11" descr="Afbeelding met tekst, envelop, visitekaartje, vectorafbeeldingen&#10;&#10;Automatisch gegenereerde beschrijving">
            <a:extLst>
              <a:ext uri="{FF2B5EF4-FFF2-40B4-BE49-F238E27FC236}">
                <a16:creationId xmlns:a16="http://schemas.microsoft.com/office/drawing/2014/main" id="{CE2D6B03-3520-C84C-B03D-D56DA62FA6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5820" y="312794"/>
            <a:ext cx="9144000" cy="2387600"/>
          </a:xfrm>
        </p:spPr>
        <p:txBody>
          <a:bodyPr anchor="b"/>
          <a:lstStyle>
            <a:lvl1pPr algn="l">
              <a:defRPr sz="6000" b="1" i="0" cap="all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5820" y="2872610"/>
            <a:ext cx="4817680" cy="2387600"/>
          </a:xfrm>
        </p:spPr>
        <p:txBody>
          <a:bodyPr/>
          <a:lstStyle>
            <a:lvl1pPr marL="0" indent="0" algn="l">
              <a:buNone/>
              <a:defRPr sz="2400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4E35198B-797B-4A4C-9B6F-7E15F72FAC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226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-4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A8FE7C5B-5043-954E-9F28-999FC558E62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41564"/>
            <a:ext cx="12242023" cy="6886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64405"/>
            <a:ext cx="9144000" cy="2387600"/>
          </a:xfrm>
        </p:spPr>
        <p:txBody>
          <a:bodyPr anchor="b"/>
          <a:lstStyle>
            <a:lvl1pPr algn="ctr">
              <a:defRPr sz="6000"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00491"/>
            <a:ext cx="914400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13" name="Afbeelding 12" descr="Afbeelding met tekst, teken, donker, sluiten&#10;&#10;Automatisch gegenereerde beschrijving">
            <a:extLst>
              <a:ext uri="{FF2B5EF4-FFF2-40B4-BE49-F238E27FC236}">
                <a16:creationId xmlns:a16="http://schemas.microsoft.com/office/drawing/2014/main" id="{49124997-8C1F-8942-816C-190D95BD3A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86187" y="6009856"/>
            <a:ext cx="733672" cy="56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714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-5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 descr="Afbeelding met pijl&#10;&#10;Automatisch gegenereerde beschrijving">
            <a:extLst>
              <a:ext uri="{FF2B5EF4-FFF2-40B4-BE49-F238E27FC236}">
                <a16:creationId xmlns:a16="http://schemas.microsoft.com/office/drawing/2014/main" id="{2F22A974-B5CA-A543-BD4D-0A4787A5B3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64405"/>
            <a:ext cx="9144000" cy="2387600"/>
          </a:xfrm>
        </p:spPr>
        <p:txBody>
          <a:bodyPr anchor="b"/>
          <a:lstStyle>
            <a:lvl1pPr algn="ctr">
              <a:defRPr sz="6000"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00491"/>
            <a:ext cx="914400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13" name="Afbeelding 12" descr="Afbeelding met tekst, teken, donker, sluiten&#10;&#10;Automatisch gegenereerde beschrijving">
            <a:extLst>
              <a:ext uri="{FF2B5EF4-FFF2-40B4-BE49-F238E27FC236}">
                <a16:creationId xmlns:a16="http://schemas.microsoft.com/office/drawing/2014/main" id="{49124997-8C1F-8942-816C-190D95BD3A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86187" y="6009856"/>
            <a:ext cx="733672" cy="56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598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ussendi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EE216861-85DF-364D-A3FC-F6851B9F6F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442" y="512268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442" y="1840220"/>
            <a:ext cx="10515600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19-7-2022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3C20CF9A-EC1A-0A41-AB79-CDC828DBEE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288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C6F7ACA7-4A7A-8B43-B40A-49AA27385F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19-7-2022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FA05B0B-5BBC-FF44-B5E6-D59744323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513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94908-227D-5041-9DEC-7F39FB204CA3}" type="datetimeFigureOut">
              <a:rPr lang="nl-NL" smtClean="0"/>
              <a:t>19-7-2022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79133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78" r:id="rId2"/>
    <p:sldLayoutId id="2147483779" r:id="rId3"/>
    <p:sldLayoutId id="2147483746" r:id="rId4"/>
    <p:sldLayoutId id="2147483747" r:id="rId5"/>
    <p:sldLayoutId id="2147483748" r:id="rId6"/>
    <p:sldLayoutId id="2147483749" r:id="rId7"/>
    <p:sldLayoutId id="2147483735" r:id="rId8"/>
    <p:sldLayoutId id="2147483736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37" r:id="rId16"/>
    <p:sldLayoutId id="2147483780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EFEA97-BF7D-4643-93FE-84E482523C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err="1">
                <a:latin typeface="Raleway"/>
              </a:rPr>
              <a:t>Inbrengen</a:t>
            </a:r>
            <a:br>
              <a:rPr lang="en-GB" dirty="0">
                <a:latin typeface="Raleway"/>
              </a:rPr>
            </a:br>
            <a:r>
              <a:rPr lang="en-GB" dirty="0">
                <a:latin typeface="Raleway"/>
              </a:rPr>
              <a:t>SC </a:t>
            </a:r>
            <a:r>
              <a:rPr lang="en-GB" dirty="0" err="1">
                <a:latin typeface="Raleway"/>
              </a:rPr>
              <a:t>vleugelnaald</a:t>
            </a: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F9457007-7DDB-C259-4043-F4FDE5A514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565" y="4157607"/>
            <a:ext cx="2719052" cy="180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016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Toedienen medicatie/vocht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2099733"/>
            <a:ext cx="10370078" cy="3951111"/>
          </a:xfrm>
        </p:spPr>
        <p:txBody>
          <a:bodyPr>
            <a:normAutofit/>
          </a:bodyPr>
          <a:lstStyle/>
          <a:p>
            <a:r>
              <a:rPr lang="nl-NL" sz="2400" dirty="0"/>
              <a:t>Gebruik de No-</a:t>
            </a:r>
            <a:r>
              <a:rPr lang="nl-NL" sz="2400" dirty="0" err="1"/>
              <a:t>touch</a:t>
            </a:r>
            <a:r>
              <a:rPr lang="nl-NL" sz="2400" dirty="0"/>
              <a:t> methode.</a:t>
            </a:r>
          </a:p>
          <a:p>
            <a:r>
              <a:rPr lang="nl-NL" sz="2400" dirty="0"/>
              <a:t>Spoel lijntje na met NaCl0,9%</a:t>
            </a:r>
          </a:p>
          <a:p>
            <a:r>
              <a:rPr lang="nl-NL" sz="2400" dirty="0"/>
              <a:t>Max 2,5 ml toedienen per bolus</a:t>
            </a:r>
          </a:p>
          <a:p>
            <a:r>
              <a:rPr lang="nl-NL" sz="2400" dirty="0"/>
              <a:t>Max 5 ml per uur bij infusie</a:t>
            </a:r>
          </a:p>
          <a:p>
            <a:r>
              <a:rPr lang="nl-NL" sz="2400" dirty="0"/>
              <a:t>Indien er een verdikking optreed na het injecteren zal de canule intracutaan zitten. Breng dan een nieuwe in op een andere plaats.</a:t>
            </a:r>
          </a:p>
          <a:p>
            <a:endParaRPr lang="nl-NL" sz="24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E9B4388-747F-05BF-2342-4F16252581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5163" y="1535232"/>
            <a:ext cx="4254587" cy="2307098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9FDDE9F3-1B61-25D2-2EA6-B88E4F0282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3581" y="4865294"/>
            <a:ext cx="2267774" cy="1447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2335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2433" y="620889"/>
            <a:ext cx="9905998" cy="810747"/>
          </a:xfrm>
        </p:spPr>
        <p:txBody>
          <a:bodyPr>
            <a:normAutofit/>
          </a:bodyPr>
          <a:lstStyle/>
          <a:p>
            <a:r>
              <a:rPr lang="nl-NL" sz="4000" dirty="0"/>
              <a:t>complicaties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6453006"/>
              </p:ext>
            </p:extLst>
          </p:nvPr>
        </p:nvGraphicFramePr>
        <p:xfrm>
          <a:off x="842433" y="1538599"/>
          <a:ext cx="10583333" cy="3780802"/>
        </p:xfrm>
        <a:graphic>
          <a:graphicData uri="http://schemas.openxmlformats.org/drawingml/2006/table">
            <a:tbl>
              <a:tblPr/>
              <a:tblGrid>
                <a:gridCol w="5273789">
                  <a:extLst>
                    <a:ext uri="{9D8B030D-6E8A-4147-A177-3AD203B41FA5}">
                      <a16:colId xmlns:a16="http://schemas.microsoft.com/office/drawing/2014/main" val="1803672325"/>
                    </a:ext>
                  </a:extLst>
                </a:gridCol>
                <a:gridCol w="5309544">
                  <a:extLst>
                    <a:ext uri="{9D8B030D-6E8A-4147-A177-3AD203B41FA5}">
                      <a16:colId xmlns:a16="http://schemas.microsoft.com/office/drawing/2014/main" val="83054781"/>
                    </a:ext>
                  </a:extLst>
                </a:gridCol>
              </a:tblGrid>
              <a:tr h="700132">
                <a:tc>
                  <a:txBody>
                    <a:bodyPr/>
                    <a:lstStyle/>
                    <a:p>
                      <a:pPr fontAlgn="t"/>
                      <a:r>
                        <a:rPr lang="nl-NL" sz="1800" b="1" i="0" dirty="0">
                          <a:solidFill>
                            <a:srgbClr val="EC644A"/>
                          </a:solidFill>
                          <a:effectLst/>
                          <a:latin typeface="Raleway Medium" pitchFamily="2" charset="0"/>
                        </a:rPr>
                        <a:t>Complicaties tijdens de handeling</a:t>
                      </a:r>
                      <a:endParaRPr lang="nl-NL" sz="1800" i="0" dirty="0">
                        <a:solidFill>
                          <a:srgbClr val="EC644A"/>
                        </a:solidFill>
                        <a:effectLst/>
                        <a:latin typeface="Raleway Medium" pitchFamily="2" charset="0"/>
                      </a:endParaRPr>
                    </a:p>
                  </a:txBody>
                  <a:tcPr marL="27995" marR="27995" marT="27995" marB="279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1800" b="1" i="0" dirty="0">
                          <a:solidFill>
                            <a:srgbClr val="EC644A"/>
                          </a:solidFill>
                          <a:effectLst/>
                          <a:latin typeface="Raleway Medium" pitchFamily="2" charset="0"/>
                        </a:rPr>
                        <a:t>Handelwijze</a:t>
                      </a:r>
                      <a:endParaRPr lang="nl-NL" sz="1800" i="0" dirty="0">
                        <a:solidFill>
                          <a:srgbClr val="EC644A"/>
                        </a:solidFill>
                        <a:effectLst/>
                        <a:latin typeface="Raleway Medium" pitchFamily="2" charset="0"/>
                      </a:endParaRPr>
                    </a:p>
                  </a:txBody>
                  <a:tcPr marL="27995" marR="27995" marT="27995" marB="279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0609828"/>
                  </a:ext>
                </a:extLst>
              </a:tr>
              <a:tr h="1653080">
                <a:tc>
                  <a:txBody>
                    <a:bodyPr/>
                    <a:lstStyle/>
                    <a:p>
                      <a:pPr fontAlgn="t"/>
                      <a:r>
                        <a:rPr lang="nl-NL" sz="1800" i="0" dirty="0">
                          <a:solidFill>
                            <a:srgbClr val="000000"/>
                          </a:solidFill>
                          <a:effectLst/>
                          <a:latin typeface="Raleway Medium" pitchFamily="2" charset="0"/>
                        </a:rPr>
                        <a:t>De subcutane canule zit in de spier.</a:t>
                      </a:r>
                    </a:p>
                  </a:txBody>
                  <a:tcPr marL="27995" marR="27995" marT="27995" marB="279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1800" i="0" dirty="0">
                          <a:solidFill>
                            <a:srgbClr val="000000"/>
                          </a:solidFill>
                          <a:effectLst/>
                          <a:latin typeface="Raleway Medium" pitchFamily="2" charset="0"/>
                        </a:rPr>
                        <a:t>Verwijder de subcutane infuuscanule en breng een nieuwe subcutane infuuscanule op een andere plaats in.</a:t>
                      </a:r>
                    </a:p>
                  </a:txBody>
                  <a:tcPr marL="27995" marR="27995" marT="27995" marB="279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0662329"/>
                  </a:ext>
                </a:extLst>
              </a:tr>
              <a:tr h="1335430">
                <a:tc>
                  <a:txBody>
                    <a:bodyPr/>
                    <a:lstStyle/>
                    <a:p>
                      <a:pPr fontAlgn="t"/>
                      <a:r>
                        <a:rPr lang="nl-NL" sz="1800" i="0" dirty="0">
                          <a:solidFill>
                            <a:srgbClr val="000000"/>
                          </a:solidFill>
                          <a:effectLst/>
                          <a:latin typeface="Raleway Medium" pitchFamily="2" charset="0"/>
                        </a:rPr>
                        <a:t>Na het inbrengen wordt er bloed zichtbaar in de canule. De canule zit in een veneus bloedvat.</a:t>
                      </a:r>
                    </a:p>
                    <a:p>
                      <a:pPr fontAlgn="t"/>
                      <a:r>
                        <a:rPr lang="nl-NL" dirty="0">
                          <a:latin typeface="Raleway Medium" pitchFamily="2" charset="0"/>
                        </a:rPr>
                        <a:t>voordat hij geplaatst wordt.</a:t>
                      </a:r>
                    </a:p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>
                          <a:latin typeface="Raleway Medium" pitchFamily="2" charset="0"/>
                        </a:rPr>
                        <a:t>Ontlucht de vleugelnaald met nac0,9% voordat hij geplaatst wordt.</a:t>
                      </a:r>
                    </a:p>
                  </a:txBody>
                  <a:tcPr marL="27995" marR="27995" marT="27995" marB="279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1800" i="0" dirty="0">
                          <a:solidFill>
                            <a:srgbClr val="000000"/>
                          </a:solidFill>
                          <a:effectLst/>
                          <a:latin typeface="Raleway Medium" pitchFamily="2" charset="0"/>
                        </a:rPr>
                        <a:t>Verwijder de subcutane canule en breng een nieuwe canule op een andere plaats in.</a:t>
                      </a:r>
                    </a:p>
                    <a:p>
                      <a:pPr fontAlgn="t"/>
                      <a:endParaRPr lang="nl-NL" sz="1800" i="0" dirty="0">
                        <a:solidFill>
                          <a:srgbClr val="000000"/>
                        </a:solidFill>
                        <a:effectLst/>
                        <a:latin typeface="Raleway Medium" pitchFamily="2" charset="0"/>
                      </a:endParaRPr>
                    </a:p>
                    <a:p>
                      <a:pPr fontAlgn="t"/>
                      <a:endParaRPr lang="nl-NL" sz="1800" i="0" dirty="0">
                        <a:solidFill>
                          <a:srgbClr val="000000"/>
                        </a:solidFill>
                        <a:effectLst/>
                        <a:latin typeface="Raleway Medium" pitchFamily="2" charset="0"/>
                      </a:endParaRPr>
                    </a:p>
                  </a:txBody>
                  <a:tcPr marL="27995" marR="27995" marT="27995" marB="279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00070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20777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442" y="720294"/>
            <a:ext cx="10515600" cy="1325563"/>
          </a:xfrm>
        </p:spPr>
        <p:txBody>
          <a:bodyPr anchor="ctr">
            <a:normAutofit/>
          </a:bodyPr>
          <a:lstStyle/>
          <a:p>
            <a:r>
              <a:rPr lang="nl-NL" dirty="0"/>
              <a:t>Irritaties rondom de insteekplaats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5442" y="2381833"/>
            <a:ext cx="10515600" cy="3093091"/>
          </a:xfrm>
        </p:spPr>
        <p:txBody>
          <a:bodyPr>
            <a:normAutofit/>
          </a:bodyPr>
          <a:lstStyle/>
          <a:p>
            <a:r>
              <a:rPr lang="nl-NL" sz="1900" dirty="0">
                <a:effectLst/>
              </a:rPr>
              <a:t>roodheid en/of pijn</a:t>
            </a:r>
          </a:p>
          <a:p>
            <a:r>
              <a:rPr lang="nl-NL" sz="1900" dirty="0">
                <a:effectLst/>
              </a:rPr>
              <a:t>zwelling</a:t>
            </a:r>
          </a:p>
          <a:p>
            <a:r>
              <a:rPr lang="nl-NL" sz="1900" dirty="0">
                <a:effectLst/>
              </a:rPr>
              <a:t>vloeistoflekkage</a:t>
            </a:r>
          </a:p>
          <a:p>
            <a:r>
              <a:rPr lang="nl-NL" sz="1900" dirty="0">
                <a:effectLst/>
              </a:rPr>
              <a:t>bloeding</a:t>
            </a:r>
          </a:p>
          <a:p>
            <a:r>
              <a:rPr lang="nl-NL" sz="1900" dirty="0">
                <a:effectLst/>
              </a:rPr>
              <a:t>harde plekken in de huid (infiltraten)</a:t>
            </a:r>
          </a:p>
          <a:p>
            <a:pPr marL="0" indent="0">
              <a:buNone/>
            </a:pPr>
            <a:endParaRPr lang="nl-NL" sz="1900" dirty="0">
              <a:effectLst/>
            </a:endParaRPr>
          </a:p>
          <a:p>
            <a:pPr marL="0" indent="0">
              <a:buNone/>
            </a:pPr>
            <a:r>
              <a:rPr lang="nl-NL" sz="1900" dirty="0">
                <a:effectLst/>
              </a:rPr>
              <a:t>Controleer dagelijks de insteekplaats van de vleugelnaald!</a:t>
            </a:r>
          </a:p>
          <a:p>
            <a:pPr marL="0" indent="0">
              <a:buNone/>
            </a:pPr>
            <a:r>
              <a:rPr lang="nl-NL" sz="1900" dirty="0"/>
              <a:t>Verwijder zo nodig de vleugelnaald en breng op een andere plaats </a:t>
            </a:r>
            <a:r>
              <a:rPr lang="nl-NL" sz="1900" dirty="0" err="1"/>
              <a:t>opniew</a:t>
            </a:r>
            <a:r>
              <a:rPr lang="nl-NL" sz="1900" dirty="0"/>
              <a:t> in.</a:t>
            </a:r>
            <a:endParaRPr lang="nl-NL" sz="1900" dirty="0">
              <a:effectLst/>
            </a:endParaRPr>
          </a:p>
          <a:p>
            <a:endParaRPr lang="nl-NL" sz="1900" dirty="0"/>
          </a:p>
        </p:txBody>
      </p:sp>
    </p:spTree>
    <p:extLst>
      <p:ext uri="{BB962C8B-B14F-4D97-AF65-F5344CB8AC3E}">
        <p14:creationId xmlns:p14="http://schemas.microsoft.com/office/powerpoint/2010/main" val="2988634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0213" y="857956"/>
            <a:ext cx="9905998" cy="1905000"/>
          </a:xfrm>
        </p:spPr>
        <p:txBody>
          <a:bodyPr/>
          <a:lstStyle/>
          <a:p>
            <a:r>
              <a:rPr lang="nl-NL" dirty="0"/>
              <a:t>Demonstratie</a:t>
            </a:r>
            <a:br>
              <a:rPr lang="nl-NL" dirty="0"/>
            </a:br>
            <a:r>
              <a:rPr lang="nl-NL" sz="2400" dirty="0"/>
              <a:t>inbrengen vleugelnaald en toedienen medicatie bolus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39797" y="2402738"/>
            <a:ext cx="5686248" cy="3184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21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34264" y="1559278"/>
            <a:ext cx="3412847" cy="341284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1230" y="1074398"/>
            <a:ext cx="8534400" cy="1507067"/>
          </a:xfrm>
        </p:spPr>
        <p:txBody>
          <a:bodyPr/>
          <a:lstStyle/>
          <a:p>
            <a:r>
              <a:rPr lang="nl-NL" dirty="0">
                <a:solidFill>
                  <a:srgbClr val="00555C"/>
                </a:solidFill>
              </a:rPr>
              <a:t>Zelf oefenen</a:t>
            </a:r>
            <a:br>
              <a:rPr lang="nl-NL" dirty="0"/>
            </a:br>
            <a:r>
              <a:rPr lang="nl-NL" sz="2400" dirty="0"/>
              <a:t>Neem het protocol erbij!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122D8C39-48B8-8F54-898C-1C61B646C6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1841" y="2714625"/>
            <a:ext cx="2609850" cy="1428750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002CAC54-9EF6-E0F6-3169-E466ED681267}"/>
              </a:ext>
            </a:extLst>
          </p:cNvPr>
          <p:cNvSpPr txBox="1"/>
          <p:nvPr/>
        </p:nvSpPr>
        <p:spPr>
          <a:xfrm>
            <a:off x="716604" y="4610910"/>
            <a:ext cx="35603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00555C"/>
                </a:solidFill>
              </a:rPr>
              <a:t>Protocollen</a:t>
            </a:r>
            <a:r>
              <a:rPr lang="en-GB" dirty="0">
                <a:solidFill>
                  <a:srgbClr val="00555C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555C"/>
                </a:solidFill>
              </a:rPr>
              <a:t>Klaarmaken</a:t>
            </a:r>
            <a:r>
              <a:rPr lang="en-GB" dirty="0">
                <a:solidFill>
                  <a:srgbClr val="00555C"/>
                </a:solidFill>
              </a:rPr>
              <a:t> </a:t>
            </a:r>
            <a:r>
              <a:rPr lang="en-GB" dirty="0" err="1">
                <a:solidFill>
                  <a:srgbClr val="00555C"/>
                </a:solidFill>
              </a:rPr>
              <a:t>medicijnspuit</a:t>
            </a:r>
            <a:endParaRPr lang="en-GB" dirty="0">
              <a:solidFill>
                <a:srgbClr val="00555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555C"/>
                </a:solidFill>
              </a:rPr>
              <a:t>Subcutane</a:t>
            </a:r>
            <a:r>
              <a:rPr lang="en-GB" dirty="0">
                <a:solidFill>
                  <a:srgbClr val="00555C"/>
                </a:solidFill>
              </a:rPr>
              <a:t> </a:t>
            </a:r>
            <a:r>
              <a:rPr lang="en-GB" dirty="0" err="1">
                <a:solidFill>
                  <a:srgbClr val="00555C"/>
                </a:solidFill>
              </a:rPr>
              <a:t>canule</a:t>
            </a:r>
            <a:r>
              <a:rPr lang="en-GB" dirty="0">
                <a:solidFill>
                  <a:srgbClr val="00555C"/>
                </a:solidFill>
              </a:rPr>
              <a:t> </a:t>
            </a:r>
            <a:r>
              <a:rPr lang="en-GB" dirty="0" err="1">
                <a:solidFill>
                  <a:srgbClr val="00555C"/>
                </a:solidFill>
              </a:rPr>
              <a:t>inbrengen</a:t>
            </a:r>
            <a:endParaRPr lang="en-GB" dirty="0">
              <a:solidFill>
                <a:srgbClr val="0055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606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 anchor="ctr">
            <a:normAutofit/>
          </a:bodyPr>
          <a:lstStyle/>
          <a:p>
            <a:r>
              <a:rPr lang="nl-NL" dirty="0"/>
              <a:t>evaluatie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5442" y="1724608"/>
            <a:ext cx="9492483" cy="40570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Zijn je leerdoelen behaald?</a:t>
            </a:r>
          </a:p>
          <a:p>
            <a:pPr marL="0" indent="0">
              <a:buNone/>
            </a:pPr>
            <a:endParaRPr lang="nl-NL" sz="1700" dirty="0"/>
          </a:p>
          <a:p>
            <a:pPr>
              <a:buFont typeface="Wingdings" panose="05000000000000000000" pitchFamily="2" charset="2"/>
              <a:buChar char="q"/>
            </a:pPr>
            <a:r>
              <a:rPr lang="nl-NL" sz="2000" dirty="0"/>
              <a:t>Ik weet welke materialen er nodig zijn om een vleugelnaald te plaatsen.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000" dirty="0"/>
              <a:t>Ik kan benoemen wanneer een vleugelnaald geplaatst wordt.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000" dirty="0"/>
              <a:t>Ik weet op welke plekken een vleugelnaald geplaatst mag worden.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000" dirty="0"/>
              <a:t>Ik kan de aandachtspunten benoemen die belangrijk zijn bij een zorgvrager met een vleugelnaald.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000" dirty="0"/>
              <a:t>Ik voel me bekwaam om een vleugelnaald te plaatsen en een bolus medicatie toe te dienen.</a:t>
            </a:r>
          </a:p>
        </p:txBody>
      </p:sp>
    </p:spTree>
    <p:extLst>
      <p:ext uri="{BB962C8B-B14F-4D97-AF65-F5344CB8AC3E}">
        <p14:creationId xmlns:p14="http://schemas.microsoft.com/office/powerpoint/2010/main" val="792614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339D4A-F308-A145-96A1-F7DF67B27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Lesopzet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BFED96-4E26-A04A-9440-C85385137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Lesdoelen</a:t>
            </a:r>
          </a:p>
          <a:p>
            <a:r>
              <a:rPr lang="nl-NL" sz="2400" dirty="0"/>
              <a:t>Materialen bekijken</a:t>
            </a:r>
          </a:p>
          <a:p>
            <a:r>
              <a:rPr lang="nl-NL" sz="2400" dirty="0"/>
              <a:t>Theorie vleugelnaald</a:t>
            </a:r>
          </a:p>
          <a:p>
            <a:r>
              <a:rPr lang="nl-NL" sz="2400" dirty="0"/>
              <a:t>Demonstratie</a:t>
            </a:r>
          </a:p>
          <a:p>
            <a:r>
              <a:rPr lang="nl-NL" sz="2400" dirty="0"/>
              <a:t>Zelf oefenen</a:t>
            </a:r>
          </a:p>
          <a:p>
            <a:r>
              <a:rPr lang="nl-NL" sz="2400" dirty="0"/>
              <a:t>Evaluatie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8939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339D4A-F308-A145-96A1-F7DF67B27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BFED96-4E26-A04A-9440-C85385137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nl-NL" sz="2400" dirty="0"/>
              <a:t>Ik weet welke materialen er nodig zijn om een vleugelnaald te plaatsen.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/>
              <a:t>Ik kan benoemen wanneer een vleugelnaald geplaatst wordt.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/>
              <a:t>Ik weet op welke plekken een vleugelnaald geplaatst mag worden.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/>
              <a:t>Ik kan de aandachtspunten benoemen die belangrijk zijn bijeen ZV met een vleugelnaald.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/>
              <a:t>Ik voel me bekwaam om een vleugelnaald te plaatsen en een bolus medicatie toe te dienen.</a:t>
            </a:r>
          </a:p>
        </p:txBody>
      </p:sp>
    </p:spTree>
    <p:extLst>
      <p:ext uri="{BB962C8B-B14F-4D97-AF65-F5344CB8AC3E}">
        <p14:creationId xmlns:p14="http://schemas.microsoft.com/office/powerpoint/2010/main" val="3332216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86568" y="215322"/>
            <a:ext cx="9905998" cy="1905000"/>
          </a:xfrm>
        </p:spPr>
        <p:txBody>
          <a:bodyPr/>
          <a:lstStyle/>
          <a:p>
            <a:r>
              <a:rPr lang="nl-NL" dirty="0"/>
              <a:t>Soorten vleugelnaald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26924" y="1599585"/>
            <a:ext cx="9905998" cy="1017155"/>
          </a:xfrm>
        </p:spPr>
        <p:txBody>
          <a:bodyPr/>
          <a:lstStyle/>
          <a:p>
            <a:r>
              <a:rPr lang="nl-NL" dirty="0"/>
              <a:t>Gewone vleugelnaald: naald blijft in de huid</a:t>
            </a:r>
          </a:p>
          <a:p>
            <a:r>
              <a:rPr lang="nl-NL" dirty="0"/>
              <a:t>Veilige vleugelnaald: naald wordt verwijderd na het aanprikken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7588" y="2573357"/>
            <a:ext cx="4080263" cy="271384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753" y="2486505"/>
            <a:ext cx="2838030" cy="282996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0804" y="2452473"/>
            <a:ext cx="3613167" cy="2791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923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3600" y="197832"/>
            <a:ext cx="10183811" cy="990600"/>
          </a:xfrm>
        </p:spPr>
        <p:txBody>
          <a:bodyPr/>
          <a:lstStyle/>
          <a:p>
            <a:r>
              <a:rPr lang="nl-NL" dirty="0"/>
              <a:t>Waarom een vleugelnaald?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0020" y="1381328"/>
            <a:ext cx="8240441" cy="3225396"/>
          </a:xfrm>
        </p:spPr>
        <p:txBody>
          <a:bodyPr>
            <a:normAutofit/>
          </a:bodyPr>
          <a:lstStyle/>
          <a:p>
            <a:r>
              <a:rPr lang="nl-NL" sz="2400" dirty="0" err="1"/>
              <a:t>Hypodermoclyse</a:t>
            </a:r>
            <a:r>
              <a:rPr lang="nl-NL" sz="2400" dirty="0"/>
              <a:t> (onderhuids vochtinfuus)</a:t>
            </a:r>
          </a:p>
          <a:p>
            <a:r>
              <a:rPr lang="nl-NL" sz="2400" dirty="0"/>
              <a:t>Kort durende infusies bijv. pijnbestrijding, palliatieve sedatie.</a:t>
            </a:r>
          </a:p>
          <a:p>
            <a:r>
              <a:rPr lang="nl-NL" sz="2400" dirty="0"/>
              <a:t>Zorgvrager moet meerdere malen SC medicatie bolussen krijgen.</a:t>
            </a:r>
          </a:p>
          <a:p>
            <a:r>
              <a:rPr lang="nl-NL" sz="2400" dirty="0"/>
              <a:t>Orale medicatie wordt slecht opgenomen door een maag- of darmziekte.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1431" y="1188432"/>
            <a:ext cx="2403651" cy="23929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1932" y="4055350"/>
            <a:ext cx="2402309" cy="179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03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8418" y="174978"/>
            <a:ext cx="9905998" cy="1905000"/>
          </a:xfrm>
        </p:spPr>
        <p:txBody>
          <a:bodyPr/>
          <a:lstStyle/>
          <a:p>
            <a:r>
              <a:rPr lang="nl-NL" dirty="0"/>
              <a:t>Prikplaatsen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1417" y="869818"/>
            <a:ext cx="4362450" cy="477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88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B183A7-206C-C34D-BAD6-D8A6D978E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 anchor="ctr">
            <a:normAutofit/>
          </a:bodyPr>
          <a:lstStyle/>
          <a:p>
            <a:r>
              <a:rPr lang="nl-NL" dirty="0"/>
              <a:t>Waar mag je </a:t>
            </a:r>
            <a:r>
              <a:rPr lang="nl-NL" dirty="0">
                <a:solidFill>
                  <a:srgbClr val="EC644A"/>
                </a:solidFill>
              </a:rPr>
              <a:t>geen</a:t>
            </a:r>
            <a:r>
              <a:rPr lang="nl-NL" dirty="0"/>
              <a:t> vleugelnaaldje plaatsen?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F7DAC7-1390-284C-81A8-5138A6EDFF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4421549"/>
          </a:xfrm>
        </p:spPr>
        <p:txBody>
          <a:bodyPr>
            <a:normAutofit lnSpcReduction="10000"/>
          </a:bodyPr>
          <a:lstStyle/>
          <a:p>
            <a:r>
              <a:rPr lang="nl-NL" sz="2800" dirty="0">
                <a:solidFill>
                  <a:srgbClr val="00555C"/>
                </a:solidFill>
              </a:rPr>
              <a:t>een oedemateus lichaamsdeel</a:t>
            </a:r>
          </a:p>
          <a:p>
            <a:r>
              <a:rPr lang="nl-NL" sz="2800" dirty="0">
                <a:solidFill>
                  <a:srgbClr val="00555C"/>
                </a:solidFill>
              </a:rPr>
              <a:t>littekenweefsel</a:t>
            </a:r>
          </a:p>
          <a:p>
            <a:r>
              <a:rPr lang="nl-NL" sz="2800" dirty="0">
                <a:solidFill>
                  <a:srgbClr val="00555C"/>
                </a:solidFill>
              </a:rPr>
              <a:t>een lichaamsdeel waaruit lymfeklieren zijn verwijderd</a:t>
            </a:r>
          </a:p>
          <a:p>
            <a:r>
              <a:rPr lang="nl-NL" sz="2800" dirty="0">
                <a:solidFill>
                  <a:srgbClr val="00555C"/>
                </a:solidFill>
              </a:rPr>
              <a:t>een gebied met ascites</a:t>
            </a:r>
          </a:p>
          <a:p>
            <a:r>
              <a:rPr lang="nl-NL" sz="2800" dirty="0">
                <a:solidFill>
                  <a:srgbClr val="00555C"/>
                </a:solidFill>
              </a:rPr>
              <a:t>een lichaamsdeel met huidmetastasen</a:t>
            </a:r>
          </a:p>
          <a:p>
            <a:r>
              <a:rPr lang="nl-NL" sz="2800" dirty="0">
                <a:solidFill>
                  <a:srgbClr val="00555C"/>
                </a:solidFill>
              </a:rPr>
              <a:t>een bestraald lichaamsdeel</a:t>
            </a:r>
          </a:p>
          <a:p>
            <a:r>
              <a:rPr lang="nl-NL" sz="2800" dirty="0">
                <a:solidFill>
                  <a:srgbClr val="00555C"/>
                </a:solidFill>
              </a:rPr>
              <a:t>een slecht doorbloed lichaamsdeel</a:t>
            </a:r>
          </a:p>
          <a:p>
            <a:r>
              <a:rPr lang="nl-NL" sz="2800" dirty="0">
                <a:solidFill>
                  <a:srgbClr val="00555C"/>
                </a:solidFill>
              </a:rPr>
              <a:t>een verlamd lichaamsdeel</a:t>
            </a:r>
          </a:p>
          <a:p>
            <a:r>
              <a:rPr lang="nl-NL" sz="2800" dirty="0">
                <a:solidFill>
                  <a:srgbClr val="00555C"/>
                </a:solidFill>
              </a:rPr>
              <a:t>een lichaamsdeel met een shunt</a:t>
            </a:r>
          </a:p>
          <a:p>
            <a:endParaRPr lang="nl-NL" sz="1500" dirty="0"/>
          </a:p>
        </p:txBody>
      </p:sp>
    </p:spTree>
    <p:extLst>
      <p:ext uri="{BB962C8B-B14F-4D97-AF65-F5344CB8AC3E}">
        <p14:creationId xmlns:p14="http://schemas.microsoft.com/office/powerpoint/2010/main" val="1414552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Inbrengen vleugelnaald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2099733"/>
            <a:ext cx="10370078" cy="3951111"/>
          </a:xfrm>
        </p:spPr>
        <p:txBody>
          <a:bodyPr>
            <a:normAutofit/>
          </a:bodyPr>
          <a:lstStyle/>
          <a:p>
            <a:r>
              <a:rPr lang="nl-NL" sz="2400" dirty="0"/>
              <a:t>Ontlucht de vleugelnaald met </a:t>
            </a:r>
            <a:r>
              <a:rPr lang="nl-NL" sz="2400" dirty="0" err="1"/>
              <a:t>nacl</a:t>
            </a:r>
            <a:r>
              <a:rPr lang="nl-NL" sz="2400" dirty="0"/>
              <a:t> 0,9% voordat je hem inbrengt</a:t>
            </a:r>
          </a:p>
          <a:p>
            <a:r>
              <a:rPr lang="nl-NL" sz="2400" dirty="0"/>
              <a:t>Ontsmet de huid</a:t>
            </a:r>
          </a:p>
          <a:p>
            <a:r>
              <a:rPr lang="nl-NL" sz="2400" dirty="0"/>
              <a:t>Breng de vleugelnaald halverwege de huidplooi onder een hoek van 30-45° subcutaan in.</a:t>
            </a:r>
          </a:p>
          <a:p>
            <a:endParaRPr lang="nl-NL" sz="2400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342052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3536" y="1945590"/>
            <a:ext cx="7516461" cy="1325563"/>
          </a:xfrm>
        </p:spPr>
        <p:txBody>
          <a:bodyPr>
            <a:normAutofit fontScale="90000"/>
          </a:bodyPr>
          <a:lstStyle/>
          <a:p>
            <a:r>
              <a:rPr lang="nl-NL" sz="2400" dirty="0"/>
              <a:t>Het woord Bolus komt vaak voor </a:t>
            </a:r>
            <a:br>
              <a:rPr lang="nl-NL" sz="2400" dirty="0"/>
            </a:br>
            <a:r>
              <a:rPr lang="nl-NL" sz="2400" dirty="0"/>
              <a:t>in combinatie met de vleugelnaald.</a:t>
            </a:r>
            <a:br>
              <a:rPr lang="nl-NL" sz="2400" dirty="0"/>
            </a:br>
            <a:br>
              <a:rPr lang="nl-NL" sz="2400" dirty="0"/>
            </a:br>
            <a:r>
              <a:rPr lang="nl-NL" sz="2400" dirty="0"/>
              <a:t>Wat betekent een bolus toedienen?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3536" y="3566748"/>
            <a:ext cx="10515600" cy="1495400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rgbClr val="00555C"/>
                </a:solidFill>
                <a:effectLst/>
              </a:rPr>
              <a:t>Een dosis van een geneesmiddel die in een keer, </a:t>
            </a:r>
            <a:r>
              <a:rPr lang="nl-NL" dirty="0">
                <a:solidFill>
                  <a:srgbClr val="00555C"/>
                </a:solidFill>
              </a:rPr>
              <a:t>bijvoorbeeld</a:t>
            </a:r>
            <a:r>
              <a:rPr lang="nl-NL" dirty="0">
                <a:solidFill>
                  <a:srgbClr val="00555C"/>
                </a:solidFill>
                <a:effectLst/>
              </a:rPr>
              <a:t> door een inspuiting, toegediend wordt, in plaats van of naast een continue toevoer in kleine hoeveelheden (bijvoorbeeld door een infuus).</a:t>
            </a: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126D77A-6467-0C7B-16C8-E82A972C1BAB}"/>
              </a:ext>
            </a:extLst>
          </p:cNvPr>
          <p:cNvSpPr txBox="1"/>
          <p:nvPr/>
        </p:nvSpPr>
        <p:spPr>
          <a:xfrm>
            <a:off x="575442" y="625033"/>
            <a:ext cx="34839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err="1">
                <a:solidFill>
                  <a:srgbClr val="EC644A"/>
                </a:solidFill>
                <a:latin typeface="Raleway ExtraBold" pitchFamily="2" charset="0"/>
              </a:rPr>
              <a:t>Een</a:t>
            </a:r>
            <a:r>
              <a:rPr lang="en-GB" sz="4400" dirty="0">
                <a:solidFill>
                  <a:srgbClr val="EC644A"/>
                </a:solidFill>
                <a:latin typeface="Raleway ExtraBold" pitchFamily="2" charset="0"/>
              </a:rPr>
              <a:t> bolus?</a:t>
            </a:r>
            <a:endParaRPr lang="en-BE" sz="4400" dirty="0">
              <a:solidFill>
                <a:srgbClr val="EC644A"/>
              </a:solidFill>
              <a:latin typeface="Raleway ExtraBold" pitchFamily="2" charset="0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FDA9565-8C45-79CD-05C7-BC442487EE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284" b="20106"/>
          <a:stretch/>
        </p:blipFill>
        <p:spPr>
          <a:xfrm>
            <a:off x="8038512" y="223793"/>
            <a:ext cx="3741906" cy="2791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997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Aangepast 3">
      <a:dk1>
        <a:srgbClr val="D0644C"/>
      </a:dk1>
      <a:lt1>
        <a:srgbClr val="FFFFFF"/>
      </a:lt1>
      <a:dk2>
        <a:srgbClr val="FFFFFF"/>
      </a:dk2>
      <a:lt2>
        <a:srgbClr val="FFFFFF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 vleugelnaald 2022" id="{74CB2803-DC50-46F4-9A67-D9E7085CCCFA}" vid="{ACD24736-6AFA-4F66-8F23-21AD47A7B96C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oneninAZ xmlns="e0fe58e5-4dd8-4585-9332-64dae0a5e4b3">false</ToneninAZ>
    <TaxCatchAll xmlns="a13a5e4a-d85c-46f9-b1d7-3e383f4cb0d5" xsi:nil="true"/>
    <lcf76f155ced4ddcb4097134ff3c332f xmlns="e0fe58e5-4dd8-4585-9332-64dae0a5e4b3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6D7A0A78E3CC447BC7875AB35601621" ma:contentTypeVersion="15" ma:contentTypeDescription="Een nieuw document maken." ma:contentTypeScope="" ma:versionID="a06219f1cfaad307cb526c8f728e8b73">
  <xsd:schema xmlns:xsd="http://www.w3.org/2001/XMLSchema" xmlns:xs="http://www.w3.org/2001/XMLSchema" xmlns:p="http://schemas.microsoft.com/office/2006/metadata/properties" xmlns:ns2="e0fe58e5-4dd8-4585-9332-64dae0a5e4b3" xmlns:ns3="a13a5e4a-d85c-46f9-b1d7-3e383f4cb0d5" targetNamespace="http://schemas.microsoft.com/office/2006/metadata/properties" ma:root="true" ma:fieldsID="406aed0ecceebe57a5d80941359d955c" ns2:_="" ns3:_="">
    <xsd:import namespace="e0fe58e5-4dd8-4585-9332-64dae0a5e4b3"/>
    <xsd:import namespace="a13a5e4a-d85c-46f9-b1d7-3e383f4cb0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ToneninAZ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fe58e5-4dd8-4585-9332-64dae0a5e4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ToneninAZ" ma:index="14" nillable="true" ma:displayName="Tonen in AZ" ma:default="0" ma:format="Dropdown" ma:internalName="ToneninAZ">
      <xsd:simpleType>
        <xsd:restriction base="dms:Boolea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Afbeeldingtags" ma:readOnly="false" ma:fieldId="{5cf76f15-5ced-4ddc-b409-7134ff3c332f}" ma:taxonomyMulti="true" ma:sspId="932dc6be-58bb-4fd6-912b-a9481d9e8f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3a5e4a-d85c-46f9-b1d7-3e383f4cb0d5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6c4b1812-ae01-4e34-b533-83185839d7c1}" ma:internalName="TaxCatchAll" ma:showField="CatchAllData" ma:web="0a96d73e-6fc4-4eee-b9c1-e44a082ecf9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1E3FE4-96A4-498B-8792-E6E9429B330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e0fe58e5-4dd8-4585-9332-64dae0a5e4b3"/>
    <ds:schemaRef ds:uri="http://schemas.microsoft.com/office/2006/metadata/properties"/>
    <ds:schemaRef ds:uri="http://purl.org/dc/dcmitype/"/>
    <ds:schemaRef ds:uri="a13a5e4a-d85c-46f9-b1d7-3e383f4cb0d5"/>
  </ds:schemaRefs>
</ds:datastoreItem>
</file>

<file path=customXml/itemProps2.xml><?xml version="1.0" encoding="utf-8"?>
<ds:datastoreItem xmlns:ds="http://schemas.openxmlformats.org/officeDocument/2006/customXml" ds:itemID="{DA8622AB-9C93-45B5-8706-36BB47F097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0fe58e5-4dd8-4585-9332-64dae0a5e4b3"/>
    <ds:schemaRef ds:uri="a13a5e4a-d85c-46f9-b1d7-3e383f4cb0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6A78D34-827A-48EC-9BBA-A04F259401F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SC vleugelnaald 2022</Template>
  <TotalTime>25</TotalTime>
  <Words>536</Words>
  <Application>Microsoft Office PowerPoint</Application>
  <PresentationFormat>Breedbeeld</PresentationFormat>
  <Paragraphs>77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Raleway</vt:lpstr>
      <vt:lpstr>Raleway ExtraBold</vt:lpstr>
      <vt:lpstr>Raleway Medium</vt:lpstr>
      <vt:lpstr>Wingdings</vt:lpstr>
      <vt:lpstr>Kantoorthema</vt:lpstr>
      <vt:lpstr>Inbrengen SC vleugelnaald</vt:lpstr>
      <vt:lpstr>Lesopzet</vt:lpstr>
      <vt:lpstr>Lesdoelen</vt:lpstr>
      <vt:lpstr>Soorten vleugelnaald</vt:lpstr>
      <vt:lpstr>Waarom een vleugelnaald?</vt:lpstr>
      <vt:lpstr>Prikplaatsen</vt:lpstr>
      <vt:lpstr>Waar mag je geen vleugelnaaldje plaatsen?</vt:lpstr>
      <vt:lpstr>Inbrengen vleugelnaald</vt:lpstr>
      <vt:lpstr>Het woord Bolus komt vaak voor  in combinatie met de vleugelnaald.  Wat betekent een bolus toedienen?</vt:lpstr>
      <vt:lpstr>Toedienen medicatie/vocht</vt:lpstr>
      <vt:lpstr>complicaties</vt:lpstr>
      <vt:lpstr>Irritaties rondom de insteekplaats</vt:lpstr>
      <vt:lpstr>Demonstratie inbrengen vleugelnaald en toedienen medicatie bolus</vt:lpstr>
      <vt:lpstr>Zelf oefenen Neem het protocol erbij!</vt:lpstr>
      <vt:lpstr>evaluatie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Inbrengen SC vleugelnaald</dc:title>
  <dc:creator>Katrien Apers</dc:creator>
  <cp:lastModifiedBy>Katrien Apers</cp:lastModifiedBy>
  <cp:revision>1</cp:revision>
  <dcterms:created xsi:type="dcterms:W3CDTF">2022-07-19T07:39:23Z</dcterms:created>
  <dcterms:modified xsi:type="dcterms:W3CDTF">2022-07-19T08:05:08Z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0x01010096D7A0A78E3CC447BC7875AB35601621</vt:lpwstr>
  </property>
  <property fmtid="{D5CDD505-2E9C-101B-9397-08002B2CF9AE}" pid="3" name="MediaServiceImageTags">
    <vt:lpwstr/>
  </property>
</Properties>
</file>