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9"/>
  </p:normalViewPr>
  <p:slideViewPr>
    <p:cSldViewPr snapToGrid="0" snapToObjects="1">
      <p:cViewPr varScale="1">
        <p:scale>
          <a:sx n="104" d="100"/>
          <a:sy n="104" d="100"/>
        </p:scale>
        <p:origin x="8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BA657A-2DE1-498D-A21F-B5FABF08F5A0}"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FE37EA8D-9DC0-42F3-A919-FDF30E197E69}">
      <dgm:prSet/>
      <dgm:spPr/>
      <dgm:t>
        <a:bodyPr/>
        <a:lstStyle/>
        <a:p>
          <a:r>
            <a:rPr lang="nl-NL"/>
            <a:t>Lesdoelen</a:t>
          </a:r>
          <a:endParaRPr lang="en-US"/>
        </a:p>
      </dgm:t>
    </dgm:pt>
    <dgm:pt modelId="{1DE0DFE4-B87D-495A-823E-7410AD6DD611}" type="parTrans" cxnId="{91589E3D-4E5D-4A04-8841-CE962E35739A}">
      <dgm:prSet/>
      <dgm:spPr/>
      <dgm:t>
        <a:bodyPr/>
        <a:lstStyle/>
        <a:p>
          <a:endParaRPr lang="en-US"/>
        </a:p>
      </dgm:t>
    </dgm:pt>
    <dgm:pt modelId="{39CE37E9-1798-474A-8669-2E8D21931260}" type="sibTrans" cxnId="{91589E3D-4E5D-4A04-8841-CE962E35739A}">
      <dgm:prSet/>
      <dgm:spPr/>
      <dgm:t>
        <a:bodyPr/>
        <a:lstStyle/>
        <a:p>
          <a:endParaRPr lang="en-US"/>
        </a:p>
      </dgm:t>
    </dgm:pt>
    <dgm:pt modelId="{F64BE237-F759-4294-9DE6-BC2560E648E2}">
      <dgm:prSet/>
      <dgm:spPr/>
      <dgm:t>
        <a:bodyPr/>
        <a:lstStyle/>
        <a:p>
          <a:r>
            <a:rPr lang="nl-NL"/>
            <a:t>Filmpje </a:t>
          </a:r>
          <a:endParaRPr lang="en-US"/>
        </a:p>
      </dgm:t>
    </dgm:pt>
    <dgm:pt modelId="{9DC1FE5D-1C84-4092-9D7C-9FA98ED8ED21}" type="parTrans" cxnId="{1B5E6456-5850-4151-9DD3-AC9B286C9EF5}">
      <dgm:prSet/>
      <dgm:spPr/>
      <dgm:t>
        <a:bodyPr/>
        <a:lstStyle/>
        <a:p>
          <a:endParaRPr lang="en-US"/>
        </a:p>
      </dgm:t>
    </dgm:pt>
    <dgm:pt modelId="{126E8C7E-A63E-4B2C-88E3-1D61D36E973A}" type="sibTrans" cxnId="{1B5E6456-5850-4151-9DD3-AC9B286C9EF5}">
      <dgm:prSet/>
      <dgm:spPr/>
      <dgm:t>
        <a:bodyPr/>
        <a:lstStyle/>
        <a:p>
          <a:endParaRPr lang="en-US"/>
        </a:p>
      </dgm:t>
    </dgm:pt>
    <dgm:pt modelId="{98AAFD0D-75BE-40A9-A7EE-A6B7760CFC77}">
      <dgm:prSet/>
      <dgm:spPr/>
      <dgm:t>
        <a:bodyPr/>
        <a:lstStyle/>
        <a:p>
          <a:r>
            <a:rPr lang="nl-NL"/>
            <a:t>Tempratuur</a:t>
          </a:r>
          <a:endParaRPr lang="en-US"/>
        </a:p>
      </dgm:t>
    </dgm:pt>
    <dgm:pt modelId="{190C950B-3C2D-4EA7-9170-3589208B0F55}" type="parTrans" cxnId="{6F17E46F-8AA2-4EE7-B41F-1B558FEFFBC0}">
      <dgm:prSet/>
      <dgm:spPr/>
      <dgm:t>
        <a:bodyPr/>
        <a:lstStyle/>
        <a:p>
          <a:endParaRPr lang="en-US"/>
        </a:p>
      </dgm:t>
    </dgm:pt>
    <dgm:pt modelId="{AF94A7AB-64F3-40F1-A4C1-D0A88DDCC369}" type="sibTrans" cxnId="{6F17E46F-8AA2-4EE7-B41F-1B558FEFFBC0}">
      <dgm:prSet/>
      <dgm:spPr/>
      <dgm:t>
        <a:bodyPr/>
        <a:lstStyle/>
        <a:p>
          <a:endParaRPr lang="en-US"/>
        </a:p>
      </dgm:t>
    </dgm:pt>
    <dgm:pt modelId="{F3522535-FFE6-4E3F-9C5C-A13CF3BD67AF}">
      <dgm:prSet/>
      <dgm:spPr/>
      <dgm:t>
        <a:bodyPr/>
        <a:lstStyle/>
        <a:p>
          <a:r>
            <a:rPr lang="nl-NL"/>
            <a:t>Licht</a:t>
          </a:r>
          <a:endParaRPr lang="en-US"/>
        </a:p>
      </dgm:t>
    </dgm:pt>
    <dgm:pt modelId="{A63EAC08-A638-4234-A712-5BFF0449C04A}" type="parTrans" cxnId="{4FC74CEE-035B-4D7B-99F0-856ABCB3A6DC}">
      <dgm:prSet/>
      <dgm:spPr/>
      <dgm:t>
        <a:bodyPr/>
        <a:lstStyle/>
        <a:p>
          <a:endParaRPr lang="en-US"/>
        </a:p>
      </dgm:t>
    </dgm:pt>
    <dgm:pt modelId="{1E750AF9-3AF0-4C99-B24B-A4407FA6041F}" type="sibTrans" cxnId="{4FC74CEE-035B-4D7B-99F0-856ABCB3A6DC}">
      <dgm:prSet/>
      <dgm:spPr/>
      <dgm:t>
        <a:bodyPr/>
        <a:lstStyle/>
        <a:p>
          <a:endParaRPr lang="en-US"/>
        </a:p>
      </dgm:t>
    </dgm:pt>
    <dgm:pt modelId="{B9C5B407-D6E8-4482-88FC-DE4BBB27D368}">
      <dgm:prSet/>
      <dgm:spPr/>
      <dgm:t>
        <a:bodyPr/>
        <a:lstStyle/>
        <a:p>
          <a:r>
            <a:rPr lang="nl-NL"/>
            <a:t>Vocht en ventilatie</a:t>
          </a:r>
          <a:endParaRPr lang="en-US"/>
        </a:p>
      </dgm:t>
    </dgm:pt>
    <dgm:pt modelId="{748E6BC7-CD39-4E33-BC88-CAC2D3F77F09}" type="parTrans" cxnId="{DD745270-FD7B-4243-8F04-F5C9CE42568D}">
      <dgm:prSet/>
      <dgm:spPr/>
      <dgm:t>
        <a:bodyPr/>
        <a:lstStyle/>
        <a:p>
          <a:endParaRPr lang="en-US"/>
        </a:p>
      </dgm:t>
    </dgm:pt>
    <dgm:pt modelId="{C3F0E21D-B4C2-48E3-9D1B-D0FD3D4F473B}" type="sibTrans" cxnId="{DD745270-FD7B-4243-8F04-F5C9CE42568D}">
      <dgm:prSet/>
      <dgm:spPr/>
      <dgm:t>
        <a:bodyPr/>
        <a:lstStyle/>
        <a:p>
          <a:endParaRPr lang="en-US"/>
        </a:p>
      </dgm:t>
    </dgm:pt>
    <dgm:pt modelId="{351D8A7C-91A8-D14F-8478-8BEA09BE5669}" type="pres">
      <dgm:prSet presAssocID="{DFBA657A-2DE1-498D-A21F-B5FABF08F5A0}" presName="vert0" presStyleCnt="0">
        <dgm:presLayoutVars>
          <dgm:dir/>
          <dgm:animOne val="branch"/>
          <dgm:animLvl val="lvl"/>
        </dgm:presLayoutVars>
      </dgm:prSet>
      <dgm:spPr/>
    </dgm:pt>
    <dgm:pt modelId="{4EC2C9CE-97E5-7D44-BBCF-DF22B279C4D1}" type="pres">
      <dgm:prSet presAssocID="{FE37EA8D-9DC0-42F3-A919-FDF30E197E69}" presName="thickLine" presStyleLbl="alignNode1" presStyleIdx="0" presStyleCnt="5"/>
      <dgm:spPr/>
    </dgm:pt>
    <dgm:pt modelId="{B374D532-AE3C-D546-B37F-5C195AF840EB}" type="pres">
      <dgm:prSet presAssocID="{FE37EA8D-9DC0-42F3-A919-FDF30E197E69}" presName="horz1" presStyleCnt="0"/>
      <dgm:spPr/>
    </dgm:pt>
    <dgm:pt modelId="{9C25C694-0D49-024D-B5EB-8CE425977FC3}" type="pres">
      <dgm:prSet presAssocID="{FE37EA8D-9DC0-42F3-A919-FDF30E197E69}" presName="tx1" presStyleLbl="revTx" presStyleIdx="0" presStyleCnt="5"/>
      <dgm:spPr/>
    </dgm:pt>
    <dgm:pt modelId="{8B003667-D816-DF4A-BB7D-5315DDF80C55}" type="pres">
      <dgm:prSet presAssocID="{FE37EA8D-9DC0-42F3-A919-FDF30E197E69}" presName="vert1" presStyleCnt="0"/>
      <dgm:spPr/>
    </dgm:pt>
    <dgm:pt modelId="{864D1CFD-48E4-CA4A-ADF2-52AD629D2FAB}" type="pres">
      <dgm:prSet presAssocID="{F64BE237-F759-4294-9DE6-BC2560E648E2}" presName="thickLine" presStyleLbl="alignNode1" presStyleIdx="1" presStyleCnt="5"/>
      <dgm:spPr/>
    </dgm:pt>
    <dgm:pt modelId="{7D541A1F-BFB4-8243-97FE-216B8F0E0A2D}" type="pres">
      <dgm:prSet presAssocID="{F64BE237-F759-4294-9DE6-BC2560E648E2}" presName="horz1" presStyleCnt="0"/>
      <dgm:spPr/>
    </dgm:pt>
    <dgm:pt modelId="{D5A2A78E-72F2-9A40-A93E-C94218900E1F}" type="pres">
      <dgm:prSet presAssocID="{F64BE237-F759-4294-9DE6-BC2560E648E2}" presName="tx1" presStyleLbl="revTx" presStyleIdx="1" presStyleCnt="5"/>
      <dgm:spPr/>
    </dgm:pt>
    <dgm:pt modelId="{7338DE18-8E08-CB49-8C2F-D96BFF28FF7E}" type="pres">
      <dgm:prSet presAssocID="{F64BE237-F759-4294-9DE6-BC2560E648E2}" presName="vert1" presStyleCnt="0"/>
      <dgm:spPr/>
    </dgm:pt>
    <dgm:pt modelId="{82070306-E975-0A4D-981E-6202DCE5ED5D}" type="pres">
      <dgm:prSet presAssocID="{98AAFD0D-75BE-40A9-A7EE-A6B7760CFC77}" presName="thickLine" presStyleLbl="alignNode1" presStyleIdx="2" presStyleCnt="5"/>
      <dgm:spPr/>
    </dgm:pt>
    <dgm:pt modelId="{6DF8C8E9-8F2C-3B46-AE1C-85386477E1F5}" type="pres">
      <dgm:prSet presAssocID="{98AAFD0D-75BE-40A9-A7EE-A6B7760CFC77}" presName="horz1" presStyleCnt="0"/>
      <dgm:spPr/>
    </dgm:pt>
    <dgm:pt modelId="{5B703E0E-23D1-7642-BD9A-22B8A2D201C6}" type="pres">
      <dgm:prSet presAssocID="{98AAFD0D-75BE-40A9-A7EE-A6B7760CFC77}" presName="tx1" presStyleLbl="revTx" presStyleIdx="2" presStyleCnt="5"/>
      <dgm:spPr/>
    </dgm:pt>
    <dgm:pt modelId="{6EC43E0B-BBA2-1D4B-9178-399B96F56CBF}" type="pres">
      <dgm:prSet presAssocID="{98AAFD0D-75BE-40A9-A7EE-A6B7760CFC77}" presName="vert1" presStyleCnt="0"/>
      <dgm:spPr/>
    </dgm:pt>
    <dgm:pt modelId="{F5B128A5-29C5-2041-948A-367564DF1998}" type="pres">
      <dgm:prSet presAssocID="{F3522535-FFE6-4E3F-9C5C-A13CF3BD67AF}" presName="thickLine" presStyleLbl="alignNode1" presStyleIdx="3" presStyleCnt="5"/>
      <dgm:spPr/>
    </dgm:pt>
    <dgm:pt modelId="{15B102BC-43BA-2C4C-8045-5D070BDDF05D}" type="pres">
      <dgm:prSet presAssocID="{F3522535-FFE6-4E3F-9C5C-A13CF3BD67AF}" presName="horz1" presStyleCnt="0"/>
      <dgm:spPr/>
    </dgm:pt>
    <dgm:pt modelId="{E6881C5C-DD4D-444D-8E1D-E6AE31E2788D}" type="pres">
      <dgm:prSet presAssocID="{F3522535-FFE6-4E3F-9C5C-A13CF3BD67AF}" presName="tx1" presStyleLbl="revTx" presStyleIdx="3" presStyleCnt="5"/>
      <dgm:spPr/>
    </dgm:pt>
    <dgm:pt modelId="{8B01AFB9-9FE2-5C45-A403-993F289911BB}" type="pres">
      <dgm:prSet presAssocID="{F3522535-FFE6-4E3F-9C5C-A13CF3BD67AF}" presName="vert1" presStyleCnt="0"/>
      <dgm:spPr/>
    </dgm:pt>
    <dgm:pt modelId="{FF937BF9-C57A-AC4F-B141-42FCC21460C8}" type="pres">
      <dgm:prSet presAssocID="{B9C5B407-D6E8-4482-88FC-DE4BBB27D368}" presName="thickLine" presStyleLbl="alignNode1" presStyleIdx="4" presStyleCnt="5"/>
      <dgm:spPr/>
    </dgm:pt>
    <dgm:pt modelId="{AC8D64A0-9520-844B-9892-7AFB48483D68}" type="pres">
      <dgm:prSet presAssocID="{B9C5B407-D6E8-4482-88FC-DE4BBB27D368}" presName="horz1" presStyleCnt="0"/>
      <dgm:spPr/>
    </dgm:pt>
    <dgm:pt modelId="{F5CF9122-B77F-1043-B749-2320BE163F5D}" type="pres">
      <dgm:prSet presAssocID="{B9C5B407-D6E8-4482-88FC-DE4BBB27D368}" presName="tx1" presStyleLbl="revTx" presStyleIdx="4" presStyleCnt="5"/>
      <dgm:spPr/>
    </dgm:pt>
    <dgm:pt modelId="{EAEE7F96-3D25-984F-9F9A-0DD79FD039B0}" type="pres">
      <dgm:prSet presAssocID="{B9C5B407-D6E8-4482-88FC-DE4BBB27D368}" presName="vert1" presStyleCnt="0"/>
      <dgm:spPr/>
    </dgm:pt>
  </dgm:ptLst>
  <dgm:cxnLst>
    <dgm:cxn modelId="{D80D3C1A-AD40-BC46-89EC-A42053E1F324}" type="presOf" srcId="{98AAFD0D-75BE-40A9-A7EE-A6B7760CFC77}" destId="{5B703E0E-23D1-7642-BD9A-22B8A2D201C6}" srcOrd="0" destOrd="0" presId="urn:microsoft.com/office/officeart/2008/layout/LinedList"/>
    <dgm:cxn modelId="{28CC8B27-8988-1C4B-BB10-27EF198A0E64}" type="presOf" srcId="{DFBA657A-2DE1-498D-A21F-B5FABF08F5A0}" destId="{351D8A7C-91A8-D14F-8478-8BEA09BE5669}" srcOrd="0" destOrd="0" presId="urn:microsoft.com/office/officeart/2008/layout/LinedList"/>
    <dgm:cxn modelId="{91589E3D-4E5D-4A04-8841-CE962E35739A}" srcId="{DFBA657A-2DE1-498D-A21F-B5FABF08F5A0}" destId="{FE37EA8D-9DC0-42F3-A919-FDF30E197E69}" srcOrd="0" destOrd="0" parTransId="{1DE0DFE4-B87D-495A-823E-7410AD6DD611}" sibTransId="{39CE37E9-1798-474A-8669-2E8D21931260}"/>
    <dgm:cxn modelId="{BBA44B48-FC4F-C445-82EF-9A6C3BCB0759}" type="presOf" srcId="{F64BE237-F759-4294-9DE6-BC2560E648E2}" destId="{D5A2A78E-72F2-9A40-A93E-C94218900E1F}" srcOrd="0" destOrd="0" presId="urn:microsoft.com/office/officeart/2008/layout/LinedList"/>
    <dgm:cxn modelId="{1B5E6456-5850-4151-9DD3-AC9B286C9EF5}" srcId="{DFBA657A-2DE1-498D-A21F-B5FABF08F5A0}" destId="{F64BE237-F759-4294-9DE6-BC2560E648E2}" srcOrd="1" destOrd="0" parTransId="{9DC1FE5D-1C84-4092-9D7C-9FA98ED8ED21}" sibTransId="{126E8C7E-A63E-4B2C-88E3-1D61D36E973A}"/>
    <dgm:cxn modelId="{136EEE6A-93C1-3E48-94BF-FD25ECF65F07}" type="presOf" srcId="{B9C5B407-D6E8-4482-88FC-DE4BBB27D368}" destId="{F5CF9122-B77F-1043-B749-2320BE163F5D}" srcOrd="0" destOrd="0" presId="urn:microsoft.com/office/officeart/2008/layout/LinedList"/>
    <dgm:cxn modelId="{6F17E46F-8AA2-4EE7-B41F-1B558FEFFBC0}" srcId="{DFBA657A-2DE1-498D-A21F-B5FABF08F5A0}" destId="{98AAFD0D-75BE-40A9-A7EE-A6B7760CFC77}" srcOrd="2" destOrd="0" parTransId="{190C950B-3C2D-4EA7-9170-3589208B0F55}" sibTransId="{AF94A7AB-64F3-40F1-A4C1-D0A88DDCC369}"/>
    <dgm:cxn modelId="{DD745270-FD7B-4243-8F04-F5C9CE42568D}" srcId="{DFBA657A-2DE1-498D-A21F-B5FABF08F5A0}" destId="{B9C5B407-D6E8-4482-88FC-DE4BBB27D368}" srcOrd="4" destOrd="0" parTransId="{748E6BC7-CD39-4E33-BC88-CAC2D3F77F09}" sibTransId="{C3F0E21D-B4C2-48E3-9D1B-D0FD3D4F473B}"/>
    <dgm:cxn modelId="{6C8A54EB-6DA5-AA45-A5D4-42F5C212C1B9}" type="presOf" srcId="{FE37EA8D-9DC0-42F3-A919-FDF30E197E69}" destId="{9C25C694-0D49-024D-B5EB-8CE425977FC3}" srcOrd="0" destOrd="0" presId="urn:microsoft.com/office/officeart/2008/layout/LinedList"/>
    <dgm:cxn modelId="{4FC74CEE-035B-4D7B-99F0-856ABCB3A6DC}" srcId="{DFBA657A-2DE1-498D-A21F-B5FABF08F5A0}" destId="{F3522535-FFE6-4E3F-9C5C-A13CF3BD67AF}" srcOrd="3" destOrd="0" parTransId="{A63EAC08-A638-4234-A712-5BFF0449C04A}" sibTransId="{1E750AF9-3AF0-4C99-B24B-A4407FA6041F}"/>
    <dgm:cxn modelId="{A43333F2-0776-1346-8D8D-DC41F8ECEDBB}" type="presOf" srcId="{F3522535-FFE6-4E3F-9C5C-A13CF3BD67AF}" destId="{E6881C5C-DD4D-444D-8E1D-E6AE31E2788D}" srcOrd="0" destOrd="0" presId="urn:microsoft.com/office/officeart/2008/layout/LinedList"/>
    <dgm:cxn modelId="{B07BB6D0-DC60-D848-95C4-F19DE6E7599C}" type="presParOf" srcId="{351D8A7C-91A8-D14F-8478-8BEA09BE5669}" destId="{4EC2C9CE-97E5-7D44-BBCF-DF22B279C4D1}" srcOrd="0" destOrd="0" presId="urn:microsoft.com/office/officeart/2008/layout/LinedList"/>
    <dgm:cxn modelId="{35308E86-1374-B245-8228-FB1C903CEFB6}" type="presParOf" srcId="{351D8A7C-91A8-D14F-8478-8BEA09BE5669}" destId="{B374D532-AE3C-D546-B37F-5C195AF840EB}" srcOrd="1" destOrd="0" presId="urn:microsoft.com/office/officeart/2008/layout/LinedList"/>
    <dgm:cxn modelId="{0DBB582B-8573-CE42-8368-10C82B15F087}" type="presParOf" srcId="{B374D532-AE3C-D546-B37F-5C195AF840EB}" destId="{9C25C694-0D49-024D-B5EB-8CE425977FC3}" srcOrd="0" destOrd="0" presId="urn:microsoft.com/office/officeart/2008/layout/LinedList"/>
    <dgm:cxn modelId="{FA6435DD-230C-BC46-8C98-31892118C6BF}" type="presParOf" srcId="{B374D532-AE3C-D546-B37F-5C195AF840EB}" destId="{8B003667-D816-DF4A-BB7D-5315DDF80C55}" srcOrd="1" destOrd="0" presId="urn:microsoft.com/office/officeart/2008/layout/LinedList"/>
    <dgm:cxn modelId="{FCD0872B-AEB7-0541-8593-0EC2DBB09F0B}" type="presParOf" srcId="{351D8A7C-91A8-D14F-8478-8BEA09BE5669}" destId="{864D1CFD-48E4-CA4A-ADF2-52AD629D2FAB}" srcOrd="2" destOrd="0" presId="urn:microsoft.com/office/officeart/2008/layout/LinedList"/>
    <dgm:cxn modelId="{6C86B0FE-15CB-EB44-A2DA-D8148C4E09DD}" type="presParOf" srcId="{351D8A7C-91A8-D14F-8478-8BEA09BE5669}" destId="{7D541A1F-BFB4-8243-97FE-216B8F0E0A2D}" srcOrd="3" destOrd="0" presId="urn:microsoft.com/office/officeart/2008/layout/LinedList"/>
    <dgm:cxn modelId="{BC20BEBA-5B37-1F48-BF16-C9944D646252}" type="presParOf" srcId="{7D541A1F-BFB4-8243-97FE-216B8F0E0A2D}" destId="{D5A2A78E-72F2-9A40-A93E-C94218900E1F}" srcOrd="0" destOrd="0" presId="urn:microsoft.com/office/officeart/2008/layout/LinedList"/>
    <dgm:cxn modelId="{C23D3BC8-2CDA-924F-BC47-353FA6B9C3B3}" type="presParOf" srcId="{7D541A1F-BFB4-8243-97FE-216B8F0E0A2D}" destId="{7338DE18-8E08-CB49-8C2F-D96BFF28FF7E}" srcOrd="1" destOrd="0" presId="urn:microsoft.com/office/officeart/2008/layout/LinedList"/>
    <dgm:cxn modelId="{7E5AFB0E-3763-F741-8EF6-D9C3D4CFF39D}" type="presParOf" srcId="{351D8A7C-91A8-D14F-8478-8BEA09BE5669}" destId="{82070306-E975-0A4D-981E-6202DCE5ED5D}" srcOrd="4" destOrd="0" presId="urn:microsoft.com/office/officeart/2008/layout/LinedList"/>
    <dgm:cxn modelId="{8F02650A-7B28-E247-8967-DB9A7A56543D}" type="presParOf" srcId="{351D8A7C-91A8-D14F-8478-8BEA09BE5669}" destId="{6DF8C8E9-8F2C-3B46-AE1C-85386477E1F5}" srcOrd="5" destOrd="0" presId="urn:microsoft.com/office/officeart/2008/layout/LinedList"/>
    <dgm:cxn modelId="{0E2E4A7C-BB0F-F646-81E2-55E20BCA6044}" type="presParOf" srcId="{6DF8C8E9-8F2C-3B46-AE1C-85386477E1F5}" destId="{5B703E0E-23D1-7642-BD9A-22B8A2D201C6}" srcOrd="0" destOrd="0" presId="urn:microsoft.com/office/officeart/2008/layout/LinedList"/>
    <dgm:cxn modelId="{C14F2006-80EB-844B-9092-A89593D83DFA}" type="presParOf" srcId="{6DF8C8E9-8F2C-3B46-AE1C-85386477E1F5}" destId="{6EC43E0B-BBA2-1D4B-9178-399B96F56CBF}" srcOrd="1" destOrd="0" presId="urn:microsoft.com/office/officeart/2008/layout/LinedList"/>
    <dgm:cxn modelId="{E5842743-16A3-4745-AA95-26B48C4238AD}" type="presParOf" srcId="{351D8A7C-91A8-D14F-8478-8BEA09BE5669}" destId="{F5B128A5-29C5-2041-948A-367564DF1998}" srcOrd="6" destOrd="0" presId="urn:microsoft.com/office/officeart/2008/layout/LinedList"/>
    <dgm:cxn modelId="{94CE26BC-62C0-3A4D-BC6A-95CBB55DDC80}" type="presParOf" srcId="{351D8A7C-91A8-D14F-8478-8BEA09BE5669}" destId="{15B102BC-43BA-2C4C-8045-5D070BDDF05D}" srcOrd="7" destOrd="0" presId="urn:microsoft.com/office/officeart/2008/layout/LinedList"/>
    <dgm:cxn modelId="{983AEE37-5104-AA40-A771-3203EA4FAFFB}" type="presParOf" srcId="{15B102BC-43BA-2C4C-8045-5D070BDDF05D}" destId="{E6881C5C-DD4D-444D-8E1D-E6AE31E2788D}" srcOrd="0" destOrd="0" presId="urn:microsoft.com/office/officeart/2008/layout/LinedList"/>
    <dgm:cxn modelId="{B48B2EF2-FEF2-E14B-8F8E-6847BD0530B9}" type="presParOf" srcId="{15B102BC-43BA-2C4C-8045-5D070BDDF05D}" destId="{8B01AFB9-9FE2-5C45-A403-993F289911BB}" srcOrd="1" destOrd="0" presId="urn:microsoft.com/office/officeart/2008/layout/LinedList"/>
    <dgm:cxn modelId="{CF4C0951-A193-B146-8520-CCFECCEEAED9}" type="presParOf" srcId="{351D8A7C-91A8-D14F-8478-8BEA09BE5669}" destId="{FF937BF9-C57A-AC4F-B141-42FCC21460C8}" srcOrd="8" destOrd="0" presId="urn:microsoft.com/office/officeart/2008/layout/LinedList"/>
    <dgm:cxn modelId="{E8333BF5-28FA-E04B-ADAA-0540152C4400}" type="presParOf" srcId="{351D8A7C-91A8-D14F-8478-8BEA09BE5669}" destId="{AC8D64A0-9520-844B-9892-7AFB48483D68}" srcOrd="9" destOrd="0" presId="urn:microsoft.com/office/officeart/2008/layout/LinedList"/>
    <dgm:cxn modelId="{D3892829-53FF-E942-BB04-C52D940F4B18}" type="presParOf" srcId="{AC8D64A0-9520-844B-9892-7AFB48483D68}" destId="{F5CF9122-B77F-1043-B749-2320BE163F5D}" srcOrd="0" destOrd="0" presId="urn:microsoft.com/office/officeart/2008/layout/LinedList"/>
    <dgm:cxn modelId="{73279E32-608A-A343-9426-7AF20ED77D82}" type="presParOf" srcId="{AC8D64A0-9520-844B-9892-7AFB48483D68}" destId="{EAEE7F96-3D25-984F-9F9A-0DD79FD039B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C2C9CE-97E5-7D44-BBCF-DF22B279C4D1}">
      <dsp:nvSpPr>
        <dsp:cNvPr id="0" name=""/>
        <dsp:cNvSpPr/>
      </dsp:nvSpPr>
      <dsp:spPr>
        <a:xfrm>
          <a:off x="0" y="675"/>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25C694-0D49-024D-B5EB-8CE425977FC3}">
      <dsp:nvSpPr>
        <dsp:cNvPr id="0" name=""/>
        <dsp:cNvSpPr/>
      </dsp:nvSpPr>
      <dsp:spPr>
        <a:xfrm>
          <a:off x="0" y="675"/>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Lesdoelen</a:t>
          </a:r>
          <a:endParaRPr lang="en-US" sz="5100" kern="1200"/>
        </a:p>
      </dsp:txBody>
      <dsp:txXfrm>
        <a:off x="0" y="675"/>
        <a:ext cx="6900512" cy="1106957"/>
      </dsp:txXfrm>
    </dsp:sp>
    <dsp:sp modelId="{864D1CFD-48E4-CA4A-ADF2-52AD629D2FAB}">
      <dsp:nvSpPr>
        <dsp:cNvPr id="0" name=""/>
        <dsp:cNvSpPr/>
      </dsp:nvSpPr>
      <dsp:spPr>
        <a:xfrm>
          <a:off x="0" y="1107633"/>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A2A78E-72F2-9A40-A93E-C94218900E1F}">
      <dsp:nvSpPr>
        <dsp:cNvPr id="0" name=""/>
        <dsp:cNvSpPr/>
      </dsp:nvSpPr>
      <dsp:spPr>
        <a:xfrm>
          <a:off x="0" y="1107633"/>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Filmpje </a:t>
          </a:r>
          <a:endParaRPr lang="en-US" sz="5100" kern="1200"/>
        </a:p>
      </dsp:txBody>
      <dsp:txXfrm>
        <a:off x="0" y="1107633"/>
        <a:ext cx="6900512" cy="1106957"/>
      </dsp:txXfrm>
    </dsp:sp>
    <dsp:sp modelId="{82070306-E975-0A4D-981E-6202DCE5ED5D}">
      <dsp:nvSpPr>
        <dsp:cNvPr id="0" name=""/>
        <dsp:cNvSpPr/>
      </dsp:nvSpPr>
      <dsp:spPr>
        <a:xfrm>
          <a:off x="0" y="221459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703E0E-23D1-7642-BD9A-22B8A2D201C6}">
      <dsp:nvSpPr>
        <dsp:cNvPr id="0" name=""/>
        <dsp:cNvSpPr/>
      </dsp:nvSpPr>
      <dsp:spPr>
        <a:xfrm>
          <a:off x="0" y="2214591"/>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Tempratuur</a:t>
          </a:r>
          <a:endParaRPr lang="en-US" sz="5100" kern="1200"/>
        </a:p>
      </dsp:txBody>
      <dsp:txXfrm>
        <a:off x="0" y="2214591"/>
        <a:ext cx="6900512" cy="1106957"/>
      </dsp:txXfrm>
    </dsp:sp>
    <dsp:sp modelId="{F5B128A5-29C5-2041-948A-367564DF1998}">
      <dsp:nvSpPr>
        <dsp:cNvPr id="0" name=""/>
        <dsp:cNvSpPr/>
      </dsp:nvSpPr>
      <dsp:spPr>
        <a:xfrm>
          <a:off x="0" y="3321549"/>
          <a:ext cx="690051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881C5C-DD4D-444D-8E1D-E6AE31E2788D}">
      <dsp:nvSpPr>
        <dsp:cNvPr id="0" name=""/>
        <dsp:cNvSpPr/>
      </dsp:nvSpPr>
      <dsp:spPr>
        <a:xfrm>
          <a:off x="0" y="3321549"/>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Licht</a:t>
          </a:r>
          <a:endParaRPr lang="en-US" sz="5100" kern="1200"/>
        </a:p>
      </dsp:txBody>
      <dsp:txXfrm>
        <a:off x="0" y="3321549"/>
        <a:ext cx="6900512" cy="1106957"/>
      </dsp:txXfrm>
    </dsp:sp>
    <dsp:sp modelId="{FF937BF9-C57A-AC4F-B141-42FCC21460C8}">
      <dsp:nvSpPr>
        <dsp:cNvPr id="0" name=""/>
        <dsp:cNvSpPr/>
      </dsp:nvSpPr>
      <dsp:spPr>
        <a:xfrm>
          <a:off x="0" y="4428507"/>
          <a:ext cx="6900512"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CF9122-B77F-1043-B749-2320BE163F5D}">
      <dsp:nvSpPr>
        <dsp:cNvPr id="0" name=""/>
        <dsp:cNvSpPr/>
      </dsp:nvSpPr>
      <dsp:spPr>
        <a:xfrm>
          <a:off x="0" y="4428507"/>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310" tIns="194310" rIns="194310" bIns="194310" numCol="1" spcCol="1270" anchor="t" anchorCtr="0">
          <a:noAutofit/>
        </a:bodyPr>
        <a:lstStyle/>
        <a:p>
          <a:pPr marL="0" lvl="0" indent="0" algn="l" defTabSz="2266950">
            <a:lnSpc>
              <a:spcPct val="90000"/>
            </a:lnSpc>
            <a:spcBef>
              <a:spcPct val="0"/>
            </a:spcBef>
            <a:spcAft>
              <a:spcPct val="35000"/>
            </a:spcAft>
            <a:buNone/>
          </a:pPr>
          <a:r>
            <a:rPr lang="nl-NL" sz="5100" kern="1200"/>
            <a:t>Vocht en ventilatie</a:t>
          </a:r>
          <a:endParaRPr lang="en-US" sz="5100" kern="1200"/>
        </a:p>
      </dsp:txBody>
      <dsp:txXfrm>
        <a:off x="0" y="4428507"/>
        <a:ext cx="6900512" cy="1106957"/>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11A5D1-EAA1-56E7-F3E8-E44E69B97B6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EAE5C5C-E7E9-B788-20B4-AA175E425D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549720C-35D4-2B8E-C151-DC3FA2B87282}"/>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1A7A05B3-BBDF-DF3D-6B4E-3DF44A49D14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92DF9C6-8CAA-00B1-3D1D-ED52EB029DE3}"/>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7572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50184-E37B-438A-FEEA-47570D0C85A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2CF0AB8-BB23-8BE4-6F45-92EB038656E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EF0CF00-EE0E-319A-6889-A392F470094E}"/>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8ABF1E0A-D20B-05E9-B499-ED3FA068209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7843A90-64AA-CE86-6833-EE205B3B5A5A}"/>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4029210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F2F0CF6-476A-5571-69D1-AED7C22D96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351D2A3-5329-6338-88EE-2754320891B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80C3ACC-D2EE-9A2C-E119-0968262B048D}"/>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36DC915E-7E8F-EE71-EE16-DC7B81AAA8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50D9F6-6BBC-B5AC-AADD-3FBFA21ECEC5}"/>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193476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E0587D-B766-B4D8-E131-0545F28A703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D17E8CB-6BC8-6F1E-807D-AE83B5676CB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1598431-BEBE-26F0-C407-F829992F5A90}"/>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080AAFA4-F306-87AC-BB54-A77682699F3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70197BA-4581-D298-49EC-1667F61A2CDF}"/>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705608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170066-4451-2FBC-1640-67C72D39405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1888141-7C50-98A4-A4B9-73A8856896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30E3BD9-BDC1-24FC-30B3-17001819887D}"/>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1792E71D-020A-3547-BDF8-D436446686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3BD984F-E2AF-363D-0B89-3AD671D48A38}"/>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869977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C3755F-A859-5C50-C3F1-25C4AE1BB4C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6079E1D-00F7-7387-92B7-F234C4BA150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F79EFEA-7D14-8CF2-EFF8-349BB7F31C9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D155531-7E1D-A69B-9BF9-FD56D2598EA6}"/>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6" name="Tijdelijke aanduiding voor voettekst 5">
            <a:extLst>
              <a:ext uri="{FF2B5EF4-FFF2-40B4-BE49-F238E27FC236}">
                <a16:creationId xmlns:a16="http://schemas.microsoft.com/office/drawing/2014/main" id="{13BA693A-9E37-A863-7FCF-5210209899A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9A5656A-A123-3DD6-3581-27364528E236}"/>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7478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E05C94-E83E-C683-111B-CA64D842892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80FE88F-88EF-D5C5-0EC4-1B72FC3B09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9A754F4-75F1-48C6-FA8D-99682D6C42C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0F62868-D37D-EB0B-6279-BE9FA6637C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EBA328E9-C59F-77D4-C669-630159113C8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4A10B0C-9853-CCF1-57F1-AC9A3D122034}"/>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8" name="Tijdelijke aanduiding voor voettekst 7">
            <a:extLst>
              <a:ext uri="{FF2B5EF4-FFF2-40B4-BE49-F238E27FC236}">
                <a16:creationId xmlns:a16="http://schemas.microsoft.com/office/drawing/2014/main" id="{8EC6568E-7483-492C-3688-B52E8C7627B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FE28D42-6F7B-4820-8C04-B1EE74E2398C}"/>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586284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D47F81-8289-6F1B-E6B5-8416DDE50E6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DC62C9D-B722-1C69-2E06-560CA7462B78}"/>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4" name="Tijdelijke aanduiding voor voettekst 3">
            <a:extLst>
              <a:ext uri="{FF2B5EF4-FFF2-40B4-BE49-F238E27FC236}">
                <a16:creationId xmlns:a16="http://schemas.microsoft.com/office/drawing/2014/main" id="{8AF17D3B-74B5-25F3-F3AA-E735E581FC0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14E30D4-C554-4D37-3545-2FFE86CA5A4B}"/>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325019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87AA92B-332B-3DA0-4752-CF742AA567A6}"/>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3" name="Tijdelijke aanduiding voor voettekst 2">
            <a:extLst>
              <a:ext uri="{FF2B5EF4-FFF2-40B4-BE49-F238E27FC236}">
                <a16:creationId xmlns:a16="http://schemas.microsoft.com/office/drawing/2014/main" id="{B3B7FA5F-7A25-FB74-A69A-CC6D3A3AFBB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574D355-9D62-F3AE-A71E-29EBC62D089A}"/>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754353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3926B6-833B-5752-5907-5DE1367F8EB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2639FF1-C342-F37E-3572-C95C8BA2A2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68D804F-576C-82A4-CC63-04BA6396F3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3CB2227-4B0E-8EF8-E7E6-43264B07BAE3}"/>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6" name="Tijdelijke aanduiding voor voettekst 5">
            <a:extLst>
              <a:ext uri="{FF2B5EF4-FFF2-40B4-BE49-F238E27FC236}">
                <a16:creationId xmlns:a16="http://schemas.microsoft.com/office/drawing/2014/main" id="{2F0D6510-AFB6-8FB1-AE44-2355DDD605E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BACA68-7369-548D-47F2-62B50F30391D}"/>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859877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F37E47-9AF4-51E3-4359-1226C54AE5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7D12CD3-EEB7-A2C1-8CA4-69D456713D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739907B-8582-088D-EACA-6DECB095B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F1D299C-6981-FC3B-8008-9B8A5487B152}"/>
              </a:ext>
            </a:extLst>
          </p:cNvPr>
          <p:cNvSpPr>
            <a:spLocks noGrp="1"/>
          </p:cNvSpPr>
          <p:nvPr>
            <p:ph type="dt" sz="half" idx="10"/>
          </p:nvPr>
        </p:nvSpPr>
        <p:spPr/>
        <p:txBody>
          <a:bodyPr/>
          <a:lstStyle/>
          <a:p>
            <a:fld id="{7A039FE5-76F5-1343-B5C2-63495283173E}" type="datetimeFigureOut">
              <a:rPr lang="nl-NL" smtClean="0"/>
              <a:t>11-07-2022</a:t>
            </a:fld>
            <a:endParaRPr lang="nl-NL"/>
          </a:p>
        </p:txBody>
      </p:sp>
      <p:sp>
        <p:nvSpPr>
          <p:cNvPr id="6" name="Tijdelijke aanduiding voor voettekst 5">
            <a:extLst>
              <a:ext uri="{FF2B5EF4-FFF2-40B4-BE49-F238E27FC236}">
                <a16:creationId xmlns:a16="http://schemas.microsoft.com/office/drawing/2014/main" id="{7716BF90-3775-6C5B-01CD-5647C0E2EA4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27B3356-0503-2D16-16A7-DF9681C152B2}"/>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788342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F31D055-2C7B-7999-BB99-4823F99ABD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2B8E7E9-B1C3-3AD7-D0C5-D86B88FCE0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2719316-C7A0-49A0-8BD0-230CF35279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039FE5-76F5-1343-B5C2-63495283173E}" type="datetimeFigureOut">
              <a:rPr lang="nl-NL" smtClean="0"/>
              <a:t>11-07-2022</a:t>
            </a:fld>
            <a:endParaRPr lang="nl-NL"/>
          </a:p>
        </p:txBody>
      </p:sp>
      <p:sp>
        <p:nvSpPr>
          <p:cNvPr id="5" name="Tijdelijke aanduiding voor voettekst 4">
            <a:extLst>
              <a:ext uri="{FF2B5EF4-FFF2-40B4-BE49-F238E27FC236}">
                <a16:creationId xmlns:a16="http://schemas.microsoft.com/office/drawing/2014/main" id="{D20E7C78-44E8-48AE-1A70-8AC59FB29D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FAECE35-1B7F-2ECB-E3FC-335F9575BE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39253E-275F-8948-8CC9-B29D762BF3A6}" type="slidenum">
              <a:rPr lang="nl-NL" smtClean="0"/>
              <a:t>‹nr.›</a:t>
            </a:fld>
            <a:endParaRPr lang="nl-NL"/>
          </a:p>
        </p:txBody>
      </p:sp>
    </p:spTree>
    <p:extLst>
      <p:ext uri="{BB962C8B-B14F-4D97-AF65-F5344CB8AC3E}">
        <p14:creationId xmlns:p14="http://schemas.microsoft.com/office/powerpoint/2010/main" val="2632687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C41274-118C-D493-AC35-160579AD851A}"/>
              </a:ext>
            </a:extLst>
          </p:cNvPr>
          <p:cNvSpPr>
            <a:spLocks noGrp="1"/>
          </p:cNvSpPr>
          <p:nvPr>
            <p:ph type="ctrTitle"/>
          </p:nvPr>
        </p:nvSpPr>
        <p:spPr>
          <a:xfrm>
            <a:off x="890338" y="640080"/>
            <a:ext cx="3734014" cy="3566160"/>
          </a:xfrm>
        </p:spPr>
        <p:txBody>
          <a:bodyPr anchor="b">
            <a:normAutofit/>
          </a:bodyPr>
          <a:lstStyle/>
          <a:p>
            <a:pPr algn="l"/>
            <a:r>
              <a:rPr lang="nl-NL" sz="5000"/>
              <a:t>HUISVESTING EN HYGIËNE</a:t>
            </a:r>
          </a:p>
        </p:txBody>
      </p:sp>
      <p:sp>
        <p:nvSpPr>
          <p:cNvPr id="3" name="Ondertitel 2">
            <a:extLst>
              <a:ext uri="{FF2B5EF4-FFF2-40B4-BE49-F238E27FC236}">
                <a16:creationId xmlns:a16="http://schemas.microsoft.com/office/drawing/2014/main" id="{A6A3E0B5-0D66-7D07-775C-A20FEB09820C}"/>
              </a:ext>
            </a:extLst>
          </p:cNvPr>
          <p:cNvSpPr>
            <a:spLocks noGrp="1"/>
          </p:cNvSpPr>
          <p:nvPr>
            <p:ph type="subTitle" idx="1"/>
          </p:nvPr>
        </p:nvSpPr>
        <p:spPr>
          <a:xfrm>
            <a:off x="890339" y="4636008"/>
            <a:ext cx="3734014" cy="1572768"/>
          </a:xfrm>
        </p:spPr>
        <p:txBody>
          <a:bodyPr>
            <a:normAutofit/>
          </a:bodyPr>
          <a:lstStyle/>
          <a:p>
            <a:pPr algn="l"/>
            <a:r>
              <a:rPr lang="nl-NL" dirty="0"/>
              <a:t>Niveau 2: blok 1 les 2</a:t>
            </a:r>
            <a:endParaRPr lang="nl-NL"/>
          </a:p>
        </p:txBody>
      </p:sp>
      <p:sp>
        <p:nvSpPr>
          <p:cNvPr id="1033"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Relaxdays Konijnen speelgoed - 2-delige set - knaagdieren benodigdheden -  speeltjes cavia | bol.com">
            <a:extLst>
              <a:ext uri="{FF2B5EF4-FFF2-40B4-BE49-F238E27FC236}">
                <a16:creationId xmlns:a16="http://schemas.microsoft.com/office/drawing/2014/main" id="{172B968F-C50A-FF2F-C990-437C7939746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0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3951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D57DDD1A-D11D-02FC-E554-A1D7972A7D70}"/>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Vocht en ventilatie </a:t>
            </a:r>
          </a:p>
        </p:txBody>
      </p:sp>
      <p:sp>
        <p:nvSpPr>
          <p:cNvPr id="3" name="Tijdelijke aanduiding voor inhoud 2">
            <a:extLst>
              <a:ext uri="{FF2B5EF4-FFF2-40B4-BE49-F238E27FC236}">
                <a16:creationId xmlns:a16="http://schemas.microsoft.com/office/drawing/2014/main" id="{C28B8E6A-7F7B-C01B-B645-A6019E57E6FA}"/>
              </a:ext>
            </a:extLst>
          </p:cNvPr>
          <p:cNvSpPr>
            <a:spLocks noGrp="1"/>
          </p:cNvSpPr>
          <p:nvPr>
            <p:ph idx="1"/>
          </p:nvPr>
        </p:nvSpPr>
        <p:spPr>
          <a:xfrm>
            <a:off x="838200" y="2586789"/>
            <a:ext cx="10515600" cy="3590174"/>
          </a:xfrm>
        </p:spPr>
        <p:txBody>
          <a:bodyPr>
            <a:normAutofit/>
          </a:bodyPr>
          <a:lstStyle/>
          <a:p>
            <a:r>
              <a:rPr lang="nl-NL" sz="2200"/>
              <a:t>De </a:t>
            </a:r>
            <a:r>
              <a:rPr lang="nl-NL" sz="2200" b="1"/>
              <a:t>relatieve luchtvochtigheid</a:t>
            </a:r>
            <a:r>
              <a:rPr lang="nl-NL" sz="2200"/>
              <a:t> (rv) is de hoeveelheid waterdamp in de lucht bij een bepaalde omgevingstemperatuur. Dit kun je zien als een percentage. Bij sommige temperaturen is een relatieve luchtvochtigheid van 100% mogelijk. Een waarde van 100% wijst op een maximale hoeveelheid waterdamp in de lucht. Bij een relatieve vochtigheid van 50% bevat de lucht bij een bepaalde temperatuur de helft van de maximaal mogelijke hoeveelheid waterdamp.</a:t>
            </a:r>
            <a:endParaRPr lang="nl-NL" sz="2200" b="1"/>
          </a:p>
        </p:txBody>
      </p:sp>
    </p:spTree>
    <p:extLst>
      <p:ext uri="{BB962C8B-B14F-4D97-AF65-F5344CB8AC3E}">
        <p14:creationId xmlns:p14="http://schemas.microsoft.com/office/powerpoint/2010/main" val="380634080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28F485F-232B-01E2-A057-BFE63597B664}"/>
              </a:ext>
            </a:extLst>
          </p:cNvPr>
          <p:cNvSpPr>
            <a:spLocks noGrp="1"/>
          </p:cNvSpPr>
          <p:nvPr>
            <p:ph type="title"/>
          </p:nvPr>
        </p:nvSpPr>
        <p:spPr>
          <a:xfrm>
            <a:off x="640080" y="4777739"/>
            <a:ext cx="3418990" cy="1412119"/>
          </a:xfrm>
        </p:spPr>
        <p:txBody>
          <a:bodyPr>
            <a:normAutofit/>
          </a:bodyPr>
          <a:lstStyle/>
          <a:p>
            <a:r>
              <a:rPr lang="nl-NL" sz="4800"/>
              <a:t>Vocht en ventilatie</a:t>
            </a:r>
          </a:p>
        </p:txBody>
      </p:sp>
      <p:pic>
        <p:nvPicPr>
          <p:cNvPr id="3074" name="Picture 2" descr="Cavia's | Witte Molen">
            <a:extLst>
              <a:ext uri="{FF2B5EF4-FFF2-40B4-BE49-F238E27FC236}">
                <a16:creationId xmlns:a16="http://schemas.microsoft.com/office/drawing/2014/main" id="{522D7C07-7BDE-DE82-E3E1-C4DBC527F3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89"/>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3081"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C66EE92-30F0-83A6-2E13-B220E1717F55}"/>
              </a:ext>
            </a:extLst>
          </p:cNvPr>
          <p:cNvSpPr>
            <a:spLocks noGrp="1"/>
          </p:cNvSpPr>
          <p:nvPr>
            <p:ph idx="1"/>
          </p:nvPr>
        </p:nvSpPr>
        <p:spPr>
          <a:xfrm>
            <a:off x="4654294" y="4777739"/>
            <a:ext cx="6897626" cy="1399223"/>
          </a:xfrm>
        </p:spPr>
        <p:txBody>
          <a:bodyPr anchor="ctr">
            <a:normAutofit/>
          </a:bodyPr>
          <a:lstStyle/>
          <a:p>
            <a:r>
              <a:rPr lang="nl-NL" sz="1900"/>
              <a:t>Uitdroging en pijnlijke luchtwegen zijn risico’s van een te lage luchtvochtigheid. Let er daarom altijd op dat er voldoende drinkwater voor de dieren beschikbaar is en dat de luchtvochtigheid niet te laag wordt. Voor dieren heeft een te hoge luchtvochtigheid grotere risico’s.</a:t>
            </a:r>
          </a:p>
        </p:txBody>
      </p:sp>
    </p:spTree>
    <p:extLst>
      <p:ext uri="{BB962C8B-B14F-4D97-AF65-F5344CB8AC3E}">
        <p14:creationId xmlns:p14="http://schemas.microsoft.com/office/powerpoint/2010/main" val="36500665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8505ED-EBF4-CB7A-A53C-97E52222E479}"/>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600" kern="1200">
                <a:solidFill>
                  <a:schemeClr val="tx1"/>
                </a:solidFill>
                <a:latin typeface="+mj-lt"/>
                <a:ea typeface="+mj-ea"/>
                <a:cs typeface="+mj-cs"/>
              </a:rPr>
              <a:t>Vocht en ventilatie</a:t>
            </a:r>
          </a:p>
        </p:txBody>
      </p:sp>
      <p:sp>
        <p:nvSpPr>
          <p:cNvPr id="2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descr="Afbeelding met kooi&#10;&#10;Automatisch gegenereerde beschrijving">
            <a:extLst>
              <a:ext uri="{FF2B5EF4-FFF2-40B4-BE49-F238E27FC236}">
                <a16:creationId xmlns:a16="http://schemas.microsoft.com/office/drawing/2014/main" id="{7195C5C0-DB20-B100-AA7E-67F1F8293801}"/>
              </a:ext>
            </a:extLst>
          </p:cNvPr>
          <p:cNvPicPr>
            <a:picLocks noChangeAspect="1"/>
          </p:cNvPicPr>
          <p:nvPr/>
        </p:nvPicPr>
        <p:blipFill>
          <a:blip r:embed="rId2"/>
          <a:stretch>
            <a:fillRect/>
          </a:stretch>
        </p:blipFill>
        <p:spPr>
          <a:xfrm>
            <a:off x="4726312" y="640080"/>
            <a:ext cx="7070584" cy="5550408"/>
          </a:xfrm>
          <a:prstGeom prst="rect">
            <a:avLst/>
          </a:prstGeom>
        </p:spPr>
      </p:pic>
    </p:spTree>
    <p:extLst>
      <p:ext uri="{BB962C8B-B14F-4D97-AF65-F5344CB8AC3E}">
        <p14:creationId xmlns:p14="http://schemas.microsoft.com/office/powerpoint/2010/main" val="257835437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9ED1AA-8684-4D37-B208-8777E1A77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raphic 33">
            <a:extLst>
              <a:ext uri="{FF2B5EF4-FFF2-40B4-BE49-F238E27FC236}">
                <a16:creationId xmlns:a16="http://schemas.microsoft.com/office/drawing/2014/main" id="{4180E01B-B1F4-437C-807D-1C930718E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10784" y="0"/>
            <a:ext cx="9570431" cy="6858000"/>
          </a:xfrm>
          <a:custGeom>
            <a:avLst/>
            <a:gdLst>
              <a:gd name="connsiteX0" fmla="*/ 7178288 w 7187261"/>
              <a:gd name="connsiteY0" fmla="*/ 2604802 h 5150263"/>
              <a:gd name="connsiteX1" fmla="*/ 7169335 w 7187261"/>
              <a:gd name="connsiteY1" fmla="*/ 2328577 h 5150263"/>
              <a:gd name="connsiteX2" fmla="*/ 7060845 w 7187261"/>
              <a:gd name="connsiteY2" fmla="*/ 1661160 h 5150263"/>
              <a:gd name="connsiteX3" fmla="*/ 6212263 w 7187261"/>
              <a:gd name="connsiteY3" fmla="*/ 243840 h 5150263"/>
              <a:gd name="connsiteX4" fmla="*/ 5953564 w 7187261"/>
              <a:gd name="connsiteY4" fmla="*/ 0 h 5150263"/>
              <a:gd name="connsiteX5" fmla="*/ 1408615 w 7187261"/>
              <a:gd name="connsiteY5" fmla="*/ 0 h 5150263"/>
              <a:gd name="connsiteX6" fmla="*/ 805111 w 7187261"/>
              <a:gd name="connsiteY6" fmla="*/ 676275 h 5150263"/>
              <a:gd name="connsiteX7" fmla="*/ 104928 w 7187261"/>
              <a:gd name="connsiteY7" fmla="*/ 2183035 h 5150263"/>
              <a:gd name="connsiteX8" fmla="*/ 51588 w 7187261"/>
              <a:gd name="connsiteY8" fmla="*/ 2400014 h 5150263"/>
              <a:gd name="connsiteX9" fmla="*/ 41301 w 7187261"/>
              <a:gd name="connsiteY9" fmla="*/ 2424208 h 5150263"/>
              <a:gd name="connsiteX10" fmla="*/ 119692 w 7187261"/>
              <a:gd name="connsiteY10" fmla="*/ 1834801 h 5150263"/>
              <a:gd name="connsiteX11" fmla="*/ 870071 w 7187261"/>
              <a:gd name="connsiteY11" fmla="*/ 462248 h 5150263"/>
              <a:gd name="connsiteX12" fmla="*/ 1389279 w 7187261"/>
              <a:gd name="connsiteY12" fmla="*/ 476 h 5150263"/>
              <a:gd name="connsiteX13" fmla="*/ 1320223 w 7187261"/>
              <a:gd name="connsiteY13" fmla="*/ 476 h 5150263"/>
              <a:gd name="connsiteX14" fmla="*/ 423158 w 7187261"/>
              <a:gd name="connsiteY14" fmla="*/ 989743 h 5150263"/>
              <a:gd name="connsiteX15" fmla="*/ 25585 w 7187261"/>
              <a:gd name="connsiteY15" fmla="*/ 2113693 h 5150263"/>
              <a:gd name="connsiteX16" fmla="*/ 2344 w 7187261"/>
              <a:gd name="connsiteY16" fmla="*/ 2725865 h 5150263"/>
              <a:gd name="connsiteX17" fmla="*/ 447256 w 7187261"/>
              <a:gd name="connsiteY17" fmla="*/ 4210717 h 5150263"/>
              <a:gd name="connsiteX18" fmla="*/ 1138962 w 7187261"/>
              <a:gd name="connsiteY18" fmla="*/ 4988910 h 5150263"/>
              <a:gd name="connsiteX19" fmla="*/ 1348512 w 7187261"/>
              <a:gd name="connsiteY19" fmla="*/ 5146834 h 5150263"/>
              <a:gd name="connsiteX20" fmla="*/ 1422712 w 7187261"/>
              <a:gd name="connsiteY20" fmla="*/ 5146834 h 5150263"/>
              <a:gd name="connsiteX21" fmla="*/ 480594 w 7187261"/>
              <a:gd name="connsiteY21" fmla="*/ 4187952 h 5150263"/>
              <a:gd name="connsiteX22" fmla="*/ 398679 w 7187261"/>
              <a:gd name="connsiteY22" fmla="*/ 4046125 h 5150263"/>
              <a:gd name="connsiteX23" fmla="*/ 411823 w 7187261"/>
              <a:gd name="connsiteY23" fmla="*/ 4053078 h 5150263"/>
              <a:gd name="connsiteX24" fmla="*/ 1439380 w 7187261"/>
              <a:gd name="connsiteY24" fmla="*/ 5147405 h 5150263"/>
              <a:gd name="connsiteX25" fmla="*/ 5710010 w 7187261"/>
              <a:gd name="connsiteY25" fmla="*/ 5150263 h 5150263"/>
              <a:gd name="connsiteX26" fmla="*/ 5999665 w 7187261"/>
              <a:gd name="connsiteY26" fmla="*/ 4910900 h 5150263"/>
              <a:gd name="connsiteX27" fmla="*/ 6954165 w 7187261"/>
              <a:gd name="connsiteY27" fmla="*/ 3545777 h 5150263"/>
              <a:gd name="connsiteX28" fmla="*/ 7137712 w 7187261"/>
              <a:gd name="connsiteY28" fmla="*/ 2799207 h 5150263"/>
              <a:gd name="connsiteX29" fmla="*/ 7142951 w 7187261"/>
              <a:gd name="connsiteY29" fmla="*/ 2754535 h 5150263"/>
              <a:gd name="connsiteX30" fmla="*/ 7149428 w 7187261"/>
              <a:gd name="connsiteY30" fmla="*/ 2774823 h 5150263"/>
              <a:gd name="connsiteX31" fmla="*/ 7066465 w 7187261"/>
              <a:gd name="connsiteY31" fmla="*/ 3465672 h 5150263"/>
              <a:gd name="connsiteX32" fmla="*/ 6452578 w 7187261"/>
              <a:gd name="connsiteY32" fmla="*/ 4552760 h 5150263"/>
              <a:gd name="connsiteX33" fmla="*/ 5752110 w 7187261"/>
              <a:gd name="connsiteY33" fmla="*/ 5150263 h 5150263"/>
              <a:gd name="connsiteX34" fmla="*/ 5827643 w 7187261"/>
              <a:gd name="connsiteY34" fmla="*/ 5150263 h 5150263"/>
              <a:gd name="connsiteX35" fmla="*/ 6642793 w 7187261"/>
              <a:gd name="connsiteY35" fmla="*/ 4389406 h 5150263"/>
              <a:gd name="connsiteX36" fmla="*/ 7102469 w 7187261"/>
              <a:gd name="connsiteY36" fmla="*/ 3490817 h 5150263"/>
              <a:gd name="connsiteX37" fmla="*/ 7187242 w 7187261"/>
              <a:gd name="connsiteY37" fmla="*/ 2990183 h 5150263"/>
              <a:gd name="connsiteX38" fmla="*/ 7178288 w 7187261"/>
              <a:gd name="connsiteY38" fmla="*/ 2604802 h 5150263"/>
              <a:gd name="connsiteX39" fmla="*/ 6342565 w 7187261"/>
              <a:gd name="connsiteY39" fmla="*/ 441389 h 5150263"/>
              <a:gd name="connsiteX40" fmla="*/ 7126567 w 7187261"/>
              <a:gd name="connsiteY40" fmla="*/ 2355056 h 5150263"/>
              <a:gd name="connsiteX41" fmla="*/ 6342565 w 7187261"/>
              <a:gd name="connsiteY41" fmla="*/ 441389 h 515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87261" h="5150263">
                <a:moveTo>
                  <a:pt x="7178288" y="2604802"/>
                </a:moveTo>
                <a:cubicBezTo>
                  <a:pt x="7168763" y="2513076"/>
                  <a:pt x="7174478" y="2420684"/>
                  <a:pt x="7169335" y="2328577"/>
                </a:cubicBezTo>
                <a:cubicBezTo>
                  <a:pt x="7156952" y="2102882"/>
                  <a:pt x="7120586" y="1879149"/>
                  <a:pt x="7060845" y="1661160"/>
                </a:cubicBezTo>
                <a:cubicBezTo>
                  <a:pt x="6910588" y="1121007"/>
                  <a:pt x="6617428" y="631374"/>
                  <a:pt x="6212263" y="243840"/>
                </a:cubicBezTo>
                <a:cubicBezTo>
                  <a:pt x="6126538" y="162496"/>
                  <a:pt x="6040813" y="80201"/>
                  <a:pt x="5953564" y="0"/>
                </a:cubicBezTo>
                <a:lnTo>
                  <a:pt x="1408615" y="0"/>
                </a:lnTo>
                <a:cubicBezTo>
                  <a:pt x="1180967" y="200316"/>
                  <a:pt x="978332" y="427387"/>
                  <a:pt x="805111" y="676275"/>
                </a:cubicBezTo>
                <a:cubicBezTo>
                  <a:pt x="481261" y="1136523"/>
                  <a:pt x="252089" y="1640872"/>
                  <a:pt x="104928" y="2183035"/>
                </a:cubicBezTo>
                <a:cubicBezTo>
                  <a:pt x="85878" y="2254853"/>
                  <a:pt x="69495" y="2327720"/>
                  <a:pt x="51588" y="2400014"/>
                </a:cubicBezTo>
                <a:cubicBezTo>
                  <a:pt x="49683" y="2407634"/>
                  <a:pt x="51588" y="2416969"/>
                  <a:pt x="41301" y="2424208"/>
                </a:cubicBezTo>
                <a:cubicBezTo>
                  <a:pt x="45900" y="2225469"/>
                  <a:pt x="72186" y="2027834"/>
                  <a:pt x="119692" y="1834801"/>
                </a:cubicBezTo>
                <a:cubicBezTo>
                  <a:pt x="247993" y="1310926"/>
                  <a:pt x="506121" y="857726"/>
                  <a:pt x="870071" y="462248"/>
                </a:cubicBezTo>
                <a:cubicBezTo>
                  <a:pt x="1027729" y="291823"/>
                  <a:pt x="1201617" y="137169"/>
                  <a:pt x="1389279" y="476"/>
                </a:cubicBezTo>
                <a:lnTo>
                  <a:pt x="1320223" y="476"/>
                </a:lnTo>
                <a:cubicBezTo>
                  <a:pt x="960844" y="274320"/>
                  <a:pt x="656330" y="599123"/>
                  <a:pt x="423158" y="989743"/>
                </a:cubicBezTo>
                <a:cubicBezTo>
                  <a:pt x="215608" y="1337596"/>
                  <a:pt x="80258" y="1711357"/>
                  <a:pt x="25585" y="2113693"/>
                </a:cubicBezTo>
                <a:cubicBezTo>
                  <a:pt x="-2705" y="2316480"/>
                  <a:pt x="-2228" y="2521077"/>
                  <a:pt x="2344" y="2725865"/>
                </a:cubicBezTo>
                <a:cubicBezTo>
                  <a:pt x="14155" y="3261932"/>
                  <a:pt x="170650" y="3754565"/>
                  <a:pt x="447256" y="4210717"/>
                </a:cubicBezTo>
                <a:cubicBezTo>
                  <a:pt x="629851" y="4511612"/>
                  <a:pt x="866356" y="4767167"/>
                  <a:pt x="1138962" y="4988910"/>
                </a:cubicBezTo>
                <a:cubicBezTo>
                  <a:pt x="1207161" y="5044345"/>
                  <a:pt x="1277008" y="5096990"/>
                  <a:pt x="1348512" y="5146834"/>
                </a:cubicBezTo>
                <a:lnTo>
                  <a:pt x="1422712" y="5146834"/>
                </a:lnTo>
                <a:cubicBezTo>
                  <a:pt x="1043426" y="4892802"/>
                  <a:pt x="724720" y="4577334"/>
                  <a:pt x="480594" y="4187952"/>
                </a:cubicBezTo>
                <a:cubicBezTo>
                  <a:pt x="452019" y="4141851"/>
                  <a:pt x="423444" y="4095179"/>
                  <a:pt x="398679" y="4046125"/>
                </a:cubicBezTo>
                <a:cubicBezTo>
                  <a:pt x="407442" y="4043267"/>
                  <a:pt x="409156" y="4048982"/>
                  <a:pt x="411823" y="4053078"/>
                </a:cubicBezTo>
                <a:cubicBezTo>
                  <a:pt x="683572" y="4484656"/>
                  <a:pt x="1033139" y="4842701"/>
                  <a:pt x="1439380" y="5147405"/>
                </a:cubicBezTo>
                <a:lnTo>
                  <a:pt x="5710010" y="5150263"/>
                </a:lnTo>
                <a:cubicBezTo>
                  <a:pt x="5810594" y="5075482"/>
                  <a:pt x="5907272" y="4995587"/>
                  <a:pt x="5999665" y="4910900"/>
                </a:cubicBezTo>
                <a:cubicBezTo>
                  <a:pt x="6418765" y="4526661"/>
                  <a:pt x="6746901" y="4078129"/>
                  <a:pt x="6954165" y="3545777"/>
                </a:cubicBezTo>
                <a:cubicBezTo>
                  <a:pt x="7048234" y="3306175"/>
                  <a:pt x="7109956" y="3055115"/>
                  <a:pt x="7137712" y="2799207"/>
                </a:cubicBezTo>
                <a:cubicBezTo>
                  <a:pt x="7139236" y="2784920"/>
                  <a:pt x="7141046" y="2770632"/>
                  <a:pt x="7142951" y="2754535"/>
                </a:cubicBezTo>
                <a:cubicBezTo>
                  <a:pt x="7151714" y="2760440"/>
                  <a:pt x="7149237" y="2768441"/>
                  <a:pt x="7149428" y="2774823"/>
                </a:cubicBezTo>
                <a:cubicBezTo>
                  <a:pt x="7156743" y="3007967"/>
                  <a:pt x="7128777" y="3240881"/>
                  <a:pt x="7066465" y="3465672"/>
                </a:cubicBezTo>
                <a:cubicBezTo>
                  <a:pt x="6952165" y="3878580"/>
                  <a:pt x="6737948" y="4235863"/>
                  <a:pt x="6452578" y="4552760"/>
                </a:cubicBezTo>
                <a:cubicBezTo>
                  <a:pt x="6244553" y="4783836"/>
                  <a:pt x="6008809" y="4980242"/>
                  <a:pt x="5752110" y="5150263"/>
                </a:cubicBezTo>
                <a:lnTo>
                  <a:pt x="5827643" y="5150263"/>
                </a:lnTo>
                <a:cubicBezTo>
                  <a:pt x="6136539" y="4938904"/>
                  <a:pt x="6412192" y="4689348"/>
                  <a:pt x="6642793" y="4389406"/>
                </a:cubicBezTo>
                <a:cubicBezTo>
                  <a:pt x="6851295" y="4118324"/>
                  <a:pt x="7009125" y="3820859"/>
                  <a:pt x="7102469" y="3490817"/>
                </a:cubicBezTo>
                <a:cubicBezTo>
                  <a:pt x="7148646" y="3327473"/>
                  <a:pt x="7177069" y="3159624"/>
                  <a:pt x="7187242" y="2990183"/>
                </a:cubicBezTo>
                <a:cubicBezTo>
                  <a:pt x="7187623" y="2984087"/>
                  <a:pt x="7182384" y="2642330"/>
                  <a:pt x="7178288" y="2604802"/>
                </a:cubicBezTo>
                <a:close/>
                <a:moveTo>
                  <a:pt x="6342565" y="441389"/>
                </a:moveTo>
                <a:cubicBezTo>
                  <a:pt x="6829797" y="986533"/>
                  <a:pt x="7091135" y="1624422"/>
                  <a:pt x="7126567" y="2355056"/>
                </a:cubicBezTo>
                <a:cubicBezTo>
                  <a:pt x="7001123" y="1661827"/>
                  <a:pt x="6756426" y="1017365"/>
                  <a:pt x="6342565" y="441389"/>
                </a:cubicBezTo>
                <a:close/>
              </a:path>
            </a:pathLst>
          </a:custGeom>
          <a:solidFill>
            <a:schemeClr val="accent2"/>
          </a:solidFill>
          <a:ln w="9525"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044B4BD4-6101-3102-871D-25090B16FCDE}"/>
              </a:ext>
            </a:extLst>
          </p:cNvPr>
          <p:cNvSpPr>
            <a:spLocks noGrp="1"/>
          </p:cNvSpPr>
          <p:nvPr>
            <p:ph type="title"/>
          </p:nvPr>
        </p:nvSpPr>
        <p:spPr>
          <a:xfrm>
            <a:off x="2558716" y="955309"/>
            <a:ext cx="7074568" cy="2898975"/>
          </a:xfrm>
        </p:spPr>
        <p:txBody>
          <a:bodyPr vert="horz" lIns="91440" tIns="45720" rIns="91440" bIns="45720" rtlCol="0" anchor="b">
            <a:normAutofit/>
          </a:bodyPr>
          <a:lstStyle/>
          <a:p>
            <a:pPr algn="ctr"/>
            <a:r>
              <a:rPr lang="en-US" sz="6600" kern="1200">
                <a:solidFill>
                  <a:srgbClr val="FFFFFF"/>
                </a:solidFill>
                <a:latin typeface="+mj-lt"/>
                <a:ea typeface="+mj-ea"/>
                <a:cs typeface="+mj-cs"/>
              </a:rPr>
              <a:t>Afsluiting </a:t>
            </a:r>
          </a:p>
        </p:txBody>
      </p:sp>
      <p:sp>
        <p:nvSpPr>
          <p:cNvPr id="3" name="Tijdelijke aanduiding voor inhoud 2">
            <a:extLst>
              <a:ext uri="{FF2B5EF4-FFF2-40B4-BE49-F238E27FC236}">
                <a16:creationId xmlns:a16="http://schemas.microsoft.com/office/drawing/2014/main" id="{050A8389-FBAF-CC9B-142F-4D9817504AB3}"/>
              </a:ext>
            </a:extLst>
          </p:cNvPr>
          <p:cNvSpPr>
            <a:spLocks noGrp="1"/>
          </p:cNvSpPr>
          <p:nvPr>
            <p:ph idx="1"/>
          </p:nvPr>
        </p:nvSpPr>
        <p:spPr>
          <a:xfrm>
            <a:off x="2634916" y="4533813"/>
            <a:ext cx="6930189" cy="938463"/>
          </a:xfrm>
        </p:spPr>
        <p:txBody>
          <a:bodyPr vert="horz" lIns="91440" tIns="45720" rIns="91440" bIns="45720" rtlCol="0">
            <a:normAutofit/>
          </a:bodyPr>
          <a:lstStyle/>
          <a:p>
            <a:pPr marL="0" indent="0" algn="ctr">
              <a:buNone/>
            </a:pPr>
            <a:r>
              <a:rPr lang="en-US" sz="2400" kern="1200">
                <a:solidFill>
                  <a:srgbClr val="FFFFFF"/>
                </a:solidFill>
                <a:latin typeface="+mn-lt"/>
                <a:ea typeface="+mn-ea"/>
                <a:cs typeface="+mn-cs"/>
              </a:rPr>
              <a:t>Tot volgende week</a:t>
            </a:r>
          </a:p>
        </p:txBody>
      </p:sp>
      <p:sp>
        <p:nvSpPr>
          <p:cNvPr id="12" name="sketch line">
            <a:extLst>
              <a:ext uri="{FF2B5EF4-FFF2-40B4-BE49-F238E27FC236}">
                <a16:creationId xmlns:a16="http://schemas.microsoft.com/office/drawing/2014/main" id="{41F77738-2AF0-4750-A0C7-F97C2C175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173498"/>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85903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27DCB8E-8EF7-9F7B-BCFF-CB8B7FA8D613}"/>
              </a:ext>
            </a:extLst>
          </p:cNvPr>
          <p:cNvSpPr>
            <a:spLocks noGrp="1"/>
          </p:cNvSpPr>
          <p:nvPr>
            <p:ph type="title"/>
          </p:nvPr>
        </p:nvSpPr>
        <p:spPr>
          <a:xfrm>
            <a:off x="635000" y="640823"/>
            <a:ext cx="3418659" cy="5583148"/>
          </a:xfrm>
        </p:spPr>
        <p:txBody>
          <a:bodyPr anchor="ctr">
            <a:normAutofit/>
          </a:bodyPr>
          <a:lstStyle/>
          <a:p>
            <a:r>
              <a:rPr lang="nl-NL" sz="5400"/>
              <a:t>Inhoud	</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12165557-FBFD-D350-C679-15C162F0C5CB}"/>
              </a:ext>
            </a:extLst>
          </p:cNvPr>
          <p:cNvGraphicFramePr>
            <a:graphicFrameLocks noGrp="1"/>
          </p:cNvGraphicFramePr>
          <p:nvPr>
            <p:ph idx="1"/>
            <p:extLst>
              <p:ext uri="{D42A27DB-BD31-4B8C-83A1-F6EECF244321}">
                <p14:modId xmlns:p14="http://schemas.microsoft.com/office/powerpoint/2010/main" val="2548190948"/>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630806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1E267D91-22B8-F9CD-5D79-50EAF46F7185}"/>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Lesdoelen	</a:t>
            </a:r>
          </a:p>
        </p:txBody>
      </p:sp>
      <p:sp>
        <p:nvSpPr>
          <p:cNvPr id="17" name="Tijdelijke aanduiding voor inhoud 2">
            <a:extLst>
              <a:ext uri="{FF2B5EF4-FFF2-40B4-BE49-F238E27FC236}">
                <a16:creationId xmlns:a16="http://schemas.microsoft.com/office/drawing/2014/main" id="{A8D8649E-AAA4-0196-8C67-3B9FC3D5CA6D}"/>
              </a:ext>
            </a:extLst>
          </p:cNvPr>
          <p:cNvSpPr>
            <a:spLocks noGrp="1"/>
          </p:cNvSpPr>
          <p:nvPr>
            <p:ph idx="1"/>
          </p:nvPr>
        </p:nvSpPr>
        <p:spPr>
          <a:xfrm>
            <a:off x="838200" y="2586789"/>
            <a:ext cx="10515600" cy="3590174"/>
          </a:xfrm>
        </p:spPr>
        <p:txBody>
          <a:bodyPr>
            <a:normAutofit lnSpcReduction="10000"/>
          </a:bodyPr>
          <a:lstStyle/>
          <a:p>
            <a:r>
              <a:rPr lang="nl-NL" sz="3200" dirty="0"/>
              <a:t>Je kunt het begrip optimale omgevingstempratuur uitleggen</a:t>
            </a:r>
          </a:p>
          <a:p>
            <a:r>
              <a:rPr lang="nl-NL" sz="3200" dirty="0"/>
              <a:t>Je weet het verschil tussen onderste en bovenste kritieke tempratuur</a:t>
            </a:r>
          </a:p>
          <a:p>
            <a:r>
              <a:rPr lang="nl-NL" sz="3200" dirty="0"/>
              <a:t>Je weet op welke 3 dingen licht invloed kan hebben bij de huisvesting</a:t>
            </a:r>
          </a:p>
          <a:p>
            <a:r>
              <a:rPr lang="nl-NL" sz="3200" dirty="0"/>
              <a:t>Je kunt het begrip relatieve luchtvochtigheid uitleggen</a:t>
            </a:r>
          </a:p>
          <a:p>
            <a:r>
              <a:rPr lang="nl-NL" sz="3200" dirty="0"/>
              <a:t>Je weet de risico’s van een te lage luchtvochtigheid</a:t>
            </a:r>
          </a:p>
          <a:p>
            <a:endParaRPr lang="nl-NL" sz="2200" dirty="0"/>
          </a:p>
          <a:p>
            <a:endParaRPr lang="nl-NL" sz="2200" dirty="0"/>
          </a:p>
        </p:txBody>
      </p:sp>
    </p:spTree>
    <p:extLst>
      <p:ext uri="{BB962C8B-B14F-4D97-AF65-F5344CB8AC3E}">
        <p14:creationId xmlns:p14="http://schemas.microsoft.com/office/powerpoint/2010/main" val="183592111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D3CA4D-1B15-42D9-C128-356DB46302EF}"/>
              </a:ext>
            </a:extLst>
          </p:cNvPr>
          <p:cNvSpPr>
            <a:spLocks noGrp="1"/>
          </p:cNvSpPr>
          <p:nvPr>
            <p:ph type="title"/>
          </p:nvPr>
        </p:nvSpPr>
        <p:spPr/>
        <p:txBody>
          <a:bodyPr/>
          <a:lstStyle/>
          <a:p>
            <a:r>
              <a:rPr lang="nl-NL" dirty="0"/>
              <a:t>Filmpje	</a:t>
            </a:r>
          </a:p>
        </p:txBody>
      </p:sp>
      <p:sp>
        <p:nvSpPr>
          <p:cNvPr id="3" name="Tijdelijke aanduiding voor inhoud 2">
            <a:extLst>
              <a:ext uri="{FF2B5EF4-FFF2-40B4-BE49-F238E27FC236}">
                <a16:creationId xmlns:a16="http://schemas.microsoft.com/office/drawing/2014/main" id="{DEDFCDE8-ABD2-9C49-3019-70FAD5668E95}"/>
              </a:ext>
            </a:extLst>
          </p:cNvPr>
          <p:cNvSpPr>
            <a:spLocks noGrp="1"/>
          </p:cNvSpPr>
          <p:nvPr>
            <p:ph idx="1"/>
          </p:nvPr>
        </p:nvSpPr>
        <p:spPr/>
        <p:txBody>
          <a:bodyPr/>
          <a:lstStyle/>
          <a:p>
            <a:r>
              <a:rPr lang="nl-NL" dirty="0"/>
              <a:t>ANIMALIS </a:t>
            </a:r>
            <a:r>
              <a:rPr lang="nl-NL"/>
              <a:t>( ontwikkelcentrum ) </a:t>
            </a:r>
          </a:p>
        </p:txBody>
      </p:sp>
    </p:spTree>
    <p:extLst>
      <p:ext uri="{BB962C8B-B14F-4D97-AF65-F5344CB8AC3E}">
        <p14:creationId xmlns:p14="http://schemas.microsoft.com/office/powerpoint/2010/main" val="270777707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CFD8C91-415B-40BC-3D96-E9F458B434B1}"/>
              </a:ext>
            </a:extLst>
          </p:cNvPr>
          <p:cNvSpPr>
            <a:spLocks noGrp="1"/>
          </p:cNvSpPr>
          <p:nvPr>
            <p:ph type="title"/>
          </p:nvPr>
        </p:nvSpPr>
        <p:spPr>
          <a:xfrm>
            <a:off x="841248" y="548640"/>
            <a:ext cx="3600860" cy="5431536"/>
          </a:xfrm>
        </p:spPr>
        <p:txBody>
          <a:bodyPr>
            <a:normAutofit/>
          </a:bodyPr>
          <a:lstStyle/>
          <a:p>
            <a:r>
              <a:rPr lang="nl-NL" sz="5400"/>
              <a:t>Tempratuur	</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jdelijke aanduiding voor inhoud 2">
            <a:extLst>
              <a:ext uri="{FF2B5EF4-FFF2-40B4-BE49-F238E27FC236}">
                <a16:creationId xmlns:a16="http://schemas.microsoft.com/office/drawing/2014/main" id="{BE7A7AC6-2616-7CFF-C47C-E4B2E3C3A536}"/>
              </a:ext>
            </a:extLst>
          </p:cNvPr>
          <p:cNvSpPr>
            <a:spLocks noGrp="1"/>
          </p:cNvSpPr>
          <p:nvPr>
            <p:ph idx="1"/>
          </p:nvPr>
        </p:nvSpPr>
        <p:spPr>
          <a:xfrm>
            <a:off x="5126418" y="552091"/>
            <a:ext cx="6224335" cy="5431536"/>
          </a:xfrm>
        </p:spPr>
        <p:txBody>
          <a:bodyPr anchor="ctr">
            <a:normAutofit/>
          </a:bodyPr>
          <a:lstStyle/>
          <a:p>
            <a:r>
              <a:rPr lang="nl-NL" sz="2200"/>
              <a:t>De tempratuur is dus mega belangrijk!</a:t>
            </a:r>
          </a:p>
          <a:p>
            <a:endParaRPr lang="nl-NL" sz="2200"/>
          </a:p>
          <a:p>
            <a:r>
              <a:rPr lang="nl-NL" sz="2200"/>
              <a:t>Een van de eerste dingen waar je aan zult denken bij klimaat is de temperatuur van de omgeving. Ieder dier voelt zich prettig bij een andere temperatuur.</a:t>
            </a:r>
          </a:p>
          <a:p>
            <a:pPr marL="0" indent="0">
              <a:buNone/>
            </a:pPr>
            <a:endParaRPr lang="nl-NL" sz="2200"/>
          </a:p>
          <a:p>
            <a:r>
              <a:rPr lang="nl-NL" sz="2200"/>
              <a:t>De temperatuur waarbij dieren zich het prettigst voelen noem je de </a:t>
            </a:r>
            <a:r>
              <a:rPr lang="nl-NL" sz="2200" b="1"/>
              <a:t>optimale omgevingstemperatuur</a:t>
            </a:r>
            <a:endParaRPr lang="nl-NL" sz="2200"/>
          </a:p>
        </p:txBody>
      </p:sp>
    </p:spTree>
    <p:extLst>
      <p:ext uri="{BB962C8B-B14F-4D97-AF65-F5344CB8AC3E}">
        <p14:creationId xmlns:p14="http://schemas.microsoft.com/office/powerpoint/2010/main" val="353581618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850F50F-1A5B-D748-A89F-5615504905C7}"/>
              </a:ext>
            </a:extLst>
          </p:cNvPr>
          <p:cNvSpPr>
            <a:spLocks noGrp="1"/>
          </p:cNvSpPr>
          <p:nvPr>
            <p:ph type="title"/>
          </p:nvPr>
        </p:nvSpPr>
        <p:spPr>
          <a:xfrm>
            <a:off x="838200" y="365125"/>
            <a:ext cx="10515600" cy="1325563"/>
          </a:xfrm>
        </p:spPr>
        <p:txBody>
          <a:bodyPr>
            <a:normAutofit/>
          </a:bodyPr>
          <a:lstStyle/>
          <a:p>
            <a:r>
              <a:rPr lang="nl-NL" sz="5400" dirty="0"/>
              <a:t>Tempratuur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DDC5550-4906-4865-F846-CEF5596A84CF}"/>
              </a:ext>
            </a:extLst>
          </p:cNvPr>
          <p:cNvSpPr>
            <a:spLocks noGrp="1"/>
          </p:cNvSpPr>
          <p:nvPr>
            <p:ph idx="1"/>
          </p:nvPr>
        </p:nvSpPr>
        <p:spPr>
          <a:xfrm>
            <a:off x="838200" y="1929384"/>
            <a:ext cx="10515600" cy="4251960"/>
          </a:xfrm>
        </p:spPr>
        <p:txBody>
          <a:bodyPr>
            <a:normAutofit/>
          </a:bodyPr>
          <a:lstStyle/>
          <a:p>
            <a:r>
              <a:rPr lang="nl-NL" sz="2200"/>
              <a:t>De temperatuur in een verblijf mag niet lager komen dan de </a:t>
            </a:r>
            <a:r>
              <a:rPr lang="nl-NL" sz="2200" b="1"/>
              <a:t>onderste kritieke temperatuur</a:t>
            </a:r>
            <a:r>
              <a:rPr lang="nl-NL" sz="2200"/>
              <a:t>. Dit is de</a:t>
            </a:r>
            <a:r>
              <a:rPr lang="nl-NL" sz="2200" b="1"/>
              <a:t> </a:t>
            </a:r>
            <a:r>
              <a:rPr lang="nl-NL" sz="2200"/>
              <a:t>minimale temperatuur waarbij een dier zich prettig voelt. Ook mag de temperatuur niet hoger komen dan de maximale temperatuur waarbij een dier zich prettig voelt. Dit noem je de </a:t>
            </a:r>
            <a:r>
              <a:rPr lang="nl-NL" sz="2200" b="1"/>
              <a:t>bovenste kritieke temperatuur. </a:t>
            </a:r>
          </a:p>
          <a:p>
            <a:endParaRPr lang="nl-NL" sz="2200" b="1"/>
          </a:p>
          <a:p>
            <a:r>
              <a:rPr lang="nl-NL" sz="2200"/>
              <a:t>Koudbloedig betekent dat de lichaamstemperatuur van een dier ongeveer gelijk is aan die van de omgeving. Het tegenovergestelde van een koudbloedig dier is een </a:t>
            </a:r>
            <a:r>
              <a:rPr lang="nl-NL" sz="2200" b="1"/>
              <a:t>warmbloedig</a:t>
            </a:r>
            <a:r>
              <a:rPr lang="nl-NL" sz="2200"/>
              <a:t> dier. Warmbloedige dieren zijn wel in staat hun eigen lichaamstemperatuur te regelen.</a:t>
            </a:r>
          </a:p>
        </p:txBody>
      </p:sp>
    </p:spTree>
    <p:extLst>
      <p:ext uri="{BB962C8B-B14F-4D97-AF65-F5344CB8AC3E}">
        <p14:creationId xmlns:p14="http://schemas.microsoft.com/office/powerpoint/2010/main" val="39385516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5243B65-7E07-781B-6259-ED027D48F0C6}"/>
              </a:ext>
            </a:extLst>
          </p:cNvPr>
          <p:cNvSpPr>
            <a:spLocks noGrp="1"/>
          </p:cNvSpPr>
          <p:nvPr>
            <p:ph type="title"/>
          </p:nvPr>
        </p:nvSpPr>
        <p:spPr>
          <a:xfrm>
            <a:off x="640080" y="325369"/>
            <a:ext cx="4368602" cy="1956841"/>
          </a:xfrm>
        </p:spPr>
        <p:txBody>
          <a:bodyPr anchor="b">
            <a:normAutofit/>
          </a:bodyPr>
          <a:lstStyle/>
          <a:p>
            <a:r>
              <a:rPr lang="nl-NL" sz="5400"/>
              <a:t>Licht </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ADAA29E-0823-F920-8DA2-4B6482377A5D}"/>
              </a:ext>
            </a:extLst>
          </p:cNvPr>
          <p:cNvSpPr>
            <a:spLocks noGrp="1"/>
          </p:cNvSpPr>
          <p:nvPr>
            <p:ph idx="1"/>
          </p:nvPr>
        </p:nvSpPr>
        <p:spPr>
          <a:xfrm>
            <a:off x="640080" y="2872899"/>
            <a:ext cx="4243589" cy="3320668"/>
          </a:xfrm>
        </p:spPr>
        <p:txBody>
          <a:bodyPr>
            <a:normAutofit/>
          </a:bodyPr>
          <a:lstStyle/>
          <a:p>
            <a:r>
              <a:rPr lang="nl-NL" sz="2200" dirty="0"/>
              <a:t>Wij stemmen als mensen vaak ons ritme af op de lengte van de dag. Daglicht speelt hierbij dus een grote rol. Veel diersoorten zijn afhankelijk van licht. En wist je dat de daglengte van grote invloed is op de paring van veel dieren?</a:t>
            </a:r>
          </a:p>
          <a:p>
            <a:endParaRPr lang="nl-NL" sz="2200" dirty="0"/>
          </a:p>
        </p:txBody>
      </p:sp>
      <p:pic>
        <p:nvPicPr>
          <p:cNvPr id="2050" name="Picture 2" descr="Hamster-horrorverhalen: is je hamster dood of houdt hij een winterslaap? |  RTL Nieuws">
            <a:extLst>
              <a:ext uri="{FF2B5EF4-FFF2-40B4-BE49-F238E27FC236}">
                <a16:creationId xmlns:a16="http://schemas.microsoft.com/office/drawing/2014/main" id="{410D77BD-F7AD-1A0A-7FFA-EEF15B979B4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896" r="16684"/>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2401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8A0A780-93B2-9385-C293-F326CD964FCA}"/>
              </a:ext>
            </a:extLst>
          </p:cNvPr>
          <p:cNvSpPr>
            <a:spLocks noGrp="1"/>
          </p:cNvSpPr>
          <p:nvPr>
            <p:ph type="title"/>
          </p:nvPr>
        </p:nvSpPr>
        <p:spPr>
          <a:xfrm>
            <a:off x="838200" y="365125"/>
            <a:ext cx="10515600" cy="1325563"/>
          </a:xfrm>
        </p:spPr>
        <p:txBody>
          <a:bodyPr>
            <a:normAutofit/>
          </a:bodyPr>
          <a:lstStyle/>
          <a:p>
            <a:r>
              <a:rPr lang="nl-NL" sz="5400" dirty="0"/>
              <a:t>Licht: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B3641FD-560D-3919-ACD8-ABB2ACAF8049}"/>
              </a:ext>
            </a:extLst>
          </p:cNvPr>
          <p:cNvSpPr>
            <a:spLocks noGrp="1"/>
          </p:cNvSpPr>
          <p:nvPr>
            <p:ph idx="1"/>
          </p:nvPr>
        </p:nvSpPr>
        <p:spPr>
          <a:xfrm>
            <a:off x="838200" y="1929384"/>
            <a:ext cx="10515600" cy="4251960"/>
          </a:xfrm>
        </p:spPr>
        <p:txBody>
          <a:bodyPr>
            <a:normAutofit/>
          </a:bodyPr>
          <a:lstStyle/>
          <a:p>
            <a:r>
              <a:rPr lang="nl-NL" sz="2200" dirty="0"/>
              <a:t>Dieren hebben licht nodig. Licht heeft namelijk op verschillende manieren invloed op dieren:</a:t>
            </a:r>
          </a:p>
          <a:p>
            <a:pPr marL="0" indent="0">
              <a:buNone/>
            </a:pPr>
            <a:endParaRPr lang="nl-NL" sz="2200" dirty="0"/>
          </a:p>
          <a:p>
            <a:r>
              <a:rPr lang="nl-NL" sz="2200" b="1" dirty="0"/>
              <a:t>Gedrag</a:t>
            </a:r>
            <a:r>
              <a:rPr lang="nl-NL" sz="2200" dirty="0"/>
              <a:t>: hoe actief de dieren zijn. Ook het dag- en nachtritme wordt beïnvloed door licht.</a:t>
            </a:r>
          </a:p>
          <a:p>
            <a:r>
              <a:rPr lang="nl-NL" sz="2200" b="1" dirty="0"/>
              <a:t>Gezondheid</a:t>
            </a:r>
            <a:r>
              <a:rPr lang="nl-NL" sz="2200" dirty="0"/>
              <a:t>: Sommige dieren, bijvoorbeeld diepzeevissen en parasieten, voelen zicht het beste in een donkere omgeving. Voor andere dieren helpt zonlicht juist bij de aanmaak van vitamine D.</a:t>
            </a:r>
          </a:p>
          <a:p>
            <a:r>
              <a:rPr lang="nl-NL" sz="2200" b="1" dirty="0"/>
              <a:t>Voortplanting</a:t>
            </a:r>
            <a:r>
              <a:rPr lang="nl-NL" sz="2200" dirty="0"/>
              <a:t>: de bronst (de periode wanneer dieren met elkaar willen paren), maar ook het leggen van eieren bij vogels.</a:t>
            </a:r>
          </a:p>
          <a:p>
            <a:endParaRPr lang="nl-NL" sz="2200" dirty="0"/>
          </a:p>
        </p:txBody>
      </p:sp>
    </p:spTree>
    <p:extLst>
      <p:ext uri="{BB962C8B-B14F-4D97-AF65-F5344CB8AC3E}">
        <p14:creationId xmlns:p14="http://schemas.microsoft.com/office/powerpoint/2010/main" val="256347851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74427D8-F56E-A2F8-C7EB-B6991435EF7A}"/>
              </a:ext>
            </a:extLst>
          </p:cNvPr>
          <p:cNvSpPr>
            <a:spLocks noGrp="1"/>
          </p:cNvSpPr>
          <p:nvPr>
            <p:ph type="title"/>
          </p:nvPr>
        </p:nvSpPr>
        <p:spPr>
          <a:xfrm>
            <a:off x="841248" y="548640"/>
            <a:ext cx="3600860" cy="5431536"/>
          </a:xfrm>
        </p:spPr>
        <p:txBody>
          <a:bodyPr>
            <a:normAutofit/>
          </a:bodyPr>
          <a:lstStyle/>
          <a:p>
            <a:r>
              <a:rPr lang="nl-NL" sz="5400"/>
              <a:t>Vocht en ventilatie </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17BCC8E-44F7-03E3-CBBD-B5749BE54A13}"/>
              </a:ext>
            </a:extLst>
          </p:cNvPr>
          <p:cNvSpPr>
            <a:spLocks noGrp="1"/>
          </p:cNvSpPr>
          <p:nvPr>
            <p:ph idx="1"/>
          </p:nvPr>
        </p:nvSpPr>
        <p:spPr>
          <a:xfrm>
            <a:off x="5126418" y="552091"/>
            <a:ext cx="6224335" cy="5431536"/>
          </a:xfrm>
        </p:spPr>
        <p:txBody>
          <a:bodyPr anchor="ctr">
            <a:normAutofit/>
          </a:bodyPr>
          <a:lstStyle/>
          <a:p>
            <a:r>
              <a:rPr lang="nl-NL" sz="2200" dirty="0"/>
              <a:t>Heb je wel eens door de mist gelopen buiten? Dan weet je dat je daar behoorlijk nat van kunt worden. Luchtvochtigheid speelt een grote rol in het klimaat van verschillende diersoorten. Voldoende frisse lucht in een dierenverblijf is minstens zo belangrijk.</a:t>
            </a:r>
          </a:p>
        </p:txBody>
      </p:sp>
    </p:spTree>
    <p:extLst>
      <p:ext uri="{BB962C8B-B14F-4D97-AF65-F5344CB8AC3E}">
        <p14:creationId xmlns:p14="http://schemas.microsoft.com/office/powerpoint/2010/main" val="282669781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539</Words>
  <Application>Microsoft Macintosh PowerPoint</Application>
  <PresentationFormat>Breedbeeld</PresentationFormat>
  <Paragraphs>43</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Kantoorthema</vt:lpstr>
      <vt:lpstr>HUISVESTING EN HYGIËNE</vt:lpstr>
      <vt:lpstr>Inhoud </vt:lpstr>
      <vt:lpstr>Lesdoelen </vt:lpstr>
      <vt:lpstr>Filmpje </vt:lpstr>
      <vt:lpstr>Tempratuur </vt:lpstr>
      <vt:lpstr>Tempratuur </vt:lpstr>
      <vt:lpstr>Licht </vt:lpstr>
      <vt:lpstr>Licht:</vt:lpstr>
      <vt:lpstr>Vocht en ventilatie </vt:lpstr>
      <vt:lpstr>Vocht en ventilatie </vt:lpstr>
      <vt:lpstr>Vocht en ventilatie</vt:lpstr>
      <vt:lpstr>Vocht en ventilatie</vt:lpstr>
      <vt:lpstr>Afsluiting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 EN HYGIËNE</dc:title>
  <dc:creator>Straten, Maxime van</dc:creator>
  <cp:lastModifiedBy>Straten, Maxime van</cp:lastModifiedBy>
  <cp:revision>1</cp:revision>
  <dcterms:created xsi:type="dcterms:W3CDTF">2022-07-11T18:02:20Z</dcterms:created>
  <dcterms:modified xsi:type="dcterms:W3CDTF">2022-07-11T18:30:01Z</dcterms:modified>
</cp:coreProperties>
</file>