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6" autoAdjust="0"/>
    <p:restoredTop sz="94660"/>
  </p:normalViewPr>
  <p:slideViewPr>
    <p:cSldViewPr snapToGrid="0">
      <p:cViewPr varScale="1">
        <p:scale>
          <a:sx n="66" d="100"/>
          <a:sy n="66" d="100"/>
        </p:scale>
        <p:origin x="608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500787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943238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06228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607369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253435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657564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34845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390629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4701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79455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168677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C3CBAFE7-C26D-458A-B56C-065BEF869D87}" type="datetimeFigureOut">
              <a:rPr lang="nl-NL" smtClean="0"/>
              <a:t>11-8-2022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F7AB7ADD-35E1-4CF5-B7E7-6529F1876BE4}" type="slidenum">
              <a:rPr lang="nl-NL" smtClean="0"/>
              <a:t>‹nr.›</a:t>
            </a:fld>
            <a:endParaRPr lang="nl-NL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792266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leraar24.nl/70155/spelenderwijs-getalbegrip-peilen-bij-kleuters/" TargetMode="External"/><Relationship Id="rId2" Type="http://schemas.openxmlformats.org/officeDocument/2006/relationships/hyperlink" Target="https://www.youtube.com/watch?v=taQXylaEoy8" TargetMode="Externa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schooltv.nl/video/meten-is-weten-een-huis-voor-flip/" TargetMode="Externa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>
            <a:extLst>
              <a:ext uri="{FF2B5EF4-FFF2-40B4-BE49-F238E27FC236}">
                <a16:creationId xmlns:a16="http://schemas.microsoft.com/office/drawing/2014/main" id="{C11E9DAC-5C76-49BD-BA72-3AA9D591D0FF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0283"/>
          <a:stretch/>
        </p:blipFill>
        <p:spPr>
          <a:xfrm>
            <a:off x="20" y="1302606"/>
            <a:ext cx="4413566" cy="4252313"/>
          </a:xfrm>
          <a:custGeom>
            <a:avLst/>
            <a:gdLst/>
            <a:ahLst/>
            <a:cxnLst/>
            <a:rect l="l" t="t" r="r" b="b"/>
            <a:pathLst>
              <a:path w="4413586" h="4252313">
                <a:moveTo>
                  <a:pt x="0" y="0"/>
                </a:moveTo>
                <a:lnTo>
                  <a:pt x="2062856" y="0"/>
                </a:lnTo>
                <a:lnTo>
                  <a:pt x="2063084" y="493"/>
                </a:lnTo>
                <a:lnTo>
                  <a:pt x="2450944" y="493"/>
                </a:lnTo>
                <a:lnTo>
                  <a:pt x="4413586" y="4252313"/>
                </a:lnTo>
                <a:lnTo>
                  <a:pt x="388087" y="4252313"/>
                </a:lnTo>
                <a:lnTo>
                  <a:pt x="388087" y="4251820"/>
                </a:lnTo>
                <a:lnTo>
                  <a:pt x="0" y="4251820"/>
                </a:lnTo>
                <a:close/>
              </a:path>
            </a:pathLst>
          </a:custGeom>
        </p:spPr>
      </p:pic>
      <p:sp>
        <p:nvSpPr>
          <p:cNvPr id="2" name="Titel 1">
            <a:extLst>
              <a:ext uri="{FF2B5EF4-FFF2-40B4-BE49-F238E27FC236}">
                <a16:creationId xmlns:a16="http://schemas.microsoft.com/office/drawing/2014/main" id="{E91381E2-183A-444C-B40B-27375EAFFFE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78589" y="1828800"/>
            <a:ext cx="6378259" cy="2027941"/>
          </a:xfrm>
        </p:spPr>
        <p:txBody>
          <a:bodyPr>
            <a:normAutofit fontScale="90000"/>
          </a:bodyPr>
          <a:lstStyle/>
          <a:p>
            <a:pPr algn="l"/>
            <a:r>
              <a:rPr lang="nl-NL">
                <a:solidFill>
                  <a:srgbClr val="FFFFFF"/>
                </a:solidFill>
              </a:rPr>
              <a:t>Rekenen les 2 VVE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80A86C5-2B3B-4D42-B9F5-45F56A38699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326912" y="3863697"/>
            <a:ext cx="6029936" cy="911117"/>
          </a:xfrm>
        </p:spPr>
        <p:txBody>
          <a:bodyPr>
            <a:normAutofit fontScale="92500" lnSpcReduction="20000"/>
          </a:bodyPr>
          <a:lstStyle/>
          <a:p>
            <a:pPr algn="l"/>
            <a:r>
              <a:rPr lang="nl-NL" sz="2000">
                <a:solidFill>
                  <a:srgbClr val="FFFFFF"/>
                </a:solidFill>
              </a:rPr>
              <a:t>Wat moeten de kinderen eigenlijk precies leren </a:t>
            </a:r>
          </a:p>
          <a:p>
            <a:pPr algn="l"/>
            <a:r>
              <a:rPr lang="nl-NL" sz="2000">
                <a:solidFill>
                  <a:srgbClr val="FFFFFF"/>
                </a:solidFill>
              </a:rPr>
              <a:t>op het gebied van rekenen?</a:t>
            </a:r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6CC88F09-9562-44C0-83EE-764E3D217DB5}"/>
              </a:ext>
            </a:extLst>
          </p:cNvPr>
          <p:cNvSpPr/>
          <p:nvPr/>
        </p:nvSpPr>
        <p:spPr>
          <a:xfrm>
            <a:off x="4514545" y="1305728"/>
            <a:ext cx="4356449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 Rekenen les 2 </a:t>
            </a:r>
          </a:p>
          <a:p>
            <a:pPr algn="ctr"/>
            <a:endParaRPr lang="nl-NL" sz="54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845826C8-2135-4133-870F-1D2A04904DE0}"/>
              </a:ext>
            </a:extLst>
          </p:cNvPr>
          <p:cNvSpPr txBox="1"/>
          <p:nvPr/>
        </p:nvSpPr>
        <p:spPr>
          <a:xfrm>
            <a:off x="4721596" y="2381105"/>
            <a:ext cx="6231954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dirty="0"/>
              <a:t>VVE periode 9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sz="2400" dirty="0"/>
              <a:t>Wat leer je de kinderen als het om rekenvaardigheid gaat?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sz="2400" dirty="0"/>
              <a:t>Weet jij steeds wat ‘</a:t>
            </a:r>
            <a:r>
              <a:rPr lang="nl-NL" sz="2400" dirty="0" err="1"/>
              <a:t>the</a:t>
            </a:r>
            <a:r>
              <a:rPr lang="nl-NL" sz="2400" dirty="0"/>
              <a:t> next step’ is?</a:t>
            </a:r>
          </a:p>
        </p:txBody>
      </p:sp>
    </p:spTree>
    <p:extLst>
      <p:ext uri="{BB962C8B-B14F-4D97-AF65-F5344CB8AC3E}">
        <p14:creationId xmlns:p14="http://schemas.microsoft.com/office/powerpoint/2010/main" val="31400812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4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20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4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20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4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84C3C015-9293-4A2B-AA45-D8F8EBA1046D}"/>
              </a:ext>
            </a:extLst>
          </p:cNvPr>
          <p:cNvSpPr/>
          <p:nvPr/>
        </p:nvSpPr>
        <p:spPr>
          <a:xfrm>
            <a:off x="3450300" y="589895"/>
            <a:ext cx="4752391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Rekendomeinen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7D27D2A9-BF3A-4029-8C73-BAEED01455E3}"/>
              </a:ext>
            </a:extLst>
          </p:cNvPr>
          <p:cNvSpPr txBox="1"/>
          <p:nvPr/>
        </p:nvSpPr>
        <p:spPr>
          <a:xfrm>
            <a:off x="1001027" y="2127183"/>
            <a:ext cx="9836732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sz="2400" dirty="0"/>
              <a:t>Wat kinderen moeten leren is vastgelegd in de Kerndoelen voor het PO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sz="2400" dirty="0"/>
              <a:t>Het SLO heeft leerlijnen voor het jonge kind ontwikkeld. In </a:t>
            </a:r>
            <a:r>
              <a:rPr lang="nl-NL" sz="2400" dirty="0" err="1"/>
              <a:t>Parnassys</a:t>
            </a:r>
            <a:r>
              <a:rPr lang="nl-NL" sz="2400" dirty="0"/>
              <a:t> en in </a:t>
            </a:r>
          </a:p>
          <a:p>
            <a:r>
              <a:rPr lang="nl-NL" sz="2400" dirty="0"/>
              <a:t>     VVE methodes worden deze als basis gebruikt.</a:t>
            </a:r>
          </a:p>
        </p:txBody>
      </p:sp>
      <p:sp>
        <p:nvSpPr>
          <p:cNvPr id="5" name="Rechthoek: afgeronde hoeken 4">
            <a:extLst>
              <a:ext uri="{FF2B5EF4-FFF2-40B4-BE49-F238E27FC236}">
                <a16:creationId xmlns:a16="http://schemas.microsoft.com/office/drawing/2014/main" id="{CBF8F9E3-6C0B-4AAF-8E78-5D1A717C98F5}"/>
              </a:ext>
            </a:extLst>
          </p:cNvPr>
          <p:cNvSpPr/>
          <p:nvPr/>
        </p:nvSpPr>
        <p:spPr>
          <a:xfrm>
            <a:off x="2154457" y="3763477"/>
            <a:ext cx="7344076" cy="207905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7B2C3E11-5FF0-463E-812B-5C5411C88134}"/>
              </a:ext>
            </a:extLst>
          </p:cNvPr>
          <p:cNvSpPr txBox="1"/>
          <p:nvPr/>
        </p:nvSpPr>
        <p:spPr>
          <a:xfrm>
            <a:off x="2889994" y="3833509"/>
            <a:ext cx="6412012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 dirty="0">
                <a:solidFill>
                  <a:srgbClr val="FFFF00"/>
                </a:solidFill>
              </a:rPr>
              <a:t>Domeinen:</a:t>
            </a:r>
          </a:p>
          <a:p>
            <a:pPr marL="342900" indent="-342900">
              <a:buAutoNum type="arabicPeriod"/>
            </a:pPr>
            <a:r>
              <a:rPr lang="nl-NL" sz="2400" dirty="0">
                <a:solidFill>
                  <a:srgbClr val="FFFF00"/>
                </a:solidFill>
              </a:rPr>
              <a:t>Aantallen: getalbegrip en tellen</a:t>
            </a:r>
          </a:p>
          <a:p>
            <a:pPr marL="342900" indent="-342900">
              <a:buAutoNum type="arabicPeriod"/>
            </a:pPr>
            <a:r>
              <a:rPr lang="nl-NL" sz="2400" dirty="0">
                <a:solidFill>
                  <a:srgbClr val="FFFF00"/>
                </a:solidFill>
              </a:rPr>
              <a:t>Meten</a:t>
            </a:r>
          </a:p>
          <a:p>
            <a:pPr marL="342900" indent="-342900">
              <a:buAutoNum type="arabicPeriod"/>
            </a:pPr>
            <a:r>
              <a:rPr lang="nl-NL" sz="2400" dirty="0">
                <a:solidFill>
                  <a:srgbClr val="FFFF00"/>
                </a:solidFill>
              </a:rPr>
              <a:t>Meetkunde: oriënteren, construeren, opereren</a:t>
            </a:r>
          </a:p>
          <a:p>
            <a:pPr marL="342900" indent="-342900">
              <a:buAutoNum type="arabicPeriod"/>
            </a:pPr>
            <a:r>
              <a:rPr lang="nl-NL" sz="2400" dirty="0">
                <a:solidFill>
                  <a:srgbClr val="FFFF00"/>
                </a:solidFill>
              </a:rPr>
              <a:t>(Grafische presentaties: grafieken)</a:t>
            </a:r>
          </a:p>
        </p:txBody>
      </p:sp>
    </p:spTree>
    <p:extLst>
      <p:ext uri="{BB962C8B-B14F-4D97-AF65-F5344CB8AC3E}">
        <p14:creationId xmlns:p14="http://schemas.microsoft.com/office/powerpoint/2010/main" val="1843421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F44F56FB-E050-46D3-9018-8C921C0C2763}"/>
              </a:ext>
            </a:extLst>
          </p:cNvPr>
          <p:cNvSpPr/>
          <p:nvPr/>
        </p:nvSpPr>
        <p:spPr>
          <a:xfrm>
            <a:off x="2707285" y="541768"/>
            <a:ext cx="677743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1. Getalbegrip en tellen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868EA30A-65DA-423F-BBE1-7F06EBE2714B}"/>
              </a:ext>
            </a:extLst>
          </p:cNvPr>
          <p:cNvSpPr txBox="1"/>
          <p:nvPr/>
        </p:nvSpPr>
        <p:spPr>
          <a:xfrm>
            <a:off x="1241659" y="2271562"/>
            <a:ext cx="10300897" cy="25853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dirty="0"/>
              <a:t>Van opzeggen van een </a:t>
            </a:r>
            <a:r>
              <a:rPr lang="nl-NL" dirty="0" err="1"/>
              <a:t>telrij</a:t>
            </a:r>
            <a:r>
              <a:rPr lang="nl-NL" dirty="0"/>
              <a:t> (als versje) naar </a:t>
            </a:r>
            <a:r>
              <a:rPr lang="nl-NL" b="1" dirty="0"/>
              <a:t>synchroon tellen </a:t>
            </a:r>
            <a:r>
              <a:rPr lang="nl-NL" dirty="0"/>
              <a:t>waarbij een kind begrijpt dat bij</a:t>
            </a:r>
          </a:p>
          <a:p>
            <a:r>
              <a:rPr lang="nl-NL" dirty="0"/>
              <a:t>      een getal ook een vaste hoeveelheid hoort</a:t>
            </a:r>
          </a:p>
          <a:p>
            <a:endParaRPr lang="nl-NL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dirty="0"/>
              <a:t>Besef van hoeveelheden. Van elke keer de hele hoeveelheid tellen, naar begrijpen dat je ook verder</a:t>
            </a:r>
          </a:p>
          <a:p>
            <a:r>
              <a:rPr lang="nl-NL" dirty="0"/>
              <a:t>     kunt tellen. Een kind weet dan dat 6 olifanten een vaste hoeveelheid is, en je verder kunt tellen vanaf 7,</a:t>
            </a:r>
          </a:p>
          <a:p>
            <a:r>
              <a:rPr lang="nl-NL" dirty="0"/>
              <a:t>     of in sprongen tellen van 2 of 5 of 10 (</a:t>
            </a:r>
            <a:r>
              <a:rPr lang="nl-NL" b="1" dirty="0"/>
              <a:t>verkort tellen</a:t>
            </a:r>
            <a:r>
              <a:rPr lang="nl-NL" dirty="0"/>
              <a:t>)</a:t>
            </a:r>
          </a:p>
          <a:p>
            <a:endParaRPr lang="nl-NL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dirty="0"/>
              <a:t>Steeds verder uitbreiden van besef van getallen: Jij bent nummer 3 in de rij, je kunt 10 jaar oud zijn, gaan</a:t>
            </a:r>
          </a:p>
          <a:p>
            <a:r>
              <a:rPr lang="nl-NL" dirty="0"/>
              <a:t>     vergelijken van hoeveelheden en inzien dat het een meer is dan het ander….etc.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ED3171ED-7CCA-4CBF-8935-9C2ADB31A6E5}"/>
              </a:ext>
            </a:extLst>
          </p:cNvPr>
          <p:cNvSpPr txBox="1"/>
          <p:nvPr/>
        </p:nvSpPr>
        <p:spPr>
          <a:xfrm>
            <a:off x="3655194" y="1683664"/>
            <a:ext cx="6097604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nl-NL" dirty="0">
                <a:hlinkClick r:id="rId2"/>
              </a:rPr>
              <a:t>https://www.youtube.com/watch?v=taQXylaEoy8</a:t>
            </a:r>
            <a:endParaRPr lang="nl-NL" dirty="0"/>
          </a:p>
          <a:p>
            <a:endParaRPr lang="nl-NL" dirty="0"/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F0A11EDC-A4A4-452B-8BFE-EC470ADCC604}"/>
              </a:ext>
            </a:extLst>
          </p:cNvPr>
          <p:cNvSpPr txBox="1"/>
          <p:nvPr/>
        </p:nvSpPr>
        <p:spPr>
          <a:xfrm>
            <a:off x="3309642" y="4956291"/>
            <a:ext cx="6097604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nl-NL" dirty="0">
                <a:hlinkClick r:id="rId3"/>
              </a:rPr>
              <a:t>https://www.leraar24.nl/70155/spelenderwijs-getalbegrip-peilen-bij-kleuters/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041485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9DB4AE00-BBD7-45CD-A7A5-E18B7354D8E7}"/>
              </a:ext>
            </a:extLst>
          </p:cNvPr>
          <p:cNvSpPr/>
          <p:nvPr/>
        </p:nvSpPr>
        <p:spPr>
          <a:xfrm>
            <a:off x="4257611" y="426265"/>
            <a:ext cx="273350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2. Meten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03787432-D139-401A-ABE6-F68C239DDE81}"/>
              </a:ext>
            </a:extLst>
          </p:cNvPr>
          <p:cNvSpPr txBox="1"/>
          <p:nvPr/>
        </p:nvSpPr>
        <p:spPr>
          <a:xfrm>
            <a:off x="1443789" y="1915427"/>
            <a:ext cx="8531759" cy="25853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Leren meten begint met vergelijken. Kinderen vergelijken al snel uit zichzelf!</a:t>
            </a:r>
          </a:p>
          <a:p>
            <a:endParaRPr lang="nl-NL" dirty="0"/>
          </a:p>
          <a:p>
            <a:r>
              <a:rPr lang="nl-NL" dirty="0"/>
              <a:t>Naast vergelijken is leren ordenen nodig om te leren meten: op volgorde leggen</a:t>
            </a:r>
          </a:p>
          <a:p>
            <a:endParaRPr lang="nl-NL" dirty="0"/>
          </a:p>
          <a:p>
            <a:r>
              <a:rPr lang="nl-NL" dirty="0"/>
              <a:t>Begripsvorming: groot/groter/grootst,  evenveel/minder/meer,  kort/korter/kortst etc.</a:t>
            </a:r>
          </a:p>
          <a:p>
            <a:endParaRPr lang="nl-NL" dirty="0"/>
          </a:p>
          <a:p>
            <a:r>
              <a:rPr lang="nl-NL" dirty="0"/>
              <a:t>Daarna kan je gaan meten met een lint. Kinderen vinden het heel leuk om eens iets</a:t>
            </a:r>
          </a:p>
          <a:p>
            <a:r>
              <a:rPr lang="nl-NL" dirty="0"/>
              <a:t>Uit te meten hoe groot het in het echt is (</a:t>
            </a:r>
            <a:r>
              <a:rPr lang="nl-NL" dirty="0" err="1"/>
              <a:t>mbv</a:t>
            </a:r>
            <a:r>
              <a:rPr lang="nl-NL" dirty="0"/>
              <a:t> een meetlint): teken bijv. eens op de stoep</a:t>
            </a:r>
          </a:p>
          <a:p>
            <a:r>
              <a:rPr lang="nl-NL" dirty="0"/>
              <a:t>Hoe groot een walvishaai is!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62AEF080-0327-45EE-86E1-A348DB8ACCFE}"/>
              </a:ext>
            </a:extLst>
          </p:cNvPr>
          <p:cNvSpPr txBox="1"/>
          <p:nvPr/>
        </p:nvSpPr>
        <p:spPr>
          <a:xfrm>
            <a:off x="3047198" y="5066582"/>
            <a:ext cx="6097604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nl-NL" dirty="0">
                <a:hlinkClick r:id="rId2"/>
              </a:rPr>
              <a:t>https://schooltv.nl/video/meten-is-weten-een-huis-voor-flip/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87667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7976EBB0-60B4-4F42-A5D9-AF68E5D7FA0E}"/>
              </a:ext>
            </a:extLst>
          </p:cNvPr>
          <p:cNvSpPr/>
          <p:nvPr/>
        </p:nvSpPr>
        <p:spPr>
          <a:xfrm>
            <a:off x="3622739" y="618771"/>
            <a:ext cx="411875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3. Meetkunde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2D6CE906-E378-45DC-B978-119128C0BB33}"/>
              </a:ext>
            </a:extLst>
          </p:cNvPr>
          <p:cNvSpPr txBox="1"/>
          <p:nvPr/>
        </p:nvSpPr>
        <p:spPr>
          <a:xfrm>
            <a:off x="1347537" y="2136808"/>
            <a:ext cx="10609828" cy="369331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Oriënteren:</a:t>
            </a:r>
          </a:p>
          <a:p>
            <a:pPr marL="285750" indent="-285750">
              <a:buFontTx/>
              <a:buChar char="-"/>
            </a:pPr>
            <a:r>
              <a:rPr lang="nl-NL" dirty="0"/>
              <a:t>begrippen leren voor richting en plaats bepalen in de ruimte: dichtbij, links/rechts, eerste/laatste, tegenover</a:t>
            </a:r>
          </a:p>
          <a:p>
            <a:pPr marL="285750" indent="-285750">
              <a:buFontTx/>
              <a:buChar char="-"/>
            </a:pPr>
            <a:r>
              <a:rPr lang="nl-NL" dirty="0"/>
              <a:t>Begrippen leren voor beweging: doorlopen, door de bocht, omdraaien, vergroten</a:t>
            </a:r>
          </a:p>
          <a:p>
            <a:pPr marL="285750" indent="-285750">
              <a:buFontTx/>
              <a:buChar char="-"/>
            </a:pPr>
            <a:endParaRPr lang="nl-NL" dirty="0"/>
          </a:p>
          <a:p>
            <a:r>
              <a:rPr lang="nl-NL" dirty="0"/>
              <a:t>Construeren:</a:t>
            </a:r>
          </a:p>
          <a:p>
            <a:pPr marL="285750" indent="-285750">
              <a:buFontTx/>
              <a:buChar char="-"/>
            </a:pPr>
            <a:r>
              <a:rPr lang="nl-NL" dirty="0"/>
              <a:t>Zelf ruimtelijke voorwerpen maken</a:t>
            </a:r>
          </a:p>
          <a:p>
            <a:pPr marL="285750" indent="-285750">
              <a:buFontTx/>
              <a:buChar char="-"/>
            </a:pPr>
            <a:endParaRPr lang="nl-NL" dirty="0"/>
          </a:p>
          <a:p>
            <a:r>
              <a:rPr lang="nl-NL" dirty="0"/>
              <a:t>Opereren:</a:t>
            </a:r>
          </a:p>
          <a:p>
            <a:pPr marL="285750" indent="-285750">
              <a:buFontTx/>
              <a:buChar char="-"/>
            </a:pPr>
            <a:r>
              <a:rPr lang="nl-NL" dirty="0"/>
              <a:t>Spelen met vormen en figuren, bijv. met spiegels, schaduwen.</a:t>
            </a:r>
          </a:p>
          <a:p>
            <a:pPr marL="285750" indent="-285750">
              <a:buFontTx/>
              <a:buChar char="-"/>
            </a:pPr>
            <a:endParaRPr lang="nl-NL" dirty="0"/>
          </a:p>
          <a:p>
            <a:r>
              <a:rPr lang="nl-NL" dirty="0"/>
              <a:t>Grafische voorstelling</a:t>
            </a:r>
          </a:p>
          <a:p>
            <a:r>
              <a:rPr lang="nl-NL" dirty="0"/>
              <a:t>- bijv. een plattegrond (van boven kijken hoe het eruit ziet)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141378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4E4490D0-3672-446A-AC12-B4830333BDD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39CB82C2-DF65-4EC1-8280-F201D50F570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7E1D4427-852B-4B37-8E76-0E9F1810BA2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FA4CD5CB-D209-4D70-8CA4-629731C5921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1" cy="633431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646CADCC-04F3-4966-B3D4-E9000A49C468}"/>
              </a:ext>
            </a:extLst>
          </p:cNvPr>
          <p:cNvSpPr txBox="1"/>
          <p:nvPr/>
        </p:nvSpPr>
        <p:spPr>
          <a:xfrm>
            <a:off x="7613584" y="639097"/>
            <a:ext cx="3929488" cy="368601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pPr defTabSz="914400">
              <a:lnSpc>
                <a:spcPct val="85000"/>
              </a:lnSpc>
              <a:spcBef>
                <a:spcPct val="0"/>
              </a:spcBef>
              <a:spcAft>
                <a:spcPts val="600"/>
              </a:spcAft>
            </a:pPr>
            <a:r>
              <a:rPr lang="en-US" sz="4600" spc="-5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+mj-ea"/>
                <a:cs typeface="+mj-cs"/>
              </a:rPr>
              <a:t>Maak </a:t>
            </a:r>
            <a:r>
              <a:rPr lang="en-US" sz="4600" spc="-5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+mj-ea"/>
                <a:cs typeface="+mj-cs"/>
              </a:rPr>
              <a:t>opdracht</a:t>
            </a:r>
            <a:r>
              <a:rPr lang="en-US" sz="4600" spc="-5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+mj-ea"/>
                <a:cs typeface="+mj-cs"/>
              </a:rPr>
              <a:t> 3 in je </a:t>
            </a:r>
            <a:r>
              <a:rPr lang="en-US" sz="4600" spc="-5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+mj-ea"/>
                <a:cs typeface="+mj-cs"/>
              </a:rPr>
              <a:t>rekenportfolio</a:t>
            </a:r>
            <a:r>
              <a:rPr lang="en-US" sz="4600" spc="-5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+mj-ea"/>
                <a:cs typeface="+mj-cs"/>
              </a:rPr>
              <a:t>, </a:t>
            </a:r>
            <a:r>
              <a:rPr lang="en-US" sz="4600" spc="-5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+mj-ea"/>
                <a:cs typeface="+mj-cs"/>
              </a:rPr>
              <a:t>zie</a:t>
            </a:r>
            <a:r>
              <a:rPr lang="en-US" sz="4600" spc="-5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4600" spc="-5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+mj-ea"/>
                <a:cs typeface="+mj-cs"/>
              </a:rPr>
              <a:t>wikiwijs</a:t>
            </a:r>
            <a:endParaRPr lang="en-US" sz="4600" spc="-50" dirty="0">
              <a:solidFill>
                <a:schemeClr val="tx1">
                  <a:lumMod val="85000"/>
                  <a:lumOff val="15000"/>
                </a:schemeClr>
              </a:solidFill>
              <a:latin typeface="+mj-lt"/>
              <a:ea typeface="+mj-ea"/>
              <a:cs typeface="+mj-cs"/>
            </a:endParaRPr>
          </a:p>
        </p:txBody>
      </p:sp>
      <p:pic>
        <p:nvPicPr>
          <p:cNvPr id="3" name="Afbeelding 2">
            <a:extLst>
              <a:ext uri="{FF2B5EF4-FFF2-40B4-BE49-F238E27FC236}">
                <a16:creationId xmlns:a16="http://schemas.microsoft.com/office/drawing/2014/main" id="{442F2CFE-7A49-4076-8E58-792EB24CF3F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65025" y="640081"/>
            <a:ext cx="5650164" cy="5054156"/>
          </a:xfrm>
          <a:prstGeom prst="rect">
            <a:avLst/>
          </a:prstGeom>
        </p:spPr>
      </p:pic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5C6A2BAE-B461-4B55-8E1F-0722ABDD139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8209305" y="4343400"/>
            <a:ext cx="3200400" cy="0"/>
          </a:xfrm>
          <a:prstGeom prst="line">
            <a:avLst/>
          </a:prstGeom>
          <a:ln w="6350">
            <a:solidFill>
              <a:schemeClr val="tx2">
                <a:alpha val="9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ctangle 17">
            <a:extLst>
              <a:ext uri="{FF2B5EF4-FFF2-40B4-BE49-F238E27FC236}">
                <a16:creationId xmlns:a16="http://schemas.microsoft.com/office/drawing/2014/main" id="{B4C27B90-DF2B-4D00-BA07-18ED774CD2F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593ACC25-C262-417A-8AA9-0641C772BDB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107035442"/>
      </p:ext>
    </p:extLst>
  </p:cSld>
  <p:clrMapOvr>
    <a:masterClrMapping/>
  </p:clrMapOvr>
</p:sld>
</file>

<file path=ppt/theme/theme1.xml><?xml version="1.0" encoding="utf-8"?>
<a:theme xmlns:a="http://schemas.openxmlformats.org/drawingml/2006/main" name="Terugblik">
  <a:themeElements>
    <a:clrScheme name="Violet II">
      <a:dk1>
        <a:sysClr val="windowText" lastClr="000000"/>
      </a:dk1>
      <a:lt1>
        <a:sysClr val="window" lastClr="FFFFFF"/>
      </a:lt1>
      <a:dk2>
        <a:srgbClr val="632E62"/>
      </a:dk2>
      <a:lt2>
        <a:srgbClr val="EAE5EB"/>
      </a:lt2>
      <a:accent1>
        <a:srgbClr val="92278F"/>
      </a:accent1>
      <a:accent2>
        <a:srgbClr val="9B57D3"/>
      </a:accent2>
      <a:accent3>
        <a:srgbClr val="755DD9"/>
      </a:accent3>
      <a:accent4>
        <a:srgbClr val="665EB8"/>
      </a:accent4>
      <a:accent5>
        <a:srgbClr val="45A5ED"/>
      </a:accent5>
      <a:accent6>
        <a:srgbClr val="5982DB"/>
      </a:accent6>
      <a:hlink>
        <a:srgbClr val="0066FF"/>
      </a:hlink>
      <a:folHlink>
        <a:srgbClr val="666699"/>
      </a:folHlink>
    </a:clrScheme>
    <a:fontScheme name="Terugblik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rugblik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156</TotalTime>
  <Words>450</Words>
  <Application>Microsoft Office PowerPoint</Application>
  <PresentationFormat>Breedbeeld</PresentationFormat>
  <Paragraphs>53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Terugblik</vt:lpstr>
      <vt:lpstr>Rekenen les 2 VVE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Rekenen les 2 VVE</dc:title>
  <dc:creator>Laura Beeftink</dc:creator>
  <cp:lastModifiedBy>Laura Beeftink</cp:lastModifiedBy>
  <cp:revision>7</cp:revision>
  <dcterms:created xsi:type="dcterms:W3CDTF">2022-08-11T09:10:32Z</dcterms:created>
  <dcterms:modified xsi:type="dcterms:W3CDTF">2022-08-11T11:46:54Z</dcterms:modified>
</cp:coreProperties>
</file>

<file path=docProps/thumbnail.jpeg>
</file>