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metadata" ContentType="application/binary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8288000" cy="10287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3" roundtripDataSignature="AMtx7mhcxkrRNb2JCd+9hKbojGDDd14fo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9"/>
  </p:normalViewPr>
  <p:slideViewPr>
    <p:cSldViewPr snapToGrid="0">
      <p:cViewPr varScale="1">
        <p:scale>
          <a:sx n="68" d="100"/>
          <a:sy n="68" d="100"/>
        </p:scale>
        <p:origin x="1000" y="2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customschemas.google.com/relationships/presentationmetadata" Target="metadata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f26eebebb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f26eebebb2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8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9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9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1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1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12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3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3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3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5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5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9D088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l="26904" r="26905"/>
          <a:stretch/>
        </p:blipFill>
        <p:spPr>
          <a:xfrm>
            <a:off x="11160744" y="0"/>
            <a:ext cx="7127256" cy="10287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5" name="Google Shape;85;p1"/>
          <p:cNvGrpSpPr/>
          <p:nvPr/>
        </p:nvGrpSpPr>
        <p:grpSpPr>
          <a:xfrm>
            <a:off x="1028700" y="1207294"/>
            <a:ext cx="9106203" cy="7537982"/>
            <a:chOff x="0" y="238125"/>
            <a:chExt cx="12141603" cy="10050642"/>
          </a:xfrm>
        </p:grpSpPr>
        <p:sp>
          <p:nvSpPr>
            <p:cNvPr id="86" name="Google Shape;86;p1"/>
            <p:cNvSpPr txBox="1"/>
            <p:nvPr/>
          </p:nvSpPr>
          <p:spPr>
            <a:xfrm>
              <a:off x="0" y="238125"/>
              <a:ext cx="12141603" cy="65250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500" b="0" i="0" u="none" strike="noStrike" cap="none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Circular skills in de mode</a:t>
              </a:r>
              <a:endParaRPr/>
            </a:p>
          </p:txBody>
        </p:sp>
        <p:sp>
          <p:nvSpPr>
            <p:cNvPr id="87" name="Google Shape;87;p1"/>
            <p:cNvSpPr txBox="1"/>
            <p:nvPr/>
          </p:nvSpPr>
          <p:spPr>
            <a:xfrm>
              <a:off x="0" y="8105667"/>
              <a:ext cx="11441400" cy="218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4001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799" b="0" i="0" u="none" strike="noStrike" cap="none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Duurzaamheid en circulariteit in de mode industrie</a:t>
              </a:r>
              <a:endParaRPr/>
            </a:p>
            <a:p>
              <a:pPr marL="0" marR="0" lvl="0" indent="0" algn="l" rtl="0">
                <a:lnSpc>
                  <a:spcPct val="14001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799" b="0" i="0" u="none" strike="noStrike" cap="none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4001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799" b="0" i="0" u="none" strike="noStrike" cap="none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Week 7 Verdieping</a:t>
              </a: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9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"/>
          <p:cNvSpPr/>
          <p:nvPr/>
        </p:nvSpPr>
        <p:spPr>
          <a:xfrm>
            <a:off x="1028700" y="2959612"/>
            <a:ext cx="5144505" cy="6298688"/>
          </a:xfrm>
          <a:prstGeom prst="rect">
            <a:avLst/>
          </a:prstGeom>
          <a:solidFill>
            <a:srgbClr val="FAFA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"/>
          <p:cNvSpPr/>
          <p:nvPr/>
        </p:nvSpPr>
        <p:spPr>
          <a:xfrm>
            <a:off x="6571748" y="2959612"/>
            <a:ext cx="5144505" cy="6298688"/>
          </a:xfrm>
          <a:prstGeom prst="rect">
            <a:avLst/>
          </a:prstGeom>
          <a:solidFill>
            <a:srgbClr val="FAFA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"/>
          <p:cNvSpPr/>
          <p:nvPr/>
        </p:nvSpPr>
        <p:spPr>
          <a:xfrm>
            <a:off x="12114795" y="2959612"/>
            <a:ext cx="5144505" cy="6298688"/>
          </a:xfrm>
          <a:prstGeom prst="rect">
            <a:avLst/>
          </a:prstGeom>
          <a:solidFill>
            <a:srgbClr val="FAFA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5" name="Google Shape;95;p2"/>
          <p:cNvGrpSpPr/>
          <p:nvPr/>
        </p:nvGrpSpPr>
        <p:grpSpPr>
          <a:xfrm>
            <a:off x="1674753" y="3429554"/>
            <a:ext cx="3852399" cy="1827881"/>
            <a:chOff x="0" y="-28575"/>
            <a:chExt cx="5136532" cy="2437175"/>
          </a:xfrm>
        </p:grpSpPr>
        <p:sp>
          <p:nvSpPr>
            <p:cNvPr id="96" name="Google Shape;96;p2"/>
            <p:cNvSpPr txBox="1"/>
            <p:nvPr/>
          </p:nvSpPr>
          <p:spPr>
            <a:xfrm>
              <a:off x="0" y="-28575"/>
              <a:ext cx="5136532" cy="6381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000" b="0" i="0" u="none" strike="noStrike" cap="none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Good Lives</a:t>
              </a:r>
              <a:endParaRPr/>
            </a:p>
          </p:txBody>
        </p:sp>
        <p:sp>
          <p:nvSpPr>
            <p:cNvPr id="97" name="Google Shape;97;p2"/>
            <p:cNvSpPr txBox="1"/>
            <p:nvPr/>
          </p:nvSpPr>
          <p:spPr>
            <a:xfrm>
              <a:off x="0" y="994243"/>
              <a:ext cx="5136532" cy="14143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199" b="0" i="0" u="none" strike="noStrike" cap="none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E</a:t>
              </a:r>
              <a:r>
                <a:rPr lang="en-US" sz="2200" b="0" i="0" u="none" strike="noStrike" cap="none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erlijke, veilige en waardige leef- en werkomstandigheden</a:t>
              </a:r>
              <a:endParaRPr/>
            </a:p>
          </p:txBody>
        </p:sp>
      </p:grpSp>
      <p:pic>
        <p:nvPicPr>
          <p:cNvPr id="98" name="Google Shape;98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107772" y="3262972"/>
            <a:ext cx="1074306" cy="765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53432" y="3262972"/>
            <a:ext cx="973720" cy="8108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161102" y="3132388"/>
            <a:ext cx="1547813" cy="747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553432" y="5768600"/>
            <a:ext cx="1249080" cy="10106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0491447" y="5902594"/>
            <a:ext cx="815471" cy="9305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5826813" y="5934765"/>
            <a:ext cx="1636226" cy="67829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"/>
          <p:cNvSpPr txBox="1"/>
          <p:nvPr/>
        </p:nvSpPr>
        <p:spPr>
          <a:xfrm>
            <a:off x="1028700" y="1028700"/>
            <a:ext cx="14207781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500" b="0" i="0" u="none" strike="noStrike" cap="none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rPr>
              <a:t>De 'Goods' van Fashion for Good</a:t>
            </a:r>
            <a:endParaRPr/>
          </a:p>
        </p:txBody>
      </p:sp>
      <p:grpSp>
        <p:nvGrpSpPr>
          <p:cNvPr id="105" name="Google Shape;105;p2"/>
          <p:cNvGrpSpPr/>
          <p:nvPr/>
        </p:nvGrpSpPr>
        <p:grpSpPr>
          <a:xfrm>
            <a:off x="7217800" y="3429554"/>
            <a:ext cx="3852399" cy="1469741"/>
            <a:chOff x="0" y="-28575"/>
            <a:chExt cx="5136532" cy="1959655"/>
          </a:xfrm>
        </p:grpSpPr>
        <p:sp>
          <p:nvSpPr>
            <p:cNvPr id="106" name="Google Shape;106;p2"/>
            <p:cNvSpPr txBox="1"/>
            <p:nvPr/>
          </p:nvSpPr>
          <p:spPr>
            <a:xfrm>
              <a:off x="0" y="-28575"/>
              <a:ext cx="5136532" cy="6381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000" b="0" i="0" u="none" strike="noStrike" cap="none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Good materials</a:t>
              </a:r>
              <a:endParaRPr/>
            </a:p>
          </p:txBody>
        </p:sp>
        <p:sp>
          <p:nvSpPr>
            <p:cNvPr id="107" name="Google Shape;107;p2"/>
            <p:cNvSpPr txBox="1"/>
            <p:nvPr/>
          </p:nvSpPr>
          <p:spPr>
            <a:xfrm>
              <a:off x="0" y="994243"/>
              <a:ext cx="5136532" cy="9368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199" b="0" i="0" u="none" strike="noStrike" cap="none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V</a:t>
              </a:r>
              <a:r>
                <a:rPr lang="en-US" sz="2200" b="0" i="0" u="none" strike="noStrike" cap="none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eilig, gezond en ontworpen voor hergebruik en recycling</a:t>
              </a:r>
              <a:endParaRPr/>
            </a:p>
          </p:txBody>
        </p:sp>
      </p:grpSp>
      <p:grpSp>
        <p:nvGrpSpPr>
          <p:cNvPr id="108" name="Google Shape;108;p2"/>
          <p:cNvGrpSpPr/>
          <p:nvPr/>
        </p:nvGrpSpPr>
        <p:grpSpPr>
          <a:xfrm>
            <a:off x="12760848" y="3429554"/>
            <a:ext cx="3852399" cy="2323181"/>
            <a:chOff x="0" y="-28575"/>
            <a:chExt cx="5136532" cy="3097575"/>
          </a:xfrm>
        </p:grpSpPr>
        <p:sp>
          <p:nvSpPr>
            <p:cNvPr id="109" name="Google Shape;109;p2"/>
            <p:cNvSpPr txBox="1"/>
            <p:nvPr/>
          </p:nvSpPr>
          <p:spPr>
            <a:xfrm>
              <a:off x="0" y="-28575"/>
              <a:ext cx="5136532" cy="12985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000" b="0" i="0" u="none" strike="noStrike" cap="none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Good Energy &amp; Water</a:t>
              </a:r>
              <a:endParaRPr/>
            </a:p>
          </p:txBody>
        </p:sp>
        <p:sp>
          <p:nvSpPr>
            <p:cNvPr id="110" name="Google Shape;110;p2"/>
            <p:cNvSpPr txBox="1"/>
            <p:nvPr/>
          </p:nvSpPr>
          <p:spPr>
            <a:xfrm>
              <a:off x="0" y="1654643"/>
              <a:ext cx="5136532" cy="14143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2995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199" b="0" i="0" u="none" strike="noStrike" cap="none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H</a:t>
              </a:r>
              <a:r>
                <a:rPr lang="en-US" sz="2200" b="0" i="0" u="none" strike="noStrike" cap="none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ernieuwbaar en schoon</a:t>
              </a:r>
              <a:endParaRPr/>
            </a:p>
            <a:p>
              <a:pPr marL="0" marR="0" lvl="0" indent="0" algn="l" rtl="0">
                <a:lnSpc>
                  <a:spcPct val="13005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199" b="0" i="0" u="none" strike="noStrike" cap="none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Schoon en beschikbaar voor iedereen</a:t>
              </a:r>
              <a:endParaRPr/>
            </a:p>
          </p:txBody>
        </p:sp>
      </p:grpSp>
      <p:grpSp>
        <p:nvGrpSpPr>
          <p:cNvPr id="111" name="Google Shape;111;p2"/>
          <p:cNvGrpSpPr/>
          <p:nvPr/>
        </p:nvGrpSpPr>
        <p:grpSpPr>
          <a:xfrm>
            <a:off x="1674753" y="6089444"/>
            <a:ext cx="3852399" cy="1827881"/>
            <a:chOff x="0" y="-28575"/>
            <a:chExt cx="5136532" cy="2437175"/>
          </a:xfrm>
        </p:grpSpPr>
        <p:sp>
          <p:nvSpPr>
            <p:cNvPr id="112" name="Google Shape;112;p2"/>
            <p:cNvSpPr txBox="1"/>
            <p:nvPr/>
          </p:nvSpPr>
          <p:spPr>
            <a:xfrm>
              <a:off x="0" y="-28575"/>
              <a:ext cx="5136532" cy="6381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000" b="0" i="0" u="none" strike="noStrike" cap="none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Good Skills</a:t>
              </a:r>
              <a:endParaRPr/>
            </a:p>
          </p:txBody>
        </p:sp>
        <p:sp>
          <p:nvSpPr>
            <p:cNvPr id="113" name="Google Shape;113;p2"/>
            <p:cNvSpPr txBox="1"/>
            <p:nvPr/>
          </p:nvSpPr>
          <p:spPr>
            <a:xfrm>
              <a:off x="0" y="994243"/>
              <a:ext cx="5136532" cy="14143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3005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199" b="0" i="0" u="none" strike="noStrike" cap="none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Vaardigheden voor een duurzaam design en productieproces van kleding</a:t>
              </a:r>
              <a:endParaRPr/>
            </a:p>
          </p:txBody>
        </p:sp>
      </p:grpSp>
      <p:grpSp>
        <p:nvGrpSpPr>
          <p:cNvPr id="114" name="Google Shape;114;p2"/>
          <p:cNvGrpSpPr/>
          <p:nvPr/>
        </p:nvGrpSpPr>
        <p:grpSpPr>
          <a:xfrm>
            <a:off x="7217800" y="6087525"/>
            <a:ext cx="3852399" cy="1469741"/>
            <a:chOff x="0" y="-28575"/>
            <a:chExt cx="5136532" cy="1959655"/>
          </a:xfrm>
        </p:grpSpPr>
        <p:sp>
          <p:nvSpPr>
            <p:cNvPr id="115" name="Google Shape;115;p2"/>
            <p:cNvSpPr txBox="1"/>
            <p:nvPr/>
          </p:nvSpPr>
          <p:spPr>
            <a:xfrm>
              <a:off x="0" y="-28575"/>
              <a:ext cx="5136532" cy="6381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000" b="0" i="0" u="none" strike="noStrike" cap="none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Good Economy</a:t>
              </a:r>
              <a:endParaRPr/>
            </a:p>
          </p:txBody>
        </p:sp>
        <p:sp>
          <p:nvSpPr>
            <p:cNvPr id="116" name="Google Shape;116;p2"/>
            <p:cNvSpPr txBox="1"/>
            <p:nvPr/>
          </p:nvSpPr>
          <p:spPr>
            <a:xfrm>
              <a:off x="0" y="994243"/>
              <a:ext cx="5136532" cy="9368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3005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199" b="0" i="0" u="none" strike="noStrike" cap="none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Groeiend, circulair en iedereen heeft er profijt van</a:t>
              </a:r>
              <a:endParaRPr/>
            </a:p>
          </p:txBody>
        </p:sp>
      </p:grpSp>
      <p:grpSp>
        <p:nvGrpSpPr>
          <p:cNvPr id="117" name="Google Shape;117;p2"/>
          <p:cNvGrpSpPr/>
          <p:nvPr/>
        </p:nvGrpSpPr>
        <p:grpSpPr>
          <a:xfrm>
            <a:off x="12565240" y="6089444"/>
            <a:ext cx="3852399" cy="1827881"/>
            <a:chOff x="0" y="-28575"/>
            <a:chExt cx="5136532" cy="2437175"/>
          </a:xfrm>
        </p:grpSpPr>
        <p:sp>
          <p:nvSpPr>
            <p:cNvPr id="118" name="Google Shape;118;p2"/>
            <p:cNvSpPr txBox="1"/>
            <p:nvPr/>
          </p:nvSpPr>
          <p:spPr>
            <a:xfrm>
              <a:off x="0" y="-28575"/>
              <a:ext cx="5136532" cy="6381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000" b="0" i="0" u="none" strike="noStrike" cap="none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Good Design</a:t>
              </a:r>
              <a:endParaRPr/>
            </a:p>
          </p:txBody>
        </p:sp>
        <p:sp>
          <p:nvSpPr>
            <p:cNvPr id="119" name="Google Shape;119;p2"/>
            <p:cNvSpPr txBox="1"/>
            <p:nvPr/>
          </p:nvSpPr>
          <p:spPr>
            <a:xfrm>
              <a:off x="0" y="994243"/>
              <a:ext cx="5136532" cy="14143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3005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199" b="0" i="0" u="none" strike="noStrike" cap="none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Wat is een goed en duurzaam design en wat komt daar allemaal bij kijken</a:t>
              </a: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9D088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"/>
          <p:cNvSpPr/>
          <p:nvPr/>
        </p:nvSpPr>
        <p:spPr>
          <a:xfrm>
            <a:off x="9986829" y="852205"/>
            <a:ext cx="6137862" cy="8582589"/>
          </a:xfrm>
          <a:prstGeom prst="rect">
            <a:avLst/>
          </a:prstGeom>
          <a:solidFill>
            <a:srgbClr val="FFF6B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5" name="Google Shape;125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96962" y="1305303"/>
            <a:ext cx="5117596" cy="7676394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3"/>
          <p:cNvSpPr txBox="1"/>
          <p:nvPr/>
        </p:nvSpPr>
        <p:spPr>
          <a:xfrm>
            <a:off x="1028700" y="1028700"/>
            <a:ext cx="6744517" cy="59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500" b="0" i="0" u="none" strike="noStrike" cap="none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rPr>
              <a:t>Welke (nieuwe) vaardigheden hebben we de afgelopen weken besproken?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9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4"/>
          <p:cNvSpPr/>
          <p:nvPr/>
        </p:nvSpPr>
        <p:spPr>
          <a:xfrm>
            <a:off x="7249600" y="329577"/>
            <a:ext cx="10704198" cy="3004173"/>
          </a:xfrm>
          <a:prstGeom prst="rect">
            <a:avLst/>
          </a:prstGeom>
          <a:solidFill>
            <a:srgbClr val="FAFAF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4"/>
          <p:cNvSpPr/>
          <p:nvPr/>
        </p:nvSpPr>
        <p:spPr>
          <a:xfrm>
            <a:off x="7249600" y="3645449"/>
            <a:ext cx="10704198" cy="3004173"/>
          </a:xfrm>
          <a:prstGeom prst="rect">
            <a:avLst/>
          </a:prstGeom>
          <a:solidFill>
            <a:srgbClr val="FAFA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4"/>
          <p:cNvSpPr/>
          <p:nvPr/>
        </p:nvSpPr>
        <p:spPr>
          <a:xfrm>
            <a:off x="7249600" y="6961322"/>
            <a:ext cx="10704198" cy="3004173"/>
          </a:xfrm>
          <a:prstGeom prst="rect">
            <a:avLst/>
          </a:prstGeom>
          <a:solidFill>
            <a:srgbClr val="FAFA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4" name="Google Shape;134;p4"/>
          <p:cNvPicPr preferRelativeResize="0"/>
          <p:nvPr/>
        </p:nvPicPr>
        <p:blipFill rotWithShape="1">
          <a:blip r:embed="rId3">
            <a:alphaModFix/>
          </a:blip>
          <a:srcRect l="453" r="453"/>
          <a:stretch/>
        </p:blipFill>
        <p:spPr>
          <a:xfrm>
            <a:off x="7249600" y="329577"/>
            <a:ext cx="2976897" cy="30041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4"/>
          <p:cNvPicPr preferRelativeResize="0"/>
          <p:nvPr/>
        </p:nvPicPr>
        <p:blipFill rotWithShape="1">
          <a:blip r:embed="rId4">
            <a:alphaModFix/>
          </a:blip>
          <a:srcRect l="453" r="453"/>
          <a:stretch/>
        </p:blipFill>
        <p:spPr>
          <a:xfrm>
            <a:off x="7249600" y="3641413"/>
            <a:ext cx="2976897" cy="30041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4"/>
          <p:cNvPicPr preferRelativeResize="0"/>
          <p:nvPr/>
        </p:nvPicPr>
        <p:blipFill rotWithShape="1">
          <a:blip r:embed="rId5">
            <a:alphaModFix/>
          </a:blip>
          <a:srcRect l="16968" r="16969"/>
          <a:stretch/>
        </p:blipFill>
        <p:spPr>
          <a:xfrm>
            <a:off x="7249600" y="6961322"/>
            <a:ext cx="2976897" cy="3004173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4"/>
          <p:cNvSpPr txBox="1"/>
          <p:nvPr/>
        </p:nvSpPr>
        <p:spPr>
          <a:xfrm>
            <a:off x="1028700" y="1038225"/>
            <a:ext cx="5186854" cy="372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900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rPr>
              <a:t>Welke duurzame bedrijven zijn we in de afgelopen weken tegengekomen?</a:t>
            </a:r>
            <a:endParaRPr/>
          </a:p>
        </p:txBody>
      </p:sp>
      <p:sp>
        <p:nvSpPr>
          <p:cNvPr id="138" name="Google Shape;138;p4"/>
          <p:cNvSpPr txBox="1"/>
          <p:nvPr/>
        </p:nvSpPr>
        <p:spPr>
          <a:xfrm>
            <a:off x="10846144" y="473075"/>
            <a:ext cx="6577280" cy="555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rPr>
              <a:t>Mudjeans</a:t>
            </a:r>
            <a:endParaRPr sz="3500">
              <a:solidFill>
                <a:srgbClr val="3D3D3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4"/>
          <p:cNvSpPr txBox="1"/>
          <p:nvPr/>
        </p:nvSpPr>
        <p:spPr>
          <a:xfrm>
            <a:off x="10846144" y="1368226"/>
            <a:ext cx="6577280" cy="1714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rPr>
              <a:t>Mudjeans is een circulair spijkerbroeken merk met een lease / buy verdienmodel. Het maakt gebruik van oude spijkerbroeken en de productie is lokaal.</a:t>
            </a:r>
            <a:endParaRPr/>
          </a:p>
        </p:txBody>
      </p:sp>
      <p:sp>
        <p:nvSpPr>
          <p:cNvPr id="140" name="Google Shape;140;p4"/>
          <p:cNvSpPr txBox="1"/>
          <p:nvPr/>
        </p:nvSpPr>
        <p:spPr>
          <a:xfrm>
            <a:off x="10846144" y="3889652"/>
            <a:ext cx="6577280" cy="555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rPr>
              <a:t>Thredup</a:t>
            </a:r>
            <a:endParaRPr/>
          </a:p>
        </p:txBody>
      </p:sp>
      <p:sp>
        <p:nvSpPr>
          <p:cNvPr id="141" name="Google Shape;141;p4"/>
          <p:cNvSpPr txBox="1"/>
          <p:nvPr/>
        </p:nvSpPr>
        <p:spPr>
          <a:xfrm>
            <a:off x="10846144" y="4715510"/>
            <a:ext cx="6577280" cy="126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rPr>
              <a:t>Als online kringloopwinkel bespaart Thredup CO2 aangezien er geen nieuwe kledingstukken gemaakt worden. </a:t>
            </a:r>
            <a:endParaRPr/>
          </a:p>
        </p:txBody>
      </p:sp>
      <p:sp>
        <p:nvSpPr>
          <p:cNvPr id="142" name="Google Shape;142;p4"/>
          <p:cNvSpPr txBox="1"/>
          <p:nvPr/>
        </p:nvSpPr>
        <p:spPr>
          <a:xfrm>
            <a:off x="10846144" y="6871779"/>
            <a:ext cx="6577280" cy="1698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rPr>
              <a:t>Welk duurzamere bedrijven kunnen we hier nog aan te voegen?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f26eebebb2_1_0"/>
          <p:cNvSpPr txBox="1"/>
          <p:nvPr/>
        </p:nvSpPr>
        <p:spPr>
          <a:xfrm>
            <a:off x="1028700" y="1028700"/>
            <a:ext cx="12000900" cy="10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500">
                <a:solidFill>
                  <a:srgbClr val="3D3D3D"/>
                </a:solidFill>
              </a:rPr>
              <a:t>Volgende week: Pitch!</a:t>
            </a:r>
            <a:endParaRPr/>
          </a:p>
        </p:txBody>
      </p:sp>
      <p:sp>
        <p:nvSpPr>
          <p:cNvPr id="148" name="Google Shape;148;gf26eebebb2_1_0"/>
          <p:cNvSpPr txBox="1"/>
          <p:nvPr/>
        </p:nvSpPr>
        <p:spPr>
          <a:xfrm>
            <a:off x="1028700" y="2578253"/>
            <a:ext cx="14669100" cy="73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30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99">
                <a:solidFill>
                  <a:srgbClr val="3D3D3D"/>
                </a:solidFill>
              </a:rPr>
              <a:t>Maak een pitch voor volgende week waarin je de volgende vragen beantwoord:</a:t>
            </a:r>
            <a:endParaRPr sz="2999">
              <a:solidFill>
                <a:srgbClr val="3D3D3D"/>
              </a:solidFill>
            </a:endParaRPr>
          </a:p>
          <a:p>
            <a:pPr marL="0" marR="0" lvl="0" indent="0" algn="l" rtl="0">
              <a:lnSpc>
                <a:spcPct val="130009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999">
              <a:solidFill>
                <a:srgbClr val="3D3D3D"/>
              </a:solidFill>
            </a:endParaRPr>
          </a:p>
          <a:p>
            <a:pPr marL="0" lvl="0" indent="0" algn="l" rtl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600">
                <a:solidFill>
                  <a:srgbClr val="333333"/>
                </a:solidFill>
                <a:highlight>
                  <a:srgbClr val="FFFFFF"/>
                </a:highlight>
              </a:rPr>
              <a:t>1. Het probleem dat we willen oplossen is .......</a:t>
            </a:r>
            <a:endParaRPr sz="26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8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600">
                <a:solidFill>
                  <a:srgbClr val="333333"/>
                </a:solidFill>
                <a:highlight>
                  <a:srgbClr val="FFFFFF"/>
                </a:highlight>
              </a:rPr>
              <a:t>2. Ons idee om dit probleem op te lossen is ........</a:t>
            </a:r>
            <a:endParaRPr sz="26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80000"/>
              </a:lnSpc>
              <a:spcBef>
                <a:spcPts val="1600"/>
              </a:spcBef>
              <a:spcAft>
                <a:spcPts val="0"/>
              </a:spcAft>
              <a:buSzPts val="1100"/>
              <a:buNone/>
            </a:pPr>
            <a:r>
              <a:rPr lang="en-US" sz="2600">
                <a:solidFill>
                  <a:srgbClr val="333333"/>
                </a:solidFill>
                <a:highlight>
                  <a:srgbClr val="FFFFFF"/>
                </a:highlight>
              </a:rPr>
              <a:t>3. Het werkt als volgt .......</a:t>
            </a:r>
            <a:endParaRPr sz="26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30009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2999">
                <a:solidFill>
                  <a:srgbClr val="3D3D3D"/>
                </a:solidFill>
              </a:rPr>
              <a:t>Max 3 min</a:t>
            </a:r>
            <a:endParaRPr sz="2999">
              <a:solidFill>
                <a:srgbClr val="3D3D3D"/>
              </a:solidFill>
            </a:endParaRPr>
          </a:p>
          <a:p>
            <a:pPr marL="0" lvl="0" indent="0" algn="l" rtl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4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8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0" marR="0" lvl="0" indent="0" algn="l" rtl="0">
              <a:lnSpc>
                <a:spcPct val="130009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2999">
              <a:solidFill>
                <a:srgbClr val="3D3D3D"/>
              </a:solidFill>
            </a:endParaRPr>
          </a:p>
          <a:p>
            <a:pPr marL="0" marR="0" lvl="0" indent="0" algn="l" rtl="0">
              <a:lnSpc>
                <a:spcPct val="130009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999">
              <a:solidFill>
                <a:srgbClr val="3D3D3D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9D088"/>
        </a:solidFill>
        <a:effectLst/>
      </p:bgPr>
    </p:bg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5"/>
          <p:cNvSpPr txBox="1"/>
          <p:nvPr/>
        </p:nvSpPr>
        <p:spPr>
          <a:xfrm>
            <a:off x="1028700" y="1028700"/>
            <a:ext cx="12000923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500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rPr>
              <a:t>Aan de slag!</a:t>
            </a:r>
            <a:endParaRPr/>
          </a:p>
        </p:txBody>
      </p:sp>
      <p:grpSp>
        <p:nvGrpSpPr>
          <p:cNvPr id="154" name="Google Shape;154;p5"/>
          <p:cNvGrpSpPr/>
          <p:nvPr/>
        </p:nvGrpSpPr>
        <p:grpSpPr>
          <a:xfrm>
            <a:off x="1028700" y="2592195"/>
            <a:ext cx="14669100" cy="3169757"/>
            <a:chOff x="0" y="-38100"/>
            <a:chExt cx="19558800" cy="4226344"/>
          </a:xfrm>
        </p:grpSpPr>
        <p:sp>
          <p:nvSpPr>
            <p:cNvPr id="155" name="Google Shape;155;p5"/>
            <p:cNvSpPr txBox="1"/>
            <p:nvPr/>
          </p:nvSpPr>
          <p:spPr>
            <a:xfrm>
              <a:off x="0" y="-38100"/>
              <a:ext cx="19558668" cy="82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3000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899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Nog 1 les hierna om aan de grote challenge te werken!</a:t>
              </a:r>
              <a:endParaRPr/>
            </a:p>
          </p:txBody>
        </p:sp>
        <p:sp>
          <p:nvSpPr>
            <p:cNvPr id="156" name="Google Shape;156;p5"/>
            <p:cNvSpPr txBox="1"/>
            <p:nvPr/>
          </p:nvSpPr>
          <p:spPr>
            <a:xfrm>
              <a:off x="0" y="1172044"/>
              <a:ext cx="19558800" cy="301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3000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999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Ga na wat jouw groepje nog allemaal moet doen om volgende week de puntjes op de i te zetten en het te presenteren voor de klas.</a:t>
              </a:r>
              <a:endParaRPr sz="2999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3000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999">
                <a:solidFill>
                  <a:srgbClr val="3D3D3D"/>
                </a:solidFill>
              </a:endParaRPr>
            </a:p>
            <a:p>
              <a:pPr marL="0" marR="0" lvl="0" indent="0" algn="l" rtl="0">
                <a:lnSpc>
                  <a:spcPct val="13001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999">
                  <a:solidFill>
                    <a:srgbClr val="3D3D3D"/>
                  </a:solidFill>
                </a:rPr>
                <a:t>Vergeet niet om publiek uit te nodigen voor bij de presentaties volgende week!</a:t>
              </a:r>
              <a:endParaRPr sz="2999">
                <a:solidFill>
                  <a:srgbClr val="3D3D3D"/>
                </a:solidFill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6BE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6"/>
          <p:cNvSpPr/>
          <p:nvPr/>
        </p:nvSpPr>
        <p:spPr>
          <a:xfrm>
            <a:off x="6572190" y="0"/>
            <a:ext cx="11715810" cy="10287000"/>
          </a:xfrm>
          <a:prstGeom prst="rect">
            <a:avLst/>
          </a:prstGeom>
          <a:solidFill>
            <a:srgbClr val="B9D0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62" name="Google Shape;162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14510" y="702924"/>
            <a:ext cx="10407112" cy="69163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3" name="Google Shape;163;p6"/>
          <p:cNvGrpSpPr/>
          <p:nvPr/>
        </p:nvGrpSpPr>
        <p:grpSpPr>
          <a:xfrm>
            <a:off x="1028700" y="4221027"/>
            <a:ext cx="4339766" cy="1821134"/>
            <a:chOff x="0" y="-57150"/>
            <a:chExt cx="5786354" cy="2428178"/>
          </a:xfrm>
        </p:grpSpPr>
        <p:sp>
          <p:nvSpPr>
            <p:cNvPr id="164" name="Google Shape;164;p6"/>
            <p:cNvSpPr txBox="1"/>
            <p:nvPr/>
          </p:nvSpPr>
          <p:spPr>
            <a:xfrm>
              <a:off x="0" y="-57150"/>
              <a:ext cx="5786354" cy="12661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3000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5999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Vragen?</a:t>
              </a:r>
              <a:endParaRPr/>
            </a:p>
          </p:txBody>
        </p:sp>
        <p:sp>
          <p:nvSpPr>
            <p:cNvPr id="165" name="Google Shape;165;p6"/>
            <p:cNvSpPr txBox="1"/>
            <p:nvPr/>
          </p:nvSpPr>
          <p:spPr>
            <a:xfrm>
              <a:off x="0" y="1827045"/>
              <a:ext cx="5786354" cy="54398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87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6" name="Google Shape;166;p6"/>
          <p:cNvGrpSpPr/>
          <p:nvPr/>
        </p:nvGrpSpPr>
        <p:grpSpPr>
          <a:xfrm>
            <a:off x="7214510" y="8134850"/>
            <a:ext cx="8180611" cy="2218326"/>
            <a:chOff x="0" y="-38100"/>
            <a:chExt cx="10907482" cy="2957768"/>
          </a:xfrm>
        </p:grpSpPr>
        <p:sp>
          <p:nvSpPr>
            <p:cNvPr id="167" name="Google Shape;167;p6"/>
            <p:cNvSpPr txBox="1"/>
            <p:nvPr/>
          </p:nvSpPr>
          <p:spPr>
            <a:xfrm>
              <a:off x="0" y="-38100"/>
              <a:ext cx="10907482" cy="17957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3000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199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Volgende week: DYOP en presentaties</a:t>
              </a:r>
              <a:endParaRPr/>
            </a:p>
          </p:txBody>
        </p:sp>
        <p:sp>
          <p:nvSpPr>
            <p:cNvPr id="168" name="Google Shape;168;p6"/>
            <p:cNvSpPr txBox="1"/>
            <p:nvPr/>
          </p:nvSpPr>
          <p:spPr>
            <a:xfrm>
              <a:off x="0" y="2375685"/>
              <a:ext cx="10907482" cy="54398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87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967DDE1196C445B5221BC40DBE7232" ma:contentTypeVersion="13" ma:contentTypeDescription="Een nieuw document maken." ma:contentTypeScope="" ma:versionID="8ca84e8ca87d3025bd6422e6144bc111">
  <xsd:schema xmlns:xsd="http://www.w3.org/2001/XMLSchema" xmlns:xs="http://www.w3.org/2001/XMLSchema" xmlns:p="http://schemas.microsoft.com/office/2006/metadata/properties" xmlns:ns2="ea285584-909a-4237-8ea9-98bf88894490" xmlns:ns3="7cb43c73-25bb-413d-8ae7-bed74a290f12" targetNamespace="http://schemas.microsoft.com/office/2006/metadata/properties" ma:root="true" ma:fieldsID="5775a187126c2c53f4bcb4b144118f73" ns2:_="" ns3:_="">
    <xsd:import namespace="ea285584-909a-4237-8ea9-98bf88894490"/>
    <xsd:import namespace="7cb43c73-25bb-413d-8ae7-bed74a290f1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285584-909a-4237-8ea9-98bf8889449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b43c73-25bb-413d-8ae7-bed74a290f12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30C1CE1-369D-46FF-98FA-3671862AE8EA}"/>
</file>

<file path=customXml/itemProps2.xml><?xml version="1.0" encoding="utf-8"?>
<ds:datastoreItem xmlns:ds="http://schemas.openxmlformats.org/officeDocument/2006/customXml" ds:itemID="{6E685325-D24F-4303-B686-340CF9DD58E8}"/>
</file>

<file path=customXml/itemProps3.xml><?xml version="1.0" encoding="utf-8"?>
<ds:datastoreItem xmlns:ds="http://schemas.openxmlformats.org/officeDocument/2006/customXml" ds:itemID="{A463E6C7-A6DD-4EBC-B2AA-EEC75AC891A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283</Words>
  <Application>Microsoft Macintosh PowerPoint</Application>
  <PresentationFormat>Aangepast</PresentationFormat>
  <Paragraphs>41</Paragraphs>
  <Slides>7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Bo</dc:creator>
  <cp:lastModifiedBy>Mieke Steenveld</cp:lastModifiedBy>
  <cp:revision>1</cp:revision>
  <dcterms:created xsi:type="dcterms:W3CDTF">2006-08-16T00:00:00Z</dcterms:created>
  <dcterms:modified xsi:type="dcterms:W3CDTF">2022-05-03T10:50:23Z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0x010100AA967DDE1196C445B5221BC40DBE7232</vt:lpwstr>
  </property>
</Properties>
</file>