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Arimo" panose="020B0604020202020204" pitchFamily="34" charset="0"/>
      <p:regular r:id="rId11"/>
      <p:bold r:id="rId12"/>
      <p:italic r:id="rId13"/>
      <p:bold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ioKowNmoI6mR2roOwno+YzFpO/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9"/>
  </p:normalViewPr>
  <p:slideViewPr>
    <p:cSldViewPr snapToGrid="0">
      <p:cViewPr varScale="1">
        <p:scale>
          <a:sx n="68" d="100"/>
          <a:sy n="68" d="100"/>
        </p:scale>
        <p:origin x="1000" y="2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video</a:t>
            </a:r>
            <a:endParaRPr/>
          </a:p>
        </p:txBody>
      </p:sp>
      <p:sp>
        <p:nvSpPr>
          <p:cNvPr id="103" name="Google Shape;10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0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5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0" name="Google Shape;50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8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redup.com/fashionfootprint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088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/>
          <p:cNvPicPr preferRelativeResize="0"/>
          <p:nvPr/>
        </p:nvPicPr>
        <p:blipFill rotWithShape="1">
          <a:blip r:embed="rId3">
            <a:alphaModFix/>
          </a:blip>
          <a:srcRect l="26904" r="26905"/>
          <a:stretch/>
        </p:blipFill>
        <p:spPr>
          <a:xfrm>
            <a:off x="11160744" y="0"/>
            <a:ext cx="7127256" cy="10287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" name="Google Shape;89;p1"/>
          <p:cNvGrpSpPr/>
          <p:nvPr/>
        </p:nvGrpSpPr>
        <p:grpSpPr>
          <a:xfrm>
            <a:off x="1028700" y="1207294"/>
            <a:ext cx="9106203" cy="7382107"/>
            <a:chOff x="0" y="238125"/>
            <a:chExt cx="12141603" cy="9842809"/>
          </a:xfrm>
        </p:grpSpPr>
        <p:sp>
          <p:nvSpPr>
            <p:cNvPr id="90" name="Google Shape;90;p1"/>
            <p:cNvSpPr txBox="1"/>
            <p:nvPr/>
          </p:nvSpPr>
          <p:spPr>
            <a:xfrm>
              <a:off x="0" y="238125"/>
              <a:ext cx="12141603" cy="65250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Circular skills in de mode</a:t>
              </a:r>
              <a:endParaRPr/>
            </a:p>
          </p:txBody>
        </p:sp>
        <p:sp>
          <p:nvSpPr>
            <p:cNvPr id="91" name="Google Shape;91;p1"/>
            <p:cNvSpPr txBox="1"/>
            <p:nvPr/>
          </p:nvSpPr>
          <p:spPr>
            <a:xfrm>
              <a:off x="0" y="7897834"/>
              <a:ext cx="11441400" cy="218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4001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799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Duurzaamheid en circulariteit in de mode industrie</a:t>
              </a:r>
              <a:endParaRPr/>
            </a:p>
            <a:p>
              <a:pPr marL="0" marR="0" lvl="0" indent="0" algn="l" rtl="0">
                <a:lnSpc>
                  <a:spcPct val="14001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799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4001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799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Week 3</a:t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>
          <a:xfrm>
            <a:off x="1028700" y="1028700"/>
            <a:ext cx="16230600" cy="8229600"/>
          </a:xfrm>
          <a:prstGeom prst="rect">
            <a:avLst/>
          </a:prstGeom>
          <a:solidFill>
            <a:srgbClr val="FDFDF9">
              <a:alpha val="68235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" name="Google Shape;97;p2"/>
          <p:cNvGrpSpPr/>
          <p:nvPr/>
        </p:nvGrpSpPr>
        <p:grpSpPr>
          <a:xfrm>
            <a:off x="2425847" y="3698740"/>
            <a:ext cx="13436305" cy="2836947"/>
            <a:chOff x="0" y="0"/>
            <a:chExt cx="17915073" cy="3782596"/>
          </a:xfrm>
        </p:grpSpPr>
        <p:sp>
          <p:nvSpPr>
            <p:cNvPr id="98" name="Google Shape;98;p2"/>
            <p:cNvSpPr txBox="1"/>
            <p:nvPr/>
          </p:nvSpPr>
          <p:spPr>
            <a:xfrm>
              <a:off x="1836943" y="2359385"/>
              <a:ext cx="14241188" cy="14232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Hernieuwbaar, schoon &amp; beschikbaar voor iedereen</a:t>
              </a:r>
              <a:endParaRPr sz="1200" b="0" i="0" u="none" strike="noStrike" cap="none">
                <a:solidFill>
                  <a:srgbClr val="3D3D3D"/>
                </a:solidFill>
                <a:latin typeface="Arimo"/>
                <a:ea typeface="Arimo"/>
                <a:cs typeface="Arimo"/>
                <a:sym typeface="Arimo"/>
              </a:endParaRPr>
            </a:p>
            <a:p>
              <a:pPr marL="0" marR="0" lvl="0" indent="0" algn="ctr" rtl="0">
                <a:lnSpc>
                  <a:spcPct val="3791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0" i="0" u="none" strike="noStrike" cap="none">
                <a:solidFill>
                  <a:srgbClr val="3D3D3D"/>
                </a:solidFill>
                <a:latin typeface="Arimo"/>
                <a:ea typeface="Arimo"/>
                <a:cs typeface="Arimo"/>
                <a:sym typeface="Arimo"/>
              </a:endParaRPr>
            </a:p>
          </p:txBody>
        </p:sp>
        <p:sp>
          <p:nvSpPr>
            <p:cNvPr id="99" name="Google Shape;99;p2"/>
            <p:cNvSpPr txBox="1"/>
            <p:nvPr/>
          </p:nvSpPr>
          <p:spPr>
            <a:xfrm>
              <a:off x="0" y="0"/>
              <a:ext cx="17915073" cy="132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Good Energy &amp; Water</a:t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9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"/>
          <p:cNvSpPr/>
          <p:nvPr/>
        </p:nvSpPr>
        <p:spPr>
          <a:xfrm>
            <a:off x="0" y="3992325"/>
            <a:ext cx="18288001" cy="6312670"/>
          </a:xfrm>
          <a:prstGeom prst="rect">
            <a:avLst/>
          </a:prstGeom>
          <a:solidFill>
            <a:srgbClr val="FA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" name="Google Shape;106;p3"/>
          <p:cNvGrpSpPr/>
          <p:nvPr/>
        </p:nvGrpSpPr>
        <p:grpSpPr>
          <a:xfrm>
            <a:off x="1028700" y="1057275"/>
            <a:ext cx="13853452" cy="3026840"/>
            <a:chOff x="0" y="0"/>
            <a:chExt cx="18471269" cy="4035787"/>
          </a:xfrm>
        </p:grpSpPr>
        <p:sp>
          <p:nvSpPr>
            <p:cNvPr id="107" name="Google Shape;107;p3"/>
            <p:cNvSpPr txBox="1"/>
            <p:nvPr/>
          </p:nvSpPr>
          <p:spPr>
            <a:xfrm>
              <a:off x="0" y="0"/>
              <a:ext cx="18471269" cy="264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De impact van de kledingindustrie op het milieu</a:t>
              </a:r>
              <a:endParaRPr/>
            </a:p>
          </p:txBody>
        </p:sp>
        <p:sp>
          <p:nvSpPr>
            <p:cNvPr id="108" name="Google Shape;108;p3"/>
            <p:cNvSpPr txBox="1"/>
            <p:nvPr/>
          </p:nvSpPr>
          <p:spPr>
            <a:xfrm>
              <a:off x="0" y="3304479"/>
              <a:ext cx="13499727" cy="731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CO2 uitstoot en watergebruik: Hoe erg is het?</a:t>
              </a:r>
              <a:endParaRPr/>
            </a:p>
          </p:txBody>
        </p:sp>
      </p:grpSp>
      <p:sp>
        <p:nvSpPr>
          <p:cNvPr id="109" name="Google Shape;109;p3"/>
          <p:cNvSpPr txBox="1"/>
          <p:nvPr/>
        </p:nvSpPr>
        <p:spPr>
          <a:xfrm>
            <a:off x="11459161" y="3992320"/>
            <a:ext cx="5500500" cy="605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rPr>
              <a:t>Het produceren van textiel, het maken en wassen van kleding, het verschepen van kleding en het verwerken ervan na consumptie heeft een impact op het milieu. </a:t>
            </a:r>
            <a:endParaRPr/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99" b="0" i="0" u="none" strike="noStrike" cap="none">
              <a:solidFill>
                <a:srgbClr val="3D3D3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3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99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rPr>
              <a:t>Hoe groot is die impact en op wat voor manier wordt het milieu beïnvloed?</a:t>
            </a:r>
            <a:endParaRPr/>
          </a:p>
        </p:txBody>
      </p:sp>
      <p:pic>
        <p:nvPicPr>
          <p:cNvPr id="110" name="Google Shape;110;p3" title="The environmental costs of fast fashion | Energy Live New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8700" y="4709053"/>
            <a:ext cx="8801100" cy="4972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088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"/>
          <p:cNvSpPr/>
          <p:nvPr/>
        </p:nvSpPr>
        <p:spPr>
          <a:xfrm>
            <a:off x="8852221" y="1028700"/>
            <a:ext cx="8407079" cy="8229600"/>
          </a:xfrm>
          <a:prstGeom prst="rect">
            <a:avLst/>
          </a:prstGeom>
          <a:solidFill>
            <a:srgbClr val="FFF6B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6" name="Google Shape;116;p4"/>
          <p:cNvGrpSpPr/>
          <p:nvPr/>
        </p:nvGrpSpPr>
        <p:grpSpPr>
          <a:xfrm>
            <a:off x="1028700" y="1028700"/>
            <a:ext cx="6744516" cy="8826038"/>
            <a:chOff x="0" y="0"/>
            <a:chExt cx="8992689" cy="11768051"/>
          </a:xfrm>
        </p:grpSpPr>
        <p:sp>
          <p:nvSpPr>
            <p:cNvPr id="117" name="Google Shape;117;p4"/>
            <p:cNvSpPr txBox="1"/>
            <p:nvPr/>
          </p:nvSpPr>
          <p:spPr>
            <a:xfrm>
              <a:off x="0" y="0"/>
              <a:ext cx="8992689" cy="132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Good Water</a:t>
              </a:r>
              <a:endParaRPr/>
            </a:p>
          </p:txBody>
        </p:sp>
        <p:sp>
          <p:nvSpPr>
            <p:cNvPr id="118" name="Google Shape;118;p4"/>
            <p:cNvSpPr txBox="1"/>
            <p:nvPr/>
          </p:nvSpPr>
          <p:spPr>
            <a:xfrm>
              <a:off x="0" y="2163861"/>
              <a:ext cx="7927359" cy="8351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De impact van de kledingindustrie op het water</a:t>
              </a:r>
              <a:endParaRPr/>
            </a:p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500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755651" marR="0" lvl="1" indent="-377825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D3D3D"/>
                </a:buClr>
                <a:buSzPts val="3500"/>
                <a:buFont typeface="Arial"/>
                <a:buChar char="•"/>
              </a:pPr>
              <a:r>
                <a:rPr lang="en-US" sz="3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Het verbruik van water bij het produceren van bepaalde textielsoorten</a:t>
              </a:r>
              <a:endParaRPr/>
            </a:p>
            <a:p>
              <a:pPr marL="755651" marR="0" lvl="1" indent="-377825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D3D3D"/>
                </a:buClr>
                <a:buSzPts val="3500"/>
                <a:buFont typeface="Arial"/>
                <a:buChar char="•"/>
              </a:pPr>
              <a:r>
                <a:rPr lang="en-US" sz="3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Het kleuren van textiel zorgt voor vervuilde en verkleurde rivieren</a:t>
              </a:r>
              <a:endParaRPr/>
            </a:p>
            <a:p>
              <a:pPr marL="755650" marR="0" lvl="1" indent="-377825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D3D3D"/>
                </a:buClr>
                <a:buSzPts val="3500"/>
                <a:buFont typeface="Arial"/>
                <a:buChar char="•"/>
              </a:pPr>
              <a:r>
                <a:rPr lang="en-US" sz="3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Het wassen van kleding</a:t>
              </a:r>
              <a:endParaRPr/>
            </a:p>
          </p:txBody>
        </p:sp>
        <p:sp>
          <p:nvSpPr>
            <p:cNvPr id="119" name="Google Shape;119;p4"/>
            <p:cNvSpPr txBox="1"/>
            <p:nvPr/>
          </p:nvSpPr>
          <p:spPr>
            <a:xfrm>
              <a:off x="0" y="11224068"/>
              <a:ext cx="7927359" cy="5439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87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20" name="Google Shape;120;p4"/>
          <p:cNvPicPr preferRelativeResize="0"/>
          <p:nvPr/>
        </p:nvPicPr>
        <p:blipFill rotWithShape="1">
          <a:blip r:embed="rId3">
            <a:alphaModFix/>
          </a:blip>
          <a:srcRect l="17836" r="9681"/>
          <a:stretch/>
        </p:blipFill>
        <p:spPr>
          <a:xfrm>
            <a:off x="9273142" y="1661588"/>
            <a:ext cx="7565237" cy="696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9"/>
        </a:solid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/>
          <p:nvPr/>
        </p:nvSpPr>
        <p:spPr>
          <a:xfrm>
            <a:off x="9144000" y="0"/>
            <a:ext cx="9144000" cy="10287000"/>
          </a:xfrm>
          <a:prstGeom prst="rect">
            <a:avLst/>
          </a:prstGeom>
          <a:solidFill>
            <a:srgbClr val="FA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6" name="Google Shape;126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39969" y="1367469"/>
            <a:ext cx="7552062" cy="755206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" name="Google Shape;127;p5"/>
          <p:cNvGrpSpPr/>
          <p:nvPr/>
        </p:nvGrpSpPr>
        <p:grpSpPr>
          <a:xfrm>
            <a:off x="1028700" y="1666260"/>
            <a:ext cx="6929887" cy="6973365"/>
            <a:chOff x="0" y="0"/>
            <a:chExt cx="9239850" cy="9297820"/>
          </a:xfrm>
        </p:grpSpPr>
        <p:sp>
          <p:nvSpPr>
            <p:cNvPr id="128" name="Google Shape;128;p5"/>
            <p:cNvSpPr txBox="1"/>
            <p:nvPr/>
          </p:nvSpPr>
          <p:spPr>
            <a:xfrm>
              <a:off x="0" y="0"/>
              <a:ext cx="9239850" cy="132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Good Energy</a:t>
              </a:r>
              <a:endParaRPr/>
            </a:p>
          </p:txBody>
        </p:sp>
        <p:sp>
          <p:nvSpPr>
            <p:cNvPr id="129" name="Google Shape;129;p5"/>
            <p:cNvSpPr txBox="1"/>
            <p:nvPr/>
          </p:nvSpPr>
          <p:spPr>
            <a:xfrm>
              <a:off x="0" y="1708512"/>
              <a:ext cx="9239850" cy="7589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Hoeveel energie wordt er verbruikt en hoeveel CO2 wordt er uitgestoten door de kledingindustrie?</a:t>
              </a:r>
              <a:endParaRPr/>
            </a:p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500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755651" marR="0" lvl="1" indent="-377825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D3D3D"/>
                </a:buClr>
                <a:buSzPts val="3500"/>
                <a:buFont typeface="Arial"/>
                <a:buChar char="•"/>
              </a:pPr>
              <a:r>
                <a:rPr lang="en-US" sz="3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Het produceren van textiel voor kleding kost veel energie</a:t>
              </a:r>
              <a:endParaRPr/>
            </a:p>
            <a:p>
              <a:pPr marL="755650" marR="0" lvl="1" indent="-377825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D3D3D"/>
                </a:buClr>
                <a:buSzPts val="3500"/>
                <a:buFont typeface="Arial"/>
                <a:buChar char="•"/>
              </a:pPr>
              <a:r>
                <a:rPr lang="en-US" sz="35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Jaarlijks draagt het 10% bij aan alle uitstoot van broeikasgassen wereldwijd</a:t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D088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8700" y="3447030"/>
            <a:ext cx="12180055" cy="581127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6"/>
          <p:cNvSpPr txBox="1"/>
          <p:nvPr/>
        </p:nvSpPr>
        <p:spPr>
          <a:xfrm>
            <a:off x="1028700" y="1028700"/>
            <a:ext cx="1534785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500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rPr>
              <a:t>Wat is jouw fashion footprint?</a:t>
            </a:r>
            <a:endParaRPr/>
          </a:p>
        </p:txBody>
      </p:sp>
      <p:grpSp>
        <p:nvGrpSpPr>
          <p:cNvPr id="136" name="Google Shape;136;p6"/>
          <p:cNvGrpSpPr/>
          <p:nvPr/>
        </p:nvGrpSpPr>
        <p:grpSpPr>
          <a:xfrm>
            <a:off x="13594914" y="3425599"/>
            <a:ext cx="3664386" cy="2563211"/>
            <a:chOff x="0" y="-28575"/>
            <a:chExt cx="4885848" cy="3417615"/>
          </a:xfrm>
        </p:grpSpPr>
        <p:sp>
          <p:nvSpPr>
            <p:cNvPr id="137" name="Google Shape;137;p6"/>
            <p:cNvSpPr txBox="1"/>
            <p:nvPr/>
          </p:nvSpPr>
          <p:spPr>
            <a:xfrm>
              <a:off x="0" y="-28575"/>
              <a:ext cx="4885848" cy="19589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00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Ga naar: www.thredup.com/fashionfootprint</a:t>
              </a:r>
              <a:endParaRPr/>
            </a:p>
          </p:txBody>
        </p:sp>
        <p:sp>
          <p:nvSpPr>
            <p:cNvPr id="138" name="Google Shape;138;p6"/>
            <p:cNvSpPr txBox="1"/>
            <p:nvPr/>
          </p:nvSpPr>
          <p:spPr>
            <a:xfrm>
              <a:off x="0" y="2315043"/>
              <a:ext cx="4885848" cy="10739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99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En bereken wat jouw impact is op het milieu</a:t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9"/>
        </a:soli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"/>
          <p:cNvSpPr/>
          <p:nvPr/>
        </p:nvSpPr>
        <p:spPr>
          <a:xfrm>
            <a:off x="7249600" y="329577"/>
            <a:ext cx="10704198" cy="3004173"/>
          </a:xfrm>
          <a:prstGeom prst="rect">
            <a:avLst/>
          </a:prstGeom>
          <a:solidFill>
            <a:srgbClr val="FA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7"/>
          <p:cNvSpPr/>
          <p:nvPr/>
        </p:nvSpPr>
        <p:spPr>
          <a:xfrm>
            <a:off x="7249600" y="3645449"/>
            <a:ext cx="10704198" cy="3004173"/>
          </a:xfrm>
          <a:prstGeom prst="rect">
            <a:avLst/>
          </a:prstGeom>
          <a:solidFill>
            <a:srgbClr val="FA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7"/>
          <p:cNvSpPr/>
          <p:nvPr/>
        </p:nvSpPr>
        <p:spPr>
          <a:xfrm>
            <a:off x="7249600" y="6961322"/>
            <a:ext cx="10704198" cy="3004173"/>
          </a:xfrm>
          <a:prstGeom prst="rect">
            <a:avLst/>
          </a:prstGeom>
          <a:solidFill>
            <a:srgbClr val="FAFA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6" name="Google Shape;146;p7"/>
          <p:cNvPicPr preferRelativeResize="0"/>
          <p:nvPr/>
        </p:nvPicPr>
        <p:blipFill rotWithShape="1">
          <a:blip r:embed="rId3">
            <a:alphaModFix/>
          </a:blip>
          <a:srcRect l="453" r="453"/>
          <a:stretch/>
        </p:blipFill>
        <p:spPr>
          <a:xfrm>
            <a:off x="7249600" y="329577"/>
            <a:ext cx="2976897" cy="3004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7"/>
          <p:cNvPicPr preferRelativeResize="0"/>
          <p:nvPr/>
        </p:nvPicPr>
        <p:blipFill rotWithShape="1">
          <a:blip r:embed="rId4">
            <a:alphaModFix/>
          </a:blip>
          <a:srcRect l="453" r="453"/>
          <a:stretch/>
        </p:blipFill>
        <p:spPr>
          <a:xfrm>
            <a:off x="7249600" y="3641413"/>
            <a:ext cx="2976897" cy="3004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7"/>
          <p:cNvPicPr preferRelativeResize="0"/>
          <p:nvPr/>
        </p:nvPicPr>
        <p:blipFill rotWithShape="1">
          <a:blip r:embed="rId5">
            <a:alphaModFix/>
          </a:blip>
          <a:srcRect l="16968" r="16969"/>
          <a:stretch/>
        </p:blipFill>
        <p:spPr>
          <a:xfrm>
            <a:off x="7249600" y="6961322"/>
            <a:ext cx="2976897" cy="3004173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7"/>
          <p:cNvSpPr txBox="1"/>
          <p:nvPr/>
        </p:nvSpPr>
        <p:spPr>
          <a:xfrm>
            <a:off x="1028700" y="1028700"/>
            <a:ext cx="5111213" cy="5001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500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rPr>
              <a:t>Welke bedrijven hebben een lagere footprint?</a:t>
            </a:r>
            <a:endParaRPr/>
          </a:p>
        </p:txBody>
      </p:sp>
      <p:sp>
        <p:nvSpPr>
          <p:cNvPr id="150" name="Google Shape;150;p7"/>
          <p:cNvSpPr txBox="1"/>
          <p:nvPr/>
        </p:nvSpPr>
        <p:spPr>
          <a:xfrm>
            <a:off x="10846144" y="473075"/>
            <a:ext cx="6577280" cy="555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rPr>
              <a:t>Zalando</a:t>
            </a:r>
            <a:endParaRPr/>
          </a:p>
        </p:txBody>
      </p:sp>
      <p:sp>
        <p:nvSpPr>
          <p:cNvPr id="151" name="Google Shape;151;p7"/>
          <p:cNvSpPr txBox="1"/>
          <p:nvPr/>
        </p:nvSpPr>
        <p:spPr>
          <a:xfrm>
            <a:off x="10846144" y="1368226"/>
            <a:ext cx="6577280" cy="1692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rPr>
              <a:t>Zalando heeft sinds 2019 de belofte gemaakt om volledig CO2-neutraal te opereren en hiermee voor te lopen op het klimaatakkoord van Parijs.</a:t>
            </a:r>
            <a:endParaRPr/>
          </a:p>
        </p:txBody>
      </p:sp>
      <p:sp>
        <p:nvSpPr>
          <p:cNvPr id="152" name="Google Shape;152;p7"/>
          <p:cNvSpPr txBox="1"/>
          <p:nvPr/>
        </p:nvSpPr>
        <p:spPr>
          <a:xfrm>
            <a:off x="10846144" y="3889652"/>
            <a:ext cx="6577280" cy="555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rPr>
              <a:t>Thredup</a:t>
            </a:r>
            <a:endParaRPr/>
          </a:p>
        </p:txBody>
      </p:sp>
      <p:sp>
        <p:nvSpPr>
          <p:cNvPr id="153" name="Google Shape;153;p7"/>
          <p:cNvSpPr txBox="1"/>
          <p:nvPr/>
        </p:nvSpPr>
        <p:spPr>
          <a:xfrm>
            <a:off x="10846144" y="4715510"/>
            <a:ext cx="6577280" cy="126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rPr>
              <a:t>Als online kringloopwinkel bespaart Thredup CO2 aangezien er geen nieuwe kledingstukken gemaakt worden. </a:t>
            </a:r>
            <a:endParaRPr/>
          </a:p>
        </p:txBody>
      </p:sp>
      <p:sp>
        <p:nvSpPr>
          <p:cNvPr id="154" name="Google Shape;154;p7"/>
          <p:cNvSpPr txBox="1"/>
          <p:nvPr/>
        </p:nvSpPr>
        <p:spPr>
          <a:xfrm>
            <a:off x="10846144" y="7157529"/>
            <a:ext cx="6577280" cy="1127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0" i="0" u="none" strike="noStrike" cap="none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rPr>
              <a:t>Welk duurzamere bedrijven ken jij?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6BE"/>
        </a:solid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8"/>
          <p:cNvSpPr/>
          <p:nvPr/>
        </p:nvSpPr>
        <p:spPr>
          <a:xfrm>
            <a:off x="6572190" y="0"/>
            <a:ext cx="11715810" cy="10287000"/>
          </a:xfrm>
          <a:prstGeom prst="rect">
            <a:avLst/>
          </a:prstGeom>
          <a:solidFill>
            <a:srgbClr val="B9D08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0" name="Google Shape;16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59802" y="702924"/>
            <a:ext cx="11140586" cy="579310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1" name="Google Shape;161;p8"/>
          <p:cNvGrpSpPr/>
          <p:nvPr/>
        </p:nvGrpSpPr>
        <p:grpSpPr>
          <a:xfrm>
            <a:off x="1028700" y="4221027"/>
            <a:ext cx="4339766" cy="1821134"/>
            <a:chOff x="0" y="-57150"/>
            <a:chExt cx="5786354" cy="2428178"/>
          </a:xfrm>
        </p:grpSpPr>
        <p:sp>
          <p:nvSpPr>
            <p:cNvPr id="162" name="Google Shape;162;p8"/>
            <p:cNvSpPr txBox="1"/>
            <p:nvPr/>
          </p:nvSpPr>
          <p:spPr>
            <a:xfrm>
              <a:off x="0" y="-57150"/>
              <a:ext cx="5786354" cy="12661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999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Vragen?</a:t>
              </a:r>
              <a:endParaRPr/>
            </a:p>
          </p:txBody>
        </p:sp>
        <p:sp>
          <p:nvSpPr>
            <p:cNvPr id="163" name="Google Shape;163;p8"/>
            <p:cNvSpPr txBox="1"/>
            <p:nvPr/>
          </p:nvSpPr>
          <p:spPr>
            <a:xfrm>
              <a:off x="0" y="1827045"/>
              <a:ext cx="5786354" cy="5439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87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4" name="Google Shape;164;p8"/>
          <p:cNvGrpSpPr/>
          <p:nvPr/>
        </p:nvGrpSpPr>
        <p:grpSpPr>
          <a:xfrm>
            <a:off x="7214510" y="8134850"/>
            <a:ext cx="8180611" cy="2218326"/>
            <a:chOff x="0" y="-38100"/>
            <a:chExt cx="10907482" cy="2957768"/>
          </a:xfrm>
        </p:grpSpPr>
        <p:sp>
          <p:nvSpPr>
            <p:cNvPr id="165" name="Google Shape;165;p8"/>
            <p:cNvSpPr txBox="1"/>
            <p:nvPr/>
          </p:nvSpPr>
          <p:spPr>
            <a:xfrm>
              <a:off x="0" y="-38100"/>
              <a:ext cx="10907482" cy="17957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199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Volgende week: Good Skills</a:t>
              </a:r>
              <a:endParaRPr/>
            </a:p>
            <a:p>
              <a:pPr marL="0" marR="0" lvl="0" indent="0" algn="l" rtl="0">
                <a:lnSpc>
                  <a:spcPct val="13000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199" b="0" i="0" u="none" strike="noStrike" cap="none">
                  <a:solidFill>
                    <a:srgbClr val="3D3D3D"/>
                  </a:solidFill>
                  <a:latin typeface="Arial"/>
                  <a:ea typeface="Arial"/>
                  <a:cs typeface="Arial"/>
                  <a:sym typeface="Arial"/>
                </a:rPr>
                <a:t>Nu: werken aan DYOP</a:t>
              </a:r>
              <a:endParaRPr/>
            </a:p>
          </p:txBody>
        </p:sp>
        <p:sp>
          <p:nvSpPr>
            <p:cNvPr id="166" name="Google Shape;166;p8"/>
            <p:cNvSpPr txBox="1"/>
            <p:nvPr/>
          </p:nvSpPr>
          <p:spPr>
            <a:xfrm>
              <a:off x="0" y="2375685"/>
              <a:ext cx="10907482" cy="5439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8777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967DDE1196C445B5221BC40DBE7232" ma:contentTypeVersion="13" ma:contentTypeDescription="Een nieuw document maken." ma:contentTypeScope="" ma:versionID="8ca84e8ca87d3025bd6422e6144bc111">
  <xsd:schema xmlns:xsd="http://www.w3.org/2001/XMLSchema" xmlns:xs="http://www.w3.org/2001/XMLSchema" xmlns:p="http://schemas.microsoft.com/office/2006/metadata/properties" xmlns:ns2="ea285584-909a-4237-8ea9-98bf88894490" xmlns:ns3="7cb43c73-25bb-413d-8ae7-bed74a290f12" targetNamespace="http://schemas.microsoft.com/office/2006/metadata/properties" ma:root="true" ma:fieldsID="5775a187126c2c53f4bcb4b144118f73" ns2:_="" ns3:_="">
    <xsd:import namespace="ea285584-909a-4237-8ea9-98bf88894490"/>
    <xsd:import namespace="7cb43c73-25bb-413d-8ae7-bed74a290f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285584-909a-4237-8ea9-98bf888944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b43c73-25bb-413d-8ae7-bed74a290f1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AEF4CAA-EC6A-4BA2-8442-F196EF99A088}"/>
</file>

<file path=customXml/itemProps2.xml><?xml version="1.0" encoding="utf-8"?>
<ds:datastoreItem xmlns:ds="http://schemas.openxmlformats.org/officeDocument/2006/customXml" ds:itemID="{19CFBF9C-1B32-44D1-A849-383F197B3483}"/>
</file>

<file path=customXml/itemProps3.xml><?xml version="1.0" encoding="utf-8"?>
<ds:datastoreItem xmlns:ds="http://schemas.openxmlformats.org/officeDocument/2006/customXml" ds:itemID="{86022820-9E71-4A9E-A455-15BFF2F3963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Microsoft Macintosh PowerPoint</Application>
  <PresentationFormat>Aangepast</PresentationFormat>
  <Paragraphs>36</Paragraphs>
  <Slides>8</Slides>
  <Notes>8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Arimo</vt:lpstr>
      <vt:lpstr>Calibri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Bo</dc:creator>
  <cp:lastModifiedBy>Mieke Steenveld</cp:lastModifiedBy>
  <cp:revision>1</cp:revision>
  <dcterms:created xsi:type="dcterms:W3CDTF">2006-08-16T00:00:00Z</dcterms:created>
  <dcterms:modified xsi:type="dcterms:W3CDTF">2022-05-03T10:48:27Z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0x010100AA967DDE1196C445B5221BC40DBE7232</vt:lpwstr>
  </property>
</Properties>
</file>