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22"/>
  </p:notesMasterIdLst>
  <p:sldIdLst>
    <p:sldId id="273" r:id="rId5"/>
    <p:sldId id="256" r:id="rId6"/>
    <p:sldId id="318" r:id="rId7"/>
    <p:sldId id="257" r:id="rId8"/>
    <p:sldId id="261" r:id="rId9"/>
    <p:sldId id="262" r:id="rId10"/>
    <p:sldId id="283" r:id="rId11"/>
    <p:sldId id="264" r:id="rId12"/>
    <p:sldId id="278" r:id="rId13"/>
    <p:sldId id="279" r:id="rId14"/>
    <p:sldId id="281" r:id="rId15"/>
    <p:sldId id="282" r:id="rId16"/>
    <p:sldId id="284" r:id="rId17"/>
    <p:sldId id="270" r:id="rId18"/>
    <p:sldId id="271" r:id="rId19"/>
    <p:sldId id="277" r:id="rId20"/>
    <p:sldId id="320" r:id="rId21"/>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FF00"/>
    <a:srgbClr val="B8A1FF"/>
    <a:srgbClr val="A1521A"/>
    <a:srgbClr val="42909E"/>
    <a:srgbClr val="172061"/>
    <a:srgbClr val="D26D25"/>
    <a:srgbClr val="72A3AE"/>
    <a:srgbClr val="94CBD5"/>
    <a:srgbClr val="9D5217"/>
    <a:srgbClr val="C8D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39DFF9-60C0-420E-8DE7-74A9B8EBC081}" v="32" dt="2022-03-23T10:29:54.9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56" autoAdjust="0"/>
    <p:restoredTop sz="90528" autoAdjust="0"/>
  </p:normalViewPr>
  <p:slideViewPr>
    <p:cSldViewPr snapToGrid="0">
      <p:cViewPr varScale="1">
        <p:scale>
          <a:sx n="112" d="100"/>
          <a:sy n="112" d="100"/>
        </p:scale>
        <p:origin x="132" y="8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5EBEE9-5ED1-47E3-91F3-8E6237564E15}" type="datetimeFigureOut">
              <a:rPr lang="nl-NL" smtClean="0"/>
              <a:t>6-3-2023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99C61E-FA29-48B5-B8E4-AFB31D3E6003}" type="slidenum">
              <a:rPr lang="nl-NL" smtClean="0"/>
              <a:t>‹nr.›</a:t>
            </a:fld>
            <a:endParaRPr lang="nl-NL"/>
          </a:p>
        </p:txBody>
      </p:sp>
    </p:spTree>
    <p:extLst>
      <p:ext uri="{BB962C8B-B14F-4D97-AF65-F5344CB8AC3E}">
        <p14:creationId xmlns:p14="http://schemas.microsoft.com/office/powerpoint/2010/main" val="2148966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tilburg-stadsmonitor.buurtmonitor.nl/"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tilburg-stadsmonitor.buurtmonitor.nl/"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hlinkClick r:id="rId3"/>
              </a:rPr>
              <a:t>https://tilburg-stadsmonitor.buurtmonitor.nl/</a:t>
            </a:r>
            <a:endParaRPr lang="nl-NL" dirty="0"/>
          </a:p>
        </p:txBody>
      </p:sp>
      <p:sp>
        <p:nvSpPr>
          <p:cNvPr id="4" name="Tijdelijke aanduiding voor dianummer 3"/>
          <p:cNvSpPr>
            <a:spLocks noGrp="1"/>
          </p:cNvSpPr>
          <p:nvPr>
            <p:ph type="sldNum" sz="quarter" idx="10"/>
          </p:nvPr>
        </p:nvSpPr>
        <p:spPr/>
        <p:txBody>
          <a:bodyPr/>
          <a:lstStyle/>
          <a:p>
            <a:fld id="{FDFA4218-C6E7-4023-90DC-447ADF36CF6E}" type="slidenum">
              <a:rPr lang="nl-NL" smtClean="0"/>
              <a:t>6</a:t>
            </a:fld>
            <a:endParaRPr lang="nl-NL"/>
          </a:p>
        </p:txBody>
      </p:sp>
    </p:spTree>
    <p:extLst>
      <p:ext uri="{BB962C8B-B14F-4D97-AF65-F5344CB8AC3E}">
        <p14:creationId xmlns:p14="http://schemas.microsoft.com/office/powerpoint/2010/main" val="3330455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hlinkClick r:id="rId3"/>
              </a:rPr>
              <a:t>https://tilburg-stadsmonitor.buurtmonitor.nl/</a:t>
            </a:r>
            <a:endParaRPr lang="nl-NL" dirty="0"/>
          </a:p>
        </p:txBody>
      </p:sp>
      <p:sp>
        <p:nvSpPr>
          <p:cNvPr id="4" name="Tijdelijke aanduiding voor dianummer 3"/>
          <p:cNvSpPr>
            <a:spLocks noGrp="1"/>
          </p:cNvSpPr>
          <p:nvPr>
            <p:ph type="sldNum" sz="quarter" idx="10"/>
          </p:nvPr>
        </p:nvSpPr>
        <p:spPr/>
        <p:txBody>
          <a:bodyPr/>
          <a:lstStyle/>
          <a:p>
            <a:fld id="{FDFA4218-C6E7-4023-90DC-447ADF36CF6E}" type="slidenum">
              <a:rPr lang="nl-NL" smtClean="0"/>
              <a:t>7</a:t>
            </a:fld>
            <a:endParaRPr lang="nl-NL"/>
          </a:p>
        </p:txBody>
      </p:sp>
    </p:spTree>
    <p:extLst>
      <p:ext uri="{BB962C8B-B14F-4D97-AF65-F5344CB8AC3E}">
        <p14:creationId xmlns:p14="http://schemas.microsoft.com/office/powerpoint/2010/main" val="334944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kern="1200" dirty="0">
                <a:solidFill>
                  <a:schemeClr val="tx1"/>
                </a:solidFill>
                <a:effectLst/>
                <a:latin typeface="+mn-lt"/>
                <a:ea typeface="+mn-ea"/>
                <a:cs typeface="+mn-cs"/>
              </a:rPr>
              <a:t>Leefbaarheid is een containerbegrip. We hebben er allemaal wel een gevoel bij.</a:t>
            </a:r>
          </a:p>
          <a:p>
            <a:r>
              <a:rPr lang="nl-NL" sz="1200" kern="1200" dirty="0">
                <a:solidFill>
                  <a:schemeClr val="tx1"/>
                </a:solidFill>
                <a:effectLst/>
                <a:latin typeface="+mn-lt"/>
                <a:ea typeface="+mn-ea"/>
                <a:cs typeface="+mn-cs"/>
              </a:rPr>
              <a:t>Maar is leefbaarheid meetbaar? En hoe meet je nu of een buurt leefbaar is of niet? En voor wie? Vandaag wordt het begrip leefbaarheid besproken, wordt er uitleg gegeven over de elementen en staan we stil bij de objectieve kant én bij de subjectieve, de belevingskant. </a:t>
            </a:r>
          </a:p>
          <a:p>
            <a:endParaRPr lang="nl-NL" dirty="0"/>
          </a:p>
        </p:txBody>
      </p:sp>
      <p:sp>
        <p:nvSpPr>
          <p:cNvPr id="4" name="Tijdelijke aanduiding voor dianummer 3"/>
          <p:cNvSpPr>
            <a:spLocks noGrp="1"/>
          </p:cNvSpPr>
          <p:nvPr>
            <p:ph type="sldNum" sz="quarter" idx="10"/>
          </p:nvPr>
        </p:nvSpPr>
        <p:spPr/>
        <p:txBody>
          <a:bodyPr/>
          <a:lstStyle/>
          <a:p>
            <a:fld id="{FDFA4218-C6E7-4023-90DC-447ADF36CF6E}" type="slidenum">
              <a:rPr lang="nl-NL" smtClean="0"/>
              <a:t>8</a:t>
            </a:fld>
            <a:endParaRPr lang="nl-NL"/>
          </a:p>
        </p:txBody>
      </p:sp>
    </p:spTree>
    <p:extLst>
      <p:ext uri="{BB962C8B-B14F-4D97-AF65-F5344CB8AC3E}">
        <p14:creationId xmlns:p14="http://schemas.microsoft.com/office/powerpoint/2010/main" val="1774152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nl-NL" noProof="0" dirty="0"/>
              <a:t>Container</a:t>
            </a:r>
            <a:r>
              <a:rPr lang="nl-NL" baseline="0" noProof="0" dirty="0"/>
              <a:t> begrip </a:t>
            </a:r>
          </a:p>
          <a:p>
            <a:endParaRPr lang="nl-NL" noProof="0" dirty="0"/>
          </a:p>
        </p:txBody>
      </p:sp>
      <p:sp>
        <p:nvSpPr>
          <p:cNvPr id="4" name="Slide Number Placeholder 3"/>
          <p:cNvSpPr>
            <a:spLocks noGrp="1"/>
          </p:cNvSpPr>
          <p:nvPr>
            <p:ph type="sldNum" sz="quarter" idx="10"/>
          </p:nvPr>
        </p:nvSpPr>
        <p:spPr/>
        <p:txBody>
          <a:bodyPr/>
          <a:lstStyle/>
          <a:p>
            <a:fld id="{3792D2CF-A01B-4515-8B40-3DC34258267A}" type="slidenum">
              <a:rPr lang="en-US" smtClean="0"/>
              <a:pPr/>
              <a:t>9</a:t>
            </a:fld>
            <a:endParaRPr lang="en-US"/>
          </a:p>
        </p:txBody>
      </p:sp>
    </p:spTree>
    <p:extLst>
      <p:ext uri="{BB962C8B-B14F-4D97-AF65-F5344CB8AC3E}">
        <p14:creationId xmlns:p14="http://schemas.microsoft.com/office/powerpoint/2010/main" val="34137301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noProof="0" dirty="0"/>
          </a:p>
        </p:txBody>
      </p:sp>
      <p:sp>
        <p:nvSpPr>
          <p:cNvPr id="4" name="Slide Number Placeholder 3"/>
          <p:cNvSpPr>
            <a:spLocks noGrp="1"/>
          </p:cNvSpPr>
          <p:nvPr>
            <p:ph type="sldNum" sz="quarter" idx="10"/>
          </p:nvPr>
        </p:nvSpPr>
        <p:spPr/>
        <p:txBody>
          <a:bodyPr/>
          <a:lstStyle/>
          <a:p>
            <a:fld id="{3792D2CF-A01B-4515-8B40-3DC34258267A}" type="slidenum">
              <a:rPr lang="en-US" smtClean="0"/>
              <a:pPr/>
              <a:t>10</a:t>
            </a:fld>
            <a:endParaRPr lang="en-US"/>
          </a:p>
        </p:txBody>
      </p:sp>
    </p:spTree>
    <p:extLst>
      <p:ext uri="{BB962C8B-B14F-4D97-AF65-F5344CB8AC3E}">
        <p14:creationId xmlns:p14="http://schemas.microsoft.com/office/powerpoint/2010/main" val="2609847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Werken aan leefbaarheid doe je samen: bewoners – overheid – maatschappelijke organisaties/bedrijfsleven. Maar hoe gaat dat in de praktijk? Waar lopen al die goedwillende professionals en bewoners tegenaan? Wat verwachten ze eigenlijk van elkaar? En wat hebben ze zelf te bieden?</a:t>
            </a:r>
          </a:p>
          <a:p>
            <a:endParaRPr lang="nl-NL" dirty="0"/>
          </a:p>
        </p:txBody>
      </p:sp>
      <p:sp>
        <p:nvSpPr>
          <p:cNvPr id="4" name="Tijdelijke aanduiding voor dianummer 3"/>
          <p:cNvSpPr>
            <a:spLocks noGrp="1"/>
          </p:cNvSpPr>
          <p:nvPr>
            <p:ph type="sldNum" sz="quarter" idx="10"/>
          </p:nvPr>
        </p:nvSpPr>
        <p:spPr/>
        <p:txBody>
          <a:bodyPr/>
          <a:lstStyle/>
          <a:p>
            <a:fld id="{FDFA4218-C6E7-4023-90DC-447ADF36CF6E}" type="slidenum">
              <a:rPr lang="nl-NL" smtClean="0">
                <a:solidFill>
                  <a:prstClr val="black"/>
                </a:solidFill>
              </a:rPr>
              <a:pPr/>
              <a:t>13</a:t>
            </a:fld>
            <a:endParaRPr lang="nl-NL">
              <a:solidFill>
                <a:prstClr val="black"/>
              </a:solidFill>
            </a:endParaRPr>
          </a:p>
        </p:txBody>
      </p:sp>
    </p:spTree>
    <p:extLst>
      <p:ext uri="{BB962C8B-B14F-4D97-AF65-F5344CB8AC3E}">
        <p14:creationId xmlns:p14="http://schemas.microsoft.com/office/powerpoint/2010/main" val="1399751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pic>
        <p:nvPicPr>
          <p:cNvPr id="9" name="Vormentaal">
            <a:extLst>
              <a:ext uri="{FF2B5EF4-FFF2-40B4-BE49-F238E27FC236}">
                <a16:creationId xmlns:a16="http://schemas.microsoft.com/office/drawing/2014/main" id="{B1A8BD68-CFB7-4CE8-927C-EC6ABA75118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56C8E20B-A0BF-4CD6-AEE6-FAEAB7BE140A}"/>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B7894417-9658-4824-AB01-4E994083AE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7C824CAF-DF54-4A8A-A4C4-E08E0DB6F5BA}"/>
              </a:ext>
            </a:extLst>
          </p:cNvPr>
          <p:cNvSpPr>
            <a:spLocks noGrp="1"/>
          </p:cNvSpPr>
          <p:nvPr>
            <p:ph type="dt" sz="half" idx="10"/>
          </p:nvPr>
        </p:nvSpPr>
        <p:spPr/>
        <p:txBody>
          <a:bodyPr/>
          <a:lstStyle/>
          <a:p>
            <a:fld id="{B9E8D4D1-00C4-4E8E-99A5-8D1DF5379DBE}" type="datetimeFigureOut">
              <a:rPr lang="nl-NL" smtClean="0"/>
              <a:t>6-3-2023</a:t>
            </a:fld>
            <a:endParaRPr lang="nl-NL"/>
          </a:p>
        </p:txBody>
      </p:sp>
      <p:sp>
        <p:nvSpPr>
          <p:cNvPr id="5" name="Tijdelijke aanduiding voor voettekst 4">
            <a:extLst>
              <a:ext uri="{FF2B5EF4-FFF2-40B4-BE49-F238E27FC236}">
                <a16:creationId xmlns:a16="http://schemas.microsoft.com/office/drawing/2014/main" id="{9A008C39-37FF-4EBA-8913-006DB03BCACB}"/>
              </a:ext>
            </a:extLst>
          </p:cNvPr>
          <p:cNvSpPr>
            <a:spLocks noGrp="1"/>
          </p:cNvSpPr>
          <p:nvPr>
            <p:ph type="ftr" sz="quarter" idx="11"/>
          </p:nvPr>
        </p:nvSpPr>
        <p:spPr/>
        <p:txBody>
          <a:bodyPr/>
          <a:lstStyle/>
          <a:p>
            <a:endParaRPr lang="nl-NL"/>
          </a:p>
        </p:txBody>
      </p:sp>
      <p:pic>
        <p:nvPicPr>
          <p:cNvPr id="8" name="Afbeelding 7">
            <a:extLst>
              <a:ext uri="{FF2B5EF4-FFF2-40B4-BE49-F238E27FC236}">
                <a16:creationId xmlns:a16="http://schemas.microsoft.com/office/drawing/2014/main" id="{F78F163C-C938-43FA-A41C-FC704C35311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65565" y="6077948"/>
            <a:ext cx="2151868" cy="643527"/>
          </a:xfrm>
          <a:prstGeom prst="rect">
            <a:avLst/>
          </a:prstGeom>
        </p:spPr>
      </p:pic>
    </p:spTree>
    <p:extLst>
      <p:ext uri="{BB962C8B-B14F-4D97-AF65-F5344CB8AC3E}">
        <p14:creationId xmlns:p14="http://schemas.microsoft.com/office/powerpoint/2010/main" val="311402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pic>
        <p:nvPicPr>
          <p:cNvPr id="7" name="Vormentaal">
            <a:extLst>
              <a:ext uri="{FF2B5EF4-FFF2-40B4-BE49-F238E27FC236}">
                <a16:creationId xmlns:a16="http://schemas.microsoft.com/office/drawing/2014/main" id="{9F6768AA-6EFF-47EC-90A7-8C4D4510EF5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2C041AC9-116B-4F01-8FC8-907E718B2132}"/>
              </a:ext>
            </a:extLst>
          </p:cNvPr>
          <p:cNvSpPr>
            <a:spLocks noGrp="1"/>
          </p:cNvSpPr>
          <p:nvPr>
            <p:ph type="title"/>
          </p:nvPr>
        </p:nvSpPr>
        <p:spPr/>
        <p:txBody>
          <a:bodyPr/>
          <a:lstStyle/>
          <a:p>
            <a:r>
              <a:rPr lang="nl-NL"/>
              <a:t>Klik om stijl te bewerken</a:t>
            </a:r>
          </a:p>
        </p:txBody>
      </p:sp>
      <p:sp>
        <p:nvSpPr>
          <p:cNvPr id="4" name="Tijdelijke aanduiding voor datum 3">
            <a:extLst>
              <a:ext uri="{FF2B5EF4-FFF2-40B4-BE49-F238E27FC236}">
                <a16:creationId xmlns:a16="http://schemas.microsoft.com/office/drawing/2014/main" id="{ABDFFB96-23F6-436F-B999-260145B381AE}"/>
              </a:ext>
            </a:extLst>
          </p:cNvPr>
          <p:cNvSpPr>
            <a:spLocks noGrp="1"/>
          </p:cNvSpPr>
          <p:nvPr>
            <p:ph type="dt" sz="half" idx="10"/>
          </p:nvPr>
        </p:nvSpPr>
        <p:spPr/>
        <p:txBody>
          <a:bodyPr/>
          <a:lstStyle/>
          <a:p>
            <a:fld id="{B9E8D4D1-00C4-4E8E-99A5-8D1DF5379DBE}" type="datetimeFigureOut">
              <a:rPr lang="nl-NL" smtClean="0"/>
              <a:t>6-3-2023</a:t>
            </a:fld>
            <a:endParaRPr lang="nl-NL"/>
          </a:p>
        </p:txBody>
      </p:sp>
      <p:sp>
        <p:nvSpPr>
          <p:cNvPr id="5" name="Tijdelijke aanduiding voor voettekst 4">
            <a:extLst>
              <a:ext uri="{FF2B5EF4-FFF2-40B4-BE49-F238E27FC236}">
                <a16:creationId xmlns:a16="http://schemas.microsoft.com/office/drawing/2014/main" id="{2ACEA7AC-038A-4FE9-8417-7A5B7BC14899}"/>
              </a:ext>
            </a:extLst>
          </p:cNvPr>
          <p:cNvSpPr>
            <a:spLocks noGrp="1"/>
          </p:cNvSpPr>
          <p:nvPr>
            <p:ph type="ftr" sz="quarter" idx="11"/>
          </p:nvPr>
        </p:nvSpPr>
        <p:spPr/>
        <p:txBody>
          <a:bodyPr/>
          <a:lstStyle/>
          <a:p>
            <a:endParaRPr lang="nl-NL"/>
          </a:p>
        </p:txBody>
      </p:sp>
      <p:pic>
        <p:nvPicPr>
          <p:cNvPr id="12" name="Afbeelding 11">
            <a:extLst>
              <a:ext uri="{FF2B5EF4-FFF2-40B4-BE49-F238E27FC236}">
                <a16:creationId xmlns:a16="http://schemas.microsoft.com/office/drawing/2014/main" id="{2CD80BFB-C780-410E-B4A6-97DA0C40417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65565" y="6077948"/>
            <a:ext cx="2151868" cy="643527"/>
          </a:xfrm>
          <a:prstGeom prst="rect">
            <a:avLst/>
          </a:prstGeom>
        </p:spPr>
      </p:pic>
    </p:spTree>
    <p:extLst>
      <p:ext uri="{BB962C8B-B14F-4D97-AF65-F5344CB8AC3E}">
        <p14:creationId xmlns:p14="http://schemas.microsoft.com/office/powerpoint/2010/main" val="3413773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angepaste indel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FF87D9-0B69-41E6-BCC7-2A763CFB9643}"/>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D5094E34-B709-4148-AAD2-3E31B39B38C8}"/>
              </a:ext>
            </a:extLst>
          </p:cNvPr>
          <p:cNvSpPr>
            <a:spLocks noGrp="1"/>
          </p:cNvSpPr>
          <p:nvPr>
            <p:ph type="dt" sz="half" idx="10"/>
          </p:nvPr>
        </p:nvSpPr>
        <p:spPr/>
        <p:txBody>
          <a:bodyPr/>
          <a:lstStyle/>
          <a:p>
            <a:fld id="{B9E8D4D1-00C4-4E8E-99A5-8D1DF5379DBE}" type="datetimeFigureOut">
              <a:rPr lang="nl-NL" smtClean="0"/>
              <a:t>6-3-2023</a:t>
            </a:fld>
            <a:endParaRPr lang="nl-NL"/>
          </a:p>
        </p:txBody>
      </p:sp>
      <p:sp>
        <p:nvSpPr>
          <p:cNvPr id="4" name="Tijdelijke aanduiding voor voettekst 3">
            <a:extLst>
              <a:ext uri="{FF2B5EF4-FFF2-40B4-BE49-F238E27FC236}">
                <a16:creationId xmlns:a16="http://schemas.microsoft.com/office/drawing/2014/main" id="{DAB07FF9-DFE7-4583-9ED1-72016D530BF3}"/>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6A20854E-98DB-41E1-A8DE-A42436926A44}"/>
              </a:ext>
            </a:extLst>
          </p:cNvPr>
          <p:cNvSpPr>
            <a:spLocks noGrp="1"/>
          </p:cNvSpPr>
          <p:nvPr>
            <p:ph type="sldNum" sz="quarter" idx="12"/>
          </p:nvPr>
        </p:nvSpPr>
        <p:spPr/>
        <p:txBody>
          <a:bodyPr/>
          <a:lstStyle/>
          <a:p>
            <a:fld id="{6C849FBB-A067-4825-A8EB-574C9C74C9D7}" type="slidenum">
              <a:rPr lang="nl-NL" smtClean="0"/>
              <a:t>‹nr.›</a:t>
            </a:fld>
            <a:endParaRPr lang="nl-NL"/>
          </a:p>
        </p:txBody>
      </p:sp>
    </p:spTree>
    <p:extLst>
      <p:ext uri="{BB962C8B-B14F-4D97-AF65-F5344CB8AC3E}">
        <p14:creationId xmlns:p14="http://schemas.microsoft.com/office/powerpoint/2010/main" val="2739168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2639616" y="332656"/>
            <a:ext cx="8860565" cy="648072"/>
          </a:xfrm>
        </p:spPr>
        <p:txBody>
          <a:bodyPr>
            <a:noAutofit/>
          </a:bodyPr>
          <a:lstStyle>
            <a:lvl1pPr algn="l">
              <a:defRPr sz="2800" b="1">
                <a:latin typeface="Arial" pitchFamily="34" charset="0"/>
                <a:cs typeface="Arial" pitchFamily="34" charset="0"/>
              </a:defRPr>
            </a:lvl1pPr>
          </a:lstStyle>
          <a:p>
            <a:r>
              <a:rPr lang="nl-NL"/>
              <a:t>Klik om de stijl te bewerken</a:t>
            </a:r>
            <a:endParaRPr lang="nl-NL" dirty="0"/>
          </a:p>
        </p:txBody>
      </p:sp>
      <p:sp>
        <p:nvSpPr>
          <p:cNvPr id="3" name="Tijdelijke aanduiding voor inhoud 2"/>
          <p:cNvSpPr>
            <a:spLocks noGrp="1"/>
          </p:cNvSpPr>
          <p:nvPr>
            <p:ph idx="1"/>
          </p:nvPr>
        </p:nvSpPr>
        <p:spPr>
          <a:xfrm>
            <a:off x="2735627" y="1196753"/>
            <a:ext cx="8846773" cy="4929411"/>
          </a:xfrm>
        </p:spPr>
        <p:txBody>
          <a:bodyPr>
            <a:normAutofit/>
          </a:bodyPr>
          <a:lstStyle>
            <a:lvl1pPr>
              <a:defRPr sz="28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1800">
                <a:latin typeface="Arial" pitchFamily="34" charset="0"/>
                <a:cs typeface="Arial" pitchFamily="34" charset="0"/>
              </a:defRPr>
            </a:lvl4pPr>
            <a:lvl5pPr>
              <a:defRPr sz="1800">
                <a:latin typeface="Arial" pitchFamily="34" charset="0"/>
                <a:cs typeface="Arial" pitchFamily="34" charset="0"/>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D9F7D0DF-6525-4DBA-86C1-2BE34BA5B55D}" type="datetimeFigureOut">
              <a:rPr lang="nl-NL" smtClean="0"/>
              <a:t>6-3-2023</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318836C8-8E5A-4E03-B704-DFA40452F201}" type="slidenum">
              <a:rPr lang="nl-NL" smtClean="0"/>
              <a:t>‹nr.›</a:t>
            </a:fld>
            <a:endParaRPr lang="nl-NL"/>
          </a:p>
        </p:txBody>
      </p:sp>
    </p:spTree>
    <p:extLst>
      <p:ext uri="{BB962C8B-B14F-4D97-AF65-F5344CB8AC3E}">
        <p14:creationId xmlns:p14="http://schemas.microsoft.com/office/powerpoint/2010/main" val="23718224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00B5335E-426E-4FF0-8BD0-AFA8ACBBC7E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AB11905F-E1EF-40AB-9922-3DF6880C6E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E34E063-366F-47A5-A903-1168B0A1F4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E8D4D1-00C4-4E8E-99A5-8D1DF5379DBE}" type="datetimeFigureOut">
              <a:rPr lang="nl-NL" smtClean="0"/>
              <a:t>6-3-2023</a:t>
            </a:fld>
            <a:endParaRPr lang="nl-NL"/>
          </a:p>
        </p:txBody>
      </p:sp>
      <p:sp>
        <p:nvSpPr>
          <p:cNvPr id="5" name="Tijdelijke aanduiding voor voettekst 4">
            <a:extLst>
              <a:ext uri="{FF2B5EF4-FFF2-40B4-BE49-F238E27FC236}">
                <a16:creationId xmlns:a16="http://schemas.microsoft.com/office/drawing/2014/main" id="{508F1765-D70C-4E4A-B52C-213A0677F4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92C37449-F706-428B-B279-352BF37C0A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849FBB-A067-4825-A8EB-574C9C74C9D7}" type="slidenum">
              <a:rPr lang="nl-NL" smtClean="0"/>
              <a:t>‹nr.›</a:t>
            </a:fld>
            <a:endParaRPr lang="nl-NL"/>
          </a:p>
        </p:txBody>
      </p:sp>
      <p:pic>
        <p:nvPicPr>
          <p:cNvPr id="7" name="Vormentaal">
            <a:extLst>
              <a:ext uri="{FF2B5EF4-FFF2-40B4-BE49-F238E27FC236}">
                <a16:creationId xmlns:a16="http://schemas.microsoft.com/office/drawing/2014/main" id="{2074DCA5-5660-40C3-B12B-972CD979B84F}"/>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8" name="Afbeelding 7">
            <a:extLst>
              <a:ext uri="{FF2B5EF4-FFF2-40B4-BE49-F238E27FC236}">
                <a16:creationId xmlns:a16="http://schemas.microsoft.com/office/drawing/2014/main" id="{7BC48F74-8E96-4434-A02B-EA3EE1F88D74}"/>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865565" y="6077948"/>
            <a:ext cx="2151868" cy="643527"/>
          </a:xfrm>
          <a:prstGeom prst="rect">
            <a:avLst/>
          </a:prstGeom>
        </p:spPr>
      </p:pic>
    </p:spTree>
    <p:extLst>
      <p:ext uri="{BB962C8B-B14F-4D97-AF65-F5344CB8AC3E}">
        <p14:creationId xmlns:p14="http://schemas.microsoft.com/office/powerpoint/2010/main" val="37099787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hyperlink" Target="http://www.leefbaarometer.nl/"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www.buurtmonitor.nl/" TargetMode="External"/><Relationship Id="rId7" Type="http://schemas.openxmlformats.org/officeDocument/2006/relationships/image" Target="../media/image8.png"/><Relationship Id="rId2" Type="http://schemas.openxmlformats.org/officeDocument/2006/relationships/hyperlink" Target="http://www.leefbarometer.nl/" TargetMode="Externa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www.buurtmonitor.nl/" TargetMode="External"/><Relationship Id="rId7" Type="http://schemas.openxmlformats.org/officeDocument/2006/relationships/image" Target="../media/image8.png"/><Relationship Id="rId2" Type="http://schemas.openxmlformats.org/officeDocument/2006/relationships/hyperlink" Target="http://www.leefbarometer.nl/" TargetMode="Externa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hyperlink" Target="https://tilburg-stadsmonitor.buurtmonitor.nl/"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Afbeelding 11" descr="Afbeelding met gebouw, buiten, markt&#10;&#10;Automatisch gegenereerde beschrijving">
            <a:extLst>
              <a:ext uri="{FF2B5EF4-FFF2-40B4-BE49-F238E27FC236}">
                <a16:creationId xmlns:a16="http://schemas.microsoft.com/office/drawing/2014/main" id="{A0C22AD8-87B6-4CDF-82EB-0992FFD8BF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1998" cy="6857999"/>
          </a:xfrm>
          <a:prstGeom prst="rect">
            <a:avLst/>
          </a:prstGeom>
        </p:spPr>
      </p:pic>
      <p:pic>
        <p:nvPicPr>
          <p:cNvPr id="3" name="Afbeelding 2">
            <a:extLst>
              <a:ext uri="{FF2B5EF4-FFF2-40B4-BE49-F238E27FC236}">
                <a16:creationId xmlns:a16="http://schemas.microsoft.com/office/drawing/2014/main" id="{16D10407-8E79-4FC3-A760-2BB2332545A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348900" y="-2"/>
            <a:ext cx="4843098" cy="6857999"/>
          </a:xfrm>
          <a:prstGeom prst="rect">
            <a:avLst/>
          </a:prstGeom>
        </p:spPr>
      </p:pic>
    </p:spTree>
    <p:extLst>
      <p:ext uri="{BB962C8B-B14F-4D97-AF65-F5344CB8AC3E}">
        <p14:creationId xmlns:p14="http://schemas.microsoft.com/office/powerpoint/2010/main" val="12630453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nl-NL" dirty="0"/>
              <a:t>Leefbaarheid</a:t>
            </a:r>
          </a:p>
        </p:txBody>
      </p:sp>
      <p:sp>
        <p:nvSpPr>
          <p:cNvPr id="3" name="Rectangle 2"/>
          <p:cNvSpPr>
            <a:spLocks noGrp="1"/>
          </p:cNvSpPr>
          <p:nvPr>
            <p:ph idx="1"/>
          </p:nvPr>
        </p:nvSpPr>
        <p:spPr/>
        <p:txBody>
          <a:bodyPr/>
          <a:lstStyle/>
          <a:p>
            <a:endParaRPr lang="nl-NL" dirty="0"/>
          </a:p>
          <a:p>
            <a:pPr lvl="1"/>
            <a:endParaRPr lang="nl-NL" dirty="0"/>
          </a:p>
        </p:txBody>
      </p:sp>
      <p:sp>
        <p:nvSpPr>
          <p:cNvPr id="4" name="Rechthoek 3"/>
          <p:cNvSpPr/>
          <p:nvPr/>
        </p:nvSpPr>
        <p:spPr>
          <a:xfrm>
            <a:off x="2639616" y="1196752"/>
            <a:ext cx="9247584" cy="5016758"/>
          </a:xfrm>
          <a:prstGeom prst="rect">
            <a:avLst/>
          </a:prstGeom>
        </p:spPr>
        <p:txBody>
          <a:bodyPr wrap="square">
            <a:spAutoFit/>
          </a:bodyPr>
          <a:lstStyle/>
          <a:p>
            <a:r>
              <a:rPr lang="nl-NL" sz="2000" u="sng" dirty="0"/>
              <a:t>Wat zijn leefbare wijken?</a:t>
            </a:r>
          </a:p>
          <a:p>
            <a:r>
              <a:rPr lang="nl-NL" sz="2000" dirty="0"/>
              <a:t>Leefbare wijken of leefbaarheid heeft te maken met de directe woon- en leefomgeving van bewoners. In een leefbare buurt willen mensen graag wonen; zij voelen zich er thuis. Er zijn goede voorzieningen; kinderen spelen veilig buiten; het is er schoon, groen en veilig, ook 's avonds. Er zal altijd geïnvesteerd worden in de verbetering van de fysieke en sociale kwaliteit van de woon- en leefomgeving. </a:t>
            </a:r>
          </a:p>
          <a:p>
            <a:endParaRPr lang="nl-NL" sz="2000" dirty="0"/>
          </a:p>
          <a:p>
            <a:endParaRPr lang="nl-NL" sz="2000" dirty="0"/>
          </a:p>
          <a:p>
            <a:r>
              <a:rPr lang="nl-NL" sz="2000" u="sng" dirty="0"/>
              <a:t>Fysieke leefbaarheid</a:t>
            </a:r>
          </a:p>
          <a:p>
            <a:r>
              <a:rPr lang="nl-NL" sz="2000" dirty="0"/>
              <a:t>Fysieke leefbaarheid gaat om de tastbare zaken in een buurt, zoals de bestrating, het groen, bankjes, speelvoorzieningen, woningen en de openbare verlichting. </a:t>
            </a:r>
          </a:p>
          <a:p>
            <a:endParaRPr lang="nl-NL" sz="2000" dirty="0"/>
          </a:p>
          <a:p>
            <a:r>
              <a:rPr lang="nl-NL" sz="2000" u="sng" dirty="0"/>
              <a:t>Sociale leefbaarheid</a:t>
            </a:r>
          </a:p>
          <a:p>
            <a:r>
              <a:rPr lang="nl-NL" sz="2000" dirty="0"/>
              <a:t>Sociale leefbaarheid is moeilijker grijpbaar. Het gaat hier om sociale samenhang, betrokkenheid, eigen verantwoordelijkheid, bevolkingssamenstelling en zelfredzaamheid van bewoners. </a:t>
            </a:r>
          </a:p>
        </p:txBody>
      </p:sp>
    </p:spTree>
    <p:extLst>
      <p:ext uri="{BB962C8B-B14F-4D97-AF65-F5344CB8AC3E}">
        <p14:creationId xmlns:p14="http://schemas.microsoft.com/office/powerpoint/2010/main" val="1835209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Leefbaarheid meten</a:t>
            </a:r>
          </a:p>
        </p:txBody>
      </p:sp>
      <p:sp>
        <p:nvSpPr>
          <p:cNvPr id="3" name="Tijdelijke aanduiding voor inhoud 2"/>
          <p:cNvSpPr>
            <a:spLocks noGrp="1"/>
          </p:cNvSpPr>
          <p:nvPr>
            <p:ph idx="1"/>
          </p:nvPr>
        </p:nvSpPr>
        <p:spPr>
          <a:xfrm>
            <a:off x="2639616" y="1464767"/>
            <a:ext cx="8942784" cy="4929411"/>
          </a:xfrm>
        </p:spPr>
        <p:txBody>
          <a:bodyPr>
            <a:normAutofit/>
          </a:bodyPr>
          <a:lstStyle/>
          <a:p>
            <a:r>
              <a:rPr lang="nl-NL" dirty="0"/>
              <a:t>Is leefbaarheid meetbaar?</a:t>
            </a:r>
          </a:p>
          <a:p>
            <a:r>
              <a:rPr lang="nl-NL" dirty="0"/>
              <a:t>Hoe zou je het kunnen meten?</a:t>
            </a:r>
          </a:p>
          <a:p>
            <a:r>
              <a:rPr lang="nl-NL" dirty="0"/>
              <a:t>Wat is belangrijk om op te letten?</a:t>
            </a:r>
          </a:p>
          <a:p>
            <a:endParaRPr lang="nl-NL" dirty="0"/>
          </a:p>
          <a:p>
            <a:r>
              <a:rPr lang="nl-NL" dirty="0"/>
              <a:t>Hoe maken we onderscheid tussen objectieve en subjectieve leefbaarheid? </a:t>
            </a:r>
          </a:p>
          <a:p>
            <a:endParaRPr lang="nl-NL" dirty="0"/>
          </a:p>
          <a:p>
            <a:r>
              <a:rPr lang="nl-NL" dirty="0"/>
              <a:t>Wat betekent leefbaarheid voor jou?</a:t>
            </a:r>
          </a:p>
          <a:p>
            <a:r>
              <a:rPr lang="nl-NL" dirty="0"/>
              <a:t>Welke elementen maken jouw buurt leefbaar?       </a:t>
            </a:r>
            <a:br>
              <a:rPr lang="nl-NL" dirty="0"/>
            </a:br>
            <a:r>
              <a:rPr lang="nl-NL" dirty="0"/>
              <a:t>(of juist niet!)</a:t>
            </a:r>
          </a:p>
        </p:txBody>
      </p:sp>
    </p:spTree>
    <p:extLst>
      <p:ext uri="{BB962C8B-B14F-4D97-AF65-F5344CB8AC3E}">
        <p14:creationId xmlns:p14="http://schemas.microsoft.com/office/powerpoint/2010/main" val="2060569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a:t>Leefbaarometer</a:t>
            </a:r>
            <a:r>
              <a:rPr lang="nl-NL" dirty="0"/>
              <a:t>	</a:t>
            </a:r>
          </a:p>
        </p:txBody>
      </p:sp>
      <p:sp>
        <p:nvSpPr>
          <p:cNvPr id="3" name="Tijdelijke aanduiding voor inhoud 2"/>
          <p:cNvSpPr>
            <a:spLocks noGrp="1"/>
          </p:cNvSpPr>
          <p:nvPr>
            <p:ph idx="1"/>
          </p:nvPr>
        </p:nvSpPr>
        <p:spPr>
          <a:xfrm>
            <a:off x="2653408" y="1780078"/>
            <a:ext cx="8846773" cy="4226584"/>
          </a:xfrm>
        </p:spPr>
        <p:txBody>
          <a:bodyPr>
            <a:normAutofit/>
          </a:bodyPr>
          <a:lstStyle/>
          <a:p>
            <a:pPr marL="0" indent="0">
              <a:buNone/>
            </a:pPr>
            <a:r>
              <a:rPr lang="nl-NL" dirty="0">
                <a:hlinkClick r:id="rId2"/>
              </a:rPr>
              <a:t>http://www.leefbaarometer.nl/</a:t>
            </a:r>
            <a:endParaRPr lang="nl-NL" dirty="0"/>
          </a:p>
          <a:p>
            <a:pPr marL="0" indent="0">
              <a:buNone/>
            </a:pPr>
            <a:endParaRPr lang="nl-NL" dirty="0"/>
          </a:p>
          <a:p>
            <a:pPr marL="0" indent="0">
              <a:buNone/>
            </a:pPr>
            <a:r>
              <a:rPr lang="nl-NL" dirty="0"/>
              <a:t>De </a:t>
            </a:r>
            <a:r>
              <a:rPr lang="nl-NL" dirty="0" err="1"/>
              <a:t>Leefbaarometer</a:t>
            </a:r>
            <a:r>
              <a:rPr lang="nl-NL" dirty="0"/>
              <a:t> geeft online informatie over de leefbaarheid in alle buurten en wijken. Het geeft de situatie in de wijk weer, maar ook ontwikkelingen en achtergronden van de buurt.</a:t>
            </a:r>
          </a:p>
          <a:p>
            <a:pPr marL="0" indent="0">
              <a:buNone/>
            </a:pPr>
            <a:endParaRPr lang="nl-NL" dirty="0"/>
          </a:p>
          <a:p>
            <a:pPr marL="0" indent="0">
              <a:buNone/>
            </a:pPr>
            <a:r>
              <a:rPr lang="nl-NL" dirty="0"/>
              <a:t>Ga naar de website en kijk of je informatie kan vinden over jouw wijk of buurt. </a:t>
            </a:r>
          </a:p>
        </p:txBody>
      </p:sp>
    </p:spTree>
    <p:extLst>
      <p:ext uri="{BB962C8B-B14F-4D97-AF65-F5344CB8AC3E}">
        <p14:creationId xmlns:p14="http://schemas.microsoft.com/office/powerpoint/2010/main" val="3858200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3"/>
          <a:stretch>
            <a:fillRect/>
          </a:stretch>
        </p:blipFill>
        <p:spPr>
          <a:xfrm>
            <a:off x="3579937" y="424206"/>
            <a:ext cx="7431359" cy="6028441"/>
          </a:xfrm>
          <a:prstGeom prst="rect">
            <a:avLst/>
          </a:prstGeom>
        </p:spPr>
      </p:pic>
    </p:spTree>
    <p:extLst>
      <p:ext uri="{BB962C8B-B14F-4D97-AF65-F5344CB8AC3E}">
        <p14:creationId xmlns:p14="http://schemas.microsoft.com/office/powerpoint/2010/main" val="904616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Een wijkschouw maken</a:t>
            </a:r>
          </a:p>
        </p:txBody>
      </p:sp>
      <p:sp>
        <p:nvSpPr>
          <p:cNvPr id="3" name="Tijdelijke aanduiding voor inhoud 2"/>
          <p:cNvSpPr>
            <a:spLocks noGrp="1"/>
          </p:cNvSpPr>
          <p:nvPr>
            <p:ph idx="1"/>
          </p:nvPr>
        </p:nvSpPr>
        <p:spPr>
          <a:xfrm>
            <a:off x="2639616" y="1638188"/>
            <a:ext cx="9183104" cy="1956350"/>
          </a:xfrm>
        </p:spPr>
        <p:txBody>
          <a:bodyPr/>
          <a:lstStyle/>
          <a:p>
            <a:r>
              <a:rPr lang="nl-NL" dirty="0"/>
              <a:t>Wat is een wijkschouw? </a:t>
            </a:r>
          </a:p>
          <a:p>
            <a:r>
              <a:rPr lang="nl-NL" dirty="0"/>
              <a:t>Wat kan je met een wijkschouw? </a:t>
            </a:r>
          </a:p>
          <a:p>
            <a:r>
              <a:rPr lang="nl-NL" dirty="0"/>
              <a:t>Wat is er belangrijk bij het doen van een wijkschouw? </a:t>
            </a:r>
          </a:p>
        </p:txBody>
      </p:sp>
      <p:pic>
        <p:nvPicPr>
          <p:cNvPr id="4" name="Afbeelding 3"/>
          <p:cNvPicPr>
            <a:picLocks noChangeAspect="1"/>
          </p:cNvPicPr>
          <p:nvPr/>
        </p:nvPicPr>
        <p:blipFill>
          <a:blip r:embed="rId2"/>
          <a:stretch>
            <a:fillRect/>
          </a:stretch>
        </p:blipFill>
        <p:spPr>
          <a:xfrm>
            <a:off x="7900822" y="3894083"/>
            <a:ext cx="3408531" cy="2181460"/>
          </a:xfrm>
          <a:prstGeom prst="rect">
            <a:avLst/>
          </a:prstGeom>
        </p:spPr>
      </p:pic>
    </p:spTree>
    <p:extLst>
      <p:ext uri="{BB962C8B-B14F-4D97-AF65-F5344CB8AC3E}">
        <p14:creationId xmlns:p14="http://schemas.microsoft.com/office/powerpoint/2010/main" val="640855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Het schouwboekje</a:t>
            </a:r>
          </a:p>
        </p:txBody>
      </p:sp>
      <p:sp>
        <p:nvSpPr>
          <p:cNvPr id="3" name="Tijdelijke aanduiding voor inhoud 2"/>
          <p:cNvSpPr>
            <a:spLocks noGrp="1"/>
          </p:cNvSpPr>
          <p:nvPr>
            <p:ph idx="1"/>
          </p:nvPr>
        </p:nvSpPr>
        <p:spPr>
          <a:xfrm>
            <a:off x="2653408" y="1543594"/>
            <a:ext cx="8846773" cy="4147758"/>
          </a:xfrm>
        </p:spPr>
        <p:txBody>
          <a:bodyPr>
            <a:normAutofit/>
          </a:bodyPr>
          <a:lstStyle/>
          <a:p>
            <a:r>
              <a:rPr lang="nl-NL" dirty="0"/>
              <a:t>Om objectief te blijven zijn er maatstaven ontwikkeld</a:t>
            </a:r>
          </a:p>
          <a:p>
            <a:r>
              <a:rPr lang="nl-NL" dirty="0"/>
              <a:t>Gemeenten gebruiken maatstaven om onderhoud van wijken te plannen </a:t>
            </a:r>
          </a:p>
          <a:p>
            <a:r>
              <a:rPr lang="nl-NL" dirty="0"/>
              <a:t>Er wordt naar vaste punten gekeken</a:t>
            </a:r>
          </a:p>
          <a:p>
            <a:r>
              <a:rPr lang="nl-NL" dirty="0"/>
              <a:t>Wij gaan aan de slag met het ‘Schouwboekje’</a:t>
            </a:r>
          </a:p>
          <a:p>
            <a:endParaRPr lang="nl-NL" dirty="0"/>
          </a:p>
          <a:p>
            <a:r>
              <a:rPr lang="nl-NL" dirty="0"/>
              <a:t>Het schouwboekje is op de Wiki (Stad en wijk &gt; Schouwboekje) </a:t>
            </a:r>
          </a:p>
          <a:p>
            <a:pPr marL="0" indent="0">
              <a:buNone/>
            </a:pPr>
            <a:endParaRPr lang="nl-NL" dirty="0"/>
          </a:p>
        </p:txBody>
      </p:sp>
    </p:spTree>
    <p:extLst>
      <p:ext uri="{BB962C8B-B14F-4D97-AF65-F5344CB8AC3E}">
        <p14:creationId xmlns:p14="http://schemas.microsoft.com/office/powerpoint/2010/main" val="30250330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SWOT analyse</a:t>
            </a:r>
          </a:p>
        </p:txBody>
      </p:sp>
      <p:pic>
        <p:nvPicPr>
          <p:cNvPr id="5" name="Tijdelijke aanduiding voor inhoud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5609" y="1093280"/>
            <a:ext cx="4929188" cy="4929188"/>
          </a:xfrm>
          <a:prstGeom prst="rect">
            <a:avLst/>
          </a:prstGeom>
        </p:spPr>
      </p:pic>
    </p:spTree>
    <p:extLst>
      <p:ext uri="{BB962C8B-B14F-4D97-AF65-F5344CB8AC3E}">
        <p14:creationId xmlns:p14="http://schemas.microsoft.com/office/powerpoint/2010/main" val="35358119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8">
            <a:extLst>
              <a:ext uri="{FF2B5EF4-FFF2-40B4-BE49-F238E27FC236}">
                <a16:creationId xmlns:a16="http://schemas.microsoft.com/office/drawing/2014/main" id="{28F6BA3C-9B25-405F-B249-C6787B6669C6}"/>
              </a:ext>
            </a:extLst>
          </p:cNvPr>
          <p:cNvSpPr txBox="1">
            <a:spLocks noChangeArrowheads="1"/>
          </p:cNvSpPr>
          <p:nvPr/>
        </p:nvSpPr>
        <p:spPr bwMode="auto">
          <a:xfrm>
            <a:off x="1001780" y="1895136"/>
            <a:ext cx="4586840" cy="1923604"/>
          </a:xfrm>
          <a:prstGeom prst="rect">
            <a:avLst/>
          </a:prstGeom>
          <a:noFill/>
          <a:ln w="9525">
            <a:solidFill>
              <a:schemeClr val="tx1"/>
            </a:solidFill>
            <a:miter lim="800000"/>
            <a:headEnd/>
            <a:tailEnd/>
          </a:ln>
          <a:effectLst/>
        </p:spPr>
        <p:txBody>
          <a:bodyPr wrap="square" lIns="91440" tIns="45720" rIns="91440" bIns="45720" anchor="t">
            <a:spAutoFit/>
          </a:bodyPr>
          <a:lstStyle>
            <a:lvl1pPr>
              <a:defRPr sz="2400">
                <a:solidFill>
                  <a:schemeClr val="tx1"/>
                </a:solidFill>
                <a:latin typeface="Arial" charset="0"/>
                <a:ea typeface="ＭＳ Ｐゴシック" pitchFamily="36" charset="-128"/>
              </a:defRPr>
            </a:lvl1pPr>
            <a:lvl2pPr marL="37931725" indent="-37474525">
              <a:defRPr sz="2400">
                <a:solidFill>
                  <a:schemeClr val="tx1"/>
                </a:solidFill>
                <a:latin typeface="Arial" charset="0"/>
                <a:ea typeface="ＭＳ Ｐゴシック" pitchFamily="36" charset="-128"/>
              </a:defRPr>
            </a:lvl2pPr>
            <a:lvl3pPr>
              <a:defRPr sz="2400">
                <a:solidFill>
                  <a:schemeClr val="tx1"/>
                </a:solidFill>
                <a:latin typeface="Arial" charset="0"/>
                <a:ea typeface="ＭＳ Ｐゴシック" pitchFamily="36" charset="-128"/>
              </a:defRPr>
            </a:lvl3pPr>
            <a:lvl4pPr>
              <a:defRPr sz="2400">
                <a:solidFill>
                  <a:schemeClr val="tx1"/>
                </a:solidFill>
                <a:latin typeface="Arial" charset="0"/>
                <a:ea typeface="ＭＳ Ｐゴシック" pitchFamily="36" charset="-128"/>
              </a:defRPr>
            </a:lvl4pPr>
            <a:lvl5pPr>
              <a:defRPr sz="2400">
                <a:solidFill>
                  <a:schemeClr val="tx1"/>
                </a:solidFill>
                <a:latin typeface="Arial" charset="0"/>
                <a:ea typeface="ＭＳ Ｐゴシック" pitchFamily="36" charset="-128"/>
              </a:defRPr>
            </a:lvl5pPr>
            <a:lvl6pPr marL="457200" eaLnBrk="0" fontAlgn="base" hangingPunct="0">
              <a:spcBef>
                <a:spcPct val="0"/>
              </a:spcBef>
              <a:spcAft>
                <a:spcPct val="0"/>
              </a:spcAft>
              <a:defRPr sz="2400">
                <a:solidFill>
                  <a:schemeClr val="tx1"/>
                </a:solidFill>
                <a:latin typeface="Arial" charset="0"/>
                <a:ea typeface="ＭＳ Ｐゴシック" pitchFamily="36" charset="-128"/>
              </a:defRPr>
            </a:lvl6pPr>
            <a:lvl7pPr marL="914400" eaLnBrk="0" fontAlgn="base" hangingPunct="0">
              <a:spcBef>
                <a:spcPct val="0"/>
              </a:spcBef>
              <a:spcAft>
                <a:spcPct val="0"/>
              </a:spcAft>
              <a:defRPr sz="2400">
                <a:solidFill>
                  <a:schemeClr val="tx1"/>
                </a:solidFill>
                <a:latin typeface="Arial" charset="0"/>
                <a:ea typeface="ＭＳ Ｐゴシック" pitchFamily="36" charset="-128"/>
              </a:defRPr>
            </a:lvl7pPr>
            <a:lvl8pPr marL="1371600" eaLnBrk="0" fontAlgn="base" hangingPunct="0">
              <a:spcBef>
                <a:spcPct val="0"/>
              </a:spcBef>
              <a:spcAft>
                <a:spcPct val="0"/>
              </a:spcAft>
              <a:defRPr sz="2400">
                <a:solidFill>
                  <a:schemeClr val="tx1"/>
                </a:solidFill>
                <a:latin typeface="Arial" charset="0"/>
                <a:ea typeface="ＭＳ Ｐゴシック" pitchFamily="36" charset="-128"/>
              </a:defRPr>
            </a:lvl8pPr>
            <a:lvl9pPr marL="1828800" eaLnBrk="0" fontAlgn="base" hangingPunct="0">
              <a:spcBef>
                <a:spcPct val="0"/>
              </a:spcBef>
              <a:spcAft>
                <a:spcPct val="0"/>
              </a:spcAft>
              <a:defRPr sz="2400">
                <a:solidFill>
                  <a:schemeClr val="tx1"/>
                </a:solidFill>
                <a:latin typeface="Arial" charset="0"/>
                <a:ea typeface="ＭＳ Ｐゴシック" pitchFamily="36" charset="-128"/>
              </a:defRPr>
            </a:lvl9pPr>
          </a:lstStyle>
          <a:p>
            <a:pPr lvl="0" fontAlgn="base">
              <a:spcBef>
                <a:spcPct val="0"/>
              </a:spcBef>
              <a:spcAft>
                <a:spcPct val="0"/>
              </a:spcAft>
            </a:pPr>
            <a:r>
              <a:rPr lang="nl-NL" sz="1100" b="1" dirty="0">
                <a:solidFill>
                  <a:srgbClr val="FF2F00"/>
                </a:solidFill>
                <a:ea typeface="Calibri" pitchFamily="34" charset="0"/>
                <a:cs typeface="Arial" charset="0"/>
              </a:rPr>
              <a:t>Leerproduct</a:t>
            </a:r>
          </a:p>
          <a:p>
            <a:pPr lvl="0" fontAlgn="base">
              <a:spcBef>
                <a:spcPct val="0"/>
              </a:spcBef>
              <a:spcAft>
                <a:spcPct val="0"/>
              </a:spcAft>
            </a:pPr>
            <a:r>
              <a:rPr lang="nl-NL" sz="1200" dirty="0">
                <a:latin typeface="+mn-lt"/>
                <a:ea typeface="Calibri" pitchFamily="34" charset="0"/>
                <a:cs typeface="Arial" panose="020B0604020202020204" pitchFamily="34" charset="0"/>
              </a:rPr>
              <a:t>Een verslag waarin je de kwaliteit van de fysieke leefomgeving van je wijk in beeld brengt, met daarin:</a:t>
            </a:r>
          </a:p>
          <a:p>
            <a:pPr marL="171450" lvl="0" indent="-171450" fontAlgn="base">
              <a:spcBef>
                <a:spcPct val="0"/>
              </a:spcBef>
              <a:spcAft>
                <a:spcPct val="0"/>
              </a:spcAft>
              <a:buFont typeface="Arial" pitchFamily="34" charset="0"/>
              <a:buChar char="•"/>
            </a:pPr>
            <a:r>
              <a:rPr lang="nl-NL" sz="1200" dirty="0">
                <a:latin typeface="+mn-lt"/>
                <a:ea typeface="Calibri" pitchFamily="34" charset="0"/>
                <a:cs typeface="Arial" panose="020B0604020202020204" pitchFamily="34" charset="0"/>
              </a:rPr>
              <a:t>Een beschrijving  en een kaartje van je wijk. </a:t>
            </a:r>
          </a:p>
          <a:p>
            <a:pPr marL="171450" indent="-171450" fontAlgn="base">
              <a:spcBef>
                <a:spcPct val="0"/>
              </a:spcBef>
              <a:spcAft>
                <a:spcPct val="0"/>
              </a:spcAft>
              <a:buFont typeface="Arial" pitchFamily="34" charset="0"/>
              <a:buChar char="•"/>
            </a:pPr>
            <a:r>
              <a:rPr lang="nl-NL" sz="1200" dirty="0">
                <a:latin typeface="+mn-lt"/>
                <a:ea typeface="Calibri" pitchFamily="34" charset="0"/>
                <a:cs typeface="Arial" panose="020B0604020202020204" pitchFamily="34" charset="0"/>
              </a:rPr>
              <a:t>Belangrijke ontwikkelingen in de wijk/buurt.  </a:t>
            </a:r>
          </a:p>
          <a:p>
            <a:pPr marL="171450" indent="-171450" fontAlgn="base">
              <a:spcBef>
                <a:spcPct val="0"/>
              </a:spcBef>
              <a:spcAft>
                <a:spcPct val="0"/>
              </a:spcAft>
              <a:buFont typeface="Arial" pitchFamily="34" charset="0"/>
              <a:buChar char="•"/>
            </a:pPr>
            <a:r>
              <a:rPr lang="nl-NL" sz="1200" dirty="0">
                <a:latin typeface="+mn-lt"/>
                <a:ea typeface="Calibri" pitchFamily="34" charset="0"/>
                <a:cs typeface="Arial" panose="020B0604020202020204" pitchFamily="34" charset="0"/>
              </a:rPr>
              <a:t>Het verzameloverzicht uit het schouwboekje.</a:t>
            </a:r>
          </a:p>
          <a:p>
            <a:pPr marL="171450" indent="-171450">
              <a:spcBef>
                <a:spcPct val="0"/>
              </a:spcBef>
              <a:spcAft>
                <a:spcPct val="0"/>
              </a:spcAft>
              <a:buFont typeface="Arial" pitchFamily="34" charset="0"/>
              <a:buChar char="•"/>
            </a:pPr>
            <a:r>
              <a:rPr lang="nl-NL" sz="1200" dirty="0">
                <a:latin typeface="+mn-lt"/>
                <a:ea typeface="Calibri" pitchFamily="34" charset="0"/>
                <a:cs typeface="Arial"/>
              </a:rPr>
              <a:t>10 foto’s van onderdelen uit de wijkschouw. </a:t>
            </a:r>
            <a:endParaRPr lang="nl-NL" sz="1200" dirty="0">
              <a:latin typeface="+mn-lt"/>
              <a:ea typeface="Calibri" pitchFamily="34" charset="0"/>
              <a:cs typeface="Arial" panose="020B0604020202020204" pitchFamily="34" charset="0"/>
            </a:endParaRPr>
          </a:p>
          <a:p>
            <a:pPr marL="171450" lvl="0" indent="-171450" fontAlgn="base">
              <a:spcBef>
                <a:spcPct val="0"/>
              </a:spcBef>
              <a:spcAft>
                <a:spcPct val="0"/>
              </a:spcAft>
              <a:buFont typeface="Arial" pitchFamily="34" charset="0"/>
              <a:buChar char="•"/>
            </a:pPr>
            <a:r>
              <a:rPr lang="nl-NL" sz="1200" dirty="0">
                <a:latin typeface="+mn-lt"/>
                <a:ea typeface="Calibri" pitchFamily="34" charset="0"/>
                <a:cs typeface="Arial" panose="020B0604020202020204" pitchFamily="34" charset="0"/>
              </a:rPr>
              <a:t>SWOT-analyse van de fysieke kenmerken van jouw wijk</a:t>
            </a:r>
          </a:p>
          <a:p>
            <a:pPr marL="171450" lvl="0" indent="-171450" fontAlgn="base">
              <a:spcBef>
                <a:spcPct val="0"/>
              </a:spcBef>
              <a:spcAft>
                <a:spcPct val="0"/>
              </a:spcAft>
              <a:buFont typeface="Arial" pitchFamily="34" charset="0"/>
              <a:buChar char="•"/>
            </a:pPr>
            <a:r>
              <a:rPr lang="nl-NL" sz="1200" dirty="0">
                <a:latin typeface="+mn-lt"/>
                <a:ea typeface="Calibri" pitchFamily="34" charset="0"/>
                <a:cs typeface="Arial" panose="020B0604020202020204" pitchFamily="34" charset="0"/>
              </a:rPr>
              <a:t>Lijst van maatregelen om je wijk te verbeteren.</a:t>
            </a:r>
          </a:p>
          <a:p>
            <a:pPr marL="171450" lvl="0" indent="-171450" fontAlgn="base">
              <a:spcBef>
                <a:spcPct val="0"/>
              </a:spcBef>
              <a:spcAft>
                <a:spcPct val="0"/>
              </a:spcAft>
              <a:buFont typeface="Arial" pitchFamily="34" charset="0"/>
              <a:buChar char="•"/>
            </a:pPr>
            <a:r>
              <a:rPr lang="nl-NL" sz="1200" dirty="0">
                <a:latin typeface="+mn-lt"/>
                <a:ea typeface="Calibri" pitchFamily="34" charset="0"/>
                <a:cs typeface="Arial" panose="020B0604020202020204" pitchFamily="34" charset="0"/>
              </a:rPr>
              <a:t>Bronvermelding.</a:t>
            </a:r>
          </a:p>
        </p:txBody>
      </p:sp>
      <p:sp>
        <p:nvSpPr>
          <p:cNvPr id="5" name="Text Box 9">
            <a:extLst>
              <a:ext uri="{FF2B5EF4-FFF2-40B4-BE49-F238E27FC236}">
                <a16:creationId xmlns:a16="http://schemas.microsoft.com/office/drawing/2014/main" id="{A1E662C2-3279-42A9-8DD7-117EC9EF914F}"/>
              </a:ext>
            </a:extLst>
          </p:cNvPr>
          <p:cNvSpPr txBox="1">
            <a:spLocks noChangeArrowheads="1"/>
          </p:cNvSpPr>
          <p:nvPr/>
        </p:nvSpPr>
        <p:spPr bwMode="auto">
          <a:xfrm>
            <a:off x="995004" y="3892849"/>
            <a:ext cx="4586840" cy="247760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t">
            <a:spAutoFit/>
          </a:bodyPr>
          <a:lstStyle>
            <a:lvl1pPr marL="176213" indent="-176213">
              <a:tabLst>
                <a:tab pos="176213" algn="l"/>
                <a:tab pos="1163638" algn="l"/>
              </a:tabLst>
              <a:defRPr sz="2400">
                <a:solidFill>
                  <a:schemeClr val="tx1"/>
                </a:solidFill>
                <a:latin typeface="Arial" charset="0"/>
                <a:ea typeface="ＭＳ Ｐゴシック" pitchFamily="36" charset="-128"/>
              </a:defRPr>
            </a:lvl1pPr>
            <a:lvl2pPr marL="37931725" indent="-37474525">
              <a:tabLst>
                <a:tab pos="176213" algn="l"/>
                <a:tab pos="1163638" algn="l"/>
              </a:tabLst>
              <a:defRPr sz="2400">
                <a:solidFill>
                  <a:schemeClr val="tx1"/>
                </a:solidFill>
                <a:latin typeface="Arial" charset="0"/>
                <a:ea typeface="ＭＳ Ｐゴシック" pitchFamily="36" charset="-128"/>
              </a:defRPr>
            </a:lvl2pPr>
            <a:lvl3pPr>
              <a:tabLst>
                <a:tab pos="176213" algn="l"/>
                <a:tab pos="1163638" algn="l"/>
              </a:tabLst>
              <a:defRPr sz="2400">
                <a:solidFill>
                  <a:schemeClr val="tx1"/>
                </a:solidFill>
                <a:latin typeface="Arial" charset="0"/>
                <a:ea typeface="ＭＳ Ｐゴシック" pitchFamily="36" charset="-128"/>
              </a:defRPr>
            </a:lvl3pPr>
            <a:lvl4pPr>
              <a:tabLst>
                <a:tab pos="176213" algn="l"/>
                <a:tab pos="1163638" algn="l"/>
              </a:tabLst>
              <a:defRPr sz="2400">
                <a:solidFill>
                  <a:schemeClr val="tx1"/>
                </a:solidFill>
                <a:latin typeface="Arial" charset="0"/>
                <a:ea typeface="ＭＳ Ｐゴシック" pitchFamily="36" charset="-128"/>
              </a:defRPr>
            </a:lvl4pPr>
            <a:lvl5pPr>
              <a:tabLst>
                <a:tab pos="176213" algn="l"/>
                <a:tab pos="1163638" algn="l"/>
              </a:tabLst>
              <a:defRPr sz="2400">
                <a:solidFill>
                  <a:schemeClr val="tx1"/>
                </a:solidFill>
                <a:latin typeface="Arial" charset="0"/>
                <a:ea typeface="ＭＳ Ｐゴシック" pitchFamily="36" charset="-128"/>
              </a:defRPr>
            </a:lvl5pPr>
            <a:lvl6pPr marL="457200" eaLnBrk="0" fontAlgn="base" hangingPunct="0">
              <a:spcBef>
                <a:spcPct val="0"/>
              </a:spcBef>
              <a:spcAft>
                <a:spcPct val="0"/>
              </a:spcAft>
              <a:tabLst>
                <a:tab pos="176213" algn="l"/>
                <a:tab pos="1163638" algn="l"/>
              </a:tabLst>
              <a:defRPr sz="2400">
                <a:solidFill>
                  <a:schemeClr val="tx1"/>
                </a:solidFill>
                <a:latin typeface="Arial" charset="0"/>
                <a:ea typeface="ＭＳ Ｐゴシック" pitchFamily="36" charset="-128"/>
              </a:defRPr>
            </a:lvl6pPr>
            <a:lvl7pPr marL="914400" eaLnBrk="0" fontAlgn="base" hangingPunct="0">
              <a:spcBef>
                <a:spcPct val="0"/>
              </a:spcBef>
              <a:spcAft>
                <a:spcPct val="0"/>
              </a:spcAft>
              <a:tabLst>
                <a:tab pos="176213" algn="l"/>
                <a:tab pos="1163638" algn="l"/>
              </a:tabLst>
              <a:defRPr sz="2400">
                <a:solidFill>
                  <a:schemeClr val="tx1"/>
                </a:solidFill>
                <a:latin typeface="Arial" charset="0"/>
                <a:ea typeface="ＭＳ Ｐゴシック" pitchFamily="36" charset="-128"/>
              </a:defRPr>
            </a:lvl7pPr>
            <a:lvl8pPr marL="1371600" eaLnBrk="0" fontAlgn="base" hangingPunct="0">
              <a:spcBef>
                <a:spcPct val="0"/>
              </a:spcBef>
              <a:spcAft>
                <a:spcPct val="0"/>
              </a:spcAft>
              <a:tabLst>
                <a:tab pos="176213" algn="l"/>
                <a:tab pos="1163638" algn="l"/>
              </a:tabLst>
              <a:defRPr sz="2400">
                <a:solidFill>
                  <a:schemeClr val="tx1"/>
                </a:solidFill>
                <a:latin typeface="Arial" charset="0"/>
                <a:ea typeface="ＭＳ Ｐゴシック" pitchFamily="36" charset="-128"/>
              </a:defRPr>
            </a:lvl8pPr>
            <a:lvl9pPr marL="1828800" eaLnBrk="0" fontAlgn="base" hangingPunct="0">
              <a:spcBef>
                <a:spcPct val="0"/>
              </a:spcBef>
              <a:spcAft>
                <a:spcPct val="0"/>
              </a:spcAft>
              <a:tabLst>
                <a:tab pos="176213" algn="l"/>
                <a:tab pos="1163638" algn="l"/>
              </a:tabLst>
              <a:defRPr sz="2400">
                <a:solidFill>
                  <a:schemeClr val="tx1"/>
                </a:solidFill>
                <a:latin typeface="Arial" charset="0"/>
                <a:ea typeface="ＭＳ Ｐゴシック" pitchFamily="36" charset="-128"/>
              </a:defRPr>
            </a:lvl9pPr>
          </a:lstStyle>
          <a:p>
            <a:pPr marL="0" lvl="0" indent="0" fontAlgn="base">
              <a:spcBef>
                <a:spcPct val="0"/>
              </a:spcBef>
              <a:spcAft>
                <a:spcPct val="0"/>
              </a:spcAft>
              <a:tabLst/>
            </a:pPr>
            <a:r>
              <a:rPr lang="nl-NL" sz="1100" b="1" dirty="0" err="1">
                <a:solidFill>
                  <a:srgbClr val="FF2F00"/>
                </a:solidFill>
                <a:ea typeface="Calibri" pitchFamily="34" charset="0"/>
                <a:cs typeface="Arial" charset="0"/>
              </a:rPr>
              <a:t>Leerpad</a:t>
            </a:r>
            <a:r>
              <a:rPr lang="nl-NL" sz="1100" b="1" dirty="0">
                <a:solidFill>
                  <a:prstClr val="black"/>
                </a:solidFill>
                <a:ea typeface="Calibri" pitchFamily="34" charset="0"/>
                <a:cs typeface="Arial" charset="0"/>
              </a:rPr>
              <a:t>		         	</a:t>
            </a:r>
          </a:p>
          <a:p>
            <a:pPr marL="171450" indent="-171450" fontAlgn="base">
              <a:spcBef>
                <a:spcPct val="0"/>
              </a:spcBef>
              <a:spcAft>
                <a:spcPct val="0"/>
              </a:spcAft>
              <a:buFont typeface="Arial" pitchFamily="34" charset="0"/>
              <a:buChar char="•"/>
              <a:tabLst/>
            </a:pPr>
            <a:r>
              <a:rPr lang="nl-NL" sz="1200" dirty="0">
                <a:latin typeface="+mn-lt"/>
                <a:ea typeface="Calibri" pitchFamily="34" charset="0"/>
                <a:cs typeface="Arial" panose="020B0604020202020204" pitchFamily="34" charset="0"/>
              </a:rPr>
              <a:t>Maak een kaart van je wijk en doe </a:t>
            </a:r>
            <a:r>
              <a:rPr lang="nl-NL" sz="1200" dirty="0" err="1">
                <a:latin typeface="+mn-lt"/>
                <a:ea typeface="Calibri" pitchFamily="34" charset="0"/>
                <a:cs typeface="Arial" panose="020B0604020202020204" pitchFamily="34" charset="0"/>
              </a:rPr>
              <a:t>deskresarch</a:t>
            </a:r>
            <a:r>
              <a:rPr lang="nl-NL" sz="1200" dirty="0">
                <a:latin typeface="+mn-lt"/>
                <a:ea typeface="Calibri" pitchFamily="34" charset="0"/>
                <a:cs typeface="Arial" panose="020B0604020202020204" pitchFamily="34" charset="0"/>
              </a:rPr>
              <a:t> naar de ontwikkelingen in je wijk in de afgelopen jaren.</a:t>
            </a:r>
          </a:p>
          <a:p>
            <a:pPr marL="171450" indent="-171450" fontAlgn="base">
              <a:spcBef>
                <a:spcPct val="0"/>
              </a:spcBef>
              <a:spcAft>
                <a:spcPct val="0"/>
              </a:spcAft>
              <a:buFont typeface="Arial" pitchFamily="34" charset="0"/>
              <a:buChar char="•"/>
              <a:tabLst/>
            </a:pPr>
            <a:r>
              <a:rPr lang="nl-NL" sz="1200" dirty="0">
                <a:latin typeface="+mn-lt"/>
                <a:ea typeface="Calibri" pitchFamily="34" charset="0"/>
                <a:cs typeface="Arial" panose="020B0604020202020204" pitchFamily="34" charset="0"/>
              </a:rPr>
              <a:t>Ga op wijkschouw in je wijk. Neem de kaart, telefoon en het schouwboekje mee. </a:t>
            </a:r>
          </a:p>
          <a:p>
            <a:pPr marL="171450" indent="-171450" fontAlgn="base">
              <a:spcBef>
                <a:spcPct val="0"/>
              </a:spcBef>
              <a:spcAft>
                <a:spcPct val="0"/>
              </a:spcAft>
              <a:buFont typeface="Arial" pitchFamily="34" charset="0"/>
              <a:buChar char="•"/>
              <a:tabLst/>
            </a:pPr>
            <a:r>
              <a:rPr lang="nl-NL" sz="1200" dirty="0">
                <a:latin typeface="+mn-lt"/>
                <a:ea typeface="Calibri" pitchFamily="34" charset="0"/>
                <a:cs typeface="Arial"/>
              </a:rPr>
              <a:t>Zoek 5 plekken die je beoordeelt met behulp van het schouwboekje.  Geef deze plekken aan op je kaart.  </a:t>
            </a:r>
          </a:p>
          <a:p>
            <a:pPr marL="171450" indent="-171450" fontAlgn="base">
              <a:spcBef>
                <a:spcPct val="0"/>
              </a:spcBef>
              <a:spcAft>
                <a:spcPct val="0"/>
              </a:spcAft>
              <a:buFont typeface="Arial" pitchFamily="34" charset="0"/>
              <a:buChar char="•"/>
              <a:tabLst/>
            </a:pPr>
            <a:r>
              <a:rPr lang="nl-NL" sz="1200" dirty="0">
                <a:latin typeface="+mn-lt"/>
                <a:ea typeface="Calibri" pitchFamily="34" charset="0"/>
                <a:cs typeface="Arial"/>
              </a:rPr>
              <a:t>Maak in totaal 10 foto’s. Geef aan waar de foto’s gemaakt zijn in de overzichtskaart. </a:t>
            </a:r>
          </a:p>
          <a:p>
            <a:pPr marL="171450" indent="-171450" fontAlgn="base">
              <a:spcBef>
                <a:spcPct val="0"/>
              </a:spcBef>
              <a:spcAft>
                <a:spcPct val="0"/>
              </a:spcAft>
              <a:buFont typeface="Arial" pitchFamily="34" charset="0"/>
              <a:buChar char="•"/>
              <a:tabLst/>
            </a:pPr>
            <a:r>
              <a:rPr lang="nl-NL" sz="1200" dirty="0">
                <a:latin typeface="+mn-lt"/>
                <a:ea typeface="Calibri" pitchFamily="34" charset="0"/>
                <a:cs typeface="Arial"/>
              </a:rPr>
              <a:t>Vul het verzameloverzicht in.</a:t>
            </a:r>
          </a:p>
          <a:p>
            <a:pPr marL="171450" indent="-171450" fontAlgn="base">
              <a:spcBef>
                <a:spcPct val="0"/>
              </a:spcBef>
              <a:spcAft>
                <a:spcPct val="0"/>
              </a:spcAft>
              <a:buFont typeface="Arial" pitchFamily="34" charset="0"/>
              <a:buChar char="•"/>
              <a:tabLst/>
            </a:pPr>
            <a:r>
              <a:rPr lang="nl-NL" sz="1200" dirty="0">
                <a:latin typeface="+mn-lt"/>
                <a:ea typeface="Calibri" pitchFamily="34" charset="0"/>
                <a:cs typeface="Arial" panose="020B0604020202020204" pitchFamily="34" charset="0"/>
              </a:rPr>
              <a:t>Maak een SWOT-analyse van de fysieke kenmerken van je wijk. </a:t>
            </a:r>
          </a:p>
          <a:p>
            <a:pPr marL="171450" indent="-171450" fontAlgn="base">
              <a:spcBef>
                <a:spcPct val="0"/>
              </a:spcBef>
              <a:spcAft>
                <a:spcPct val="0"/>
              </a:spcAft>
              <a:buFont typeface="Arial" pitchFamily="34" charset="0"/>
              <a:buChar char="•"/>
              <a:tabLst/>
            </a:pPr>
            <a:r>
              <a:rPr lang="nl-NL" sz="1200" dirty="0">
                <a:latin typeface="+mn-lt"/>
                <a:ea typeface="Calibri" pitchFamily="34" charset="0"/>
                <a:cs typeface="Arial" panose="020B0604020202020204" pitchFamily="34" charset="0"/>
              </a:rPr>
              <a:t>Maak een lijst van maatregelen die de leefbaarheid in jouw wijk zouden vergroten.</a:t>
            </a:r>
          </a:p>
        </p:txBody>
      </p:sp>
      <p:sp>
        <p:nvSpPr>
          <p:cNvPr id="6" name="Text Box 14">
            <a:extLst>
              <a:ext uri="{FF2B5EF4-FFF2-40B4-BE49-F238E27FC236}">
                <a16:creationId xmlns:a16="http://schemas.microsoft.com/office/drawing/2014/main" id="{E9C31F5D-3EAD-4EFE-9211-94908843DA03}"/>
              </a:ext>
            </a:extLst>
          </p:cNvPr>
          <p:cNvSpPr txBox="1">
            <a:spLocks noChangeArrowheads="1"/>
          </p:cNvSpPr>
          <p:nvPr/>
        </p:nvSpPr>
        <p:spPr bwMode="auto">
          <a:xfrm>
            <a:off x="6415441" y="3411460"/>
            <a:ext cx="4552379" cy="1237262"/>
          </a:xfrm>
          <a:prstGeom prst="rect">
            <a:avLst/>
          </a:prstGeom>
          <a:noFill/>
          <a:ln w="9525">
            <a:solidFill>
              <a:schemeClr val="tx1"/>
            </a:solidFill>
            <a:miter lim="800000"/>
            <a:headEnd/>
            <a:tailEnd/>
          </a:ln>
          <a:effectLst/>
        </p:spPr>
        <p:txBody>
          <a:bodyPr wrap="square">
            <a:spAutoFit/>
          </a:bodyPr>
          <a:lstStyle>
            <a:lvl1pPr marL="457200" indent="-457200" defTabSz="808038">
              <a:defRPr sz="2400">
                <a:solidFill>
                  <a:schemeClr val="tx1"/>
                </a:solidFill>
                <a:latin typeface="Arial" charset="0"/>
                <a:ea typeface="ＭＳ Ｐゴシック" pitchFamily="36" charset="-128"/>
              </a:defRPr>
            </a:lvl1pPr>
            <a:lvl2pPr marL="37931725" indent="-37474525" defTabSz="808038">
              <a:defRPr sz="2400">
                <a:solidFill>
                  <a:schemeClr val="tx1"/>
                </a:solidFill>
                <a:latin typeface="Arial" charset="0"/>
                <a:ea typeface="ＭＳ Ｐゴシック" pitchFamily="36" charset="-128"/>
              </a:defRPr>
            </a:lvl2pPr>
            <a:lvl3pPr>
              <a:defRPr sz="2400">
                <a:solidFill>
                  <a:schemeClr val="tx1"/>
                </a:solidFill>
                <a:latin typeface="Arial" charset="0"/>
                <a:ea typeface="ＭＳ Ｐゴシック" pitchFamily="36" charset="-128"/>
              </a:defRPr>
            </a:lvl3pPr>
            <a:lvl4pPr>
              <a:defRPr sz="2400">
                <a:solidFill>
                  <a:schemeClr val="tx1"/>
                </a:solidFill>
                <a:latin typeface="Arial" charset="0"/>
                <a:ea typeface="ＭＳ Ｐゴシック" pitchFamily="36" charset="-128"/>
              </a:defRPr>
            </a:lvl4pPr>
            <a:lvl5pPr>
              <a:defRPr sz="2400">
                <a:solidFill>
                  <a:schemeClr val="tx1"/>
                </a:solidFill>
                <a:latin typeface="Arial" charset="0"/>
                <a:ea typeface="ＭＳ Ｐゴシック" pitchFamily="36" charset="-128"/>
              </a:defRPr>
            </a:lvl5pPr>
            <a:lvl6pPr marL="457200" eaLnBrk="0" fontAlgn="base" hangingPunct="0">
              <a:spcBef>
                <a:spcPct val="0"/>
              </a:spcBef>
              <a:spcAft>
                <a:spcPct val="0"/>
              </a:spcAft>
              <a:defRPr sz="2400">
                <a:solidFill>
                  <a:schemeClr val="tx1"/>
                </a:solidFill>
                <a:latin typeface="Arial" charset="0"/>
                <a:ea typeface="ＭＳ Ｐゴシック" pitchFamily="36" charset="-128"/>
              </a:defRPr>
            </a:lvl6pPr>
            <a:lvl7pPr marL="914400" eaLnBrk="0" fontAlgn="base" hangingPunct="0">
              <a:spcBef>
                <a:spcPct val="0"/>
              </a:spcBef>
              <a:spcAft>
                <a:spcPct val="0"/>
              </a:spcAft>
              <a:defRPr sz="2400">
                <a:solidFill>
                  <a:schemeClr val="tx1"/>
                </a:solidFill>
                <a:latin typeface="Arial" charset="0"/>
                <a:ea typeface="ＭＳ Ｐゴシック" pitchFamily="36" charset="-128"/>
              </a:defRPr>
            </a:lvl7pPr>
            <a:lvl8pPr marL="1371600" eaLnBrk="0" fontAlgn="base" hangingPunct="0">
              <a:spcBef>
                <a:spcPct val="0"/>
              </a:spcBef>
              <a:spcAft>
                <a:spcPct val="0"/>
              </a:spcAft>
              <a:defRPr sz="2400">
                <a:solidFill>
                  <a:schemeClr val="tx1"/>
                </a:solidFill>
                <a:latin typeface="Arial" charset="0"/>
                <a:ea typeface="ＭＳ Ｐゴシック" pitchFamily="36" charset="-128"/>
              </a:defRPr>
            </a:lvl8pPr>
            <a:lvl9pPr marL="1828800" eaLnBrk="0" fontAlgn="base" hangingPunct="0">
              <a:spcBef>
                <a:spcPct val="0"/>
              </a:spcBef>
              <a:spcAft>
                <a:spcPct val="0"/>
              </a:spcAft>
              <a:defRPr sz="2400">
                <a:solidFill>
                  <a:schemeClr val="tx1"/>
                </a:solidFill>
                <a:latin typeface="Arial" charset="0"/>
                <a:ea typeface="ＭＳ Ｐゴシック" pitchFamily="36" charset="-128"/>
              </a:defRPr>
            </a:lvl9pPr>
          </a:lstStyle>
          <a:p>
            <a:pPr>
              <a:spcBef>
                <a:spcPct val="50000"/>
              </a:spcBef>
            </a:pPr>
            <a:r>
              <a:rPr lang="nl-NL" sz="1100" b="1" dirty="0">
                <a:solidFill>
                  <a:srgbClr val="FF2F00"/>
                </a:solidFill>
              </a:rPr>
              <a:t>Bronnen</a:t>
            </a:r>
          </a:p>
          <a:p>
            <a:pPr marL="176213" indent="-176213" defTabSz="457200">
              <a:lnSpc>
                <a:spcPct val="80000"/>
              </a:lnSpc>
              <a:spcBef>
                <a:spcPct val="50000"/>
              </a:spcBef>
              <a:buFontTx/>
              <a:buChar char="•"/>
              <a:tabLst>
                <a:tab pos="176213" algn="l"/>
                <a:tab pos="1163638" algn="l"/>
              </a:tabLst>
            </a:pPr>
            <a:r>
              <a:rPr lang="nl-NL" sz="1100" dirty="0">
                <a:solidFill>
                  <a:prstClr val="black"/>
                </a:solidFill>
                <a:hlinkClick r:id="rId2"/>
              </a:rPr>
              <a:t>www.leefbarometer.nl</a:t>
            </a:r>
            <a:endParaRPr lang="nl-NL" sz="1100" dirty="0">
              <a:solidFill>
                <a:prstClr val="black"/>
              </a:solidFill>
            </a:endParaRPr>
          </a:p>
          <a:p>
            <a:pPr marL="176213" indent="-176213" defTabSz="457200">
              <a:lnSpc>
                <a:spcPct val="80000"/>
              </a:lnSpc>
              <a:spcBef>
                <a:spcPct val="50000"/>
              </a:spcBef>
              <a:buFontTx/>
              <a:buChar char="•"/>
              <a:tabLst>
                <a:tab pos="176213" algn="l"/>
                <a:tab pos="1163638" algn="l"/>
              </a:tabLst>
            </a:pPr>
            <a:r>
              <a:rPr lang="nl-NL" sz="1100" dirty="0">
                <a:solidFill>
                  <a:prstClr val="black"/>
                </a:solidFill>
                <a:hlinkClick r:id="rId3"/>
              </a:rPr>
              <a:t>http://www.buurtmonitor.nl/</a:t>
            </a:r>
            <a:endParaRPr lang="nl-NL" sz="1100" dirty="0">
              <a:solidFill>
                <a:prstClr val="black"/>
              </a:solidFill>
            </a:endParaRPr>
          </a:p>
          <a:p>
            <a:pPr marL="176213" indent="-176213" defTabSz="457200">
              <a:lnSpc>
                <a:spcPct val="80000"/>
              </a:lnSpc>
              <a:spcBef>
                <a:spcPct val="50000"/>
              </a:spcBef>
              <a:buFontTx/>
              <a:buChar char="•"/>
              <a:tabLst>
                <a:tab pos="176213" algn="l"/>
                <a:tab pos="1163638" algn="l"/>
              </a:tabLst>
            </a:pPr>
            <a:r>
              <a:rPr lang="nl-NL" sz="1200" dirty="0">
                <a:latin typeface="+mn-lt"/>
                <a:ea typeface="Calibri" pitchFamily="34" charset="0"/>
                <a:cs typeface="Arial" panose="020B0604020202020204" pitchFamily="34" charset="0"/>
              </a:rPr>
              <a:t>Zoektermen: kwaliteitscatalogus, wijkschouw, fysieke en sociale kwaliteit, draagvlak, leefbaarheid, wijkmanagement, kwaliteit van de leefomgeving, woonomgeving.</a:t>
            </a:r>
          </a:p>
        </p:txBody>
      </p:sp>
      <p:sp>
        <p:nvSpPr>
          <p:cNvPr id="7" name="Text Box 14">
            <a:extLst>
              <a:ext uri="{FF2B5EF4-FFF2-40B4-BE49-F238E27FC236}">
                <a16:creationId xmlns:a16="http://schemas.microsoft.com/office/drawing/2014/main" id="{D6F48DCF-595A-4BCA-BC9F-708C8545E9A1}"/>
              </a:ext>
            </a:extLst>
          </p:cNvPr>
          <p:cNvSpPr txBox="1">
            <a:spLocks noChangeArrowheads="1"/>
          </p:cNvSpPr>
          <p:nvPr/>
        </p:nvSpPr>
        <p:spPr bwMode="auto">
          <a:xfrm>
            <a:off x="6415441" y="2856938"/>
            <a:ext cx="4552379" cy="446276"/>
          </a:xfrm>
          <a:prstGeom prst="rect">
            <a:avLst/>
          </a:prstGeom>
          <a:noFill/>
          <a:ln w="9525">
            <a:solidFill>
              <a:schemeClr val="tx1"/>
            </a:solidFill>
            <a:miter lim="800000"/>
            <a:headEnd/>
            <a:tailEnd/>
          </a:ln>
          <a:effectLst/>
        </p:spPr>
        <p:txBody>
          <a:bodyPr wrap="square">
            <a:spAutoFit/>
          </a:bodyPr>
          <a:lstStyle>
            <a:lvl1pPr marL="457200" indent="-457200" defTabSz="808038">
              <a:defRPr sz="2400">
                <a:solidFill>
                  <a:schemeClr val="tx1"/>
                </a:solidFill>
                <a:latin typeface="Arial" charset="0"/>
                <a:ea typeface="ＭＳ Ｐゴシック" pitchFamily="36" charset="-128"/>
              </a:defRPr>
            </a:lvl1pPr>
            <a:lvl2pPr marL="37931725" indent="-37474525" defTabSz="808038">
              <a:defRPr sz="2400">
                <a:solidFill>
                  <a:schemeClr val="tx1"/>
                </a:solidFill>
                <a:latin typeface="Arial" charset="0"/>
                <a:ea typeface="ＭＳ Ｐゴシック" pitchFamily="36" charset="-128"/>
              </a:defRPr>
            </a:lvl2pPr>
            <a:lvl3pPr>
              <a:defRPr sz="2400">
                <a:solidFill>
                  <a:schemeClr val="tx1"/>
                </a:solidFill>
                <a:latin typeface="Arial" charset="0"/>
                <a:ea typeface="ＭＳ Ｐゴシック" pitchFamily="36" charset="-128"/>
              </a:defRPr>
            </a:lvl3pPr>
            <a:lvl4pPr>
              <a:defRPr sz="2400">
                <a:solidFill>
                  <a:schemeClr val="tx1"/>
                </a:solidFill>
                <a:latin typeface="Arial" charset="0"/>
                <a:ea typeface="ＭＳ Ｐゴシック" pitchFamily="36" charset="-128"/>
              </a:defRPr>
            </a:lvl4pPr>
            <a:lvl5pPr>
              <a:defRPr sz="2400">
                <a:solidFill>
                  <a:schemeClr val="tx1"/>
                </a:solidFill>
                <a:latin typeface="Arial" charset="0"/>
                <a:ea typeface="ＭＳ Ｐゴシック" pitchFamily="36" charset="-128"/>
              </a:defRPr>
            </a:lvl5pPr>
            <a:lvl6pPr marL="457200" eaLnBrk="0" fontAlgn="base" hangingPunct="0">
              <a:spcBef>
                <a:spcPct val="0"/>
              </a:spcBef>
              <a:spcAft>
                <a:spcPct val="0"/>
              </a:spcAft>
              <a:defRPr sz="2400">
                <a:solidFill>
                  <a:schemeClr val="tx1"/>
                </a:solidFill>
                <a:latin typeface="Arial" charset="0"/>
                <a:ea typeface="ＭＳ Ｐゴシック" pitchFamily="36" charset="-128"/>
              </a:defRPr>
            </a:lvl6pPr>
            <a:lvl7pPr marL="914400" eaLnBrk="0" fontAlgn="base" hangingPunct="0">
              <a:spcBef>
                <a:spcPct val="0"/>
              </a:spcBef>
              <a:spcAft>
                <a:spcPct val="0"/>
              </a:spcAft>
              <a:defRPr sz="2400">
                <a:solidFill>
                  <a:schemeClr val="tx1"/>
                </a:solidFill>
                <a:latin typeface="Arial" charset="0"/>
                <a:ea typeface="ＭＳ Ｐゴシック" pitchFamily="36" charset="-128"/>
              </a:defRPr>
            </a:lvl7pPr>
            <a:lvl8pPr marL="1371600" eaLnBrk="0" fontAlgn="base" hangingPunct="0">
              <a:spcBef>
                <a:spcPct val="0"/>
              </a:spcBef>
              <a:spcAft>
                <a:spcPct val="0"/>
              </a:spcAft>
              <a:defRPr sz="2400">
                <a:solidFill>
                  <a:schemeClr val="tx1"/>
                </a:solidFill>
                <a:latin typeface="Arial" charset="0"/>
                <a:ea typeface="ＭＳ Ｐゴシック" pitchFamily="36" charset="-128"/>
              </a:defRPr>
            </a:lvl8pPr>
            <a:lvl9pPr marL="1828800" eaLnBrk="0" fontAlgn="base" hangingPunct="0">
              <a:spcBef>
                <a:spcPct val="0"/>
              </a:spcBef>
              <a:spcAft>
                <a:spcPct val="0"/>
              </a:spcAft>
              <a:defRPr sz="2400">
                <a:solidFill>
                  <a:schemeClr val="tx1"/>
                </a:solidFill>
                <a:latin typeface="Arial" charset="0"/>
                <a:ea typeface="ＭＳ Ｐゴシック" pitchFamily="36" charset="-128"/>
              </a:defRPr>
            </a:lvl9pPr>
          </a:lstStyle>
          <a:p>
            <a:pPr>
              <a:spcBef>
                <a:spcPct val="50000"/>
              </a:spcBef>
            </a:pPr>
            <a:r>
              <a:rPr lang="nl-NL" sz="1100" b="1" dirty="0">
                <a:solidFill>
                  <a:srgbClr val="FF2F00"/>
                </a:solidFill>
              </a:rPr>
              <a:t>Bijeenkomsten </a:t>
            </a:r>
          </a:p>
          <a:p>
            <a:pPr marL="0" indent="-171450" defTabSz="914400" fontAlgn="base">
              <a:spcBef>
                <a:spcPct val="0"/>
              </a:spcBef>
              <a:spcAft>
                <a:spcPct val="0"/>
              </a:spcAft>
              <a:buFont typeface="Arial" pitchFamily="34" charset="0"/>
              <a:buChar char="•"/>
              <a:defRPr/>
            </a:pPr>
            <a:r>
              <a:rPr lang="nl-NL" sz="1200" dirty="0">
                <a:latin typeface="+mn-lt"/>
                <a:ea typeface="Calibri" pitchFamily="34" charset="0"/>
                <a:cs typeface="Arial" panose="020B0604020202020204" pitchFamily="34" charset="0"/>
              </a:rPr>
              <a:t>Lessen Stad en wijk </a:t>
            </a:r>
          </a:p>
        </p:txBody>
      </p:sp>
      <p:sp>
        <p:nvSpPr>
          <p:cNvPr id="8" name="Text Box 17">
            <a:extLst>
              <a:ext uri="{FF2B5EF4-FFF2-40B4-BE49-F238E27FC236}">
                <a16:creationId xmlns:a16="http://schemas.microsoft.com/office/drawing/2014/main" id="{D0CDA07E-4529-4BD5-8EA0-677AC63CAACD}"/>
              </a:ext>
            </a:extLst>
          </p:cNvPr>
          <p:cNvSpPr txBox="1">
            <a:spLocks noChangeArrowheads="1"/>
          </p:cNvSpPr>
          <p:nvPr/>
        </p:nvSpPr>
        <p:spPr bwMode="auto">
          <a:xfrm>
            <a:off x="6415443" y="868892"/>
            <a:ext cx="4552379" cy="1738938"/>
          </a:xfrm>
          <a:prstGeom prst="rect">
            <a:avLst/>
          </a:prstGeom>
          <a:noFill/>
          <a:ln w="9525">
            <a:solidFill>
              <a:schemeClr val="tx1"/>
            </a:solidFill>
            <a:miter lim="800000"/>
            <a:headEnd/>
            <a:tailEnd/>
          </a:ln>
          <a:effectLst/>
        </p:spPr>
        <p:txBody>
          <a:bodyPr wrap="square" lIns="91440" tIns="45720" rIns="91440" bIns="45720" anchor="t">
            <a:spAutoFit/>
          </a:bodyPr>
          <a:lstStyle/>
          <a:p>
            <a:pPr lvl="0" fontAlgn="base">
              <a:spcBef>
                <a:spcPct val="0"/>
              </a:spcBef>
              <a:spcAft>
                <a:spcPct val="0"/>
              </a:spcAft>
            </a:pPr>
            <a:r>
              <a:rPr lang="nl-NL" sz="1100" b="1" dirty="0">
                <a:solidFill>
                  <a:srgbClr val="FF2F00"/>
                </a:solidFill>
                <a:latin typeface="Arial" charset="0"/>
                <a:ea typeface="Calibri" pitchFamily="34" charset="0"/>
                <a:cs typeface="Arial" charset="0"/>
              </a:rPr>
              <a:t>Samenwerken</a:t>
            </a:r>
            <a:r>
              <a:rPr lang="nl-NL" sz="1100" b="1" dirty="0">
                <a:solidFill>
                  <a:prstClr val="black"/>
                </a:solidFill>
                <a:latin typeface="Arial" charset="0"/>
                <a:ea typeface="Calibri" pitchFamily="34" charset="0"/>
                <a:cs typeface="Arial" charset="0"/>
              </a:rPr>
              <a:t>	</a:t>
            </a:r>
          </a:p>
          <a:p>
            <a:pPr lvl="0" indent="-171450" fontAlgn="base">
              <a:spcBef>
                <a:spcPct val="0"/>
              </a:spcBef>
              <a:spcAft>
                <a:spcPct val="0"/>
              </a:spcAft>
              <a:buFont typeface="Arial" pitchFamily="34" charset="0"/>
              <a:buChar char="•"/>
              <a:defRPr/>
            </a:pPr>
            <a:r>
              <a:rPr lang="nl-NL" sz="1200" dirty="0">
                <a:ea typeface="Calibri" pitchFamily="34" charset="0"/>
                <a:cs typeface="Arial" panose="020B0604020202020204" pitchFamily="34" charset="0"/>
              </a:rPr>
              <a:t>Dit product maak je alleen.</a:t>
            </a:r>
          </a:p>
          <a:p>
            <a:pPr lvl="0" indent="-171450" fontAlgn="base">
              <a:spcBef>
                <a:spcPct val="0"/>
              </a:spcBef>
              <a:spcAft>
                <a:spcPct val="0"/>
              </a:spcAft>
              <a:buFont typeface="Arial" pitchFamily="34" charset="0"/>
              <a:buChar char="•"/>
              <a:defRPr/>
            </a:pPr>
            <a:r>
              <a:rPr lang="nl-NL" sz="1200" dirty="0">
                <a:ea typeface="Calibri" pitchFamily="34" charset="0"/>
                <a:cs typeface="Arial" panose="020B0604020202020204" pitchFamily="34" charset="0"/>
              </a:rPr>
              <a:t>Lever je product in via Teams</a:t>
            </a:r>
          </a:p>
          <a:p>
            <a:pPr lvl="0" indent="-171450" fontAlgn="base">
              <a:spcBef>
                <a:spcPct val="0"/>
              </a:spcBef>
              <a:spcAft>
                <a:spcPct val="0"/>
              </a:spcAft>
              <a:buFont typeface="Arial" pitchFamily="34" charset="0"/>
              <a:buChar char="•"/>
              <a:defRPr/>
            </a:pPr>
            <a:r>
              <a:rPr lang="nl-NL" sz="1200" dirty="0">
                <a:ea typeface="Calibri" pitchFamily="34" charset="0"/>
                <a:cs typeface="Arial" panose="020B0604020202020204" pitchFamily="34" charset="0"/>
              </a:rPr>
              <a:t>Je wordt een groepje feedback </a:t>
            </a:r>
            <a:r>
              <a:rPr lang="nl-NL" sz="1200" dirty="0" err="1">
                <a:ea typeface="Calibri" pitchFamily="34" charset="0"/>
                <a:cs typeface="Arial" panose="020B0604020202020204" pitchFamily="34" charset="0"/>
              </a:rPr>
              <a:t>friends</a:t>
            </a:r>
            <a:r>
              <a:rPr lang="nl-NL" sz="1200" dirty="0">
                <a:ea typeface="Calibri" pitchFamily="34" charset="0"/>
                <a:cs typeface="Arial" panose="020B0604020202020204" pitchFamily="34" charset="0"/>
              </a:rPr>
              <a:t> geplaatst</a:t>
            </a:r>
          </a:p>
          <a:p>
            <a:pPr lvl="0" indent="-171450" fontAlgn="base">
              <a:spcBef>
                <a:spcPct val="0"/>
              </a:spcBef>
              <a:spcAft>
                <a:spcPct val="0"/>
              </a:spcAft>
              <a:buFont typeface="Arial" pitchFamily="34" charset="0"/>
              <a:buChar char="•"/>
              <a:defRPr/>
            </a:pPr>
            <a:r>
              <a:rPr lang="nl-NL" sz="1200" dirty="0">
                <a:ea typeface="Calibri" pitchFamily="34" charset="0"/>
                <a:cs typeface="Arial" panose="020B0604020202020204" pitchFamily="34" charset="0"/>
              </a:rPr>
              <a:t>Geef feedback op de producten van anderen en ontvang feedback</a:t>
            </a:r>
          </a:p>
          <a:p>
            <a:pPr lvl="0" indent="-171450" fontAlgn="base">
              <a:spcBef>
                <a:spcPct val="0"/>
              </a:spcBef>
              <a:spcAft>
                <a:spcPct val="0"/>
              </a:spcAft>
              <a:buFont typeface="Arial" pitchFamily="34" charset="0"/>
              <a:buChar char="•"/>
              <a:defRPr/>
            </a:pPr>
            <a:r>
              <a:rPr lang="nl-NL" sz="1200" dirty="0">
                <a:cs typeface="Arial" panose="020B0604020202020204" pitchFamily="34" charset="0"/>
              </a:rPr>
              <a:t>Beschrijf in je reflectieverslag hoe je het feedback geven ervaren hebt. </a:t>
            </a:r>
          </a:p>
          <a:p>
            <a:pPr lvl="0" indent="-171450" fontAlgn="base">
              <a:spcBef>
                <a:spcPct val="0"/>
              </a:spcBef>
              <a:spcAft>
                <a:spcPct val="0"/>
              </a:spcAft>
              <a:buFont typeface="Arial" pitchFamily="34" charset="0"/>
              <a:buChar char="•"/>
              <a:defRPr/>
            </a:pPr>
            <a:endParaRPr lang="nl-NL" sz="1200" dirty="0">
              <a:cs typeface="Arial" panose="020B0604020202020204" pitchFamily="34" charset="0"/>
            </a:endParaRPr>
          </a:p>
          <a:p>
            <a:pPr fontAlgn="base">
              <a:spcBef>
                <a:spcPct val="0"/>
              </a:spcBef>
              <a:spcAft>
                <a:spcPct val="0"/>
              </a:spcAft>
              <a:defRPr/>
            </a:pPr>
            <a:r>
              <a:rPr lang="nl-NL" sz="1200" b="1" dirty="0">
                <a:cs typeface="Arial"/>
              </a:rPr>
              <a:t>Deadline product</a:t>
            </a:r>
            <a:r>
              <a:rPr lang="nl-NL" sz="1200" b="1">
                <a:cs typeface="Arial"/>
              </a:rPr>
              <a:t>: 14-03-2023</a:t>
            </a:r>
            <a:endParaRPr lang="nl-NL" sz="1200" b="1" dirty="0">
              <a:cs typeface="Arial"/>
            </a:endParaRPr>
          </a:p>
        </p:txBody>
      </p:sp>
      <p:pic>
        <p:nvPicPr>
          <p:cNvPr id="9" name="Afbeelding 8">
            <a:extLst>
              <a:ext uri="{FF2B5EF4-FFF2-40B4-BE49-F238E27FC236}">
                <a16:creationId xmlns:a16="http://schemas.microsoft.com/office/drawing/2014/main" id="{BC2191CA-D16F-419A-AE08-E79F67CE84E6}"/>
              </a:ext>
            </a:extLst>
          </p:cNvPr>
          <p:cNvPicPr>
            <a:picLocks noChangeAspect="1"/>
          </p:cNvPicPr>
          <p:nvPr/>
        </p:nvPicPr>
        <p:blipFill>
          <a:blip r:embed="rId4"/>
          <a:stretch>
            <a:fillRect/>
          </a:stretch>
        </p:blipFill>
        <p:spPr>
          <a:xfrm>
            <a:off x="639467" y="1957196"/>
            <a:ext cx="263290" cy="321303"/>
          </a:xfrm>
          <a:prstGeom prst="rect">
            <a:avLst/>
          </a:prstGeom>
        </p:spPr>
      </p:pic>
      <p:pic>
        <p:nvPicPr>
          <p:cNvPr id="10" name="Afbeelding 9">
            <a:extLst>
              <a:ext uri="{FF2B5EF4-FFF2-40B4-BE49-F238E27FC236}">
                <a16:creationId xmlns:a16="http://schemas.microsoft.com/office/drawing/2014/main" id="{1F3DD174-0D9D-4F07-97DD-38695F950911}"/>
              </a:ext>
            </a:extLst>
          </p:cNvPr>
          <p:cNvPicPr>
            <a:picLocks noChangeAspect="1"/>
          </p:cNvPicPr>
          <p:nvPr/>
        </p:nvPicPr>
        <p:blipFill>
          <a:blip r:embed="rId5"/>
          <a:stretch>
            <a:fillRect/>
          </a:stretch>
        </p:blipFill>
        <p:spPr>
          <a:xfrm>
            <a:off x="659132" y="4057170"/>
            <a:ext cx="266283" cy="416301"/>
          </a:xfrm>
          <a:prstGeom prst="rect">
            <a:avLst/>
          </a:prstGeom>
        </p:spPr>
      </p:pic>
      <p:sp>
        <p:nvSpPr>
          <p:cNvPr id="11" name="Tekstvak 10">
            <a:extLst>
              <a:ext uri="{FF2B5EF4-FFF2-40B4-BE49-F238E27FC236}">
                <a16:creationId xmlns:a16="http://schemas.microsoft.com/office/drawing/2014/main" id="{D274754A-8DB2-4499-97E1-BBEB70D76C7F}"/>
              </a:ext>
            </a:extLst>
          </p:cNvPr>
          <p:cNvSpPr txBox="1"/>
          <p:nvPr/>
        </p:nvSpPr>
        <p:spPr>
          <a:xfrm>
            <a:off x="8003835" y="369335"/>
            <a:ext cx="4105285" cy="338554"/>
          </a:xfrm>
          <a:prstGeom prst="rect">
            <a:avLst/>
          </a:prstGeom>
          <a:noFill/>
        </p:spPr>
        <p:txBody>
          <a:bodyPr wrap="square" rtlCol="0">
            <a:spAutoFit/>
          </a:bodyPr>
          <a:lstStyle/>
          <a:p>
            <a:pPr defTabSz="457200"/>
            <a:r>
              <a:rPr lang="nl-NL" sz="1600" b="1" i="1" dirty="0">
                <a:solidFill>
                  <a:prstClr val="black"/>
                </a:solidFill>
                <a:latin typeface="Arial" panose="020B0604020202020204" pitchFamily="34" charset="0"/>
                <a:cs typeface="Arial" panose="020B0604020202020204" pitchFamily="34" charset="0"/>
              </a:rPr>
              <a:t>Wanneer is een wijk leefbaar?</a:t>
            </a:r>
          </a:p>
        </p:txBody>
      </p:sp>
      <p:pic>
        <p:nvPicPr>
          <p:cNvPr id="12" name="Afbeelding 11">
            <a:extLst>
              <a:ext uri="{FF2B5EF4-FFF2-40B4-BE49-F238E27FC236}">
                <a16:creationId xmlns:a16="http://schemas.microsoft.com/office/drawing/2014/main" id="{3EC3A216-E40E-427A-A5A5-FBDE7E1AE7FA}"/>
              </a:ext>
            </a:extLst>
          </p:cNvPr>
          <p:cNvPicPr>
            <a:picLocks noChangeAspect="1"/>
          </p:cNvPicPr>
          <p:nvPr/>
        </p:nvPicPr>
        <p:blipFill>
          <a:blip r:embed="rId6"/>
          <a:stretch>
            <a:fillRect/>
          </a:stretch>
        </p:blipFill>
        <p:spPr>
          <a:xfrm>
            <a:off x="6316418" y="4751095"/>
            <a:ext cx="2572735" cy="1560711"/>
          </a:xfrm>
          <a:prstGeom prst="rect">
            <a:avLst/>
          </a:prstGeom>
        </p:spPr>
      </p:pic>
      <p:sp>
        <p:nvSpPr>
          <p:cNvPr id="13" name="Tekstvak 12">
            <a:extLst>
              <a:ext uri="{FF2B5EF4-FFF2-40B4-BE49-F238E27FC236}">
                <a16:creationId xmlns:a16="http://schemas.microsoft.com/office/drawing/2014/main" id="{E088D057-99F4-4D3B-A556-A2562A78FACB}"/>
              </a:ext>
            </a:extLst>
          </p:cNvPr>
          <p:cNvSpPr txBox="1"/>
          <p:nvPr/>
        </p:nvSpPr>
        <p:spPr>
          <a:xfrm>
            <a:off x="995004" y="138502"/>
            <a:ext cx="7894149" cy="461665"/>
          </a:xfrm>
          <a:prstGeom prst="rect">
            <a:avLst/>
          </a:prstGeom>
          <a:noFill/>
        </p:spPr>
        <p:txBody>
          <a:bodyPr wrap="square" rtlCol="0">
            <a:spAutoFit/>
          </a:bodyPr>
          <a:lstStyle/>
          <a:p>
            <a:pPr lvl="0" fontAlgn="base">
              <a:spcBef>
                <a:spcPct val="0"/>
              </a:spcBef>
              <a:spcAft>
                <a:spcPct val="0"/>
              </a:spcAft>
            </a:pPr>
            <a:r>
              <a:rPr lang="nl-NL" sz="2400" dirty="0">
                <a:solidFill>
                  <a:prstClr val="black"/>
                </a:solidFill>
                <a:latin typeface="Arial" charset="0"/>
                <a:cs typeface="Arial" charset="0"/>
              </a:rPr>
              <a:t>2223 MLO LA2 Mijn wijk</a:t>
            </a:r>
          </a:p>
        </p:txBody>
      </p:sp>
      <p:sp>
        <p:nvSpPr>
          <p:cNvPr id="14" name="Text Box 7">
            <a:extLst>
              <a:ext uri="{FF2B5EF4-FFF2-40B4-BE49-F238E27FC236}">
                <a16:creationId xmlns:a16="http://schemas.microsoft.com/office/drawing/2014/main" id="{6DEB9258-0FDF-4D2D-A268-1D8DEB4BFFDB}"/>
              </a:ext>
            </a:extLst>
          </p:cNvPr>
          <p:cNvSpPr txBox="1">
            <a:spLocks noChangeArrowheads="1"/>
          </p:cNvSpPr>
          <p:nvPr/>
        </p:nvSpPr>
        <p:spPr bwMode="auto">
          <a:xfrm>
            <a:off x="995004" y="786272"/>
            <a:ext cx="4586841" cy="100027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400">
                <a:solidFill>
                  <a:schemeClr val="tx1"/>
                </a:solidFill>
                <a:latin typeface="Arial" charset="0"/>
                <a:ea typeface="ＭＳ Ｐゴシック" pitchFamily="36" charset="-128"/>
              </a:defRPr>
            </a:lvl1pPr>
            <a:lvl2pPr marL="37931725" indent="-37474525">
              <a:defRPr sz="2400">
                <a:solidFill>
                  <a:schemeClr val="tx1"/>
                </a:solidFill>
                <a:latin typeface="Arial" charset="0"/>
                <a:ea typeface="ＭＳ Ｐゴシック" pitchFamily="36" charset="-128"/>
              </a:defRPr>
            </a:lvl2pPr>
            <a:lvl3pPr>
              <a:defRPr sz="2400">
                <a:solidFill>
                  <a:schemeClr val="tx1"/>
                </a:solidFill>
                <a:latin typeface="Arial" charset="0"/>
                <a:ea typeface="ＭＳ Ｐゴシック" pitchFamily="36" charset="-128"/>
              </a:defRPr>
            </a:lvl3pPr>
            <a:lvl4pPr>
              <a:defRPr sz="2400">
                <a:solidFill>
                  <a:schemeClr val="tx1"/>
                </a:solidFill>
                <a:latin typeface="Arial" charset="0"/>
                <a:ea typeface="ＭＳ Ｐゴシック" pitchFamily="36" charset="-128"/>
              </a:defRPr>
            </a:lvl4pPr>
            <a:lvl5pPr>
              <a:defRPr sz="2400">
                <a:solidFill>
                  <a:schemeClr val="tx1"/>
                </a:solidFill>
                <a:latin typeface="Arial" charset="0"/>
                <a:ea typeface="ＭＳ Ｐゴシック" pitchFamily="36" charset="-128"/>
              </a:defRPr>
            </a:lvl5pPr>
            <a:lvl6pPr marL="457200" eaLnBrk="0" fontAlgn="base" hangingPunct="0">
              <a:spcBef>
                <a:spcPct val="0"/>
              </a:spcBef>
              <a:spcAft>
                <a:spcPct val="0"/>
              </a:spcAft>
              <a:defRPr sz="2400">
                <a:solidFill>
                  <a:schemeClr val="tx1"/>
                </a:solidFill>
                <a:latin typeface="Arial" charset="0"/>
                <a:ea typeface="ＭＳ Ｐゴシック" pitchFamily="36" charset="-128"/>
              </a:defRPr>
            </a:lvl6pPr>
            <a:lvl7pPr marL="914400" eaLnBrk="0" fontAlgn="base" hangingPunct="0">
              <a:spcBef>
                <a:spcPct val="0"/>
              </a:spcBef>
              <a:spcAft>
                <a:spcPct val="0"/>
              </a:spcAft>
              <a:defRPr sz="2400">
                <a:solidFill>
                  <a:schemeClr val="tx1"/>
                </a:solidFill>
                <a:latin typeface="Arial" charset="0"/>
                <a:ea typeface="ＭＳ Ｐゴシック" pitchFamily="36" charset="-128"/>
              </a:defRPr>
            </a:lvl7pPr>
            <a:lvl8pPr marL="1371600" eaLnBrk="0" fontAlgn="base" hangingPunct="0">
              <a:spcBef>
                <a:spcPct val="0"/>
              </a:spcBef>
              <a:spcAft>
                <a:spcPct val="0"/>
              </a:spcAft>
              <a:defRPr sz="2400">
                <a:solidFill>
                  <a:schemeClr val="tx1"/>
                </a:solidFill>
                <a:latin typeface="Arial" charset="0"/>
                <a:ea typeface="ＭＳ Ｐゴシック" pitchFamily="36" charset="-128"/>
              </a:defRPr>
            </a:lvl8pPr>
            <a:lvl9pPr marL="1828800" eaLnBrk="0" fontAlgn="base" hangingPunct="0">
              <a:spcBef>
                <a:spcPct val="0"/>
              </a:spcBef>
              <a:spcAft>
                <a:spcPct val="0"/>
              </a:spcAft>
              <a:defRPr sz="2400">
                <a:solidFill>
                  <a:schemeClr val="tx1"/>
                </a:solidFill>
                <a:latin typeface="Arial" charset="0"/>
                <a:ea typeface="ＭＳ Ｐゴシック" pitchFamily="36" charset="-128"/>
              </a:defRPr>
            </a:lvl9pPr>
          </a:lstStyle>
          <a:p>
            <a:pPr fontAlgn="base">
              <a:spcBef>
                <a:spcPct val="0"/>
              </a:spcBef>
              <a:spcAft>
                <a:spcPct val="0"/>
              </a:spcAft>
            </a:pPr>
            <a:r>
              <a:rPr lang="nl-NL" sz="1100" b="1" dirty="0">
                <a:solidFill>
                  <a:srgbClr val="FF2F00"/>
                </a:solidFill>
                <a:ea typeface="Calibri" pitchFamily="34" charset="0"/>
                <a:cs typeface="Arial" charset="0"/>
              </a:rPr>
              <a:t>Leerdoelen</a:t>
            </a:r>
          </a:p>
          <a:p>
            <a:pPr indent="-171450" fontAlgn="base">
              <a:spcBef>
                <a:spcPct val="0"/>
              </a:spcBef>
              <a:spcAft>
                <a:spcPct val="0"/>
              </a:spcAft>
              <a:buFont typeface="Arial" pitchFamily="34" charset="0"/>
              <a:buChar char="•"/>
              <a:defRPr/>
            </a:pPr>
            <a:r>
              <a:rPr lang="nl-NL" sz="1200" dirty="0">
                <a:latin typeface="+mn-lt"/>
                <a:ea typeface="Calibri" pitchFamily="34" charset="0"/>
                <a:cs typeface="Arial" panose="020B0604020202020204" pitchFamily="34" charset="0"/>
              </a:rPr>
              <a:t>Je kunt een wijkschouw maken</a:t>
            </a:r>
          </a:p>
          <a:p>
            <a:pPr indent="-171450" fontAlgn="base">
              <a:spcBef>
                <a:spcPct val="0"/>
              </a:spcBef>
              <a:spcAft>
                <a:spcPct val="0"/>
              </a:spcAft>
              <a:buFont typeface="Arial" pitchFamily="34" charset="0"/>
              <a:buChar char="•"/>
              <a:defRPr/>
            </a:pPr>
            <a:r>
              <a:rPr lang="nl-NL" sz="1200" dirty="0">
                <a:latin typeface="+mn-lt"/>
                <a:ea typeface="Calibri" pitchFamily="34" charset="0"/>
                <a:cs typeface="Arial" panose="020B0604020202020204" pitchFamily="34" charset="0"/>
              </a:rPr>
              <a:t>Je kunt een SWOT-analyse van een wijk maken</a:t>
            </a:r>
          </a:p>
          <a:p>
            <a:pPr indent="-171450" fontAlgn="base">
              <a:spcBef>
                <a:spcPct val="0"/>
              </a:spcBef>
              <a:spcAft>
                <a:spcPct val="0"/>
              </a:spcAft>
              <a:buFont typeface="Arial" pitchFamily="34" charset="0"/>
              <a:buChar char="•"/>
              <a:defRPr/>
            </a:pPr>
            <a:r>
              <a:rPr lang="nl-NL" sz="1200" dirty="0">
                <a:latin typeface="+mn-lt"/>
                <a:ea typeface="Calibri" pitchFamily="34" charset="0"/>
                <a:cs typeface="Arial" panose="020B0604020202020204" pitchFamily="34" charset="0"/>
              </a:rPr>
              <a:t>Je kunt kenmerken van een wijk analyseren en verbetervoorstellen doen om de leefbaarheid te vergroten. </a:t>
            </a:r>
          </a:p>
        </p:txBody>
      </p:sp>
      <p:pic>
        <p:nvPicPr>
          <p:cNvPr id="15" name="Afbeelding 14">
            <a:extLst>
              <a:ext uri="{FF2B5EF4-FFF2-40B4-BE49-F238E27FC236}">
                <a16:creationId xmlns:a16="http://schemas.microsoft.com/office/drawing/2014/main" id="{1A54A59D-20C9-40C0-B8C0-A7B5078D65A7}"/>
              </a:ext>
            </a:extLst>
          </p:cNvPr>
          <p:cNvPicPr>
            <a:picLocks noChangeAspect="1"/>
          </p:cNvPicPr>
          <p:nvPr/>
        </p:nvPicPr>
        <p:blipFill rotWithShape="1">
          <a:blip r:embed="rId7"/>
          <a:srcRect l="21805" r="10840"/>
          <a:stretch/>
        </p:blipFill>
        <p:spPr>
          <a:xfrm>
            <a:off x="621445" y="781285"/>
            <a:ext cx="299335" cy="412425"/>
          </a:xfrm>
          <a:prstGeom prst="rect">
            <a:avLst/>
          </a:prstGeom>
        </p:spPr>
      </p:pic>
      <p:pic>
        <p:nvPicPr>
          <p:cNvPr id="16" name="Afbeelding 15">
            <a:extLst>
              <a:ext uri="{FF2B5EF4-FFF2-40B4-BE49-F238E27FC236}">
                <a16:creationId xmlns:a16="http://schemas.microsoft.com/office/drawing/2014/main" id="{97CAA81A-091F-4F58-938A-12FD49C50AB6}"/>
              </a:ext>
            </a:extLst>
          </p:cNvPr>
          <p:cNvPicPr>
            <a:picLocks noChangeAspect="1"/>
          </p:cNvPicPr>
          <p:nvPr/>
        </p:nvPicPr>
        <p:blipFill>
          <a:blip r:embed="rId8"/>
          <a:stretch>
            <a:fillRect/>
          </a:stretch>
        </p:blipFill>
        <p:spPr>
          <a:xfrm>
            <a:off x="5930606" y="868892"/>
            <a:ext cx="385812" cy="263054"/>
          </a:xfrm>
          <a:prstGeom prst="rect">
            <a:avLst/>
          </a:prstGeom>
        </p:spPr>
      </p:pic>
      <p:pic>
        <p:nvPicPr>
          <p:cNvPr id="17" name="Afbeelding 16">
            <a:extLst>
              <a:ext uri="{FF2B5EF4-FFF2-40B4-BE49-F238E27FC236}">
                <a16:creationId xmlns:a16="http://schemas.microsoft.com/office/drawing/2014/main" id="{EEBCA26C-BB86-447A-8A29-26725E2510E4}"/>
              </a:ext>
            </a:extLst>
          </p:cNvPr>
          <p:cNvPicPr>
            <a:picLocks noChangeAspect="1"/>
          </p:cNvPicPr>
          <p:nvPr/>
        </p:nvPicPr>
        <p:blipFill rotWithShape="1">
          <a:blip r:embed="rId9"/>
          <a:srcRect l="17050" t="33024" r="61669" b="30375"/>
          <a:stretch/>
        </p:blipFill>
        <p:spPr>
          <a:xfrm>
            <a:off x="5930606" y="2734759"/>
            <a:ext cx="350275" cy="338696"/>
          </a:xfrm>
          <a:prstGeom prst="rect">
            <a:avLst/>
          </a:prstGeom>
        </p:spPr>
      </p:pic>
      <p:pic>
        <p:nvPicPr>
          <p:cNvPr id="18" name="Afbeelding 17">
            <a:extLst>
              <a:ext uri="{FF2B5EF4-FFF2-40B4-BE49-F238E27FC236}">
                <a16:creationId xmlns:a16="http://schemas.microsoft.com/office/drawing/2014/main" id="{8501C6E1-C974-49AF-BD85-7BA53DFABA3D}"/>
              </a:ext>
            </a:extLst>
          </p:cNvPr>
          <p:cNvPicPr>
            <a:picLocks noChangeAspect="1"/>
          </p:cNvPicPr>
          <p:nvPr/>
        </p:nvPicPr>
        <p:blipFill>
          <a:blip r:embed="rId10"/>
          <a:stretch>
            <a:fillRect/>
          </a:stretch>
        </p:blipFill>
        <p:spPr>
          <a:xfrm>
            <a:off x="6017193" y="3493299"/>
            <a:ext cx="299225" cy="290796"/>
          </a:xfrm>
          <a:prstGeom prst="rect">
            <a:avLst/>
          </a:prstGeom>
        </p:spPr>
      </p:pic>
    </p:spTree>
    <p:extLst>
      <p:ext uri="{BB962C8B-B14F-4D97-AF65-F5344CB8AC3E}">
        <p14:creationId xmlns:p14="http://schemas.microsoft.com/office/powerpoint/2010/main" val="3449804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8">
            <a:extLst>
              <a:ext uri="{FF2B5EF4-FFF2-40B4-BE49-F238E27FC236}">
                <a16:creationId xmlns:a16="http://schemas.microsoft.com/office/drawing/2014/main" id="{28F6BA3C-9B25-405F-B249-C6787B6669C6}"/>
              </a:ext>
            </a:extLst>
          </p:cNvPr>
          <p:cNvSpPr txBox="1">
            <a:spLocks noChangeArrowheads="1"/>
          </p:cNvSpPr>
          <p:nvPr/>
        </p:nvSpPr>
        <p:spPr bwMode="auto">
          <a:xfrm>
            <a:off x="1001780" y="1895136"/>
            <a:ext cx="4586840" cy="1923604"/>
          </a:xfrm>
          <a:prstGeom prst="rect">
            <a:avLst/>
          </a:prstGeom>
          <a:noFill/>
          <a:ln w="9525">
            <a:solidFill>
              <a:schemeClr val="tx1"/>
            </a:solidFill>
            <a:miter lim="800000"/>
            <a:headEnd/>
            <a:tailEnd/>
          </a:ln>
          <a:effectLst/>
        </p:spPr>
        <p:txBody>
          <a:bodyPr wrap="square" lIns="91440" tIns="45720" rIns="91440" bIns="45720" anchor="t">
            <a:spAutoFit/>
          </a:bodyPr>
          <a:lstStyle>
            <a:lvl1pPr>
              <a:defRPr sz="2400">
                <a:solidFill>
                  <a:schemeClr val="tx1"/>
                </a:solidFill>
                <a:latin typeface="Arial" charset="0"/>
                <a:ea typeface="ＭＳ Ｐゴシック" pitchFamily="36" charset="-128"/>
              </a:defRPr>
            </a:lvl1pPr>
            <a:lvl2pPr marL="37931725" indent="-37474525">
              <a:defRPr sz="2400">
                <a:solidFill>
                  <a:schemeClr val="tx1"/>
                </a:solidFill>
                <a:latin typeface="Arial" charset="0"/>
                <a:ea typeface="ＭＳ Ｐゴシック" pitchFamily="36" charset="-128"/>
              </a:defRPr>
            </a:lvl2pPr>
            <a:lvl3pPr>
              <a:defRPr sz="2400">
                <a:solidFill>
                  <a:schemeClr val="tx1"/>
                </a:solidFill>
                <a:latin typeface="Arial" charset="0"/>
                <a:ea typeface="ＭＳ Ｐゴシック" pitchFamily="36" charset="-128"/>
              </a:defRPr>
            </a:lvl3pPr>
            <a:lvl4pPr>
              <a:defRPr sz="2400">
                <a:solidFill>
                  <a:schemeClr val="tx1"/>
                </a:solidFill>
                <a:latin typeface="Arial" charset="0"/>
                <a:ea typeface="ＭＳ Ｐゴシック" pitchFamily="36" charset="-128"/>
              </a:defRPr>
            </a:lvl4pPr>
            <a:lvl5pPr>
              <a:defRPr sz="2400">
                <a:solidFill>
                  <a:schemeClr val="tx1"/>
                </a:solidFill>
                <a:latin typeface="Arial" charset="0"/>
                <a:ea typeface="ＭＳ Ｐゴシック" pitchFamily="36" charset="-128"/>
              </a:defRPr>
            </a:lvl5pPr>
            <a:lvl6pPr marL="457200" eaLnBrk="0" fontAlgn="base" hangingPunct="0">
              <a:spcBef>
                <a:spcPct val="0"/>
              </a:spcBef>
              <a:spcAft>
                <a:spcPct val="0"/>
              </a:spcAft>
              <a:defRPr sz="2400">
                <a:solidFill>
                  <a:schemeClr val="tx1"/>
                </a:solidFill>
                <a:latin typeface="Arial" charset="0"/>
                <a:ea typeface="ＭＳ Ｐゴシック" pitchFamily="36" charset="-128"/>
              </a:defRPr>
            </a:lvl6pPr>
            <a:lvl7pPr marL="914400" eaLnBrk="0" fontAlgn="base" hangingPunct="0">
              <a:spcBef>
                <a:spcPct val="0"/>
              </a:spcBef>
              <a:spcAft>
                <a:spcPct val="0"/>
              </a:spcAft>
              <a:defRPr sz="2400">
                <a:solidFill>
                  <a:schemeClr val="tx1"/>
                </a:solidFill>
                <a:latin typeface="Arial" charset="0"/>
                <a:ea typeface="ＭＳ Ｐゴシック" pitchFamily="36" charset="-128"/>
              </a:defRPr>
            </a:lvl7pPr>
            <a:lvl8pPr marL="1371600" eaLnBrk="0" fontAlgn="base" hangingPunct="0">
              <a:spcBef>
                <a:spcPct val="0"/>
              </a:spcBef>
              <a:spcAft>
                <a:spcPct val="0"/>
              </a:spcAft>
              <a:defRPr sz="2400">
                <a:solidFill>
                  <a:schemeClr val="tx1"/>
                </a:solidFill>
                <a:latin typeface="Arial" charset="0"/>
                <a:ea typeface="ＭＳ Ｐゴシック" pitchFamily="36" charset="-128"/>
              </a:defRPr>
            </a:lvl8pPr>
            <a:lvl9pPr marL="1828800" eaLnBrk="0" fontAlgn="base" hangingPunct="0">
              <a:spcBef>
                <a:spcPct val="0"/>
              </a:spcBef>
              <a:spcAft>
                <a:spcPct val="0"/>
              </a:spcAft>
              <a:defRPr sz="2400">
                <a:solidFill>
                  <a:schemeClr val="tx1"/>
                </a:solidFill>
                <a:latin typeface="Arial" charset="0"/>
                <a:ea typeface="ＭＳ Ｐゴシック" pitchFamily="36" charset="-128"/>
              </a:defRPr>
            </a:lvl9pPr>
          </a:lstStyle>
          <a:p>
            <a:pPr lvl="0" fontAlgn="base">
              <a:spcBef>
                <a:spcPct val="0"/>
              </a:spcBef>
              <a:spcAft>
                <a:spcPct val="0"/>
              </a:spcAft>
            </a:pPr>
            <a:r>
              <a:rPr lang="nl-NL" sz="1100" b="1" dirty="0">
                <a:solidFill>
                  <a:srgbClr val="FF2F00"/>
                </a:solidFill>
                <a:ea typeface="Calibri" pitchFamily="34" charset="0"/>
                <a:cs typeface="Arial" charset="0"/>
              </a:rPr>
              <a:t>Leerproduct</a:t>
            </a:r>
          </a:p>
          <a:p>
            <a:pPr lvl="0" fontAlgn="base">
              <a:spcBef>
                <a:spcPct val="0"/>
              </a:spcBef>
              <a:spcAft>
                <a:spcPct val="0"/>
              </a:spcAft>
            </a:pPr>
            <a:r>
              <a:rPr lang="nl-NL" sz="1200" dirty="0">
                <a:latin typeface="+mn-lt"/>
                <a:ea typeface="Calibri" pitchFamily="34" charset="0"/>
                <a:cs typeface="Arial" panose="020B0604020202020204" pitchFamily="34" charset="0"/>
              </a:rPr>
              <a:t>Een verslag waarin je de kwaliteit van de fysieke leefomgeving van je wijk in beeld brengt, met daarin:</a:t>
            </a:r>
          </a:p>
          <a:p>
            <a:pPr marL="171450" lvl="0" indent="-171450" fontAlgn="base">
              <a:spcBef>
                <a:spcPct val="0"/>
              </a:spcBef>
              <a:spcAft>
                <a:spcPct val="0"/>
              </a:spcAft>
              <a:buFont typeface="Arial" pitchFamily="34" charset="0"/>
              <a:buChar char="•"/>
            </a:pPr>
            <a:r>
              <a:rPr lang="nl-NL" sz="1200" dirty="0">
                <a:latin typeface="+mn-lt"/>
                <a:ea typeface="Calibri" pitchFamily="34" charset="0"/>
                <a:cs typeface="Arial" panose="020B0604020202020204" pitchFamily="34" charset="0"/>
              </a:rPr>
              <a:t>Een beschrijving  en een kaartje van je wijk. </a:t>
            </a:r>
          </a:p>
          <a:p>
            <a:pPr marL="171450" indent="-171450" fontAlgn="base">
              <a:spcBef>
                <a:spcPct val="0"/>
              </a:spcBef>
              <a:spcAft>
                <a:spcPct val="0"/>
              </a:spcAft>
              <a:buFont typeface="Arial" pitchFamily="34" charset="0"/>
              <a:buChar char="•"/>
            </a:pPr>
            <a:r>
              <a:rPr lang="nl-NL" sz="1200" dirty="0">
                <a:latin typeface="+mn-lt"/>
                <a:ea typeface="Calibri" pitchFamily="34" charset="0"/>
                <a:cs typeface="Arial" panose="020B0604020202020204" pitchFamily="34" charset="0"/>
              </a:rPr>
              <a:t>Belangrijke ontwikkelingen in de wijk/buurt.  </a:t>
            </a:r>
          </a:p>
          <a:p>
            <a:pPr marL="171450" indent="-171450" fontAlgn="base">
              <a:spcBef>
                <a:spcPct val="0"/>
              </a:spcBef>
              <a:spcAft>
                <a:spcPct val="0"/>
              </a:spcAft>
              <a:buFont typeface="Arial" pitchFamily="34" charset="0"/>
              <a:buChar char="•"/>
            </a:pPr>
            <a:r>
              <a:rPr lang="nl-NL" sz="1200" dirty="0">
                <a:latin typeface="+mn-lt"/>
                <a:ea typeface="Calibri" pitchFamily="34" charset="0"/>
                <a:cs typeface="Arial" panose="020B0604020202020204" pitchFamily="34" charset="0"/>
              </a:rPr>
              <a:t>Het verzameloverzicht uit het schouwboekje.</a:t>
            </a:r>
          </a:p>
          <a:p>
            <a:pPr marL="171450" indent="-171450">
              <a:spcBef>
                <a:spcPct val="0"/>
              </a:spcBef>
              <a:spcAft>
                <a:spcPct val="0"/>
              </a:spcAft>
              <a:buFont typeface="Arial" pitchFamily="34" charset="0"/>
              <a:buChar char="•"/>
            </a:pPr>
            <a:r>
              <a:rPr lang="nl-NL" sz="1200" dirty="0">
                <a:latin typeface="+mn-lt"/>
                <a:ea typeface="Calibri" pitchFamily="34" charset="0"/>
                <a:cs typeface="Arial"/>
              </a:rPr>
              <a:t>10 foto’s van onderdelen uit de wijkschouw. </a:t>
            </a:r>
            <a:endParaRPr lang="nl-NL" sz="1200" dirty="0">
              <a:latin typeface="+mn-lt"/>
              <a:ea typeface="Calibri" pitchFamily="34" charset="0"/>
              <a:cs typeface="Arial" panose="020B0604020202020204" pitchFamily="34" charset="0"/>
            </a:endParaRPr>
          </a:p>
          <a:p>
            <a:pPr marL="171450" lvl="0" indent="-171450" fontAlgn="base">
              <a:spcBef>
                <a:spcPct val="0"/>
              </a:spcBef>
              <a:spcAft>
                <a:spcPct val="0"/>
              </a:spcAft>
              <a:buFont typeface="Arial" pitchFamily="34" charset="0"/>
              <a:buChar char="•"/>
            </a:pPr>
            <a:r>
              <a:rPr lang="nl-NL" sz="1200" dirty="0">
                <a:latin typeface="+mn-lt"/>
                <a:ea typeface="Calibri" pitchFamily="34" charset="0"/>
                <a:cs typeface="Arial" panose="020B0604020202020204" pitchFamily="34" charset="0"/>
              </a:rPr>
              <a:t>SWOT-analyse van de fysieke kenmerken van jouw wijk</a:t>
            </a:r>
          </a:p>
          <a:p>
            <a:pPr marL="171450" lvl="0" indent="-171450" fontAlgn="base">
              <a:spcBef>
                <a:spcPct val="0"/>
              </a:spcBef>
              <a:spcAft>
                <a:spcPct val="0"/>
              </a:spcAft>
              <a:buFont typeface="Arial" pitchFamily="34" charset="0"/>
              <a:buChar char="•"/>
            </a:pPr>
            <a:r>
              <a:rPr lang="nl-NL" sz="1200" dirty="0">
                <a:latin typeface="+mn-lt"/>
                <a:ea typeface="Calibri" pitchFamily="34" charset="0"/>
                <a:cs typeface="Arial" panose="020B0604020202020204" pitchFamily="34" charset="0"/>
              </a:rPr>
              <a:t>Lijst van maatregelen om je wijk te verbeteren.</a:t>
            </a:r>
          </a:p>
          <a:p>
            <a:pPr marL="171450" lvl="0" indent="-171450" fontAlgn="base">
              <a:spcBef>
                <a:spcPct val="0"/>
              </a:spcBef>
              <a:spcAft>
                <a:spcPct val="0"/>
              </a:spcAft>
              <a:buFont typeface="Arial" pitchFamily="34" charset="0"/>
              <a:buChar char="•"/>
            </a:pPr>
            <a:r>
              <a:rPr lang="nl-NL" sz="1200" dirty="0">
                <a:latin typeface="+mn-lt"/>
                <a:ea typeface="Calibri" pitchFamily="34" charset="0"/>
                <a:cs typeface="Arial" panose="020B0604020202020204" pitchFamily="34" charset="0"/>
              </a:rPr>
              <a:t>Bronvermelding.</a:t>
            </a:r>
          </a:p>
        </p:txBody>
      </p:sp>
      <p:sp>
        <p:nvSpPr>
          <p:cNvPr id="5" name="Text Box 9">
            <a:extLst>
              <a:ext uri="{FF2B5EF4-FFF2-40B4-BE49-F238E27FC236}">
                <a16:creationId xmlns:a16="http://schemas.microsoft.com/office/drawing/2014/main" id="{A1E662C2-3279-42A9-8DD7-117EC9EF914F}"/>
              </a:ext>
            </a:extLst>
          </p:cNvPr>
          <p:cNvSpPr txBox="1">
            <a:spLocks noChangeArrowheads="1"/>
          </p:cNvSpPr>
          <p:nvPr/>
        </p:nvSpPr>
        <p:spPr bwMode="auto">
          <a:xfrm>
            <a:off x="995004" y="3892849"/>
            <a:ext cx="4586840" cy="247760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t">
            <a:spAutoFit/>
          </a:bodyPr>
          <a:lstStyle>
            <a:lvl1pPr marL="176213" indent="-176213">
              <a:tabLst>
                <a:tab pos="176213" algn="l"/>
                <a:tab pos="1163638" algn="l"/>
              </a:tabLst>
              <a:defRPr sz="2400">
                <a:solidFill>
                  <a:schemeClr val="tx1"/>
                </a:solidFill>
                <a:latin typeface="Arial" charset="0"/>
                <a:ea typeface="ＭＳ Ｐゴシック" pitchFamily="36" charset="-128"/>
              </a:defRPr>
            </a:lvl1pPr>
            <a:lvl2pPr marL="37931725" indent="-37474525">
              <a:tabLst>
                <a:tab pos="176213" algn="l"/>
                <a:tab pos="1163638" algn="l"/>
              </a:tabLst>
              <a:defRPr sz="2400">
                <a:solidFill>
                  <a:schemeClr val="tx1"/>
                </a:solidFill>
                <a:latin typeface="Arial" charset="0"/>
                <a:ea typeface="ＭＳ Ｐゴシック" pitchFamily="36" charset="-128"/>
              </a:defRPr>
            </a:lvl2pPr>
            <a:lvl3pPr>
              <a:tabLst>
                <a:tab pos="176213" algn="l"/>
                <a:tab pos="1163638" algn="l"/>
              </a:tabLst>
              <a:defRPr sz="2400">
                <a:solidFill>
                  <a:schemeClr val="tx1"/>
                </a:solidFill>
                <a:latin typeface="Arial" charset="0"/>
                <a:ea typeface="ＭＳ Ｐゴシック" pitchFamily="36" charset="-128"/>
              </a:defRPr>
            </a:lvl3pPr>
            <a:lvl4pPr>
              <a:tabLst>
                <a:tab pos="176213" algn="l"/>
                <a:tab pos="1163638" algn="l"/>
              </a:tabLst>
              <a:defRPr sz="2400">
                <a:solidFill>
                  <a:schemeClr val="tx1"/>
                </a:solidFill>
                <a:latin typeface="Arial" charset="0"/>
                <a:ea typeface="ＭＳ Ｐゴシック" pitchFamily="36" charset="-128"/>
              </a:defRPr>
            </a:lvl4pPr>
            <a:lvl5pPr>
              <a:tabLst>
                <a:tab pos="176213" algn="l"/>
                <a:tab pos="1163638" algn="l"/>
              </a:tabLst>
              <a:defRPr sz="2400">
                <a:solidFill>
                  <a:schemeClr val="tx1"/>
                </a:solidFill>
                <a:latin typeface="Arial" charset="0"/>
                <a:ea typeface="ＭＳ Ｐゴシック" pitchFamily="36" charset="-128"/>
              </a:defRPr>
            </a:lvl5pPr>
            <a:lvl6pPr marL="457200" eaLnBrk="0" fontAlgn="base" hangingPunct="0">
              <a:spcBef>
                <a:spcPct val="0"/>
              </a:spcBef>
              <a:spcAft>
                <a:spcPct val="0"/>
              </a:spcAft>
              <a:tabLst>
                <a:tab pos="176213" algn="l"/>
                <a:tab pos="1163638" algn="l"/>
              </a:tabLst>
              <a:defRPr sz="2400">
                <a:solidFill>
                  <a:schemeClr val="tx1"/>
                </a:solidFill>
                <a:latin typeface="Arial" charset="0"/>
                <a:ea typeface="ＭＳ Ｐゴシック" pitchFamily="36" charset="-128"/>
              </a:defRPr>
            </a:lvl6pPr>
            <a:lvl7pPr marL="914400" eaLnBrk="0" fontAlgn="base" hangingPunct="0">
              <a:spcBef>
                <a:spcPct val="0"/>
              </a:spcBef>
              <a:spcAft>
                <a:spcPct val="0"/>
              </a:spcAft>
              <a:tabLst>
                <a:tab pos="176213" algn="l"/>
                <a:tab pos="1163638" algn="l"/>
              </a:tabLst>
              <a:defRPr sz="2400">
                <a:solidFill>
                  <a:schemeClr val="tx1"/>
                </a:solidFill>
                <a:latin typeface="Arial" charset="0"/>
                <a:ea typeface="ＭＳ Ｐゴシック" pitchFamily="36" charset="-128"/>
              </a:defRPr>
            </a:lvl7pPr>
            <a:lvl8pPr marL="1371600" eaLnBrk="0" fontAlgn="base" hangingPunct="0">
              <a:spcBef>
                <a:spcPct val="0"/>
              </a:spcBef>
              <a:spcAft>
                <a:spcPct val="0"/>
              </a:spcAft>
              <a:tabLst>
                <a:tab pos="176213" algn="l"/>
                <a:tab pos="1163638" algn="l"/>
              </a:tabLst>
              <a:defRPr sz="2400">
                <a:solidFill>
                  <a:schemeClr val="tx1"/>
                </a:solidFill>
                <a:latin typeface="Arial" charset="0"/>
                <a:ea typeface="ＭＳ Ｐゴシック" pitchFamily="36" charset="-128"/>
              </a:defRPr>
            </a:lvl8pPr>
            <a:lvl9pPr marL="1828800" eaLnBrk="0" fontAlgn="base" hangingPunct="0">
              <a:spcBef>
                <a:spcPct val="0"/>
              </a:spcBef>
              <a:spcAft>
                <a:spcPct val="0"/>
              </a:spcAft>
              <a:tabLst>
                <a:tab pos="176213" algn="l"/>
                <a:tab pos="1163638" algn="l"/>
              </a:tabLst>
              <a:defRPr sz="2400">
                <a:solidFill>
                  <a:schemeClr val="tx1"/>
                </a:solidFill>
                <a:latin typeface="Arial" charset="0"/>
                <a:ea typeface="ＭＳ Ｐゴシック" pitchFamily="36" charset="-128"/>
              </a:defRPr>
            </a:lvl9pPr>
          </a:lstStyle>
          <a:p>
            <a:pPr marL="0" lvl="0" indent="0" fontAlgn="base">
              <a:spcBef>
                <a:spcPct val="0"/>
              </a:spcBef>
              <a:spcAft>
                <a:spcPct val="0"/>
              </a:spcAft>
              <a:tabLst/>
            </a:pPr>
            <a:r>
              <a:rPr lang="nl-NL" sz="1100" b="1" dirty="0" err="1">
                <a:solidFill>
                  <a:srgbClr val="FF2F00"/>
                </a:solidFill>
                <a:ea typeface="Calibri" pitchFamily="34" charset="0"/>
                <a:cs typeface="Arial" charset="0"/>
              </a:rPr>
              <a:t>Leerpad</a:t>
            </a:r>
            <a:r>
              <a:rPr lang="nl-NL" sz="1100" b="1" dirty="0">
                <a:solidFill>
                  <a:prstClr val="black"/>
                </a:solidFill>
                <a:ea typeface="Calibri" pitchFamily="34" charset="0"/>
                <a:cs typeface="Arial" charset="0"/>
              </a:rPr>
              <a:t>		         	</a:t>
            </a:r>
          </a:p>
          <a:p>
            <a:pPr marL="171450" indent="-171450" fontAlgn="base">
              <a:spcBef>
                <a:spcPct val="0"/>
              </a:spcBef>
              <a:spcAft>
                <a:spcPct val="0"/>
              </a:spcAft>
              <a:buFont typeface="Arial" pitchFamily="34" charset="0"/>
              <a:buChar char="•"/>
              <a:tabLst/>
            </a:pPr>
            <a:r>
              <a:rPr lang="nl-NL" sz="1200" dirty="0">
                <a:latin typeface="+mn-lt"/>
                <a:ea typeface="Calibri" pitchFamily="34" charset="0"/>
                <a:cs typeface="Arial" panose="020B0604020202020204" pitchFamily="34" charset="0"/>
              </a:rPr>
              <a:t>Maak een kaart van je wijk en doe </a:t>
            </a:r>
            <a:r>
              <a:rPr lang="nl-NL" sz="1200" dirty="0" err="1">
                <a:latin typeface="+mn-lt"/>
                <a:ea typeface="Calibri" pitchFamily="34" charset="0"/>
                <a:cs typeface="Arial" panose="020B0604020202020204" pitchFamily="34" charset="0"/>
              </a:rPr>
              <a:t>deskresarch</a:t>
            </a:r>
            <a:r>
              <a:rPr lang="nl-NL" sz="1200" dirty="0">
                <a:latin typeface="+mn-lt"/>
                <a:ea typeface="Calibri" pitchFamily="34" charset="0"/>
                <a:cs typeface="Arial" panose="020B0604020202020204" pitchFamily="34" charset="0"/>
              </a:rPr>
              <a:t> naar de ontwikkelingen in je wijk in de afgelopen jaren.</a:t>
            </a:r>
          </a:p>
          <a:p>
            <a:pPr marL="171450" indent="-171450" fontAlgn="base">
              <a:spcBef>
                <a:spcPct val="0"/>
              </a:spcBef>
              <a:spcAft>
                <a:spcPct val="0"/>
              </a:spcAft>
              <a:buFont typeface="Arial" pitchFamily="34" charset="0"/>
              <a:buChar char="•"/>
              <a:tabLst/>
            </a:pPr>
            <a:r>
              <a:rPr lang="nl-NL" sz="1200" dirty="0">
                <a:latin typeface="+mn-lt"/>
                <a:ea typeface="Calibri" pitchFamily="34" charset="0"/>
                <a:cs typeface="Arial" panose="020B0604020202020204" pitchFamily="34" charset="0"/>
              </a:rPr>
              <a:t>Ga op wijkschouw in je wijk. Neem de kaart, telefoon en het schouwboekje mee. </a:t>
            </a:r>
          </a:p>
          <a:p>
            <a:pPr marL="171450" indent="-171450" fontAlgn="base">
              <a:spcBef>
                <a:spcPct val="0"/>
              </a:spcBef>
              <a:spcAft>
                <a:spcPct val="0"/>
              </a:spcAft>
              <a:buFont typeface="Arial" pitchFamily="34" charset="0"/>
              <a:buChar char="•"/>
              <a:tabLst/>
            </a:pPr>
            <a:r>
              <a:rPr lang="nl-NL" sz="1200" dirty="0">
                <a:latin typeface="+mn-lt"/>
                <a:ea typeface="Calibri" pitchFamily="34" charset="0"/>
                <a:cs typeface="Arial"/>
              </a:rPr>
              <a:t>Zoek 5 plekken die je beoordeelt met behulp van het schouwboekje.  Geef deze plekken aan op je kaart.  </a:t>
            </a:r>
          </a:p>
          <a:p>
            <a:pPr marL="171450" indent="-171450" fontAlgn="base">
              <a:spcBef>
                <a:spcPct val="0"/>
              </a:spcBef>
              <a:spcAft>
                <a:spcPct val="0"/>
              </a:spcAft>
              <a:buFont typeface="Arial" pitchFamily="34" charset="0"/>
              <a:buChar char="•"/>
              <a:tabLst/>
            </a:pPr>
            <a:r>
              <a:rPr lang="nl-NL" sz="1200" dirty="0">
                <a:latin typeface="+mn-lt"/>
                <a:ea typeface="Calibri" pitchFamily="34" charset="0"/>
                <a:cs typeface="Arial"/>
              </a:rPr>
              <a:t>Maak in totaal 10 foto’s. Geef aan waar de foto’s gemaakt zijn in de overzichtskaart. </a:t>
            </a:r>
          </a:p>
          <a:p>
            <a:pPr marL="171450" indent="-171450" fontAlgn="base">
              <a:spcBef>
                <a:spcPct val="0"/>
              </a:spcBef>
              <a:spcAft>
                <a:spcPct val="0"/>
              </a:spcAft>
              <a:buFont typeface="Arial" pitchFamily="34" charset="0"/>
              <a:buChar char="•"/>
              <a:tabLst/>
            </a:pPr>
            <a:r>
              <a:rPr lang="nl-NL" sz="1200" dirty="0">
                <a:latin typeface="+mn-lt"/>
                <a:ea typeface="Calibri" pitchFamily="34" charset="0"/>
                <a:cs typeface="Arial"/>
              </a:rPr>
              <a:t>Vul het verzameloverzicht in.</a:t>
            </a:r>
          </a:p>
          <a:p>
            <a:pPr marL="171450" indent="-171450" fontAlgn="base">
              <a:spcBef>
                <a:spcPct val="0"/>
              </a:spcBef>
              <a:spcAft>
                <a:spcPct val="0"/>
              </a:spcAft>
              <a:buFont typeface="Arial" pitchFamily="34" charset="0"/>
              <a:buChar char="•"/>
              <a:tabLst/>
            </a:pPr>
            <a:r>
              <a:rPr lang="nl-NL" sz="1200" dirty="0">
                <a:latin typeface="+mn-lt"/>
                <a:ea typeface="Calibri" pitchFamily="34" charset="0"/>
                <a:cs typeface="Arial" panose="020B0604020202020204" pitchFamily="34" charset="0"/>
              </a:rPr>
              <a:t>Maak een SWOT-analyse van de fysieke kenmerken van je wijk. </a:t>
            </a:r>
          </a:p>
          <a:p>
            <a:pPr marL="171450" indent="-171450" fontAlgn="base">
              <a:spcBef>
                <a:spcPct val="0"/>
              </a:spcBef>
              <a:spcAft>
                <a:spcPct val="0"/>
              </a:spcAft>
              <a:buFont typeface="Arial" pitchFamily="34" charset="0"/>
              <a:buChar char="•"/>
              <a:tabLst/>
            </a:pPr>
            <a:r>
              <a:rPr lang="nl-NL" sz="1200" dirty="0">
                <a:latin typeface="+mn-lt"/>
                <a:ea typeface="Calibri" pitchFamily="34" charset="0"/>
                <a:cs typeface="Arial" panose="020B0604020202020204" pitchFamily="34" charset="0"/>
              </a:rPr>
              <a:t>Maak een lijst van maatregelen die de leefbaarheid in jouw wijk zouden vergroten.</a:t>
            </a:r>
          </a:p>
        </p:txBody>
      </p:sp>
      <p:sp>
        <p:nvSpPr>
          <p:cNvPr id="6" name="Text Box 14">
            <a:extLst>
              <a:ext uri="{FF2B5EF4-FFF2-40B4-BE49-F238E27FC236}">
                <a16:creationId xmlns:a16="http://schemas.microsoft.com/office/drawing/2014/main" id="{E9C31F5D-3EAD-4EFE-9211-94908843DA03}"/>
              </a:ext>
            </a:extLst>
          </p:cNvPr>
          <p:cNvSpPr txBox="1">
            <a:spLocks noChangeArrowheads="1"/>
          </p:cNvSpPr>
          <p:nvPr/>
        </p:nvSpPr>
        <p:spPr bwMode="auto">
          <a:xfrm>
            <a:off x="6415441" y="3411460"/>
            <a:ext cx="4552379" cy="1237262"/>
          </a:xfrm>
          <a:prstGeom prst="rect">
            <a:avLst/>
          </a:prstGeom>
          <a:noFill/>
          <a:ln w="9525">
            <a:solidFill>
              <a:schemeClr val="tx1"/>
            </a:solidFill>
            <a:miter lim="800000"/>
            <a:headEnd/>
            <a:tailEnd/>
          </a:ln>
          <a:effectLst/>
        </p:spPr>
        <p:txBody>
          <a:bodyPr wrap="square">
            <a:spAutoFit/>
          </a:bodyPr>
          <a:lstStyle>
            <a:lvl1pPr marL="457200" indent="-457200" defTabSz="808038">
              <a:defRPr sz="2400">
                <a:solidFill>
                  <a:schemeClr val="tx1"/>
                </a:solidFill>
                <a:latin typeface="Arial" charset="0"/>
                <a:ea typeface="ＭＳ Ｐゴシック" pitchFamily="36" charset="-128"/>
              </a:defRPr>
            </a:lvl1pPr>
            <a:lvl2pPr marL="37931725" indent="-37474525" defTabSz="808038">
              <a:defRPr sz="2400">
                <a:solidFill>
                  <a:schemeClr val="tx1"/>
                </a:solidFill>
                <a:latin typeface="Arial" charset="0"/>
                <a:ea typeface="ＭＳ Ｐゴシック" pitchFamily="36" charset="-128"/>
              </a:defRPr>
            </a:lvl2pPr>
            <a:lvl3pPr>
              <a:defRPr sz="2400">
                <a:solidFill>
                  <a:schemeClr val="tx1"/>
                </a:solidFill>
                <a:latin typeface="Arial" charset="0"/>
                <a:ea typeface="ＭＳ Ｐゴシック" pitchFamily="36" charset="-128"/>
              </a:defRPr>
            </a:lvl3pPr>
            <a:lvl4pPr>
              <a:defRPr sz="2400">
                <a:solidFill>
                  <a:schemeClr val="tx1"/>
                </a:solidFill>
                <a:latin typeface="Arial" charset="0"/>
                <a:ea typeface="ＭＳ Ｐゴシック" pitchFamily="36" charset="-128"/>
              </a:defRPr>
            </a:lvl4pPr>
            <a:lvl5pPr>
              <a:defRPr sz="2400">
                <a:solidFill>
                  <a:schemeClr val="tx1"/>
                </a:solidFill>
                <a:latin typeface="Arial" charset="0"/>
                <a:ea typeface="ＭＳ Ｐゴシック" pitchFamily="36" charset="-128"/>
              </a:defRPr>
            </a:lvl5pPr>
            <a:lvl6pPr marL="457200" eaLnBrk="0" fontAlgn="base" hangingPunct="0">
              <a:spcBef>
                <a:spcPct val="0"/>
              </a:spcBef>
              <a:spcAft>
                <a:spcPct val="0"/>
              </a:spcAft>
              <a:defRPr sz="2400">
                <a:solidFill>
                  <a:schemeClr val="tx1"/>
                </a:solidFill>
                <a:latin typeface="Arial" charset="0"/>
                <a:ea typeface="ＭＳ Ｐゴシック" pitchFamily="36" charset="-128"/>
              </a:defRPr>
            </a:lvl6pPr>
            <a:lvl7pPr marL="914400" eaLnBrk="0" fontAlgn="base" hangingPunct="0">
              <a:spcBef>
                <a:spcPct val="0"/>
              </a:spcBef>
              <a:spcAft>
                <a:spcPct val="0"/>
              </a:spcAft>
              <a:defRPr sz="2400">
                <a:solidFill>
                  <a:schemeClr val="tx1"/>
                </a:solidFill>
                <a:latin typeface="Arial" charset="0"/>
                <a:ea typeface="ＭＳ Ｐゴシック" pitchFamily="36" charset="-128"/>
              </a:defRPr>
            </a:lvl7pPr>
            <a:lvl8pPr marL="1371600" eaLnBrk="0" fontAlgn="base" hangingPunct="0">
              <a:spcBef>
                <a:spcPct val="0"/>
              </a:spcBef>
              <a:spcAft>
                <a:spcPct val="0"/>
              </a:spcAft>
              <a:defRPr sz="2400">
                <a:solidFill>
                  <a:schemeClr val="tx1"/>
                </a:solidFill>
                <a:latin typeface="Arial" charset="0"/>
                <a:ea typeface="ＭＳ Ｐゴシック" pitchFamily="36" charset="-128"/>
              </a:defRPr>
            </a:lvl8pPr>
            <a:lvl9pPr marL="1828800" eaLnBrk="0" fontAlgn="base" hangingPunct="0">
              <a:spcBef>
                <a:spcPct val="0"/>
              </a:spcBef>
              <a:spcAft>
                <a:spcPct val="0"/>
              </a:spcAft>
              <a:defRPr sz="2400">
                <a:solidFill>
                  <a:schemeClr val="tx1"/>
                </a:solidFill>
                <a:latin typeface="Arial" charset="0"/>
                <a:ea typeface="ＭＳ Ｐゴシック" pitchFamily="36" charset="-128"/>
              </a:defRPr>
            </a:lvl9pPr>
          </a:lstStyle>
          <a:p>
            <a:pPr>
              <a:spcBef>
                <a:spcPct val="50000"/>
              </a:spcBef>
            </a:pPr>
            <a:r>
              <a:rPr lang="nl-NL" sz="1100" b="1" dirty="0">
                <a:solidFill>
                  <a:srgbClr val="FF2F00"/>
                </a:solidFill>
              </a:rPr>
              <a:t>Bronnen</a:t>
            </a:r>
          </a:p>
          <a:p>
            <a:pPr marL="176213" indent="-176213" defTabSz="457200">
              <a:lnSpc>
                <a:spcPct val="80000"/>
              </a:lnSpc>
              <a:spcBef>
                <a:spcPct val="50000"/>
              </a:spcBef>
              <a:buFontTx/>
              <a:buChar char="•"/>
              <a:tabLst>
                <a:tab pos="176213" algn="l"/>
                <a:tab pos="1163638" algn="l"/>
              </a:tabLst>
            </a:pPr>
            <a:r>
              <a:rPr lang="nl-NL" sz="1100" dirty="0">
                <a:solidFill>
                  <a:prstClr val="black"/>
                </a:solidFill>
                <a:hlinkClick r:id="rId2"/>
              </a:rPr>
              <a:t>www.leefbarometer.nl</a:t>
            </a:r>
            <a:endParaRPr lang="nl-NL" sz="1100" dirty="0">
              <a:solidFill>
                <a:prstClr val="black"/>
              </a:solidFill>
            </a:endParaRPr>
          </a:p>
          <a:p>
            <a:pPr marL="176213" indent="-176213" defTabSz="457200">
              <a:lnSpc>
                <a:spcPct val="80000"/>
              </a:lnSpc>
              <a:spcBef>
                <a:spcPct val="50000"/>
              </a:spcBef>
              <a:buFontTx/>
              <a:buChar char="•"/>
              <a:tabLst>
                <a:tab pos="176213" algn="l"/>
                <a:tab pos="1163638" algn="l"/>
              </a:tabLst>
            </a:pPr>
            <a:r>
              <a:rPr lang="nl-NL" sz="1100" dirty="0">
                <a:solidFill>
                  <a:prstClr val="black"/>
                </a:solidFill>
                <a:hlinkClick r:id="rId3"/>
              </a:rPr>
              <a:t>http://www.buurtmonitor.nl/</a:t>
            </a:r>
            <a:endParaRPr lang="nl-NL" sz="1100" dirty="0">
              <a:solidFill>
                <a:prstClr val="black"/>
              </a:solidFill>
            </a:endParaRPr>
          </a:p>
          <a:p>
            <a:pPr marL="176213" indent="-176213" defTabSz="457200">
              <a:lnSpc>
                <a:spcPct val="80000"/>
              </a:lnSpc>
              <a:spcBef>
                <a:spcPct val="50000"/>
              </a:spcBef>
              <a:buFontTx/>
              <a:buChar char="•"/>
              <a:tabLst>
                <a:tab pos="176213" algn="l"/>
                <a:tab pos="1163638" algn="l"/>
              </a:tabLst>
            </a:pPr>
            <a:r>
              <a:rPr lang="nl-NL" sz="1200" dirty="0">
                <a:latin typeface="+mn-lt"/>
                <a:ea typeface="Calibri" pitchFamily="34" charset="0"/>
                <a:cs typeface="Arial" panose="020B0604020202020204" pitchFamily="34" charset="0"/>
              </a:rPr>
              <a:t>Zoektermen: kwaliteitscatalogus, wijkschouw, fysieke en sociale kwaliteit, draagvlak, leefbaarheid, wijkmanagement, kwaliteit van de leefomgeving, woonomgeving.</a:t>
            </a:r>
          </a:p>
        </p:txBody>
      </p:sp>
      <p:sp>
        <p:nvSpPr>
          <p:cNvPr id="7" name="Text Box 14">
            <a:extLst>
              <a:ext uri="{FF2B5EF4-FFF2-40B4-BE49-F238E27FC236}">
                <a16:creationId xmlns:a16="http://schemas.microsoft.com/office/drawing/2014/main" id="{D6F48DCF-595A-4BCA-BC9F-708C8545E9A1}"/>
              </a:ext>
            </a:extLst>
          </p:cNvPr>
          <p:cNvSpPr txBox="1">
            <a:spLocks noChangeArrowheads="1"/>
          </p:cNvSpPr>
          <p:nvPr/>
        </p:nvSpPr>
        <p:spPr bwMode="auto">
          <a:xfrm>
            <a:off x="6415441" y="2856938"/>
            <a:ext cx="4552379" cy="446276"/>
          </a:xfrm>
          <a:prstGeom prst="rect">
            <a:avLst/>
          </a:prstGeom>
          <a:noFill/>
          <a:ln w="9525">
            <a:solidFill>
              <a:schemeClr val="tx1"/>
            </a:solidFill>
            <a:miter lim="800000"/>
            <a:headEnd/>
            <a:tailEnd/>
          </a:ln>
          <a:effectLst/>
        </p:spPr>
        <p:txBody>
          <a:bodyPr wrap="square">
            <a:spAutoFit/>
          </a:bodyPr>
          <a:lstStyle>
            <a:lvl1pPr marL="457200" indent="-457200" defTabSz="808038">
              <a:defRPr sz="2400">
                <a:solidFill>
                  <a:schemeClr val="tx1"/>
                </a:solidFill>
                <a:latin typeface="Arial" charset="0"/>
                <a:ea typeface="ＭＳ Ｐゴシック" pitchFamily="36" charset="-128"/>
              </a:defRPr>
            </a:lvl1pPr>
            <a:lvl2pPr marL="37931725" indent="-37474525" defTabSz="808038">
              <a:defRPr sz="2400">
                <a:solidFill>
                  <a:schemeClr val="tx1"/>
                </a:solidFill>
                <a:latin typeface="Arial" charset="0"/>
                <a:ea typeface="ＭＳ Ｐゴシック" pitchFamily="36" charset="-128"/>
              </a:defRPr>
            </a:lvl2pPr>
            <a:lvl3pPr>
              <a:defRPr sz="2400">
                <a:solidFill>
                  <a:schemeClr val="tx1"/>
                </a:solidFill>
                <a:latin typeface="Arial" charset="0"/>
                <a:ea typeface="ＭＳ Ｐゴシック" pitchFamily="36" charset="-128"/>
              </a:defRPr>
            </a:lvl3pPr>
            <a:lvl4pPr>
              <a:defRPr sz="2400">
                <a:solidFill>
                  <a:schemeClr val="tx1"/>
                </a:solidFill>
                <a:latin typeface="Arial" charset="0"/>
                <a:ea typeface="ＭＳ Ｐゴシック" pitchFamily="36" charset="-128"/>
              </a:defRPr>
            </a:lvl4pPr>
            <a:lvl5pPr>
              <a:defRPr sz="2400">
                <a:solidFill>
                  <a:schemeClr val="tx1"/>
                </a:solidFill>
                <a:latin typeface="Arial" charset="0"/>
                <a:ea typeface="ＭＳ Ｐゴシック" pitchFamily="36" charset="-128"/>
              </a:defRPr>
            </a:lvl5pPr>
            <a:lvl6pPr marL="457200" eaLnBrk="0" fontAlgn="base" hangingPunct="0">
              <a:spcBef>
                <a:spcPct val="0"/>
              </a:spcBef>
              <a:spcAft>
                <a:spcPct val="0"/>
              </a:spcAft>
              <a:defRPr sz="2400">
                <a:solidFill>
                  <a:schemeClr val="tx1"/>
                </a:solidFill>
                <a:latin typeface="Arial" charset="0"/>
                <a:ea typeface="ＭＳ Ｐゴシック" pitchFamily="36" charset="-128"/>
              </a:defRPr>
            </a:lvl6pPr>
            <a:lvl7pPr marL="914400" eaLnBrk="0" fontAlgn="base" hangingPunct="0">
              <a:spcBef>
                <a:spcPct val="0"/>
              </a:spcBef>
              <a:spcAft>
                <a:spcPct val="0"/>
              </a:spcAft>
              <a:defRPr sz="2400">
                <a:solidFill>
                  <a:schemeClr val="tx1"/>
                </a:solidFill>
                <a:latin typeface="Arial" charset="0"/>
                <a:ea typeface="ＭＳ Ｐゴシック" pitchFamily="36" charset="-128"/>
              </a:defRPr>
            </a:lvl7pPr>
            <a:lvl8pPr marL="1371600" eaLnBrk="0" fontAlgn="base" hangingPunct="0">
              <a:spcBef>
                <a:spcPct val="0"/>
              </a:spcBef>
              <a:spcAft>
                <a:spcPct val="0"/>
              </a:spcAft>
              <a:defRPr sz="2400">
                <a:solidFill>
                  <a:schemeClr val="tx1"/>
                </a:solidFill>
                <a:latin typeface="Arial" charset="0"/>
                <a:ea typeface="ＭＳ Ｐゴシック" pitchFamily="36" charset="-128"/>
              </a:defRPr>
            </a:lvl8pPr>
            <a:lvl9pPr marL="1828800" eaLnBrk="0" fontAlgn="base" hangingPunct="0">
              <a:spcBef>
                <a:spcPct val="0"/>
              </a:spcBef>
              <a:spcAft>
                <a:spcPct val="0"/>
              </a:spcAft>
              <a:defRPr sz="2400">
                <a:solidFill>
                  <a:schemeClr val="tx1"/>
                </a:solidFill>
                <a:latin typeface="Arial" charset="0"/>
                <a:ea typeface="ＭＳ Ｐゴシック" pitchFamily="36" charset="-128"/>
              </a:defRPr>
            </a:lvl9pPr>
          </a:lstStyle>
          <a:p>
            <a:pPr>
              <a:spcBef>
                <a:spcPct val="50000"/>
              </a:spcBef>
            </a:pPr>
            <a:r>
              <a:rPr lang="nl-NL" sz="1100" b="1" dirty="0">
                <a:solidFill>
                  <a:srgbClr val="FF2F00"/>
                </a:solidFill>
              </a:rPr>
              <a:t>Bijeenkomsten </a:t>
            </a:r>
          </a:p>
          <a:p>
            <a:pPr marL="0" indent="-171450" defTabSz="914400" fontAlgn="base">
              <a:spcBef>
                <a:spcPct val="0"/>
              </a:spcBef>
              <a:spcAft>
                <a:spcPct val="0"/>
              </a:spcAft>
              <a:buFont typeface="Arial" pitchFamily="34" charset="0"/>
              <a:buChar char="•"/>
              <a:defRPr/>
            </a:pPr>
            <a:r>
              <a:rPr lang="nl-NL" sz="1200" dirty="0">
                <a:latin typeface="+mn-lt"/>
                <a:ea typeface="Calibri" pitchFamily="34" charset="0"/>
                <a:cs typeface="Arial" panose="020B0604020202020204" pitchFamily="34" charset="0"/>
              </a:rPr>
              <a:t>Lessen Stad en wijk </a:t>
            </a:r>
          </a:p>
        </p:txBody>
      </p:sp>
      <p:sp>
        <p:nvSpPr>
          <p:cNvPr id="8" name="Text Box 17">
            <a:extLst>
              <a:ext uri="{FF2B5EF4-FFF2-40B4-BE49-F238E27FC236}">
                <a16:creationId xmlns:a16="http://schemas.microsoft.com/office/drawing/2014/main" id="{D0CDA07E-4529-4BD5-8EA0-677AC63CAACD}"/>
              </a:ext>
            </a:extLst>
          </p:cNvPr>
          <p:cNvSpPr txBox="1">
            <a:spLocks noChangeArrowheads="1"/>
          </p:cNvSpPr>
          <p:nvPr/>
        </p:nvSpPr>
        <p:spPr bwMode="auto">
          <a:xfrm>
            <a:off x="6415443" y="868892"/>
            <a:ext cx="4552379" cy="1738938"/>
          </a:xfrm>
          <a:prstGeom prst="rect">
            <a:avLst/>
          </a:prstGeom>
          <a:noFill/>
          <a:ln w="9525">
            <a:solidFill>
              <a:schemeClr val="tx1"/>
            </a:solidFill>
            <a:miter lim="800000"/>
            <a:headEnd/>
            <a:tailEnd/>
          </a:ln>
          <a:effectLst/>
        </p:spPr>
        <p:txBody>
          <a:bodyPr wrap="square" lIns="91440" tIns="45720" rIns="91440" bIns="45720" anchor="t">
            <a:spAutoFit/>
          </a:bodyPr>
          <a:lstStyle/>
          <a:p>
            <a:pPr lvl="0" fontAlgn="base">
              <a:spcBef>
                <a:spcPct val="0"/>
              </a:spcBef>
              <a:spcAft>
                <a:spcPct val="0"/>
              </a:spcAft>
            </a:pPr>
            <a:r>
              <a:rPr lang="nl-NL" sz="1100" b="1" dirty="0">
                <a:solidFill>
                  <a:srgbClr val="FF2F00"/>
                </a:solidFill>
                <a:latin typeface="Arial" charset="0"/>
                <a:ea typeface="Calibri" pitchFamily="34" charset="0"/>
                <a:cs typeface="Arial" charset="0"/>
              </a:rPr>
              <a:t>Samenwerken</a:t>
            </a:r>
            <a:r>
              <a:rPr lang="nl-NL" sz="1100" b="1" dirty="0">
                <a:solidFill>
                  <a:prstClr val="black"/>
                </a:solidFill>
                <a:latin typeface="Arial" charset="0"/>
                <a:ea typeface="Calibri" pitchFamily="34" charset="0"/>
                <a:cs typeface="Arial" charset="0"/>
              </a:rPr>
              <a:t>	</a:t>
            </a:r>
          </a:p>
          <a:p>
            <a:pPr lvl="0" indent="-171450" fontAlgn="base">
              <a:spcBef>
                <a:spcPct val="0"/>
              </a:spcBef>
              <a:spcAft>
                <a:spcPct val="0"/>
              </a:spcAft>
              <a:buFont typeface="Arial" pitchFamily="34" charset="0"/>
              <a:buChar char="•"/>
              <a:defRPr/>
            </a:pPr>
            <a:r>
              <a:rPr lang="nl-NL" sz="1200" dirty="0">
                <a:ea typeface="Calibri" pitchFamily="34" charset="0"/>
                <a:cs typeface="Arial" panose="020B0604020202020204" pitchFamily="34" charset="0"/>
              </a:rPr>
              <a:t>Dit product maak je alleen.</a:t>
            </a:r>
          </a:p>
          <a:p>
            <a:pPr lvl="0" indent="-171450" fontAlgn="base">
              <a:spcBef>
                <a:spcPct val="0"/>
              </a:spcBef>
              <a:spcAft>
                <a:spcPct val="0"/>
              </a:spcAft>
              <a:buFont typeface="Arial" pitchFamily="34" charset="0"/>
              <a:buChar char="•"/>
              <a:defRPr/>
            </a:pPr>
            <a:r>
              <a:rPr lang="nl-NL" sz="1200" dirty="0">
                <a:ea typeface="Calibri" pitchFamily="34" charset="0"/>
                <a:cs typeface="Arial" panose="020B0604020202020204" pitchFamily="34" charset="0"/>
              </a:rPr>
              <a:t>Lever je product in via Teams</a:t>
            </a:r>
          </a:p>
          <a:p>
            <a:pPr lvl="0" indent="-171450" fontAlgn="base">
              <a:spcBef>
                <a:spcPct val="0"/>
              </a:spcBef>
              <a:spcAft>
                <a:spcPct val="0"/>
              </a:spcAft>
              <a:buFont typeface="Arial" pitchFamily="34" charset="0"/>
              <a:buChar char="•"/>
              <a:defRPr/>
            </a:pPr>
            <a:r>
              <a:rPr lang="nl-NL" sz="1200" dirty="0">
                <a:ea typeface="Calibri" pitchFamily="34" charset="0"/>
                <a:cs typeface="Arial" panose="020B0604020202020204" pitchFamily="34" charset="0"/>
              </a:rPr>
              <a:t>Je wordt een groepje feedback </a:t>
            </a:r>
            <a:r>
              <a:rPr lang="nl-NL" sz="1200" dirty="0" err="1">
                <a:ea typeface="Calibri" pitchFamily="34" charset="0"/>
                <a:cs typeface="Arial" panose="020B0604020202020204" pitchFamily="34" charset="0"/>
              </a:rPr>
              <a:t>friends</a:t>
            </a:r>
            <a:r>
              <a:rPr lang="nl-NL" sz="1200" dirty="0">
                <a:ea typeface="Calibri" pitchFamily="34" charset="0"/>
                <a:cs typeface="Arial" panose="020B0604020202020204" pitchFamily="34" charset="0"/>
              </a:rPr>
              <a:t> geplaatst</a:t>
            </a:r>
          </a:p>
          <a:p>
            <a:pPr lvl="0" indent="-171450" fontAlgn="base">
              <a:spcBef>
                <a:spcPct val="0"/>
              </a:spcBef>
              <a:spcAft>
                <a:spcPct val="0"/>
              </a:spcAft>
              <a:buFont typeface="Arial" pitchFamily="34" charset="0"/>
              <a:buChar char="•"/>
              <a:defRPr/>
            </a:pPr>
            <a:r>
              <a:rPr lang="nl-NL" sz="1200" dirty="0">
                <a:ea typeface="Calibri" pitchFamily="34" charset="0"/>
                <a:cs typeface="Arial" panose="020B0604020202020204" pitchFamily="34" charset="0"/>
              </a:rPr>
              <a:t>Geef feedback op de producten van anderen en ontvang feedback</a:t>
            </a:r>
          </a:p>
          <a:p>
            <a:pPr lvl="0" indent="-171450" fontAlgn="base">
              <a:spcBef>
                <a:spcPct val="0"/>
              </a:spcBef>
              <a:spcAft>
                <a:spcPct val="0"/>
              </a:spcAft>
              <a:buFont typeface="Arial" pitchFamily="34" charset="0"/>
              <a:buChar char="•"/>
              <a:defRPr/>
            </a:pPr>
            <a:r>
              <a:rPr lang="nl-NL" sz="1200" dirty="0">
                <a:cs typeface="Arial" panose="020B0604020202020204" pitchFamily="34" charset="0"/>
              </a:rPr>
              <a:t>Beschrijf in je reflectieverslag hoe je het feedback geven ervaren hebt. </a:t>
            </a:r>
          </a:p>
          <a:p>
            <a:pPr lvl="0" indent="-171450" fontAlgn="base">
              <a:spcBef>
                <a:spcPct val="0"/>
              </a:spcBef>
              <a:spcAft>
                <a:spcPct val="0"/>
              </a:spcAft>
              <a:buFont typeface="Arial" pitchFamily="34" charset="0"/>
              <a:buChar char="•"/>
              <a:defRPr/>
            </a:pPr>
            <a:endParaRPr lang="nl-NL" sz="1200" dirty="0">
              <a:cs typeface="Arial" panose="020B0604020202020204" pitchFamily="34" charset="0"/>
            </a:endParaRPr>
          </a:p>
          <a:p>
            <a:pPr fontAlgn="base">
              <a:spcBef>
                <a:spcPct val="0"/>
              </a:spcBef>
              <a:spcAft>
                <a:spcPct val="0"/>
              </a:spcAft>
              <a:defRPr/>
            </a:pPr>
            <a:r>
              <a:rPr lang="nl-NL" sz="1200" b="1" dirty="0">
                <a:cs typeface="Arial"/>
              </a:rPr>
              <a:t>Deadline product</a:t>
            </a:r>
            <a:r>
              <a:rPr lang="nl-NL" sz="1200" b="1">
                <a:cs typeface="Arial"/>
              </a:rPr>
              <a:t>: 14-03-2023</a:t>
            </a:r>
            <a:endParaRPr lang="nl-NL" sz="1200" b="1" dirty="0">
              <a:cs typeface="Arial"/>
            </a:endParaRPr>
          </a:p>
        </p:txBody>
      </p:sp>
      <p:pic>
        <p:nvPicPr>
          <p:cNvPr id="9" name="Afbeelding 8">
            <a:extLst>
              <a:ext uri="{FF2B5EF4-FFF2-40B4-BE49-F238E27FC236}">
                <a16:creationId xmlns:a16="http://schemas.microsoft.com/office/drawing/2014/main" id="{BC2191CA-D16F-419A-AE08-E79F67CE84E6}"/>
              </a:ext>
            </a:extLst>
          </p:cNvPr>
          <p:cNvPicPr>
            <a:picLocks noChangeAspect="1"/>
          </p:cNvPicPr>
          <p:nvPr/>
        </p:nvPicPr>
        <p:blipFill>
          <a:blip r:embed="rId4"/>
          <a:stretch>
            <a:fillRect/>
          </a:stretch>
        </p:blipFill>
        <p:spPr>
          <a:xfrm>
            <a:off x="639467" y="1957196"/>
            <a:ext cx="263290" cy="321303"/>
          </a:xfrm>
          <a:prstGeom prst="rect">
            <a:avLst/>
          </a:prstGeom>
        </p:spPr>
      </p:pic>
      <p:pic>
        <p:nvPicPr>
          <p:cNvPr id="10" name="Afbeelding 9">
            <a:extLst>
              <a:ext uri="{FF2B5EF4-FFF2-40B4-BE49-F238E27FC236}">
                <a16:creationId xmlns:a16="http://schemas.microsoft.com/office/drawing/2014/main" id="{1F3DD174-0D9D-4F07-97DD-38695F950911}"/>
              </a:ext>
            </a:extLst>
          </p:cNvPr>
          <p:cNvPicPr>
            <a:picLocks noChangeAspect="1"/>
          </p:cNvPicPr>
          <p:nvPr/>
        </p:nvPicPr>
        <p:blipFill>
          <a:blip r:embed="rId5"/>
          <a:stretch>
            <a:fillRect/>
          </a:stretch>
        </p:blipFill>
        <p:spPr>
          <a:xfrm>
            <a:off x="659132" y="4057170"/>
            <a:ext cx="266283" cy="416301"/>
          </a:xfrm>
          <a:prstGeom prst="rect">
            <a:avLst/>
          </a:prstGeom>
        </p:spPr>
      </p:pic>
      <p:sp>
        <p:nvSpPr>
          <p:cNvPr id="11" name="Tekstvak 10">
            <a:extLst>
              <a:ext uri="{FF2B5EF4-FFF2-40B4-BE49-F238E27FC236}">
                <a16:creationId xmlns:a16="http://schemas.microsoft.com/office/drawing/2014/main" id="{D274754A-8DB2-4499-97E1-BBEB70D76C7F}"/>
              </a:ext>
            </a:extLst>
          </p:cNvPr>
          <p:cNvSpPr txBox="1"/>
          <p:nvPr/>
        </p:nvSpPr>
        <p:spPr>
          <a:xfrm>
            <a:off x="8003835" y="369335"/>
            <a:ext cx="4105285" cy="338554"/>
          </a:xfrm>
          <a:prstGeom prst="rect">
            <a:avLst/>
          </a:prstGeom>
          <a:noFill/>
        </p:spPr>
        <p:txBody>
          <a:bodyPr wrap="square" rtlCol="0">
            <a:spAutoFit/>
          </a:bodyPr>
          <a:lstStyle/>
          <a:p>
            <a:pPr defTabSz="457200"/>
            <a:r>
              <a:rPr lang="nl-NL" sz="1600" b="1" i="1" dirty="0">
                <a:solidFill>
                  <a:prstClr val="black"/>
                </a:solidFill>
                <a:latin typeface="Arial" panose="020B0604020202020204" pitchFamily="34" charset="0"/>
                <a:cs typeface="Arial" panose="020B0604020202020204" pitchFamily="34" charset="0"/>
              </a:rPr>
              <a:t>Wanneer is een wijk leefbaar?</a:t>
            </a:r>
          </a:p>
        </p:txBody>
      </p:sp>
      <p:pic>
        <p:nvPicPr>
          <p:cNvPr id="12" name="Afbeelding 11">
            <a:extLst>
              <a:ext uri="{FF2B5EF4-FFF2-40B4-BE49-F238E27FC236}">
                <a16:creationId xmlns:a16="http://schemas.microsoft.com/office/drawing/2014/main" id="{3EC3A216-E40E-427A-A5A5-FBDE7E1AE7FA}"/>
              </a:ext>
            </a:extLst>
          </p:cNvPr>
          <p:cNvPicPr>
            <a:picLocks noChangeAspect="1"/>
          </p:cNvPicPr>
          <p:nvPr/>
        </p:nvPicPr>
        <p:blipFill>
          <a:blip r:embed="rId6"/>
          <a:stretch>
            <a:fillRect/>
          </a:stretch>
        </p:blipFill>
        <p:spPr>
          <a:xfrm>
            <a:off x="6316418" y="4751095"/>
            <a:ext cx="2572735" cy="1560711"/>
          </a:xfrm>
          <a:prstGeom prst="rect">
            <a:avLst/>
          </a:prstGeom>
        </p:spPr>
      </p:pic>
      <p:sp>
        <p:nvSpPr>
          <p:cNvPr id="13" name="Tekstvak 12">
            <a:extLst>
              <a:ext uri="{FF2B5EF4-FFF2-40B4-BE49-F238E27FC236}">
                <a16:creationId xmlns:a16="http://schemas.microsoft.com/office/drawing/2014/main" id="{E088D057-99F4-4D3B-A556-A2562A78FACB}"/>
              </a:ext>
            </a:extLst>
          </p:cNvPr>
          <p:cNvSpPr txBox="1"/>
          <p:nvPr/>
        </p:nvSpPr>
        <p:spPr>
          <a:xfrm>
            <a:off x="995004" y="138502"/>
            <a:ext cx="7894149" cy="461665"/>
          </a:xfrm>
          <a:prstGeom prst="rect">
            <a:avLst/>
          </a:prstGeom>
          <a:noFill/>
        </p:spPr>
        <p:txBody>
          <a:bodyPr wrap="square" rtlCol="0">
            <a:spAutoFit/>
          </a:bodyPr>
          <a:lstStyle/>
          <a:p>
            <a:pPr lvl="0" fontAlgn="base">
              <a:spcBef>
                <a:spcPct val="0"/>
              </a:spcBef>
              <a:spcAft>
                <a:spcPct val="0"/>
              </a:spcAft>
            </a:pPr>
            <a:r>
              <a:rPr lang="nl-NL" sz="2400" dirty="0">
                <a:solidFill>
                  <a:prstClr val="black"/>
                </a:solidFill>
                <a:latin typeface="Arial" charset="0"/>
                <a:cs typeface="Arial" charset="0"/>
              </a:rPr>
              <a:t>2223 MLO LA2 Mijn wijk</a:t>
            </a:r>
          </a:p>
        </p:txBody>
      </p:sp>
      <p:sp>
        <p:nvSpPr>
          <p:cNvPr id="14" name="Text Box 7">
            <a:extLst>
              <a:ext uri="{FF2B5EF4-FFF2-40B4-BE49-F238E27FC236}">
                <a16:creationId xmlns:a16="http://schemas.microsoft.com/office/drawing/2014/main" id="{6DEB9258-0FDF-4D2D-A268-1D8DEB4BFFDB}"/>
              </a:ext>
            </a:extLst>
          </p:cNvPr>
          <p:cNvSpPr txBox="1">
            <a:spLocks noChangeArrowheads="1"/>
          </p:cNvSpPr>
          <p:nvPr/>
        </p:nvSpPr>
        <p:spPr bwMode="auto">
          <a:xfrm>
            <a:off x="995004" y="786272"/>
            <a:ext cx="4586841" cy="100027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400">
                <a:solidFill>
                  <a:schemeClr val="tx1"/>
                </a:solidFill>
                <a:latin typeface="Arial" charset="0"/>
                <a:ea typeface="ＭＳ Ｐゴシック" pitchFamily="36" charset="-128"/>
              </a:defRPr>
            </a:lvl1pPr>
            <a:lvl2pPr marL="37931725" indent="-37474525">
              <a:defRPr sz="2400">
                <a:solidFill>
                  <a:schemeClr val="tx1"/>
                </a:solidFill>
                <a:latin typeface="Arial" charset="0"/>
                <a:ea typeface="ＭＳ Ｐゴシック" pitchFamily="36" charset="-128"/>
              </a:defRPr>
            </a:lvl2pPr>
            <a:lvl3pPr>
              <a:defRPr sz="2400">
                <a:solidFill>
                  <a:schemeClr val="tx1"/>
                </a:solidFill>
                <a:latin typeface="Arial" charset="0"/>
                <a:ea typeface="ＭＳ Ｐゴシック" pitchFamily="36" charset="-128"/>
              </a:defRPr>
            </a:lvl3pPr>
            <a:lvl4pPr>
              <a:defRPr sz="2400">
                <a:solidFill>
                  <a:schemeClr val="tx1"/>
                </a:solidFill>
                <a:latin typeface="Arial" charset="0"/>
                <a:ea typeface="ＭＳ Ｐゴシック" pitchFamily="36" charset="-128"/>
              </a:defRPr>
            </a:lvl4pPr>
            <a:lvl5pPr>
              <a:defRPr sz="2400">
                <a:solidFill>
                  <a:schemeClr val="tx1"/>
                </a:solidFill>
                <a:latin typeface="Arial" charset="0"/>
                <a:ea typeface="ＭＳ Ｐゴシック" pitchFamily="36" charset="-128"/>
              </a:defRPr>
            </a:lvl5pPr>
            <a:lvl6pPr marL="457200" eaLnBrk="0" fontAlgn="base" hangingPunct="0">
              <a:spcBef>
                <a:spcPct val="0"/>
              </a:spcBef>
              <a:spcAft>
                <a:spcPct val="0"/>
              </a:spcAft>
              <a:defRPr sz="2400">
                <a:solidFill>
                  <a:schemeClr val="tx1"/>
                </a:solidFill>
                <a:latin typeface="Arial" charset="0"/>
                <a:ea typeface="ＭＳ Ｐゴシック" pitchFamily="36" charset="-128"/>
              </a:defRPr>
            </a:lvl6pPr>
            <a:lvl7pPr marL="914400" eaLnBrk="0" fontAlgn="base" hangingPunct="0">
              <a:spcBef>
                <a:spcPct val="0"/>
              </a:spcBef>
              <a:spcAft>
                <a:spcPct val="0"/>
              </a:spcAft>
              <a:defRPr sz="2400">
                <a:solidFill>
                  <a:schemeClr val="tx1"/>
                </a:solidFill>
                <a:latin typeface="Arial" charset="0"/>
                <a:ea typeface="ＭＳ Ｐゴシック" pitchFamily="36" charset="-128"/>
              </a:defRPr>
            </a:lvl7pPr>
            <a:lvl8pPr marL="1371600" eaLnBrk="0" fontAlgn="base" hangingPunct="0">
              <a:spcBef>
                <a:spcPct val="0"/>
              </a:spcBef>
              <a:spcAft>
                <a:spcPct val="0"/>
              </a:spcAft>
              <a:defRPr sz="2400">
                <a:solidFill>
                  <a:schemeClr val="tx1"/>
                </a:solidFill>
                <a:latin typeface="Arial" charset="0"/>
                <a:ea typeface="ＭＳ Ｐゴシック" pitchFamily="36" charset="-128"/>
              </a:defRPr>
            </a:lvl8pPr>
            <a:lvl9pPr marL="1828800" eaLnBrk="0" fontAlgn="base" hangingPunct="0">
              <a:spcBef>
                <a:spcPct val="0"/>
              </a:spcBef>
              <a:spcAft>
                <a:spcPct val="0"/>
              </a:spcAft>
              <a:defRPr sz="2400">
                <a:solidFill>
                  <a:schemeClr val="tx1"/>
                </a:solidFill>
                <a:latin typeface="Arial" charset="0"/>
                <a:ea typeface="ＭＳ Ｐゴシック" pitchFamily="36" charset="-128"/>
              </a:defRPr>
            </a:lvl9pPr>
          </a:lstStyle>
          <a:p>
            <a:pPr fontAlgn="base">
              <a:spcBef>
                <a:spcPct val="0"/>
              </a:spcBef>
              <a:spcAft>
                <a:spcPct val="0"/>
              </a:spcAft>
            </a:pPr>
            <a:r>
              <a:rPr lang="nl-NL" sz="1100" b="1" dirty="0">
                <a:solidFill>
                  <a:srgbClr val="FF2F00"/>
                </a:solidFill>
                <a:ea typeface="Calibri" pitchFamily="34" charset="0"/>
                <a:cs typeface="Arial" charset="0"/>
              </a:rPr>
              <a:t>Leerdoelen</a:t>
            </a:r>
          </a:p>
          <a:p>
            <a:pPr indent="-171450" fontAlgn="base">
              <a:spcBef>
                <a:spcPct val="0"/>
              </a:spcBef>
              <a:spcAft>
                <a:spcPct val="0"/>
              </a:spcAft>
              <a:buFont typeface="Arial" pitchFamily="34" charset="0"/>
              <a:buChar char="•"/>
              <a:defRPr/>
            </a:pPr>
            <a:r>
              <a:rPr lang="nl-NL" sz="1200" dirty="0">
                <a:latin typeface="+mn-lt"/>
                <a:ea typeface="Calibri" pitchFamily="34" charset="0"/>
                <a:cs typeface="Arial" panose="020B0604020202020204" pitchFamily="34" charset="0"/>
              </a:rPr>
              <a:t>Je kunt een wijkschouw maken</a:t>
            </a:r>
          </a:p>
          <a:p>
            <a:pPr indent="-171450" fontAlgn="base">
              <a:spcBef>
                <a:spcPct val="0"/>
              </a:spcBef>
              <a:spcAft>
                <a:spcPct val="0"/>
              </a:spcAft>
              <a:buFont typeface="Arial" pitchFamily="34" charset="0"/>
              <a:buChar char="•"/>
              <a:defRPr/>
            </a:pPr>
            <a:r>
              <a:rPr lang="nl-NL" sz="1200" dirty="0">
                <a:latin typeface="+mn-lt"/>
                <a:ea typeface="Calibri" pitchFamily="34" charset="0"/>
                <a:cs typeface="Arial" panose="020B0604020202020204" pitchFamily="34" charset="0"/>
              </a:rPr>
              <a:t>Je kunt een SWOT-analyse van een wijk maken</a:t>
            </a:r>
          </a:p>
          <a:p>
            <a:pPr indent="-171450" fontAlgn="base">
              <a:spcBef>
                <a:spcPct val="0"/>
              </a:spcBef>
              <a:spcAft>
                <a:spcPct val="0"/>
              </a:spcAft>
              <a:buFont typeface="Arial" pitchFamily="34" charset="0"/>
              <a:buChar char="•"/>
              <a:defRPr/>
            </a:pPr>
            <a:r>
              <a:rPr lang="nl-NL" sz="1200" dirty="0">
                <a:latin typeface="+mn-lt"/>
                <a:ea typeface="Calibri" pitchFamily="34" charset="0"/>
                <a:cs typeface="Arial" panose="020B0604020202020204" pitchFamily="34" charset="0"/>
              </a:rPr>
              <a:t>Je kunt kenmerken van een wijk analyseren en verbetervoorstellen doen om de leefbaarheid te vergroten. </a:t>
            </a:r>
          </a:p>
        </p:txBody>
      </p:sp>
      <p:pic>
        <p:nvPicPr>
          <p:cNvPr id="15" name="Afbeelding 14">
            <a:extLst>
              <a:ext uri="{FF2B5EF4-FFF2-40B4-BE49-F238E27FC236}">
                <a16:creationId xmlns:a16="http://schemas.microsoft.com/office/drawing/2014/main" id="{1A54A59D-20C9-40C0-B8C0-A7B5078D65A7}"/>
              </a:ext>
            </a:extLst>
          </p:cNvPr>
          <p:cNvPicPr>
            <a:picLocks noChangeAspect="1"/>
          </p:cNvPicPr>
          <p:nvPr/>
        </p:nvPicPr>
        <p:blipFill rotWithShape="1">
          <a:blip r:embed="rId7"/>
          <a:srcRect l="21805" r="10840"/>
          <a:stretch/>
        </p:blipFill>
        <p:spPr>
          <a:xfrm>
            <a:off x="621445" y="781285"/>
            <a:ext cx="299335" cy="412425"/>
          </a:xfrm>
          <a:prstGeom prst="rect">
            <a:avLst/>
          </a:prstGeom>
        </p:spPr>
      </p:pic>
      <p:pic>
        <p:nvPicPr>
          <p:cNvPr id="16" name="Afbeelding 15">
            <a:extLst>
              <a:ext uri="{FF2B5EF4-FFF2-40B4-BE49-F238E27FC236}">
                <a16:creationId xmlns:a16="http://schemas.microsoft.com/office/drawing/2014/main" id="{97CAA81A-091F-4F58-938A-12FD49C50AB6}"/>
              </a:ext>
            </a:extLst>
          </p:cNvPr>
          <p:cNvPicPr>
            <a:picLocks noChangeAspect="1"/>
          </p:cNvPicPr>
          <p:nvPr/>
        </p:nvPicPr>
        <p:blipFill>
          <a:blip r:embed="rId8"/>
          <a:stretch>
            <a:fillRect/>
          </a:stretch>
        </p:blipFill>
        <p:spPr>
          <a:xfrm>
            <a:off x="5930606" y="868892"/>
            <a:ext cx="385812" cy="263054"/>
          </a:xfrm>
          <a:prstGeom prst="rect">
            <a:avLst/>
          </a:prstGeom>
        </p:spPr>
      </p:pic>
      <p:pic>
        <p:nvPicPr>
          <p:cNvPr id="17" name="Afbeelding 16">
            <a:extLst>
              <a:ext uri="{FF2B5EF4-FFF2-40B4-BE49-F238E27FC236}">
                <a16:creationId xmlns:a16="http://schemas.microsoft.com/office/drawing/2014/main" id="{EEBCA26C-BB86-447A-8A29-26725E2510E4}"/>
              </a:ext>
            </a:extLst>
          </p:cNvPr>
          <p:cNvPicPr>
            <a:picLocks noChangeAspect="1"/>
          </p:cNvPicPr>
          <p:nvPr/>
        </p:nvPicPr>
        <p:blipFill rotWithShape="1">
          <a:blip r:embed="rId9"/>
          <a:srcRect l="17050" t="33024" r="61669" b="30375"/>
          <a:stretch/>
        </p:blipFill>
        <p:spPr>
          <a:xfrm>
            <a:off x="5930606" y="2734759"/>
            <a:ext cx="350275" cy="338696"/>
          </a:xfrm>
          <a:prstGeom prst="rect">
            <a:avLst/>
          </a:prstGeom>
        </p:spPr>
      </p:pic>
      <p:pic>
        <p:nvPicPr>
          <p:cNvPr id="18" name="Afbeelding 17">
            <a:extLst>
              <a:ext uri="{FF2B5EF4-FFF2-40B4-BE49-F238E27FC236}">
                <a16:creationId xmlns:a16="http://schemas.microsoft.com/office/drawing/2014/main" id="{8501C6E1-C974-49AF-BD85-7BA53DFABA3D}"/>
              </a:ext>
            </a:extLst>
          </p:cNvPr>
          <p:cNvPicPr>
            <a:picLocks noChangeAspect="1"/>
          </p:cNvPicPr>
          <p:nvPr/>
        </p:nvPicPr>
        <p:blipFill>
          <a:blip r:embed="rId10"/>
          <a:stretch>
            <a:fillRect/>
          </a:stretch>
        </p:blipFill>
        <p:spPr>
          <a:xfrm>
            <a:off x="6017193" y="3493299"/>
            <a:ext cx="299225" cy="290796"/>
          </a:xfrm>
          <a:prstGeom prst="rect">
            <a:avLst/>
          </a:prstGeom>
        </p:spPr>
      </p:pic>
    </p:spTree>
    <p:extLst>
      <p:ext uri="{BB962C8B-B14F-4D97-AF65-F5344CB8AC3E}">
        <p14:creationId xmlns:p14="http://schemas.microsoft.com/office/powerpoint/2010/main" val="18235813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47AEE49D-B161-48CA-B0A0-3827AB074E1E}"/>
              </a:ext>
            </a:extLst>
          </p:cNvPr>
          <p:cNvPicPr>
            <a:picLocks noChangeAspect="1"/>
          </p:cNvPicPr>
          <p:nvPr/>
        </p:nvPicPr>
        <p:blipFill rotWithShape="1">
          <a:blip r:embed="rId2">
            <a:extLst>
              <a:ext uri="{28A0092B-C50C-407E-A947-70E740481C1C}">
                <a14:useLocalDpi xmlns:a14="http://schemas.microsoft.com/office/drawing/2010/main" val="0"/>
              </a:ext>
            </a:extLst>
          </a:blip>
          <a:srcRect t="8172" b="8172"/>
          <a:stretch/>
        </p:blipFill>
        <p:spPr>
          <a:xfrm>
            <a:off x="4269448" y="0"/>
            <a:ext cx="7922551" cy="6857990"/>
          </a:xfrm>
          <a:prstGeom prst="rect">
            <a:avLst/>
          </a:prstGeom>
        </p:spPr>
      </p:pic>
      <p:sp>
        <p:nvSpPr>
          <p:cNvPr id="11" name="Rectangle 10">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p:cNvSpPr>
            <a:spLocks noGrp="1"/>
          </p:cNvSpPr>
          <p:nvPr>
            <p:ph type="ctrTitle"/>
          </p:nvPr>
        </p:nvSpPr>
        <p:spPr>
          <a:xfrm>
            <a:off x="477981" y="1122363"/>
            <a:ext cx="4629728" cy="3204134"/>
          </a:xfrm>
        </p:spPr>
        <p:txBody>
          <a:bodyPr anchor="b">
            <a:normAutofit/>
          </a:bodyPr>
          <a:lstStyle/>
          <a:p>
            <a:pPr algn="l"/>
            <a:r>
              <a:rPr lang="nl-NL" sz="4800" b="1" dirty="0">
                <a:solidFill>
                  <a:srgbClr val="A7FF00"/>
                </a:solidFill>
              </a:rPr>
              <a:t>Stad en </a:t>
            </a:r>
            <a:br>
              <a:rPr lang="nl-NL" sz="4800" b="1" dirty="0">
                <a:solidFill>
                  <a:srgbClr val="A7FF00"/>
                </a:solidFill>
              </a:rPr>
            </a:br>
            <a:r>
              <a:rPr lang="nl-NL" sz="4800" b="1" dirty="0">
                <a:solidFill>
                  <a:srgbClr val="A7FF00"/>
                </a:solidFill>
              </a:rPr>
              <a:t>wijk</a:t>
            </a:r>
            <a:br>
              <a:rPr lang="nl-NL" sz="4800" dirty="0"/>
            </a:br>
            <a:r>
              <a:rPr lang="nl-NL" sz="3600" dirty="0"/>
              <a:t>Een sociale stad</a:t>
            </a:r>
            <a:endParaRPr lang="nl-NL" sz="4800" dirty="0"/>
          </a:p>
        </p:txBody>
      </p:sp>
      <p:sp>
        <p:nvSpPr>
          <p:cNvPr id="3" name="Ondertitel 2"/>
          <p:cNvSpPr>
            <a:spLocks noGrp="1"/>
          </p:cNvSpPr>
          <p:nvPr>
            <p:ph type="subTitle" idx="1"/>
          </p:nvPr>
        </p:nvSpPr>
        <p:spPr>
          <a:xfrm>
            <a:off x="477980" y="4872922"/>
            <a:ext cx="4023359" cy="1208141"/>
          </a:xfrm>
        </p:spPr>
        <p:txBody>
          <a:bodyPr>
            <a:normAutofit/>
          </a:bodyPr>
          <a:lstStyle/>
          <a:p>
            <a:pPr algn="l"/>
            <a:r>
              <a:rPr lang="nl-NL" sz="2000" dirty="0"/>
              <a:t>Leerjaar 1 – instroomprogramma</a:t>
            </a:r>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0507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00"/>
                                        <p:tgtEl>
                                          <p:spTgt spid="3">
                                            <p:txEl>
                                              <p:pRg st="0" end="0"/>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Inhoud</a:t>
            </a:r>
          </a:p>
        </p:txBody>
      </p:sp>
      <p:sp>
        <p:nvSpPr>
          <p:cNvPr id="3" name="Tijdelijke aanduiding voor inhoud 2"/>
          <p:cNvSpPr>
            <a:spLocks noGrp="1"/>
          </p:cNvSpPr>
          <p:nvPr>
            <p:ph idx="1"/>
          </p:nvPr>
        </p:nvSpPr>
        <p:spPr/>
        <p:txBody>
          <a:bodyPr>
            <a:normAutofit/>
          </a:bodyPr>
          <a:lstStyle/>
          <a:p>
            <a:r>
              <a:rPr lang="nl-NL" dirty="0"/>
              <a:t>Doelen </a:t>
            </a:r>
          </a:p>
          <a:p>
            <a:r>
              <a:rPr lang="nl-NL" dirty="0"/>
              <a:t>Wat is </a:t>
            </a:r>
            <a:r>
              <a:rPr lang="nl-NL" dirty="0" err="1"/>
              <a:t>stad&amp;wijk</a:t>
            </a:r>
            <a:r>
              <a:rPr lang="nl-NL" dirty="0"/>
              <a:t>?</a:t>
            </a:r>
          </a:p>
          <a:p>
            <a:r>
              <a:rPr lang="nl-NL" dirty="0"/>
              <a:t>Leefbaarheid </a:t>
            </a:r>
          </a:p>
          <a:p>
            <a:pPr lvl="1"/>
            <a:r>
              <a:rPr lang="nl-NL" dirty="0"/>
              <a:t>Fysiek</a:t>
            </a:r>
          </a:p>
          <a:p>
            <a:pPr lvl="1"/>
            <a:r>
              <a:rPr lang="nl-NL" dirty="0"/>
              <a:t>Sociaal </a:t>
            </a:r>
          </a:p>
          <a:p>
            <a:r>
              <a:rPr lang="nl-NL" dirty="0"/>
              <a:t>Wijkschouw </a:t>
            </a:r>
          </a:p>
          <a:p>
            <a:r>
              <a:rPr lang="nl-NL" dirty="0"/>
              <a:t>Opdracht wijkschouw </a:t>
            </a:r>
          </a:p>
          <a:p>
            <a:r>
              <a:rPr lang="nl-NL" dirty="0"/>
              <a:t>Introductie leerarrangement </a:t>
            </a:r>
          </a:p>
          <a:p>
            <a:pPr marL="457200" lvl="1" indent="0">
              <a:buNone/>
            </a:pPr>
            <a:endParaRPr lang="nl-NL" dirty="0"/>
          </a:p>
        </p:txBody>
      </p:sp>
    </p:spTree>
    <p:extLst>
      <p:ext uri="{BB962C8B-B14F-4D97-AF65-F5344CB8AC3E}">
        <p14:creationId xmlns:p14="http://schemas.microsoft.com/office/powerpoint/2010/main" val="15514208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Leerdoelen S&amp;W</a:t>
            </a:r>
          </a:p>
        </p:txBody>
      </p:sp>
      <p:sp>
        <p:nvSpPr>
          <p:cNvPr id="3" name="Tijdelijke aanduiding voor inhoud 2"/>
          <p:cNvSpPr>
            <a:spLocks noGrp="1"/>
          </p:cNvSpPr>
          <p:nvPr>
            <p:ph idx="1"/>
          </p:nvPr>
        </p:nvSpPr>
        <p:spPr>
          <a:xfrm>
            <a:off x="1236373" y="1196753"/>
            <a:ext cx="10955628" cy="4929411"/>
          </a:xfrm>
        </p:spPr>
        <p:txBody>
          <a:bodyPr/>
          <a:lstStyle/>
          <a:p>
            <a:pPr marL="0" lvl="0" indent="0">
              <a:buNone/>
            </a:pPr>
            <a:r>
              <a:rPr lang="nl-NL" dirty="0"/>
              <a:t>Leerdoelen voor het onderdeel </a:t>
            </a:r>
            <a:r>
              <a:rPr lang="nl-NL" dirty="0" err="1"/>
              <a:t>Stad&amp;Wijk</a:t>
            </a:r>
            <a:r>
              <a:rPr lang="nl-NL" dirty="0"/>
              <a:t>: </a:t>
            </a:r>
          </a:p>
          <a:p>
            <a:pPr marL="0" lvl="0" indent="0">
              <a:buNone/>
            </a:pPr>
            <a:endParaRPr lang="nl-NL" dirty="0"/>
          </a:p>
          <a:p>
            <a:r>
              <a:rPr lang="nl-NL" dirty="0"/>
              <a:t>Kenmerken van een wijk analyseren en verbetervoorstellen doen</a:t>
            </a:r>
          </a:p>
          <a:p>
            <a:r>
              <a:rPr lang="nl-NL" dirty="0"/>
              <a:t>Een wijkschouw maken</a:t>
            </a:r>
          </a:p>
          <a:p>
            <a:r>
              <a:rPr lang="nl-NL" dirty="0"/>
              <a:t>Een SWOT analyse maken van een wijk</a:t>
            </a:r>
          </a:p>
          <a:p>
            <a:endParaRPr lang="nl-NL" dirty="0"/>
          </a:p>
        </p:txBody>
      </p:sp>
      <p:pic>
        <p:nvPicPr>
          <p:cNvPr id="4" name="Picture 3">
            <a:extLst>
              <a:ext uri="{FF2B5EF4-FFF2-40B4-BE49-F238E27FC236}">
                <a16:creationId xmlns:a16="http://schemas.microsoft.com/office/drawing/2014/main" id="{BB6C7AEC-3A3D-46C2-A734-8E762D900E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888" t="280" r="12888" b="5720"/>
          <a:stretch/>
        </p:blipFill>
        <p:spPr bwMode="auto">
          <a:xfrm>
            <a:off x="8038214" y="3796780"/>
            <a:ext cx="3970710" cy="2893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3638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Waar denken jullie aan bij </a:t>
            </a:r>
            <a:r>
              <a:rPr lang="nl-NL" dirty="0" err="1"/>
              <a:t>Stad&amp;Wijk</a:t>
            </a:r>
            <a:r>
              <a:rPr lang="nl-NL" dirty="0"/>
              <a:t>?</a:t>
            </a:r>
          </a:p>
        </p:txBody>
      </p:sp>
      <p:grpSp>
        <p:nvGrpSpPr>
          <p:cNvPr id="6" name="Groep 5"/>
          <p:cNvGrpSpPr/>
          <p:nvPr/>
        </p:nvGrpSpPr>
        <p:grpSpPr>
          <a:xfrm>
            <a:off x="315515" y="980728"/>
            <a:ext cx="6282420" cy="4255093"/>
            <a:chOff x="3050325" y="1681250"/>
            <a:chExt cx="6282420" cy="4255093"/>
          </a:xfrm>
        </p:grpSpPr>
        <p:pic>
          <p:nvPicPr>
            <p:cNvPr id="1026" name="Picture 2" descr="Afbeeldingsresultaat voor simcit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0325" y="2795133"/>
              <a:ext cx="6282420" cy="314121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fbeeldingsresultaat voor simcity logo"/>
            <p:cNvPicPr>
              <a:picLocks noChangeAspect="1" noChangeArrowheads="1"/>
            </p:cNvPicPr>
            <p:nvPr/>
          </p:nvPicPr>
          <p:blipFill rotWithShape="1">
            <a:blip r:embed="rId4">
              <a:extLst>
                <a:ext uri="{28A0092B-C50C-407E-A947-70E740481C1C}">
                  <a14:useLocalDpi xmlns:a14="http://schemas.microsoft.com/office/drawing/2010/main" val="0"/>
                </a:ext>
              </a:extLst>
            </a:blip>
            <a:srcRect b="68480"/>
            <a:stretch/>
          </p:blipFill>
          <p:spPr bwMode="auto">
            <a:xfrm>
              <a:off x="3050325" y="1681250"/>
              <a:ext cx="6282420" cy="1113883"/>
            </a:xfrm>
            <a:prstGeom prst="rect">
              <a:avLst/>
            </a:prstGeom>
            <a:noFill/>
            <a:extLst>
              <a:ext uri="{909E8E84-426E-40DD-AFC4-6F175D3DCCD1}">
                <a14:hiddenFill xmlns:a14="http://schemas.microsoft.com/office/drawing/2010/main">
                  <a:solidFill>
                    <a:srgbClr val="FFFFFF"/>
                  </a:solidFill>
                </a14:hiddenFill>
              </a:ext>
            </a:extLst>
          </p:spPr>
        </p:pic>
      </p:grpSp>
      <p:pic>
        <p:nvPicPr>
          <p:cNvPr id="5" name="Afbeelding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8067" y="1439763"/>
            <a:ext cx="1634218" cy="1634218"/>
          </a:xfrm>
          <a:prstGeom prst="rect">
            <a:avLst/>
          </a:prstGeom>
        </p:spPr>
      </p:pic>
      <p:sp>
        <p:nvSpPr>
          <p:cNvPr id="3" name="Tekstvak 2">
            <a:extLst>
              <a:ext uri="{FF2B5EF4-FFF2-40B4-BE49-F238E27FC236}">
                <a16:creationId xmlns:a16="http://schemas.microsoft.com/office/drawing/2014/main" id="{675887B7-7B34-094D-3AB7-54141CFF87FD}"/>
              </a:ext>
            </a:extLst>
          </p:cNvPr>
          <p:cNvSpPr txBox="1"/>
          <p:nvPr/>
        </p:nvSpPr>
        <p:spPr>
          <a:xfrm>
            <a:off x="6801514" y="1227321"/>
            <a:ext cx="4495088" cy="3693319"/>
          </a:xfrm>
          <a:prstGeom prst="rect">
            <a:avLst/>
          </a:prstGeom>
          <a:noFill/>
        </p:spPr>
        <p:txBody>
          <a:bodyPr wrap="square" rtlCol="0">
            <a:spAutoFit/>
          </a:bodyPr>
          <a:lstStyle/>
          <a:p>
            <a:r>
              <a:rPr lang="nl-NL" b="1" dirty="0"/>
              <a:t>Stel je mag een eigen stad bouwen, wat heb je allemaal nodig?</a:t>
            </a:r>
          </a:p>
          <a:p>
            <a:pPr marL="285750" indent="-285750">
              <a:buFontTx/>
              <a:buChar char="-"/>
            </a:pPr>
            <a:r>
              <a:rPr lang="nl-NL" dirty="0"/>
              <a:t>Inwoners</a:t>
            </a:r>
          </a:p>
          <a:p>
            <a:pPr marL="285750" indent="-285750">
              <a:buFontTx/>
              <a:buChar char="-"/>
            </a:pPr>
            <a:r>
              <a:rPr lang="nl-NL" dirty="0"/>
              <a:t>Voorzieningen (speeltuinen, sportvelden, bioscopen etc.)</a:t>
            </a:r>
          </a:p>
          <a:p>
            <a:pPr marL="285750" indent="-285750">
              <a:buFontTx/>
              <a:buChar char="-"/>
            </a:pPr>
            <a:r>
              <a:rPr lang="nl-NL" dirty="0"/>
              <a:t>Scholing</a:t>
            </a:r>
          </a:p>
          <a:p>
            <a:pPr marL="285750" indent="-285750">
              <a:buFontTx/>
              <a:buChar char="-"/>
            </a:pPr>
            <a:r>
              <a:rPr lang="nl-NL" dirty="0"/>
              <a:t>Transport</a:t>
            </a:r>
          </a:p>
          <a:p>
            <a:pPr marL="285750" indent="-285750">
              <a:buFontTx/>
              <a:buChar char="-"/>
            </a:pPr>
            <a:r>
              <a:rPr lang="nl-NL" dirty="0"/>
              <a:t>Veiligheid</a:t>
            </a:r>
          </a:p>
          <a:p>
            <a:pPr marL="285750" indent="-285750">
              <a:buFontTx/>
              <a:buChar char="-"/>
            </a:pPr>
            <a:r>
              <a:rPr lang="nl-NL" dirty="0"/>
              <a:t>Onderdak</a:t>
            </a:r>
          </a:p>
          <a:p>
            <a:pPr marL="285750" indent="-285750">
              <a:buFontTx/>
              <a:buChar char="-"/>
            </a:pPr>
            <a:r>
              <a:rPr lang="nl-NL" dirty="0"/>
              <a:t>Onderwijs</a:t>
            </a:r>
          </a:p>
          <a:p>
            <a:pPr marL="285750" indent="-285750">
              <a:buFontTx/>
              <a:buChar char="-"/>
            </a:pPr>
            <a:r>
              <a:rPr lang="nl-NL" dirty="0"/>
              <a:t>Winkels</a:t>
            </a:r>
          </a:p>
          <a:p>
            <a:pPr marL="285750" indent="-285750">
              <a:buFontTx/>
              <a:buChar char="-"/>
            </a:pPr>
            <a:r>
              <a:rPr lang="nl-NL" dirty="0"/>
              <a:t>Ziekenhuizen</a:t>
            </a:r>
          </a:p>
          <a:p>
            <a:pPr marL="285750" indent="-285750">
              <a:buFontTx/>
              <a:buChar char="-"/>
            </a:pPr>
            <a:endParaRPr lang="nl-NL" dirty="0"/>
          </a:p>
        </p:txBody>
      </p:sp>
    </p:spTree>
    <p:extLst>
      <p:ext uri="{BB962C8B-B14F-4D97-AF65-F5344CB8AC3E}">
        <p14:creationId xmlns:p14="http://schemas.microsoft.com/office/powerpoint/2010/main" val="2700755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Waar denken jullie aan bij </a:t>
            </a:r>
            <a:r>
              <a:rPr lang="nl-NL" dirty="0" err="1"/>
              <a:t>Stad&amp;Wijk</a:t>
            </a:r>
            <a:r>
              <a:rPr lang="nl-NL" dirty="0"/>
              <a:t>?</a:t>
            </a:r>
          </a:p>
        </p:txBody>
      </p:sp>
      <p:pic>
        <p:nvPicPr>
          <p:cNvPr id="3" name="Afbeelding 2"/>
          <p:cNvPicPr>
            <a:picLocks noChangeAspect="1"/>
          </p:cNvPicPr>
          <p:nvPr/>
        </p:nvPicPr>
        <p:blipFill>
          <a:blip r:embed="rId3"/>
          <a:stretch>
            <a:fillRect/>
          </a:stretch>
        </p:blipFill>
        <p:spPr>
          <a:xfrm>
            <a:off x="2942511" y="1465765"/>
            <a:ext cx="8254773" cy="4017005"/>
          </a:xfrm>
          <a:prstGeom prst="rect">
            <a:avLst/>
          </a:prstGeom>
        </p:spPr>
      </p:pic>
      <p:sp>
        <p:nvSpPr>
          <p:cNvPr id="4" name="Tekstvak 3">
            <a:extLst>
              <a:ext uri="{FF2B5EF4-FFF2-40B4-BE49-F238E27FC236}">
                <a16:creationId xmlns:a16="http://schemas.microsoft.com/office/drawing/2014/main" id="{86D14E71-A0F2-EAD9-8192-CBFC98567AA1}"/>
              </a:ext>
            </a:extLst>
          </p:cNvPr>
          <p:cNvSpPr txBox="1"/>
          <p:nvPr/>
        </p:nvSpPr>
        <p:spPr>
          <a:xfrm>
            <a:off x="2942511" y="5606041"/>
            <a:ext cx="6500592" cy="369332"/>
          </a:xfrm>
          <a:prstGeom prst="rect">
            <a:avLst/>
          </a:prstGeom>
          <a:noFill/>
        </p:spPr>
        <p:txBody>
          <a:bodyPr wrap="square" rtlCol="0">
            <a:spAutoFit/>
          </a:bodyPr>
          <a:lstStyle/>
          <a:p>
            <a:r>
              <a:rPr lang="nl-NL" dirty="0">
                <a:solidFill>
                  <a:srgbClr val="0563C1"/>
                </a:solidFill>
                <a:hlinkClick r:id="rId4">
                  <a:extLst>
                    <a:ext uri="{A12FA001-AC4F-418D-AE19-62706E023703}">
                      <ahyp:hlinkClr xmlns:ahyp="http://schemas.microsoft.com/office/drawing/2018/hyperlinkcolor" val="tx"/>
                    </a:ext>
                  </a:extLst>
                </a:hlinkClick>
              </a:rPr>
              <a:t>https://tilburg-stadsmonitor.buurtmonitor.nl/</a:t>
            </a:r>
            <a:endParaRPr lang="nl-NL" dirty="0"/>
          </a:p>
        </p:txBody>
      </p:sp>
    </p:spTree>
    <p:extLst>
      <p:ext uri="{BB962C8B-B14F-4D97-AF65-F5344CB8AC3E}">
        <p14:creationId xmlns:p14="http://schemas.microsoft.com/office/powerpoint/2010/main" val="42611840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Leefbaarheid van de leefomgeving</a:t>
            </a:r>
          </a:p>
        </p:txBody>
      </p:sp>
      <p:sp>
        <p:nvSpPr>
          <p:cNvPr id="3" name="Tijdelijke aanduiding voor inhoud 2"/>
          <p:cNvSpPr>
            <a:spLocks noGrp="1"/>
          </p:cNvSpPr>
          <p:nvPr>
            <p:ph idx="1"/>
          </p:nvPr>
        </p:nvSpPr>
        <p:spPr>
          <a:xfrm>
            <a:off x="1424308" y="1446757"/>
            <a:ext cx="8596668" cy="3880773"/>
          </a:xfrm>
        </p:spPr>
        <p:txBody>
          <a:bodyPr>
            <a:normAutofit fontScale="92500"/>
          </a:bodyPr>
          <a:lstStyle/>
          <a:p>
            <a:r>
              <a:rPr lang="nl-NL" dirty="0"/>
              <a:t>De mens geeft de omgeving betekenis in termen van </a:t>
            </a:r>
            <a:r>
              <a:rPr lang="nl-NL" u="sng" dirty="0"/>
              <a:t>leefbaarheid</a:t>
            </a:r>
            <a:r>
              <a:rPr lang="nl-NL" dirty="0"/>
              <a:t>. </a:t>
            </a:r>
          </a:p>
          <a:p>
            <a:pPr lvl="1"/>
            <a:r>
              <a:rPr lang="nl-NL" i="1" dirty="0"/>
              <a:t>Hoe aantrekkelijk en/of geschikt een gebied of gemeenschap is om er te wonen, te recreëren, of te werken. </a:t>
            </a:r>
          </a:p>
          <a:p>
            <a:pPr lvl="1"/>
            <a:endParaRPr lang="nl-NL" i="1" dirty="0"/>
          </a:p>
          <a:p>
            <a:r>
              <a:rPr lang="nl-NL" dirty="0"/>
              <a:t>Kwaliteitsoordeel over:</a:t>
            </a:r>
          </a:p>
          <a:p>
            <a:pPr marL="685800" lvl="1">
              <a:buFontTx/>
              <a:buChar char="-"/>
            </a:pPr>
            <a:r>
              <a:rPr lang="nl-NL" dirty="0"/>
              <a:t>Fysieke woonomgeving </a:t>
            </a:r>
          </a:p>
          <a:p>
            <a:pPr marL="685800" lvl="1">
              <a:buFontTx/>
              <a:buChar char="-"/>
            </a:pPr>
            <a:r>
              <a:rPr lang="nl-NL" dirty="0"/>
              <a:t>Sociale kwaliteit</a:t>
            </a:r>
          </a:p>
          <a:p>
            <a:pPr marL="685800" lvl="1">
              <a:buFontTx/>
              <a:buChar char="-"/>
            </a:pPr>
            <a:r>
              <a:rPr lang="nl-NL" dirty="0"/>
              <a:t>Objectieve leefbaarheid </a:t>
            </a:r>
          </a:p>
          <a:p>
            <a:pPr marL="685800" lvl="1">
              <a:buFontTx/>
              <a:buChar char="-"/>
            </a:pPr>
            <a:r>
              <a:rPr lang="nl-NL" dirty="0"/>
              <a:t>Subjectieve leefbaarheid </a:t>
            </a:r>
          </a:p>
          <a:p>
            <a:endParaRPr lang="nl-NL" dirty="0"/>
          </a:p>
        </p:txBody>
      </p:sp>
      <p:pic>
        <p:nvPicPr>
          <p:cNvPr id="4" name="Afbeelding 3"/>
          <p:cNvPicPr>
            <a:picLocks noChangeAspect="1"/>
          </p:cNvPicPr>
          <p:nvPr/>
        </p:nvPicPr>
        <p:blipFill>
          <a:blip r:embed="rId3"/>
          <a:stretch>
            <a:fillRect/>
          </a:stretch>
        </p:blipFill>
        <p:spPr>
          <a:xfrm>
            <a:off x="7998432" y="3876542"/>
            <a:ext cx="4045088" cy="2515673"/>
          </a:xfrm>
          <a:prstGeom prst="rect">
            <a:avLst/>
          </a:prstGeom>
        </p:spPr>
      </p:pic>
    </p:spTree>
    <p:extLst>
      <p:ext uri="{BB962C8B-B14F-4D97-AF65-F5344CB8AC3E}">
        <p14:creationId xmlns:p14="http://schemas.microsoft.com/office/powerpoint/2010/main" val="19369125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nl-NL" dirty="0"/>
              <a:t>Leefbaarheid</a:t>
            </a:r>
          </a:p>
        </p:txBody>
      </p:sp>
      <p:sp>
        <p:nvSpPr>
          <p:cNvPr id="3" name="Rectangle 2"/>
          <p:cNvSpPr>
            <a:spLocks noGrp="1"/>
          </p:cNvSpPr>
          <p:nvPr>
            <p:ph idx="1"/>
          </p:nvPr>
        </p:nvSpPr>
        <p:spPr>
          <a:xfrm>
            <a:off x="1092499" y="1239850"/>
            <a:ext cx="8860565" cy="2647465"/>
          </a:xfrm>
        </p:spPr>
        <p:txBody>
          <a:bodyPr>
            <a:normAutofit lnSpcReduction="10000"/>
          </a:bodyPr>
          <a:lstStyle/>
          <a:p>
            <a:pPr marL="457200" lvl="1" indent="0">
              <a:buNone/>
            </a:pPr>
            <a:r>
              <a:rPr lang="nl-NL" dirty="0"/>
              <a:t>Met het begrip leefbaarheid wordt aangegeven hoe aantrekkelijk en/of geschikt een gebied of gemeenschap is om er te wonen, of te werken.</a:t>
            </a:r>
          </a:p>
          <a:p>
            <a:pPr marL="457200" lvl="1" indent="0">
              <a:buNone/>
            </a:pPr>
            <a:endParaRPr lang="nl-NL" dirty="0"/>
          </a:p>
          <a:p>
            <a:pPr marL="457200" lvl="1" indent="0">
              <a:buNone/>
            </a:pPr>
            <a:r>
              <a:rPr lang="nl-NL" sz="2400" dirty="0"/>
              <a:t>Leefbaarheid bestaat uit een </a:t>
            </a:r>
            <a:r>
              <a:rPr lang="nl-NL" sz="2400" b="1" dirty="0"/>
              <a:t>objectieve</a:t>
            </a:r>
            <a:r>
              <a:rPr lang="nl-NL" sz="2400" dirty="0"/>
              <a:t>, meetbare, kant en een </a:t>
            </a:r>
            <a:r>
              <a:rPr lang="nl-NL" sz="2400" b="1" dirty="0"/>
              <a:t>subjectieve </a:t>
            </a:r>
            <a:r>
              <a:rPr lang="nl-NL" sz="2400" dirty="0"/>
              <a:t>kant; wat voor de ene bewoner een leefbaar dorp of leefbare wijk is, hoeft dat voor een ander niet te zijn. </a:t>
            </a:r>
            <a:endParaRPr lang="nl-NL" sz="2400" i="1" dirty="0"/>
          </a:p>
        </p:txBody>
      </p:sp>
      <p:pic>
        <p:nvPicPr>
          <p:cNvPr id="5" name="Afbeelding 4">
            <a:extLst>
              <a:ext uri="{FF2B5EF4-FFF2-40B4-BE49-F238E27FC236}">
                <a16:creationId xmlns:a16="http://schemas.microsoft.com/office/drawing/2014/main" id="{5E6C348A-CC69-4EBF-A4AF-02E4417E3272}"/>
              </a:ext>
            </a:extLst>
          </p:cNvPr>
          <p:cNvPicPr>
            <a:picLocks noChangeAspect="1"/>
          </p:cNvPicPr>
          <p:nvPr/>
        </p:nvPicPr>
        <p:blipFill>
          <a:blip r:embed="rId3"/>
          <a:stretch>
            <a:fillRect/>
          </a:stretch>
        </p:blipFill>
        <p:spPr>
          <a:xfrm>
            <a:off x="7505851" y="4146437"/>
            <a:ext cx="3420172" cy="2275969"/>
          </a:xfrm>
          <a:prstGeom prst="rect">
            <a:avLst/>
          </a:prstGeom>
        </p:spPr>
      </p:pic>
    </p:spTree>
    <p:extLst>
      <p:ext uri="{BB962C8B-B14F-4D97-AF65-F5344CB8AC3E}">
        <p14:creationId xmlns:p14="http://schemas.microsoft.com/office/powerpoint/2010/main" val="2663575200"/>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58E09137C68A74EA55321485504F917" ma:contentTypeVersion="14" ma:contentTypeDescription="Een nieuw document maken." ma:contentTypeScope="" ma:versionID="a3c3b2d2316bbff68d369b35dcdb8578">
  <xsd:schema xmlns:xsd="http://www.w3.org/2001/XMLSchema" xmlns:xs="http://www.w3.org/2001/XMLSchema" xmlns:p="http://schemas.microsoft.com/office/2006/metadata/properties" xmlns:ns2="2c4f0c93-2979-4f27-aab2-70de95932352" xmlns:ns3="c6f82ce1-f6df-49a5-8b49-cf8409a27aa4" targetNamespace="http://schemas.microsoft.com/office/2006/metadata/properties" ma:root="true" ma:fieldsID="0dc031163889b163ad3cab64943a7718" ns2:_="" ns3:_="">
    <xsd:import namespace="2c4f0c93-2979-4f27-aab2-70de95932352"/>
    <xsd:import namespace="c6f82ce1-f6df-49a5-8b49-cf8409a27aa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4f0c93-2979-4f27-aab2-70de95932352" elementFormDefault="qualified">
    <xsd:import namespace="http://schemas.microsoft.com/office/2006/documentManagement/types"/>
    <xsd:import namespace="http://schemas.microsoft.com/office/infopath/2007/PartnerControls"/>
    <xsd:element name="SharedWithUsers" ma:index="8" nillable="true" ma:displayName="Gedeeld met"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Gedeeld met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6f82ce1-f6df-49a5-8b49-cf8409a27aa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FA26C5D-B79F-4045-8B17-B92A2AD1D2FC}">
  <ds:schemaRefs>
    <ds:schemaRef ds:uri="http://schemas.microsoft.com/office/infopath/2007/PartnerControls"/>
    <ds:schemaRef ds:uri="http://purl.org/dc/dcmitype/"/>
    <ds:schemaRef ds:uri="http://schemas.microsoft.com/office/2006/metadata/properties"/>
    <ds:schemaRef ds:uri="http://schemas.openxmlformats.org/package/2006/metadata/core-properties"/>
    <ds:schemaRef ds:uri="http://www.w3.org/XML/1998/namespace"/>
    <ds:schemaRef ds:uri="http://schemas.microsoft.com/office/2006/documentManagement/types"/>
    <ds:schemaRef ds:uri="http://purl.org/dc/terms/"/>
    <ds:schemaRef ds:uri="http://purl.org/dc/elements/1.1/"/>
    <ds:schemaRef ds:uri="c6f82ce1-f6df-49a5-8b49-cf8409a27aa4"/>
    <ds:schemaRef ds:uri="2c4f0c93-2979-4f27-aab2-70de95932352"/>
  </ds:schemaRefs>
</ds:datastoreItem>
</file>

<file path=customXml/itemProps2.xml><?xml version="1.0" encoding="utf-8"?>
<ds:datastoreItem xmlns:ds="http://schemas.openxmlformats.org/officeDocument/2006/customXml" ds:itemID="{E205CE81-C2F3-4F90-9747-5B704CF611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4f0c93-2979-4f27-aab2-70de95932352"/>
    <ds:schemaRef ds:uri="c6f82ce1-f6df-49a5-8b49-cf8409a27aa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D235E31-417D-4399-BC19-E25EB173E48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5330</TotalTime>
  <Words>1309</Words>
  <Application>Microsoft Office PowerPoint</Application>
  <PresentationFormat>Breedbeeld</PresentationFormat>
  <Paragraphs>166</Paragraphs>
  <Slides>17</Slides>
  <Notes>6</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17</vt:i4>
      </vt:variant>
    </vt:vector>
  </HeadingPairs>
  <TitlesOfParts>
    <vt:vector size="21" baseType="lpstr">
      <vt:lpstr>Arial</vt:lpstr>
      <vt:lpstr>Calibri</vt:lpstr>
      <vt:lpstr>Calibri Light</vt:lpstr>
      <vt:lpstr>Kantoorthema</vt:lpstr>
      <vt:lpstr>PowerPoint-presentatie</vt:lpstr>
      <vt:lpstr>PowerPoint-presentatie</vt:lpstr>
      <vt:lpstr>Stad en  wijk Een sociale stad</vt:lpstr>
      <vt:lpstr>Inhoud</vt:lpstr>
      <vt:lpstr>Leerdoelen S&amp;W</vt:lpstr>
      <vt:lpstr>Waar denken jullie aan bij Stad&amp;Wijk?</vt:lpstr>
      <vt:lpstr>Waar denken jullie aan bij Stad&amp;Wijk?</vt:lpstr>
      <vt:lpstr>Leefbaarheid van de leefomgeving</vt:lpstr>
      <vt:lpstr>Leefbaarheid</vt:lpstr>
      <vt:lpstr>Leefbaarheid</vt:lpstr>
      <vt:lpstr>Leefbaarheid meten</vt:lpstr>
      <vt:lpstr>Leefbaarometer </vt:lpstr>
      <vt:lpstr>PowerPoint-presentatie</vt:lpstr>
      <vt:lpstr>Een wijkschouw maken</vt:lpstr>
      <vt:lpstr>Het schouwboekje</vt:lpstr>
      <vt:lpstr>SWOT analyse</vt:lpstr>
      <vt:lpstr>PowerPoint-presentatie</vt:lpstr>
    </vt:vector>
  </TitlesOfParts>
  <Company>Helicon Opleidingen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Stijn Weijermars</dc:creator>
  <cp:lastModifiedBy>Steven Linkels</cp:lastModifiedBy>
  <cp:revision>72</cp:revision>
  <dcterms:created xsi:type="dcterms:W3CDTF">2015-02-09T20:38:33Z</dcterms:created>
  <dcterms:modified xsi:type="dcterms:W3CDTF">2023-03-06T15:07:27Z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0x010100858E09137C68A74EA55321485504F917</vt:lpwstr>
  </property>
</Properties>
</file>