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2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90" d="100"/>
          <a:sy n="90" d="100"/>
        </p:scale>
        <p:origin x="402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10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im Lagas" userId="dc19a49f-3731-4ec5-b698-cc42c7c8f0e3" providerId="ADAL" clId="{B1ABC2B7-0888-498E-BE18-ED1D2D7D47E9}"/>
    <pc:docChg chg="modSld">
      <pc:chgData name="Tim Lagas" userId="dc19a49f-3731-4ec5-b698-cc42c7c8f0e3" providerId="ADAL" clId="{B1ABC2B7-0888-498E-BE18-ED1D2D7D47E9}" dt="2022-09-29T10:35:15.077" v="19" actId="20577"/>
      <pc:docMkLst>
        <pc:docMk/>
      </pc:docMkLst>
      <pc:sldChg chg="modSp mod">
        <pc:chgData name="Tim Lagas" userId="dc19a49f-3731-4ec5-b698-cc42c7c8f0e3" providerId="ADAL" clId="{B1ABC2B7-0888-498E-BE18-ED1D2D7D47E9}" dt="2022-09-29T10:35:15.077" v="19" actId="20577"/>
        <pc:sldMkLst>
          <pc:docMk/>
          <pc:sldMk cId="1823581371" sldId="256"/>
        </pc:sldMkLst>
        <pc:spChg chg="mod">
          <ac:chgData name="Tim Lagas" userId="dc19a49f-3731-4ec5-b698-cc42c7c8f0e3" providerId="ADAL" clId="{B1ABC2B7-0888-498E-BE18-ED1D2D7D47E9}" dt="2022-09-29T10:35:15.077" v="19" actId="20577"/>
          <ac:spMkLst>
            <pc:docMk/>
            <pc:sldMk cId="1823581371" sldId="256"/>
            <ac:spMk id="6" creationId="{911D5741-5A01-4D7C-A97E-4395D109B063}"/>
          </ac:spMkLst>
        </pc:spChg>
      </pc:sldChg>
    </pc:docChg>
  </pc:docChgLst>
  <pc:docChgLst>
    <pc:chgData name="Steven Linkels" userId="82b2834b-7373-49b3-b259-2f89722ff704" providerId="ADAL" clId="{44C3CF6E-130F-4DFD-87CF-E07E84E82A99}"/>
    <pc:docChg chg="modSld">
      <pc:chgData name="Steven Linkels" userId="82b2834b-7373-49b3-b259-2f89722ff704" providerId="ADAL" clId="{44C3CF6E-130F-4DFD-87CF-E07E84E82A99}" dt="2023-02-08T14:05:19.151" v="23" actId="20577"/>
      <pc:docMkLst>
        <pc:docMk/>
      </pc:docMkLst>
      <pc:sldChg chg="modSp mod">
        <pc:chgData name="Steven Linkels" userId="82b2834b-7373-49b3-b259-2f89722ff704" providerId="ADAL" clId="{44C3CF6E-130F-4DFD-87CF-E07E84E82A99}" dt="2023-02-08T14:05:19.151" v="23" actId="20577"/>
        <pc:sldMkLst>
          <pc:docMk/>
          <pc:sldMk cId="1823581371" sldId="256"/>
        </pc:sldMkLst>
        <pc:spChg chg="mod">
          <ac:chgData name="Steven Linkels" userId="82b2834b-7373-49b3-b259-2f89722ff704" providerId="ADAL" clId="{44C3CF6E-130F-4DFD-87CF-E07E84E82A99}" dt="2023-02-08T14:05:19.151" v="23" actId="20577"/>
          <ac:spMkLst>
            <pc:docMk/>
            <pc:sldMk cId="1823581371" sldId="256"/>
            <ac:spMk id="6" creationId="{911D5741-5A01-4D7C-A97E-4395D109B063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CE177D4-EE84-4C90-BD68-2CD7B4E46F9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E9B1F18C-3DA8-4478-ACD1-7E0DE0C5647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BEA08416-A6BC-417F-B170-DCC30CE3D5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849BE4-8150-4B5C-B350-49695E6DC3AF}" type="datetimeFigureOut">
              <a:rPr lang="nl-NL" smtClean="0"/>
              <a:t>8-2-2023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5E64A811-8D3F-4370-A41F-BD1B0FB43F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F729A954-A09E-4352-8495-9F7FB19269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0FF9E1-8BEE-470D-8013-AB106C3E79C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066490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2B64B6F-DAF3-44F1-BBA7-55C9AE6E08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ABEB3636-5FE8-41B9-BD96-A9B09873711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90A75EAA-CD87-4F7F-9D10-A3F68EC382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849BE4-8150-4B5C-B350-49695E6DC3AF}" type="datetimeFigureOut">
              <a:rPr lang="nl-NL" smtClean="0"/>
              <a:t>8-2-2023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A8DDB38A-7FC8-45DC-9466-14B4C33CC4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4A8A7CF0-2C0B-44BD-A0F0-859251AAA8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0FF9E1-8BEE-470D-8013-AB106C3E79C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486217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0DE6765C-E461-4E26-809A-0480AD696AC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AF067D86-E9D3-4400-A976-78593775810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F63589FF-2F34-44C3-A672-73A2FE9825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849BE4-8150-4B5C-B350-49695E6DC3AF}" type="datetimeFigureOut">
              <a:rPr lang="nl-NL" smtClean="0"/>
              <a:t>8-2-2023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C517837D-61A8-4FC7-8175-C5EAF2F8A3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7B0D5365-1D8A-4B72-A7FC-15AD77650C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0FF9E1-8BEE-470D-8013-AB106C3E79C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647533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0BA8983-4614-41BE-89AF-63523C6F61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FD321D42-5105-4333-BE18-82A5DA6B3FC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2ECA1699-D6BA-4F9A-89D8-A1DD9EDB2F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849BE4-8150-4B5C-B350-49695E6DC3AF}" type="datetimeFigureOut">
              <a:rPr lang="nl-NL" smtClean="0"/>
              <a:t>8-2-2023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24221984-7732-4023-82B3-96F21BAE8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2BEFB037-56D7-4505-96EA-A47C0BE49B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0FF9E1-8BEE-470D-8013-AB106C3E79C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204373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D6B22DA-5169-4AC8-A2EC-2BD778A02D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099D8C7D-B5CC-4D4D-94B7-9FC3E420F21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3160E10F-7581-4128-98BC-A2581C4B21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849BE4-8150-4B5C-B350-49695E6DC3AF}" type="datetimeFigureOut">
              <a:rPr lang="nl-NL" smtClean="0"/>
              <a:t>8-2-2023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A8C31962-AC35-4B43-BE51-5C666B3F2F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2EF350E9-D46D-47A2-AB8A-C2085FD5EA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0FF9E1-8BEE-470D-8013-AB106C3E79C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444811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70E5D0B-2FBB-410D-A476-988DA6E12F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FB929C77-539F-4A13-9990-8DA71052293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34E9D67F-DF4B-42E9-8C0F-F7340826F32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0AA6C484-8AB6-494A-B61A-E603D7328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849BE4-8150-4B5C-B350-49695E6DC3AF}" type="datetimeFigureOut">
              <a:rPr lang="nl-NL" smtClean="0"/>
              <a:t>8-2-2023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8AC8C9B3-ED26-4817-A170-CA5D188E39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EADD5B14-6CEA-40D9-BCA3-54D495BFC8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0FF9E1-8BEE-470D-8013-AB106C3E79C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631268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62BB5C2-9FA2-49D2-9763-088B4D45A2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F1BD803C-21AB-41D0-9F5E-BBC103847BC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8BB00A2E-757B-471C-9A50-846B718AF50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55DA5EC3-D859-4195-9DC3-5D904882D99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323DBD04-7540-4CD6-9784-F1E5B03DFF2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8F0FB006-B174-4576-86A2-9113B67E4B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849BE4-8150-4B5C-B350-49695E6DC3AF}" type="datetimeFigureOut">
              <a:rPr lang="nl-NL" smtClean="0"/>
              <a:t>8-2-2023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C779C61B-FB26-45E9-A889-615B7073C7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10EFF803-53A6-494D-ABC0-79EBDC2E3D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0FF9E1-8BEE-470D-8013-AB106C3E79C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238335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8F517C5-8F4E-481E-AD28-B8804FAD12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9297238C-94DB-4EE1-89D5-341E65F744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849BE4-8150-4B5C-B350-49695E6DC3AF}" type="datetimeFigureOut">
              <a:rPr lang="nl-NL" smtClean="0"/>
              <a:t>8-2-2023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AD5D70B3-F599-46D4-8EB1-32F64A6BAF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BDD17500-6077-4B3C-8A09-1EF8525CE4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0FF9E1-8BEE-470D-8013-AB106C3E79C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055914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0C758E10-351A-4D5E-B860-DCE5FF23A5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849BE4-8150-4B5C-B350-49695E6DC3AF}" type="datetimeFigureOut">
              <a:rPr lang="nl-NL" smtClean="0"/>
              <a:t>8-2-2023</a:t>
            </a:fld>
            <a:endParaRPr 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E85B1713-8266-43E4-AA3D-D7AFEDF50F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494376F3-AEF1-48F6-AD01-426A73C15D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0FF9E1-8BEE-470D-8013-AB106C3E79C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519334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099ADAC-08D2-4642-A113-FACA5C777C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E7C9EEE-717F-4941-BB07-0536854DCE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A997B907-848A-4412-8188-CB596629F25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F7EFD6DB-8DAE-4BF3-AD4B-B09266BA6D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849BE4-8150-4B5C-B350-49695E6DC3AF}" type="datetimeFigureOut">
              <a:rPr lang="nl-NL" smtClean="0"/>
              <a:t>8-2-2023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71652044-7946-4C59-AA36-9448051655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0AC0A9E0-50D1-4ED5-9DF0-DAD2A42B2C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0FF9E1-8BEE-470D-8013-AB106C3E79C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747915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3C999ED-3313-44D4-BD53-DAC8A630DC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95F665B4-C8EF-48AF-A55C-3866D6F9DB2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99D5D79E-CAC7-4956-B4B5-225BCB942C6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D1BF2DB8-55EE-4631-A380-F451169F58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849BE4-8150-4B5C-B350-49695E6DC3AF}" type="datetimeFigureOut">
              <a:rPr lang="nl-NL" smtClean="0"/>
              <a:t>8-2-2023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FE3BFEA6-4569-4143-AB1F-F399B2C5F3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899E87D1-EAF9-4449-B985-25ED6AA646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0FF9E1-8BEE-470D-8013-AB106C3E79C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147973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AEE562DE-2D6E-4CC4-8E9C-442192EF48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0726D4FB-8957-4840-8D29-45066E2CA13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B151CF3A-BF82-4F9E-95AE-BA35659D86E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849BE4-8150-4B5C-B350-49695E6DC3AF}" type="datetimeFigureOut">
              <a:rPr lang="nl-NL" smtClean="0"/>
              <a:t>8-2-2023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E561653E-BD5D-4A28-917D-5E39E790342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DFFFEEA7-9DF0-4E75-844F-69ACBA02462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0FF9E1-8BEE-470D-8013-AB106C3E79C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675333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hyperlink" Target="https://nl.wikipedia.org/wiki/Vrije_tijd" TargetMode="External"/><Relationship Id="rId7" Type="http://schemas.openxmlformats.org/officeDocument/2006/relationships/image" Target="../media/image4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11" Type="http://schemas.openxmlformats.org/officeDocument/2006/relationships/image" Target="../media/image8.png"/><Relationship Id="rId5" Type="http://schemas.openxmlformats.org/officeDocument/2006/relationships/image" Target="../media/image2.png"/><Relationship Id="rId10" Type="http://schemas.openxmlformats.org/officeDocument/2006/relationships/image" Target="../media/image7.png"/><Relationship Id="rId4" Type="http://schemas.openxmlformats.org/officeDocument/2006/relationships/hyperlink" Target="https://www.vrijetijdskennis.nl/" TargetMode="External"/><Relationship Id="rId9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14">
            <a:extLst>
              <a:ext uri="{FF2B5EF4-FFF2-40B4-BE49-F238E27FC236}">
                <a16:creationId xmlns:a16="http://schemas.microsoft.com/office/drawing/2014/main" id="{651C739B-338B-400A-9823-6A084A49C83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92124" y="3065944"/>
            <a:ext cx="4777146" cy="110799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>
            <a:lvl1pPr marL="457200" indent="-457200" defTabSz="808038"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1pPr>
            <a:lvl2pPr marL="37931725" indent="-37474525" defTabSz="808038"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nl-NL" sz="1200" b="1" dirty="0">
                <a:solidFill>
                  <a:srgbClr val="7030A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Suggesties voor bronnen</a:t>
            </a:r>
          </a:p>
          <a:p>
            <a:pPr>
              <a:spcBef>
                <a:spcPct val="50000"/>
              </a:spcBef>
            </a:pPr>
            <a:r>
              <a:rPr lang="nl-NL" sz="1200" dirty="0">
                <a:latin typeface="+mn-lt"/>
                <a:ea typeface="Calibri" pitchFamily="34" charset="0"/>
                <a:cs typeface="Arial" panose="020B0604020202020204" pitchFamily="34" charset="0"/>
                <a:hlinkClick r:id="rId3"/>
              </a:rPr>
              <a:t>https://nl.wikipedia.org/wiki/Vrije_tijd</a:t>
            </a:r>
            <a:r>
              <a:rPr lang="nl-NL" sz="1200" dirty="0">
                <a:latin typeface="+mn-lt"/>
                <a:ea typeface="Calibri" pitchFamily="34" charset="0"/>
                <a:cs typeface="Arial" panose="020B0604020202020204" pitchFamily="34" charset="0"/>
              </a:rPr>
              <a:t>;</a:t>
            </a:r>
          </a:p>
          <a:p>
            <a:pPr>
              <a:spcBef>
                <a:spcPct val="50000"/>
              </a:spcBef>
            </a:pPr>
            <a:r>
              <a:rPr lang="nl-NL" sz="1050" dirty="0">
                <a:hlinkClick r:id="rId4"/>
              </a:rPr>
              <a:t>Vrijetijdskennis | Kennis en communicatie over de leukste tijd van je leven!</a:t>
            </a:r>
            <a:r>
              <a:rPr lang="nl-NL" sz="1200" dirty="0">
                <a:latin typeface="+mn-lt"/>
                <a:ea typeface="Calibri" pitchFamily="34" charset="0"/>
                <a:cs typeface="Arial" panose="020B0604020202020204" pitchFamily="34" charset="0"/>
              </a:rPr>
              <a:t> </a:t>
            </a:r>
          </a:p>
          <a:p>
            <a:pPr>
              <a:spcBef>
                <a:spcPct val="50000"/>
              </a:spcBef>
            </a:pPr>
            <a:r>
              <a:rPr lang="nl-NL" sz="1200" dirty="0">
                <a:latin typeface="+mn-lt"/>
                <a:ea typeface="Calibri" pitchFamily="34" charset="0"/>
                <a:cs typeface="Arial" panose="020B0604020202020204" pitchFamily="34" charset="0"/>
              </a:rPr>
              <a:t>…</a:t>
            </a:r>
          </a:p>
        </p:txBody>
      </p:sp>
      <p:sp>
        <p:nvSpPr>
          <p:cNvPr id="5" name="Text Box 14">
            <a:extLst>
              <a:ext uri="{FF2B5EF4-FFF2-40B4-BE49-F238E27FC236}">
                <a16:creationId xmlns:a16="http://schemas.microsoft.com/office/drawing/2014/main" id="{7619CA12-1BB2-405C-882D-20768E2BFB9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92124" y="2492199"/>
            <a:ext cx="4777146" cy="46166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>
            <a:lvl1pPr marL="457200" indent="-457200" defTabSz="808038"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1pPr>
            <a:lvl2pPr marL="37931725" indent="-37474525" defTabSz="808038"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nl-NL" sz="1200" b="1" dirty="0">
                <a:solidFill>
                  <a:srgbClr val="7030A0"/>
                </a:solidFill>
              </a:rPr>
              <a:t>Bijeenkomsten</a:t>
            </a:r>
            <a:r>
              <a:rPr lang="nl-NL" sz="1200" b="1" dirty="0">
                <a:solidFill>
                  <a:srgbClr val="4F81BD"/>
                </a:solidFill>
              </a:rPr>
              <a:t> </a:t>
            </a:r>
          </a:p>
          <a:p>
            <a:r>
              <a:rPr lang="nl-NL" sz="1200" dirty="0">
                <a:latin typeface="+mn-lt"/>
                <a:ea typeface="Calibri" pitchFamily="34" charset="0"/>
                <a:cs typeface="Arial" panose="020B0604020202020204" pitchFamily="34" charset="0"/>
              </a:rPr>
              <a:t>Lessen vrije tijd</a:t>
            </a:r>
          </a:p>
        </p:txBody>
      </p:sp>
      <p:sp>
        <p:nvSpPr>
          <p:cNvPr id="6" name="Text Box 17">
            <a:extLst>
              <a:ext uri="{FF2B5EF4-FFF2-40B4-BE49-F238E27FC236}">
                <a16:creationId xmlns:a16="http://schemas.microsoft.com/office/drawing/2014/main" id="{911D5741-5A01-4D7C-A97E-4395D109B06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92124" y="633051"/>
            <a:ext cx="4777147" cy="156966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nl-NL" sz="1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sz="1200" b="1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Samenwerken</a:t>
            </a:r>
            <a:r>
              <a:rPr lang="nl-NL" sz="1200" b="1" dirty="0">
                <a:solidFill>
                  <a:srgbClr val="1F497D">
                    <a:lumMod val="60000"/>
                    <a:lumOff val="40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sz="1200" b="1" dirty="0">
                <a:solidFill>
                  <a:srgbClr val="1F497D">
                    <a:lumMod val="60000"/>
                    <a:lumOff val="40000"/>
                  </a:srgbClr>
                </a:solidFill>
              </a:rPr>
              <a:t>		</a:t>
            </a:r>
          </a:p>
          <a:p>
            <a:pPr lvl="0" indent="-17145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  <a:defRPr/>
            </a:pPr>
            <a:r>
              <a:rPr lang="nl-NL" sz="1200" dirty="0">
                <a:cs typeface="Arial" panose="020B0604020202020204" pitchFamily="34" charset="0"/>
              </a:rPr>
              <a:t>Dit product maak je alleen.</a:t>
            </a:r>
          </a:p>
          <a:p>
            <a:pPr lvl="0" indent="-17145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  <a:defRPr/>
            </a:pPr>
            <a:r>
              <a:rPr lang="nl-NL" sz="1200" dirty="0">
                <a:cs typeface="Arial" panose="020B0604020202020204" pitchFamily="34" charset="0"/>
              </a:rPr>
              <a:t>Lever je product in via Teams: LA VT</a:t>
            </a:r>
          </a:p>
          <a:p>
            <a:pPr lvl="0" indent="-17145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  <a:defRPr/>
            </a:pPr>
            <a:r>
              <a:rPr lang="nl-NL" sz="1200" dirty="0">
                <a:cs typeface="Arial" panose="020B0604020202020204" pitchFamily="34" charset="0"/>
              </a:rPr>
              <a:t>Je wordt een groepje feedback </a:t>
            </a:r>
            <a:r>
              <a:rPr lang="nl-NL" sz="1200" dirty="0" err="1">
                <a:cs typeface="Arial" panose="020B0604020202020204" pitchFamily="34" charset="0"/>
              </a:rPr>
              <a:t>friends</a:t>
            </a:r>
            <a:r>
              <a:rPr lang="nl-NL" sz="1200" dirty="0">
                <a:cs typeface="Arial" panose="020B0604020202020204" pitchFamily="34" charset="0"/>
              </a:rPr>
              <a:t> geplaatst</a:t>
            </a:r>
          </a:p>
          <a:p>
            <a:pPr lvl="0" indent="-17145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  <a:defRPr/>
            </a:pPr>
            <a:r>
              <a:rPr lang="nl-NL" sz="1200" dirty="0">
                <a:cs typeface="Arial" panose="020B0604020202020204" pitchFamily="34" charset="0"/>
              </a:rPr>
              <a:t>Geef feedback op de producten van anderen en ontvang feedback.</a:t>
            </a:r>
          </a:p>
          <a:p>
            <a:pPr lvl="0" indent="-17145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  <a:defRPr/>
            </a:pPr>
            <a:r>
              <a:rPr lang="nl-NL" sz="1200" dirty="0">
                <a:cs typeface="Arial" panose="020B0604020202020204" pitchFamily="34" charset="0"/>
              </a:rPr>
              <a:t>Beschrijf in je reflectieverslag hoe je het feedback geven ervaren hebt. </a:t>
            </a:r>
          </a:p>
          <a:p>
            <a:pPr lvl="0" indent="-17145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  <a:defRPr/>
            </a:pPr>
            <a:endParaRPr lang="nl-NL" sz="1200" dirty="0">
              <a:cs typeface="Arial" panose="020B0604020202020204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nl-NL" sz="1200" dirty="0">
                <a:cs typeface="Arial" panose="020B0604020202020204" pitchFamily="34" charset="0"/>
              </a:rPr>
              <a:t>Deadline product</a:t>
            </a:r>
            <a:r>
              <a:rPr lang="nl-NL" sz="1200">
                <a:cs typeface="Arial" panose="020B0604020202020204" pitchFamily="34" charset="0"/>
              </a:rPr>
              <a:t>: 21 maart 2023</a:t>
            </a:r>
            <a:endParaRPr lang="nl-NL" sz="1200" dirty="0">
              <a:cs typeface="Arial" panose="020B0604020202020204" pitchFamily="34" charset="0"/>
            </a:endParaRPr>
          </a:p>
        </p:txBody>
      </p:sp>
      <p:pic>
        <p:nvPicPr>
          <p:cNvPr id="7" name="Afbeelding 6">
            <a:extLst>
              <a:ext uri="{FF2B5EF4-FFF2-40B4-BE49-F238E27FC236}">
                <a16:creationId xmlns:a16="http://schemas.microsoft.com/office/drawing/2014/main" id="{50F6FB57-17E5-43F5-AECE-1DE0FCAAB010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21805" r="10840"/>
          <a:stretch/>
        </p:blipFill>
        <p:spPr>
          <a:xfrm>
            <a:off x="668081" y="640108"/>
            <a:ext cx="294288" cy="372982"/>
          </a:xfrm>
          <a:prstGeom prst="rect">
            <a:avLst/>
          </a:prstGeom>
        </p:spPr>
      </p:pic>
      <p:pic>
        <p:nvPicPr>
          <p:cNvPr id="8" name="Afbeelding 7">
            <a:extLst>
              <a:ext uri="{FF2B5EF4-FFF2-40B4-BE49-F238E27FC236}">
                <a16:creationId xmlns:a16="http://schemas.microsoft.com/office/drawing/2014/main" id="{3E340353-0B1B-4D76-92ED-06A8AA5983A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92286" y="1522703"/>
            <a:ext cx="245878" cy="321303"/>
          </a:xfrm>
          <a:prstGeom prst="rect">
            <a:avLst/>
          </a:prstGeom>
        </p:spPr>
      </p:pic>
      <p:pic>
        <p:nvPicPr>
          <p:cNvPr id="9" name="Afbeelding 8">
            <a:extLst>
              <a:ext uri="{FF2B5EF4-FFF2-40B4-BE49-F238E27FC236}">
                <a16:creationId xmlns:a16="http://schemas.microsoft.com/office/drawing/2014/main" id="{CA8E27F9-BBDD-4AA6-889F-B85794F4992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68081" y="3000073"/>
            <a:ext cx="294288" cy="370697"/>
          </a:xfrm>
          <a:prstGeom prst="rect">
            <a:avLst/>
          </a:prstGeom>
        </p:spPr>
      </p:pic>
      <p:pic>
        <p:nvPicPr>
          <p:cNvPr id="10" name="Afbeelding 9">
            <a:extLst>
              <a:ext uri="{FF2B5EF4-FFF2-40B4-BE49-F238E27FC236}">
                <a16:creationId xmlns:a16="http://schemas.microsoft.com/office/drawing/2014/main" id="{BB86D68A-FD19-4227-8A00-631410BD96B0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695004" y="665895"/>
            <a:ext cx="346722" cy="279841"/>
          </a:xfrm>
          <a:prstGeom prst="rect">
            <a:avLst/>
          </a:prstGeom>
        </p:spPr>
      </p:pic>
      <p:pic>
        <p:nvPicPr>
          <p:cNvPr id="11" name="Afbeelding 10">
            <a:extLst>
              <a:ext uri="{FF2B5EF4-FFF2-40B4-BE49-F238E27FC236}">
                <a16:creationId xmlns:a16="http://schemas.microsoft.com/office/drawing/2014/main" id="{45127DB3-2D53-4494-9989-E6DE890D4D68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774236" y="3000073"/>
            <a:ext cx="308923" cy="290796"/>
          </a:xfrm>
          <a:prstGeom prst="rect">
            <a:avLst/>
          </a:prstGeom>
        </p:spPr>
      </p:pic>
      <p:pic>
        <p:nvPicPr>
          <p:cNvPr id="12" name="Afbeelding 11">
            <a:extLst>
              <a:ext uri="{FF2B5EF4-FFF2-40B4-BE49-F238E27FC236}">
                <a16:creationId xmlns:a16="http://schemas.microsoft.com/office/drawing/2014/main" id="{9C237141-C9EB-453D-9FEC-7C1BCB58DB27}"/>
              </a:ext>
            </a:extLst>
          </p:cNvPr>
          <p:cNvPicPr>
            <a:picLocks noChangeAspect="1"/>
          </p:cNvPicPr>
          <p:nvPr/>
        </p:nvPicPr>
        <p:blipFill rotWithShape="1">
          <a:blip r:embed="rId10"/>
          <a:srcRect l="17050" t="33024" r="61669" b="30375"/>
          <a:stretch/>
        </p:blipFill>
        <p:spPr>
          <a:xfrm>
            <a:off x="6725523" y="2386087"/>
            <a:ext cx="285685" cy="266679"/>
          </a:xfrm>
          <a:prstGeom prst="rect">
            <a:avLst/>
          </a:prstGeom>
        </p:spPr>
      </p:pic>
      <p:sp>
        <p:nvSpPr>
          <p:cNvPr id="13" name="Tekstvak 12">
            <a:extLst>
              <a:ext uri="{FF2B5EF4-FFF2-40B4-BE49-F238E27FC236}">
                <a16:creationId xmlns:a16="http://schemas.microsoft.com/office/drawing/2014/main" id="{02E027B8-C529-4C73-903F-B577076AD547}"/>
              </a:ext>
            </a:extLst>
          </p:cNvPr>
          <p:cNvSpPr txBox="1"/>
          <p:nvPr/>
        </p:nvSpPr>
        <p:spPr>
          <a:xfrm>
            <a:off x="9480697" y="4322157"/>
            <a:ext cx="124058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/>
            <a:r>
              <a:rPr lang="nl-NL" sz="1600" b="1" i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Waar besteed jij je vrije tijd aan ?</a:t>
            </a:r>
          </a:p>
        </p:txBody>
      </p:sp>
      <p:sp>
        <p:nvSpPr>
          <p:cNvPr id="15" name="Text Box 7">
            <a:extLst>
              <a:ext uri="{FF2B5EF4-FFF2-40B4-BE49-F238E27FC236}">
                <a16:creationId xmlns:a16="http://schemas.microsoft.com/office/drawing/2014/main" id="{D96AB0A3-989D-469E-BE39-7EF01DD68A0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80135" y="645409"/>
            <a:ext cx="5412483" cy="64633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nl-NL" sz="1200" b="1" dirty="0">
                <a:solidFill>
                  <a:srgbClr val="7030A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Leerdoel</a:t>
            </a:r>
          </a:p>
          <a:p>
            <a:r>
              <a:rPr lang="nl-NL" sz="1200" dirty="0">
                <a:latin typeface="+mn-lt"/>
                <a:ea typeface="Calibri" pitchFamily="34" charset="0"/>
                <a:cs typeface="Arial" panose="020B0604020202020204" pitchFamily="34" charset="0"/>
              </a:rPr>
              <a:t>Weten welke producten en bedrijven er van vrije tijd zijn.</a:t>
            </a:r>
          </a:p>
          <a:p>
            <a:r>
              <a:rPr lang="nl-NL" sz="1200" dirty="0">
                <a:latin typeface="+mn-lt"/>
                <a:ea typeface="Calibri" pitchFamily="34" charset="0"/>
                <a:cs typeface="Arial" panose="020B0604020202020204" pitchFamily="34" charset="0"/>
              </a:rPr>
              <a:t>Trends op het gebied van recreatie en toerisme signaleren en beschrijven.</a:t>
            </a:r>
          </a:p>
        </p:txBody>
      </p:sp>
      <p:sp>
        <p:nvSpPr>
          <p:cNvPr id="16" name="Text Box 8">
            <a:extLst>
              <a:ext uri="{FF2B5EF4-FFF2-40B4-BE49-F238E27FC236}">
                <a16:creationId xmlns:a16="http://schemas.microsoft.com/office/drawing/2014/main" id="{B40A0B79-6316-47EF-907E-0521168BDA6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01056" y="1522703"/>
            <a:ext cx="5381807" cy="120032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nl-NL" sz="1200" b="1" dirty="0">
                <a:solidFill>
                  <a:srgbClr val="7030A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Leerproduct</a:t>
            </a:r>
            <a:br>
              <a:rPr lang="nl-NL" sz="1200" b="1" dirty="0">
                <a:solidFill>
                  <a:prstClr val="black"/>
                </a:solidFill>
                <a:latin typeface="+mn-lt"/>
              </a:rPr>
            </a:br>
            <a:r>
              <a:rPr lang="nl-NL" sz="1200" dirty="0">
                <a:solidFill>
                  <a:prstClr val="black"/>
                </a:solidFill>
                <a:latin typeface="+mn-lt"/>
              </a:rPr>
              <a:t>Een document met daarin: Top 10 </a:t>
            </a:r>
          </a:p>
          <a:p>
            <a:pPr marL="228600" indent="-228600" fontAlgn="base"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  <a:defRPr/>
            </a:pPr>
            <a:r>
              <a:rPr lang="nl-NL" sz="1200" b="1" dirty="0">
                <a:latin typeface="+mn-lt"/>
                <a:ea typeface="Calibri" pitchFamily="34" charset="0"/>
                <a:cs typeface="Arial" panose="020B0604020202020204" pitchFamily="34" charset="0"/>
              </a:rPr>
              <a:t>Visuele</a:t>
            </a:r>
            <a:r>
              <a:rPr lang="nl-NL" sz="1200" dirty="0">
                <a:latin typeface="+mn-lt"/>
                <a:ea typeface="Calibri" pitchFamily="34" charset="0"/>
                <a:cs typeface="Arial" panose="020B0604020202020204" pitchFamily="34" charset="0"/>
              </a:rPr>
              <a:t> weergave van 10 van jouw vrijetijdsbedrijven en –producten.</a:t>
            </a:r>
          </a:p>
          <a:p>
            <a:pPr marL="228600" indent="-228600" fontAlgn="base"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  <a:defRPr/>
            </a:pPr>
            <a:r>
              <a:rPr lang="nl-NL" sz="1200" b="1" dirty="0">
                <a:latin typeface="+mn-lt"/>
                <a:ea typeface="Calibri" pitchFamily="34" charset="0"/>
                <a:cs typeface="Arial" panose="020B0604020202020204" pitchFamily="34" charset="0"/>
              </a:rPr>
              <a:t>Visuele</a:t>
            </a:r>
            <a:r>
              <a:rPr lang="nl-NL" sz="1200" dirty="0">
                <a:latin typeface="+mn-lt"/>
                <a:ea typeface="Calibri" pitchFamily="34" charset="0"/>
                <a:cs typeface="Arial" panose="020B0604020202020204" pitchFamily="34" charset="0"/>
              </a:rPr>
              <a:t> weergave van 10 trends en ontwikkelingen op het gebied van toerisme en recreatie die op jouw vrije tijd van toepassing zijn.</a:t>
            </a:r>
          </a:p>
          <a:p>
            <a:pPr marL="228600" indent="-228600" fontAlgn="base"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  <a:defRPr/>
            </a:pPr>
            <a:r>
              <a:rPr lang="nl-NL" sz="1200" b="1" dirty="0">
                <a:latin typeface="+mn-lt"/>
                <a:ea typeface="Calibri" pitchFamily="34" charset="0"/>
                <a:cs typeface="Arial" panose="020B0604020202020204" pitchFamily="34" charset="0"/>
              </a:rPr>
              <a:t>Tekstuele</a:t>
            </a:r>
            <a:r>
              <a:rPr lang="nl-NL" sz="1200" dirty="0">
                <a:latin typeface="+mn-lt"/>
                <a:ea typeface="Calibri" pitchFamily="34" charset="0"/>
                <a:cs typeface="Arial" panose="020B0604020202020204" pitchFamily="34" charset="0"/>
              </a:rPr>
              <a:t> toelichting op de gekozen vrijetijdsbedrijven.</a:t>
            </a:r>
          </a:p>
        </p:txBody>
      </p:sp>
      <p:sp>
        <p:nvSpPr>
          <p:cNvPr id="17" name="Text Box 9">
            <a:extLst>
              <a:ext uri="{FF2B5EF4-FFF2-40B4-BE49-F238E27FC236}">
                <a16:creationId xmlns:a16="http://schemas.microsoft.com/office/drawing/2014/main" id="{1A3283BB-0411-4686-8691-4EE6DB16DFD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92912" y="3000073"/>
            <a:ext cx="5389952" cy="323165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marL="176213" indent="-176213">
              <a:tabLst>
                <a:tab pos="176213" algn="l"/>
                <a:tab pos="1163638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1pPr>
            <a:lvl2pPr marL="37931725" indent="-37474525">
              <a:tabLst>
                <a:tab pos="176213" algn="l"/>
                <a:tab pos="1163638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2pPr>
            <a:lvl3pPr>
              <a:tabLst>
                <a:tab pos="176213" algn="l"/>
                <a:tab pos="1163638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3pPr>
            <a:lvl4pPr>
              <a:tabLst>
                <a:tab pos="176213" algn="l"/>
                <a:tab pos="1163638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4pPr>
            <a:lvl5pPr>
              <a:tabLst>
                <a:tab pos="176213" algn="l"/>
                <a:tab pos="1163638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176213" algn="l"/>
                <a:tab pos="1163638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176213" algn="l"/>
                <a:tab pos="1163638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tabLst>
                <a:tab pos="176213" algn="l"/>
                <a:tab pos="1163638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tabLst>
                <a:tab pos="176213" algn="l"/>
                <a:tab pos="1163638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9pPr>
          </a:lstStyle>
          <a:p>
            <a:pPr marL="0" indent="0" fontAlgn="base">
              <a:spcBef>
                <a:spcPct val="0"/>
              </a:spcBef>
              <a:spcAft>
                <a:spcPct val="0"/>
              </a:spcAft>
              <a:tabLst/>
            </a:pPr>
            <a:r>
              <a:rPr lang="nl-NL" sz="1200" b="1" dirty="0" err="1">
                <a:solidFill>
                  <a:srgbClr val="7030A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Leerpad</a:t>
            </a:r>
            <a:r>
              <a:rPr lang="nl-NL" sz="1100" b="1" dirty="0">
                <a:solidFill>
                  <a:prstClr val="black"/>
                </a:solidFill>
                <a:ea typeface="Calibri" pitchFamily="34" charset="0"/>
                <a:cs typeface="Arial" charset="0"/>
              </a:rPr>
              <a:t>		         			</a:t>
            </a:r>
            <a:endParaRPr lang="nl-NL" sz="1100" b="1" dirty="0">
              <a:solidFill>
                <a:srgbClr val="0070C0"/>
              </a:solidFill>
              <a:ea typeface="Calibri" pitchFamily="34" charset="0"/>
              <a:cs typeface="Arial" charset="0"/>
            </a:endParaRPr>
          </a:p>
          <a:p>
            <a:pPr marL="228600" indent="-228600">
              <a:buFont typeface="+mj-lt"/>
              <a:buAutoNum type="arabicPeriod"/>
            </a:pPr>
            <a:r>
              <a:rPr lang="nl-NL" sz="1200" dirty="0">
                <a:latin typeface="+mn-lt"/>
                <a:ea typeface="Calibri" pitchFamily="34" charset="0"/>
                <a:cs typeface="Arial" panose="020B0604020202020204" pitchFamily="34" charset="0"/>
              </a:rPr>
              <a:t>Denk na over welke </a:t>
            </a:r>
            <a:r>
              <a:rPr lang="nl-NL" sz="1200" b="1" dirty="0">
                <a:latin typeface="+mn-lt"/>
                <a:ea typeface="Calibri" pitchFamily="34" charset="0"/>
                <a:cs typeface="Arial" panose="020B0604020202020204" pitchFamily="34" charset="0"/>
              </a:rPr>
              <a:t>vrijetijdsbedrijven</a:t>
            </a:r>
            <a:r>
              <a:rPr lang="nl-NL" sz="1200" dirty="0">
                <a:latin typeface="+mn-lt"/>
                <a:ea typeface="Calibri" pitchFamily="34" charset="0"/>
                <a:cs typeface="Arial" panose="020B0604020202020204" pitchFamily="34" charset="0"/>
              </a:rPr>
              <a:t> je </a:t>
            </a:r>
            <a:r>
              <a:rPr lang="nl-NL" sz="1200" b="1" dirty="0">
                <a:latin typeface="+mn-lt"/>
                <a:ea typeface="Calibri" pitchFamily="34" charset="0"/>
                <a:cs typeface="Arial" panose="020B0604020202020204" pitchFamily="34" charset="0"/>
              </a:rPr>
              <a:t>bezocht</a:t>
            </a:r>
            <a:r>
              <a:rPr lang="nl-NL" sz="1200" dirty="0">
                <a:latin typeface="+mn-lt"/>
                <a:ea typeface="Calibri" pitchFamily="34" charset="0"/>
                <a:cs typeface="Arial" panose="020B0604020202020204" pitchFamily="34" charset="0"/>
              </a:rPr>
              <a:t> heb en </a:t>
            </a:r>
            <a:r>
              <a:rPr lang="nl-NL" sz="1200" b="1" dirty="0">
                <a:latin typeface="+mn-lt"/>
                <a:ea typeface="Calibri" pitchFamily="34" charset="0"/>
                <a:cs typeface="Arial" panose="020B0604020202020204" pitchFamily="34" charset="0"/>
              </a:rPr>
              <a:t>vrijetijdsproducten</a:t>
            </a:r>
            <a:r>
              <a:rPr lang="nl-NL" sz="1200" dirty="0">
                <a:latin typeface="+mn-lt"/>
                <a:ea typeface="Calibri" pitchFamily="34" charset="0"/>
                <a:cs typeface="Arial" panose="020B0604020202020204" pitchFamily="34" charset="0"/>
              </a:rPr>
              <a:t> jij </a:t>
            </a:r>
            <a:r>
              <a:rPr lang="nl-NL" sz="1200" b="1" dirty="0">
                <a:latin typeface="+mn-lt"/>
                <a:ea typeface="Calibri" pitchFamily="34" charset="0"/>
                <a:cs typeface="Arial" panose="020B0604020202020204" pitchFamily="34" charset="0"/>
              </a:rPr>
              <a:t>gebruikt</a:t>
            </a:r>
            <a:r>
              <a:rPr lang="nl-NL" sz="1200" dirty="0">
                <a:latin typeface="+mn-lt"/>
                <a:ea typeface="Calibri" pitchFamily="34" charset="0"/>
                <a:cs typeface="Arial" panose="020B0604020202020204" pitchFamily="34" charset="0"/>
              </a:rPr>
              <a:t> hebt afgelopen jaar.  </a:t>
            </a:r>
            <a:br>
              <a:rPr lang="nl-NL" sz="1200" dirty="0">
                <a:latin typeface="+mn-lt"/>
                <a:ea typeface="Calibri" pitchFamily="34" charset="0"/>
                <a:cs typeface="Arial" panose="020B0604020202020204" pitchFamily="34" charset="0"/>
              </a:rPr>
            </a:br>
            <a:r>
              <a:rPr lang="nl-NL" sz="1200" dirty="0">
                <a:latin typeface="+mn-lt"/>
                <a:ea typeface="Calibri" pitchFamily="34" charset="0"/>
                <a:cs typeface="Arial" panose="020B0604020202020204" pitchFamily="34" charset="0"/>
              </a:rPr>
              <a:t>Zoek afbeeldingen die hierbij passen en denk na over jouw top 10.</a:t>
            </a:r>
          </a:p>
          <a:p>
            <a:pPr marL="228600" indent="-228600">
              <a:buFont typeface="+mj-lt"/>
              <a:buAutoNum type="arabicPeriod"/>
            </a:pPr>
            <a:r>
              <a:rPr lang="nl-NL" sz="1200" dirty="0">
                <a:latin typeface="+mn-lt"/>
                <a:ea typeface="Calibri" pitchFamily="34" charset="0"/>
                <a:cs typeface="Arial" panose="020B0604020202020204" pitchFamily="34" charset="0"/>
              </a:rPr>
              <a:t>Je gaat op zoek naar </a:t>
            </a:r>
            <a:r>
              <a:rPr lang="nl-NL" sz="1200" b="1" dirty="0">
                <a:latin typeface="+mn-lt"/>
                <a:ea typeface="Calibri" pitchFamily="34" charset="0"/>
                <a:cs typeface="Arial" panose="020B0604020202020204" pitchFamily="34" charset="0"/>
              </a:rPr>
              <a:t>trends en ontwikkelingen </a:t>
            </a:r>
            <a:r>
              <a:rPr lang="nl-NL" sz="1200" dirty="0">
                <a:latin typeface="+mn-lt"/>
                <a:ea typeface="Calibri" pitchFamily="34" charset="0"/>
                <a:cs typeface="Arial" panose="020B0604020202020204" pitchFamily="34" charset="0"/>
              </a:rPr>
              <a:t>die van invloed zijn of passen bij de vrijetijdsbedrijven en vrijetijdsproducten. </a:t>
            </a:r>
          </a:p>
          <a:p>
            <a:pPr marL="228600" indent="-228600">
              <a:buFont typeface="+mj-lt"/>
              <a:buAutoNum type="arabicPeriod"/>
            </a:pPr>
            <a:r>
              <a:rPr lang="nl-NL" sz="1200" dirty="0">
                <a:latin typeface="+mn-lt"/>
                <a:ea typeface="Calibri" pitchFamily="34" charset="0"/>
                <a:cs typeface="Arial" panose="020B0604020202020204" pitchFamily="34" charset="0"/>
              </a:rPr>
              <a:t>Je maakt een document waarin je jouw vrijetijdsbedrijven en- producten in een top 10 plaatst. Je zorgt voor een </a:t>
            </a:r>
            <a:r>
              <a:rPr lang="nl-NL" sz="1200" b="1" dirty="0">
                <a:latin typeface="+mn-lt"/>
                <a:ea typeface="Calibri" pitchFamily="34" charset="0"/>
                <a:cs typeface="Arial" panose="020B0604020202020204" pitchFamily="34" charset="0"/>
              </a:rPr>
              <a:t>toelichting per bedrijf</a:t>
            </a:r>
            <a:r>
              <a:rPr lang="nl-NL" sz="1200" dirty="0">
                <a:latin typeface="+mn-lt"/>
                <a:ea typeface="Calibri" pitchFamily="34" charset="0"/>
                <a:cs typeface="Arial" panose="020B0604020202020204" pitchFamily="34" charset="0"/>
              </a:rPr>
              <a:t>. Je schrijft per bedrijf;</a:t>
            </a:r>
            <a:br>
              <a:rPr lang="nl-NL" sz="1200" dirty="0">
                <a:latin typeface="+mn-lt"/>
                <a:ea typeface="Calibri" pitchFamily="34" charset="0"/>
                <a:cs typeface="Arial" panose="020B0604020202020204" pitchFamily="34" charset="0"/>
              </a:rPr>
            </a:br>
            <a:r>
              <a:rPr lang="nl-NL" sz="1200" dirty="0">
                <a:latin typeface="+mn-lt"/>
                <a:ea typeface="Calibri" pitchFamily="34" charset="0"/>
                <a:cs typeface="Arial" panose="020B0604020202020204" pitchFamily="34" charset="0"/>
              </a:rPr>
              <a:t>- algemene omschrijving bedrijf</a:t>
            </a:r>
            <a:br>
              <a:rPr lang="nl-NL" sz="1200" dirty="0">
                <a:latin typeface="+mn-lt"/>
                <a:ea typeface="Calibri" pitchFamily="34" charset="0"/>
                <a:cs typeface="Arial" panose="020B0604020202020204" pitchFamily="34" charset="0"/>
              </a:rPr>
            </a:br>
            <a:r>
              <a:rPr lang="nl-NL" sz="1200" dirty="0">
                <a:latin typeface="+mn-lt"/>
                <a:ea typeface="Calibri" pitchFamily="34" charset="0"/>
                <a:cs typeface="Arial" panose="020B0604020202020204" pitchFamily="34" charset="0"/>
              </a:rPr>
              <a:t>- wat doet het bedrijf </a:t>
            </a:r>
            <a:br>
              <a:rPr lang="nl-NL" sz="1200" dirty="0">
                <a:latin typeface="+mn-lt"/>
                <a:ea typeface="Calibri" pitchFamily="34" charset="0"/>
                <a:cs typeface="Arial" panose="020B0604020202020204" pitchFamily="34" charset="0"/>
              </a:rPr>
            </a:br>
            <a:r>
              <a:rPr lang="nl-NL" sz="1200" dirty="0">
                <a:latin typeface="+mn-lt"/>
                <a:ea typeface="Calibri" pitchFamily="34" charset="0"/>
                <a:cs typeface="Arial" panose="020B0604020202020204" pitchFamily="34" charset="0"/>
              </a:rPr>
              <a:t>- welke doelgroep(en) ze aantrekken</a:t>
            </a:r>
            <a:br>
              <a:rPr lang="nl-NL" sz="1200" dirty="0">
                <a:latin typeface="+mn-lt"/>
                <a:ea typeface="Calibri" pitchFamily="34" charset="0"/>
                <a:cs typeface="Arial" panose="020B0604020202020204" pitchFamily="34" charset="0"/>
              </a:rPr>
            </a:br>
            <a:r>
              <a:rPr lang="nl-NL" sz="1200" dirty="0">
                <a:latin typeface="+mn-lt"/>
                <a:ea typeface="Calibri" pitchFamily="34" charset="0"/>
                <a:cs typeface="Arial" panose="020B0604020202020204" pitchFamily="34" charset="0"/>
              </a:rPr>
              <a:t>- wat het bedrijf zou kunnen doen om jou vaker terug te laten komen, je meer geld te laten besteden of dat je er langer zou verblijven.  </a:t>
            </a:r>
          </a:p>
          <a:p>
            <a:pPr marL="228600" indent="-228600">
              <a:buFont typeface="+mj-lt"/>
              <a:buAutoNum type="arabicPeriod"/>
            </a:pPr>
            <a:r>
              <a:rPr lang="nl-NL" sz="1200" dirty="0">
                <a:latin typeface="+mn-lt"/>
                <a:ea typeface="Calibri" pitchFamily="34" charset="0"/>
                <a:cs typeface="Arial" panose="020B0604020202020204" pitchFamily="34" charset="0"/>
              </a:rPr>
              <a:t>Beschrijf in </a:t>
            </a:r>
            <a:r>
              <a:rPr lang="nl-NL" sz="1200" b="1" dirty="0">
                <a:latin typeface="+mn-lt"/>
                <a:ea typeface="Calibri" pitchFamily="34" charset="0"/>
                <a:cs typeface="Arial" panose="020B0604020202020204" pitchFamily="34" charset="0"/>
              </a:rPr>
              <a:t>je eigen woorden </a:t>
            </a:r>
            <a:r>
              <a:rPr lang="nl-NL" sz="1200" dirty="0">
                <a:latin typeface="+mn-lt"/>
                <a:ea typeface="Calibri" pitchFamily="34" charset="0"/>
                <a:cs typeface="Arial" panose="020B0604020202020204" pitchFamily="34" charset="0"/>
              </a:rPr>
              <a:t>welke 10 </a:t>
            </a:r>
            <a:r>
              <a:rPr lang="nl-NL" sz="1200" b="1" dirty="0">
                <a:latin typeface="+mn-lt"/>
                <a:ea typeface="Calibri" pitchFamily="34" charset="0"/>
                <a:cs typeface="Arial" panose="020B0604020202020204" pitchFamily="34" charset="0"/>
              </a:rPr>
              <a:t>trends of ontwikkelingen van invloed zijn </a:t>
            </a:r>
            <a:r>
              <a:rPr lang="nl-NL" sz="1200" dirty="0">
                <a:latin typeface="+mn-lt"/>
                <a:ea typeface="Calibri" pitchFamily="34" charset="0"/>
                <a:cs typeface="Arial" panose="020B0604020202020204" pitchFamily="34" charset="0"/>
              </a:rPr>
              <a:t>op jouw gekozen vrijetijdsbedrijven of vrijetijdsproducten.</a:t>
            </a:r>
          </a:p>
          <a:p>
            <a:pPr marL="228600" indent="-228600">
              <a:buFont typeface="+mj-lt"/>
              <a:buAutoNum type="arabicPeriod"/>
            </a:pPr>
            <a:r>
              <a:rPr lang="nl-NL" sz="1200" dirty="0">
                <a:latin typeface="+mn-lt"/>
                <a:ea typeface="Calibri" pitchFamily="34" charset="0"/>
                <a:cs typeface="Arial" panose="020B0604020202020204" pitchFamily="34" charset="0"/>
              </a:rPr>
              <a:t>Zorg voor </a:t>
            </a:r>
            <a:r>
              <a:rPr lang="nl-NL" sz="1200" b="1" dirty="0">
                <a:latin typeface="+mn-lt"/>
                <a:ea typeface="Calibri" pitchFamily="34" charset="0"/>
                <a:cs typeface="Arial" panose="020B0604020202020204" pitchFamily="34" charset="0"/>
              </a:rPr>
              <a:t>een net vormgegeven </a:t>
            </a:r>
            <a:r>
              <a:rPr lang="nl-NL" sz="1200" dirty="0">
                <a:latin typeface="+mn-lt"/>
                <a:ea typeface="Calibri" pitchFamily="34" charset="0"/>
                <a:cs typeface="Arial" panose="020B0604020202020204" pitchFamily="34" charset="0"/>
              </a:rPr>
              <a:t>document, dat visueel aantrekkelijk is en </a:t>
            </a:r>
            <a:br>
              <a:rPr lang="nl-NL" sz="1200" dirty="0">
                <a:latin typeface="+mn-lt"/>
                <a:ea typeface="Calibri" pitchFamily="34" charset="0"/>
                <a:cs typeface="Arial" panose="020B0604020202020204" pitchFamily="34" charset="0"/>
              </a:rPr>
            </a:br>
            <a:r>
              <a:rPr lang="nl-NL" sz="1200" b="1" dirty="0">
                <a:latin typeface="+mn-lt"/>
                <a:ea typeface="Calibri" pitchFamily="34" charset="0"/>
                <a:cs typeface="Arial" panose="020B0604020202020204" pitchFamily="34" charset="0"/>
              </a:rPr>
              <a:t>APA</a:t>
            </a:r>
            <a:r>
              <a:rPr lang="nl-NL" sz="1200" dirty="0">
                <a:latin typeface="+mn-lt"/>
                <a:ea typeface="Calibri" pitchFamily="34" charset="0"/>
                <a:cs typeface="Arial" panose="020B0604020202020204" pitchFamily="34" charset="0"/>
              </a:rPr>
              <a:t> </a:t>
            </a:r>
            <a:r>
              <a:rPr lang="nl-NL" sz="1200" b="1" dirty="0">
                <a:latin typeface="+mn-lt"/>
                <a:ea typeface="Calibri" pitchFamily="34" charset="0"/>
                <a:cs typeface="Arial" panose="020B0604020202020204" pitchFamily="34" charset="0"/>
              </a:rPr>
              <a:t>bronvermelding</a:t>
            </a:r>
            <a:r>
              <a:rPr lang="nl-NL" sz="1200" dirty="0">
                <a:latin typeface="+mn-lt"/>
                <a:ea typeface="Calibri" pitchFamily="34" charset="0"/>
                <a:cs typeface="Arial" panose="020B0604020202020204" pitchFamily="34" charset="0"/>
              </a:rPr>
              <a:t> bevat. </a:t>
            </a:r>
          </a:p>
        </p:txBody>
      </p:sp>
      <p:sp>
        <p:nvSpPr>
          <p:cNvPr id="18" name="Tekstvak 17">
            <a:extLst>
              <a:ext uri="{FF2B5EF4-FFF2-40B4-BE49-F238E27FC236}">
                <a16:creationId xmlns:a16="http://schemas.microsoft.com/office/drawing/2014/main" id="{294C441C-9EE9-4CE6-B625-6390579C2D99}"/>
              </a:ext>
            </a:extLst>
          </p:cNvPr>
          <p:cNvSpPr txBox="1"/>
          <p:nvPr/>
        </p:nvSpPr>
        <p:spPr>
          <a:xfrm>
            <a:off x="1090596" y="155741"/>
            <a:ext cx="59206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nl-NL" sz="2400" dirty="0">
                <a:solidFill>
                  <a:prstClr val="black"/>
                </a:solidFill>
                <a:latin typeface="Arial" charset="0"/>
                <a:cs typeface="Arial" charset="0"/>
              </a:rPr>
              <a:t>22-23 MLO LA3 Mijn Vrijetijd</a:t>
            </a:r>
          </a:p>
        </p:txBody>
      </p:sp>
      <p:pic>
        <p:nvPicPr>
          <p:cNvPr id="1026" name="Picture 2" descr="Hobby &amp; Vrije tijd verplaatst naar 2022 - Detail - Hobby &amp; Vrije Tijd">
            <a:extLst>
              <a:ext uri="{FF2B5EF4-FFF2-40B4-BE49-F238E27FC236}">
                <a16:creationId xmlns:a16="http://schemas.microsoft.com/office/drawing/2014/main" id="{E9E64CF1-47BD-E789-F80E-DCD2BC2DD44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880704">
            <a:off x="6693603" y="4267936"/>
            <a:ext cx="2267208" cy="2267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23581371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58E09137C68A74EA55321485504F917" ma:contentTypeVersion="17" ma:contentTypeDescription="Een nieuw document maken." ma:contentTypeScope="" ma:versionID="0f68ed45c25507020046cd58e7081853">
  <xsd:schema xmlns:xsd="http://www.w3.org/2001/XMLSchema" xmlns:xs="http://www.w3.org/2001/XMLSchema" xmlns:p="http://schemas.microsoft.com/office/2006/metadata/properties" xmlns:ns2="2c4f0c93-2979-4f27-aab2-70de95932352" xmlns:ns3="c6f82ce1-f6df-49a5-8b49-cf8409a27aa4" targetNamespace="http://schemas.microsoft.com/office/2006/metadata/properties" ma:root="true" ma:fieldsID="ed2a775c62b2ef6a30ca6d924b06821c" ns2:_="" ns3:_="">
    <xsd:import namespace="2c4f0c93-2979-4f27-aab2-70de95932352"/>
    <xsd:import namespace="c6f82ce1-f6df-49a5-8b49-cf8409a27aa4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MediaServiceDateTaken" minOccurs="0"/>
                <xsd:element ref="ns3:MediaLengthInSeconds" minOccurs="0"/>
                <xsd:element ref="ns3:MediaServiceAutoKeyPoints" minOccurs="0"/>
                <xsd:element ref="ns3:MediaServiceKeyPoints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ServiceOCR" minOccurs="0"/>
                <xsd:element ref="ns3:MediaServiceLocation" minOccurs="0"/>
                <xsd:element ref="ns3:lcf76f155ced4ddcb4097134ff3c332f" minOccurs="0"/>
                <xsd:element ref="ns2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c4f0c93-2979-4f27-aab2-70de95932352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Gedeeld met" ma:SearchPeopleOnly="false" ma:SharePointGroup="0" ma:internalName="SharedWithUsers" ma:readOnly="true" ma:showField="ImnNam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bad38e81-2dce-48e2-a4cf-6cf5e967729a}" ma:internalName="TaxCatchAll" ma:showField="CatchAllData" ma:web="2c4f0c93-2979-4f27-aab2-70de9593235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6f82ce1-f6df-49a5-8b49-cf8409a27aa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3" nillable="true" ma:displayName="Length (seconds)" ma:internalName="MediaLengthInSeconds" ma:readOnly="true">
      <xsd:simpleType>
        <xsd:restriction base="dms:Unknown"/>
      </xsd:simpleType>
    </xsd:element>
    <xsd:element name="MediaServiceAutoKeyPoints" ma:index="14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5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6" nillable="true" ma:displayName="Tags" ma:internalName="MediaServiceAutoTags" ma:readOnly="true">
      <xsd:simpleType>
        <xsd:restriction base="dms:Text"/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internalName="MediaServiceLocation" ma:readOnly="true">
      <xsd:simpleType>
        <xsd:restriction base="dms:Text"/>
      </xsd:simpleType>
    </xsd:element>
    <xsd:element name="lcf76f155ced4ddcb4097134ff3c332f" ma:index="22" nillable="true" ma:taxonomy="true" ma:internalName="lcf76f155ced4ddcb4097134ff3c332f" ma:taxonomyFieldName="MediaServiceImageTags" ma:displayName="Afbeeldingtags" ma:readOnly="false" ma:fieldId="{5cf76f15-5ced-4ddc-b409-7134ff3c332f}" ma:taxonomyMulti="true" ma:sspId="2bf06c9d-aefe-4981-8979-7b8905db0861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5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c6f82ce1-f6df-49a5-8b49-cf8409a27aa4">
      <Terms xmlns="http://schemas.microsoft.com/office/infopath/2007/PartnerControls"/>
    </lcf76f155ced4ddcb4097134ff3c332f>
    <TaxCatchAll xmlns="2c4f0c93-2979-4f27-aab2-70de95932352" xsi:nil="true"/>
  </documentManagement>
</p:properties>
</file>

<file path=customXml/itemProps1.xml><?xml version="1.0" encoding="utf-8"?>
<ds:datastoreItem xmlns:ds="http://schemas.openxmlformats.org/officeDocument/2006/customXml" ds:itemID="{BFA01286-10CC-4622-9679-7810E587ADEB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55D33844-A385-451E-9956-4AA1F9EC811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2c4f0c93-2979-4f27-aab2-70de95932352"/>
    <ds:schemaRef ds:uri="c6f82ce1-f6df-49a5-8b49-cf8409a27aa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809199B2-4B0A-4CB8-9EAF-ADFF07FD0F73}">
  <ds:schemaRefs>
    <ds:schemaRef ds:uri="http://schemas.microsoft.com/office/2006/metadata/properties"/>
    <ds:schemaRef ds:uri="http://schemas.microsoft.com/office/infopath/2007/PartnerControls"/>
    <ds:schemaRef ds:uri="c6f82ce1-f6df-49a5-8b49-cf8409a27aa4"/>
    <ds:schemaRef ds:uri="2c4f0c93-2979-4f27-aab2-70de95932352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144</TotalTime>
  <Words>350</Words>
  <Application>Microsoft Office PowerPoint</Application>
  <PresentationFormat>Breedbeeld</PresentationFormat>
  <Paragraphs>29</Paragraphs>
  <Slides>1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Kantoorthema</vt:lpstr>
      <vt:lpstr>PowerPoint-presentatie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Marieke Drabbe</dc:creator>
  <cp:lastModifiedBy>Steven Linkels</cp:lastModifiedBy>
  <cp:revision>7</cp:revision>
  <dcterms:created xsi:type="dcterms:W3CDTF">2021-08-08T18:39:46Z</dcterms:created>
  <dcterms:modified xsi:type="dcterms:W3CDTF">2023-02-08T14:05:21Z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0x0101006882E0B02A318E459AD716AC786DE572</vt:lpwstr>
  </property>
  <property fmtid="{D5CDD505-2E9C-101B-9397-08002B2CF9AE}" pid="3" name="MediaServiceImageTags">
    <vt:lpwstr/>
  </property>
</Properties>
</file>