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2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98" autoAdjust="0"/>
    <p:restoredTop sz="94660"/>
  </p:normalViewPr>
  <p:slideViewPr>
    <p:cSldViewPr snapToGrid="0">
      <p:cViewPr varScale="1">
        <p:scale>
          <a:sx n="90" d="100"/>
          <a:sy n="90" d="100"/>
        </p:scale>
        <p:origin x="58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ven Linkels" userId="82b2834b-7373-49b3-b259-2f89722ff704" providerId="ADAL" clId="{7A557EF4-0710-4AA6-A1F5-EB98243625A2}"/>
    <pc:docChg chg="modSld">
      <pc:chgData name="Steven Linkels" userId="82b2834b-7373-49b3-b259-2f89722ff704" providerId="ADAL" clId="{7A557EF4-0710-4AA6-A1F5-EB98243625A2}" dt="2023-02-08T13:48:37.364" v="18" actId="20577"/>
      <pc:docMkLst>
        <pc:docMk/>
      </pc:docMkLst>
      <pc:sldChg chg="modSp mod">
        <pc:chgData name="Steven Linkels" userId="82b2834b-7373-49b3-b259-2f89722ff704" providerId="ADAL" clId="{7A557EF4-0710-4AA6-A1F5-EB98243625A2}" dt="2023-02-08T13:48:37.364" v="18" actId="20577"/>
        <pc:sldMkLst>
          <pc:docMk/>
          <pc:sldMk cId="4132212741" sldId="256"/>
        </pc:sldMkLst>
        <pc:spChg chg="mod">
          <ac:chgData name="Steven Linkels" userId="82b2834b-7373-49b3-b259-2f89722ff704" providerId="ADAL" clId="{7A557EF4-0710-4AA6-A1F5-EB98243625A2}" dt="2023-02-08T13:46:49.327" v="1" actId="20577"/>
          <ac:spMkLst>
            <pc:docMk/>
            <pc:sldMk cId="4132212741" sldId="256"/>
            <ac:spMk id="10" creationId="{00000000-0000-0000-0000-000000000000}"/>
          </ac:spMkLst>
        </pc:spChg>
        <pc:spChg chg="mod">
          <ac:chgData name="Steven Linkels" userId="82b2834b-7373-49b3-b259-2f89722ff704" providerId="ADAL" clId="{7A557EF4-0710-4AA6-A1F5-EB98243625A2}" dt="2023-02-08T13:48:37.364" v="18" actId="20577"/>
          <ac:spMkLst>
            <pc:docMk/>
            <pc:sldMk cId="4132212741" sldId="256"/>
            <ac:spMk id="1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2565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7672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2092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2254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1068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9145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4274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9163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8405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3351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4131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75748-FF34-4248-A7F3-5541385C517F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5289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://www.voedingscentrum.nl/" TargetMode="External"/><Relationship Id="rId7" Type="http://schemas.openxmlformats.org/officeDocument/2006/relationships/image" Target="../media/image4.png"/><Relationship Id="rId12" Type="http://schemas.openxmlformats.org/officeDocument/2006/relationships/image" Target="../media/image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hyperlink" Target="http://www.kenniscentrumsportenbewegen.nl/producten/beweegrichtlijnen/#br-overzicht" TargetMode="External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009707" y="3755369"/>
            <a:ext cx="5175254" cy="249299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r>
              <a:rPr lang="nl-NL" sz="1200" b="1" dirty="0">
                <a:solidFill>
                  <a:srgbClr val="FF2F00"/>
                </a:solidFill>
                <a:latin typeface="Arial" charset="0"/>
                <a:ea typeface="Calibri" pitchFamily="34" charset="0"/>
                <a:cs typeface="Arial" charset="0"/>
              </a:rPr>
              <a:t>Stappen</a:t>
            </a:r>
            <a:r>
              <a:rPr lang="nl-NL" sz="1200" b="1" dirty="0">
                <a:latin typeface="+mj-lt"/>
                <a:ea typeface="Calibri" pitchFamily="34" charset="0"/>
                <a:cs typeface="Arial" charset="0"/>
              </a:rPr>
              <a:t>			</a:t>
            </a:r>
          </a:p>
          <a:p>
            <a:pPr indent="-171450">
              <a:buFont typeface="Arial" pitchFamily="34" charset="0"/>
              <a:buChar char="•"/>
              <a:defRPr/>
            </a:pPr>
            <a:r>
              <a:rPr lang="nl-NL" sz="1200" dirty="0">
                <a:latin typeface="+mj-lt"/>
                <a:ea typeface="Calibri" pitchFamily="34" charset="0"/>
                <a:cs typeface="Arial" panose="020B0604020202020204" pitchFamily="34" charset="0"/>
              </a:rPr>
              <a:t>Maak een account aan bij het voedingscentrum en bereken je eigen BMI</a:t>
            </a:r>
          </a:p>
          <a:p>
            <a:pPr indent="-171450">
              <a:buFont typeface="Arial" pitchFamily="34" charset="0"/>
              <a:buChar char="•"/>
              <a:defRPr/>
            </a:pPr>
            <a:r>
              <a:rPr lang="nl-NL" sz="1200" dirty="0">
                <a:latin typeface="+mj-lt"/>
                <a:ea typeface="Calibri" pitchFamily="34" charset="0"/>
                <a:cs typeface="Arial" panose="020B0604020202020204" pitchFamily="34" charset="0"/>
              </a:rPr>
              <a:t>Houd een week een eetdagboek bij m.b.v. De Eetmeter van Het Voedingscentrum. </a:t>
            </a:r>
          </a:p>
          <a:p>
            <a:pPr indent="-171450">
              <a:buFont typeface="Arial" pitchFamily="34" charset="0"/>
              <a:buChar char="•"/>
              <a:defRPr/>
            </a:pPr>
            <a:r>
              <a:rPr lang="nl-NL" sz="1200" dirty="0">
                <a:latin typeface="+mj-lt"/>
                <a:ea typeface="Calibri" pitchFamily="34" charset="0"/>
                <a:cs typeface="Arial" panose="020B0604020202020204" pitchFamily="34" charset="0"/>
              </a:rPr>
              <a:t>Kijk bij ‘Adviezen’ in De Eetmeter van Het Voedingscentrum wat er voor jou wordt aangeraden om dagelijks te eten. Kijk zowel bij de voedingstoffen als de Schijf van Vijf.</a:t>
            </a:r>
          </a:p>
          <a:p>
            <a:pPr indent="-171450">
              <a:buFont typeface="Arial" pitchFamily="34" charset="0"/>
              <a:buChar char="•"/>
              <a:defRPr/>
            </a:pPr>
            <a:r>
              <a:rPr lang="nl-NL" sz="1200" dirty="0">
                <a:latin typeface="+mj-lt"/>
                <a:ea typeface="Calibri" pitchFamily="34" charset="0"/>
                <a:cs typeface="Arial" panose="020B0604020202020204" pitchFamily="34" charset="0"/>
              </a:rPr>
              <a:t>Breng je beweegactiviteiten in beeld en bekijk of jouw beweegpatroon voldoet aan de beweegrichtlijnen.</a:t>
            </a:r>
          </a:p>
          <a:p>
            <a:pPr indent="-171450">
              <a:buFont typeface="Arial" pitchFamily="34" charset="0"/>
              <a:buChar char="•"/>
              <a:defRPr/>
            </a:pPr>
            <a:r>
              <a:rPr lang="nl-NL" sz="1200" dirty="0">
                <a:latin typeface="+mj-lt"/>
                <a:ea typeface="Calibri" pitchFamily="34" charset="0"/>
                <a:cs typeface="Arial" panose="020B0604020202020204" pitchFamily="34" charset="0"/>
              </a:rPr>
              <a:t>Beschrijf aan de hand van het ANGELO-raamwerk jouw eigen micro-omgeving, waarbij je een verschil maakt in fysiek, sociaal-cultureel, economisch en politiek.</a:t>
            </a:r>
          </a:p>
          <a:p>
            <a:pPr indent="-171450">
              <a:buFont typeface="Arial" pitchFamily="34" charset="0"/>
              <a:buChar char="•"/>
              <a:defRPr/>
            </a:pPr>
            <a:r>
              <a:rPr lang="nl-NL" sz="1200" dirty="0">
                <a:latin typeface="+mj-lt"/>
                <a:ea typeface="Calibri" pitchFamily="34" charset="0"/>
                <a:cs typeface="Arial" panose="020B0604020202020204" pitchFamily="34" charset="0"/>
              </a:rPr>
              <a:t>Analyseer je totale levensstijl en beschrijf wat opvallend is aan jouw eet- en bewegingspatroon en benoem minimaal 5 verbeterpunten.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7326299" y="2678360"/>
            <a:ext cx="4578382" cy="86177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r>
              <a:rPr lang="nl-NL" sz="1200" b="1" dirty="0">
                <a:solidFill>
                  <a:srgbClr val="FF2F00"/>
                </a:solidFill>
                <a:latin typeface="Arial" charset="0"/>
                <a:ea typeface="Calibri" pitchFamily="34" charset="0"/>
                <a:cs typeface="Arial" charset="0"/>
              </a:rPr>
              <a:t>Bijeenkomsten &amp; Tijd</a:t>
            </a:r>
          </a:p>
          <a:p>
            <a:pPr>
              <a:defRPr/>
            </a:pPr>
            <a:r>
              <a:rPr lang="nl-NL" sz="1200" dirty="0">
                <a:latin typeface="+mj-lt"/>
                <a:ea typeface="Calibri" pitchFamily="34" charset="0"/>
                <a:cs typeface="Arial" panose="020B0604020202020204" pitchFamily="34" charset="0"/>
              </a:rPr>
              <a:t>Les inleiding in een gezonde leefstijl</a:t>
            </a:r>
          </a:p>
          <a:p>
            <a:pPr>
              <a:defRPr/>
            </a:pPr>
            <a:r>
              <a:rPr lang="nl-NL" sz="1200" dirty="0">
                <a:latin typeface="+mj-lt"/>
                <a:ea typeface="Calibri" pitchFamily="34" charset="0"/>
                <a:cs typeface="Arial" panose="020B0604020202020204" pitchFamily="34" charset="0"/>
              </a:rPr>
              <a:t>Les inleiding ANGELO Raamwerk</a:t>
            </a:r>
          </a:p>
          <a:p>
            <a:pPr>
              <a:defRPr/>
            </a:pPr>
            <a:r>
              <a:rPr lang="nl-NL" sz="1200" dirty="0">
                <a:latin typeface="+mj-lt"/>
                <a:ea typeface="Calibri" pitchFamily="34" charset="0"/>
                <a:cs typeface="Arial" panose="020B0604020202020204" pitchFamily="34" charset="0"/>
              </a:rPr>
              <a:t>Expert lessen voor begeleiding leerarrangement 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7326299" y="3822428"/>
            <a:ext cx="4578382" cy="107721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r>
              <a:rPr lang="nl-NL" sz="1200" b="1" dirty="0">
                <a:solidFill>
                  <a:srgbClr val="FF2F00"/>
                </a:solidFill>
                <a:latin typeface="Arial" charset="0"/>
                <a:ea typeface="Calibri" pitchFamily="34" charset="0"/>
                <a:cs typeface="Arial" charset="0"/>
              </a:rPr>
              <a:t>Bronnen</a:t>
            </a:r>
          </a:p>
          <a:p>
            <a:pPr>
              <a:defRPr/>
            </a:pPr>
            <a:r>
              <a:rPr lang="nl-NL" sz="1300" dirty="0">
                <a:ea typeface="Calibri" pitchFamily="34" charset="0"/>
                <a:cs typeface="Arial" charset="0"/>
                <a:hlinkClick r:id="rId3"/>
              </a:rPr>
              <a:t>www.voedingscentrum.nl</a:t>
            </a:r>
            <a:endParaRPr lang="nl-NL" sz="1300" dirty="0">
              <a:ea typeface="Calibri" pitchFamily="34" charset="0"/>
              <a:cs typeface="Arial" charset="0"/>
            </a:endParaRPr>
          </a:p>
          <a:p>
            <a:pPr>
              <a:defRPr/>
            </a:pPr>
            <a:r>
              <a:rPr lang="nl-NL" sz="1300" dirty="0">
                <a:ea typeface="Calibri" pitchFamily="34" charset="0"/>
                <a:cs typeface="Arial" charset="0"/>
                <a:hlinkClick r:id="rId4"/>
              </a:rPr>
              <a:t>www.kenniscentrumsportenbewegen.nl/producten/beweegrichtlijnen/#br-overzicht</a:t>
            </a:r>
            <a:r>
              <a:rPr lang="nl-NL" sz="1300" dirty="0">
                <a:ea typeface="Calibri" pitchFamily="34" charset="0"/>
                <a:cs typeface="Arial" charset="0"/>
              </a:rPr>
              <a:t> </a:t>
            </a:r>
          </a:p>
          <a:p>
            <a:pPr>
              <a:defRPr/>
            </a:pPr>
            <a:endParaRPr lang="nl-NL" sz="1300" dirty="0">
              <a:ea typeface="Calibri" pitchFamily="34" charset="0"/>
              <a:cs typeface="Arial" charset="0"/>
            </a:endParaRPr>
          </a:p>
        </p:txBody>
      </p:sp>
      <p:sp>
        <p:nvSpPr>
          <p:cNvPr id="10" name="Rechthoek 24"/>
          <p:cNvSpPr>
            <a:spLocks noChangeArrowheads="1"/>
          </p:cNvSpPr>
          <p:nvPr/>
        </p:nvSpPr>
        <p:spPr bwMode="auto">
          <a:xfrm>
            <a:off x="1506781" y="70723"/>
            <a:ext cx="75326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nl-NL" sz="2800" dirty="0">
                <a:latin typeface="Calibri" pitchFamily="34" charset="0"/>
              </a:rPr>
              <a:t>2223 MLO LA1 Mijn leefstijl</a:t>
            </a: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7326298" y="813139"/>
            <a:ext cx="4578383" cy="15696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nl-NL" sz="1200" b="1" dirty="0">
                <a:solidFill>
                  <a:srgbClr val="FF2F00"/>
                </a:solidFill>
                <a:latin typeface="Arial" charset="0"/>
                <a:ea typeface="Calibri" pitchFamily="34" charset="0"/>
                <a:cs typeface="Arial" charset="0"/>
              </a:rPr>
              <a:t>Samenwerken</a:t>
            </a:r>
            <a:r>
              <a:rPr lang="nl-NL" sz="1200" b="1" dirty="0">
                <a:solidFill>
                  <a:srgbClr val="0070C0"/>
                </a:solidFill>
                <a:latin typeface="Arial" charset="0"/>
                <a:ea typeface="Calibri" pitchFamily="34" charset="0"/>
                <a:cs typeface="Arial" charset="0"/>
              </a:rPr>
              <a:t>	</a:t>
            </a:r>
            <a:r>
              <a:rPr lang="nl-NL" sz="1200" b="1" dirty="0">
                <a:ea typeface="Calibri" pitchFamily="34" charset="0"/>
                <a:cs typeface="Arial" charset="0"/>
              </a:rPr>
              <a:t>	 </a:t>
            </a: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latin typeface="+mj-lt"/>
                <a:ea typeface="Calibri" pitchFamily="34" charset="0"/>
                <a:cs typeface="Arial" panose="020B0604020202020204" pitchFamily="34" charset="0"/>
              </a:rPr>
              <a:t>Dit product maak je alleen.</a:t>
            </a: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latin typeface="+mj-lt"/>
                <a:ea typeface="Calibri" pitchFamily="34" charset="0"/>
                <a:cs typeface="Arial" panose="020B0604020202020204" pitchFamily="34" charset="0"/>
              </a:rPr>
              <a:t>Lever je product in via Teams</a:t>
            </a: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latin typeface="+mj-lt"/>
                <a:ea typeface="Calibri" pitchFamily="34" charset="0"/>
                <a:cs typeface="Arial" panose="020B0604020202020204" pitchFamily="34" charset="0"/>
              </a:rPr>
              <a:t>Je wordt een groepje feedback </a:t>
            </a:r>
            <a:r>
              <a:rPr lang="nl-NL" sz="1200" dirty="0" err="1">
                <a:latin typeface="+mj-lt"/>
                <a:ea typeface="Calibri" pitchFamily="34" charset="0"/>
                <a:cs typeface="Arial" panose="020B0604020202020204" pitchFamily="34" charset="0"/>
              </a:rPr>
              <a:t>friends</a:t>
            </a:r>
            <a:r>
              <a:rPr lang="nl-NL" sz="1200" dirty="0">
                <a:latin typeface="+mj-lt"/>
                <a:ea typeface="Calibri" pitchFamily="34" charset="0"/>
                <a:cs typeface="Arial" panose="020B0604020202020204" pitchFamily="34" charset="0"/>
              </a:rPr>
              <a:t> geplaatst</a:t>
            </a: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latin typeface="+mj-lt"/>
                <a:ea typeface="Calibri" pitchFamily="34" charset="0"/>
                <a:cs typeface="Arial" panose="020B0604020202020204" pitchFamily="34" charset="0"/>
              </a:rPr>
              <a:t>Geef feedback op de producten van anderen en ontvang feedback</a:t>
            </a: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latin typeface="+mj-lt"/>
                <a:ea typeface="Calibri" pitchFamily="34" charset="0"/>
                <a:cs typeface="Arial" panose="020B0604020202020204" pitchFamily="34" charset="0"/>
              </a:rPr>
              <a:t>Beschrijf in je reflectieverslag hoe je het feedback geven ervaren hebt. </a:t>
            </a: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latin typeface="+mj-lt"/>
                <a:ea typeface="Calibri" pitchFamily="34" charset="0"/>
                <a:cs typeface="Arial" panose="020B0604020202020204" pitchFamily="34" charset="0"/>
              </a:rPr>
              <a:t>Deadline product</a:t>
            </a:r>
            <a:r>
              <a:rPr lang="nl-NL" sz="1200">
                <a:latin typeface="+mj-lt"/>
                <a:ea typeface="Calibri" pitchFamily="34" charset="0"/>
                <a:cs typeface="Arial" panose="020B0604020202020204" pitchFamily="34" charset="0"/>
              </a:rPr>
              <a:t>: 28-2-2023</a:t>
            </a:r>
            <a:endParaRPr lang="nl-NL" sz="1200" dirty="0">
              <a:latin typeface="+mj-lt"/>
              <a:ea typeface="Calibri" pitchFamily="34" charset="0"/>
              <a:cs typeface="Arial" panose="020B0604020202020204" pitchFamily="34" charset="0"/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8875034" y="149253"/>
            <a:ext cx="3620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i="1" dirty="0"/>
              <a:t>Eet jij volgens de schijf van vijf?</a:t>
            </a:r>
          </a:p>
        </p:txBody>
      </p:sp>
      <p:pic>
        <p:nvPicPr>
          <p:cNvPr id="18" name="Afbeelding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88390" y="720806"/>
            <a:ext cx="385812" cy="263054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 rotWithShape="1">
          <a:blip r:embed="rId6"/>
          <a:srcRect l="17050" t="33024" r="61669" b="30375"/>
          <a:stretch/>
        </p:blipFill>
        <p:spPr>
          <a:xfrm>
            <a:off x="6888390" y="2683495"/>
            <a:ext cx="350275" cy="338696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83496" y="3920629"/>
            <a:ext cx="1143490" cy="1143490"/>
          </a:xfrm>
          <a:prstGeom prst="rect">
            <a:avLst/>
          </a:prstGeom>
        </p:spPr>
      </p:pic>
      <p:pic>
        <p:nvPicPr>
          <p:cNvPr id="22" name="Afbeelding 2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60619" y="3726134"/>
            <a:ext cx="299225" cy="290796"/>
          </a:xfrm>
          <a:prstGeom prst="rect">
            <a:avLst/>
          </a:prstGeom>
        </p:spPr>
      </p:pic>
      <p:sp>
        <p:nvSpPr>
          <p:cNvPr id="24" name="Rectangle 4">
            <a:extLst>
              <a:ext uri="{FF2B5EF4-FFF2-40B4-BE49-F238E27FC236}">
                <a16:creationId xmlns:a16="http://schemas.microsoft.com/office/drawing/2014/main" id="{C80E9160-8F30-4D9B-AB29-28DC61BAC4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6397" y="1852672"/>
            <a:ext cx="5177099" cy="15696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nl-NL" sz="1200" b="1" dirty="0">
                <a:solidFill>
                  <a:srgbClr val="FF2F00"/>
                </a:solidFill>
                <a:latin typeface="Arial" charset="0"/>
                <a:ea typeface="Calibri" pitchFamily="34" charset="0"/>
                <a:cs typeface="Arial" charset="0"/>
              </a:rPr>
              <a:t>Product</a:t>
            </a:r>
          </a:p>
          <a:p>
            <a:pPr>
              <a:defRPr/>
            </a:pPr>
            <a:r>
              <a:rPr lang="nl-NL" sz="1200" dirty="0">
                <a:latin typeface="+mj-lt"/>
                <a:ea typeface="Calibri" pitchFamily="34" charset="0"/>
                <a:cs typeface="Arial" panose="020B0604020202020204" pitchFamily="34" charset="0"/>
              </a:rPr>
              <a:t>Een verslag met daarin:</a:t>
            </a:r>
          </a:p>
          <a:p>
            <a:pPr marL="171450" indent="-171450">
              <a:buFont typeface="Arial" pitchFamily="34" charset="0"/>
              <a:buChar char="•"/>
              <a:defRPr/>
            </a:pPr>
            <a:r>
              <a:rPr lang="nl-NL" sz="1200" dirty="0">
                <a:latin typeface="+mj-lt"/>
                <a:ea typeface="Calibri" pitchFamily="34" charset="0"/>
                <a:cs typeface="Arial" panose="020B0604020202020204" pitchFamily="34" charset="0"/>
              </a:rPr>
              <a:t>De uitleg van de BMI is en een berekening van de eigen BMI</a:t>
            </a:r>
          </a:p>
          <a:p>
            <a:pPr marL="171450" indent="-171450">
              <a:buFont typeface="Arial" pitchFamily="34" charset="0"/>
              <a:buChar char="•"/>
              <a:defRPr/>
            </a:pPr>
            <a:r>
              <a:rPr lang="nl-NL" sz="1200" dirty="0">
                <a:latin typeface="+mj-lt"/>
                <a:ea typeface="Calibri" pitchFamily="34" charset="0"/>
                <a:cs typeface="Arial" panose="020B0604020202020204" pitchFamily="34" charset="0"/>
              </a:rPr>
              <a:t>Een eetdagboek met berekening van kcal, eiwitten, koolhydraten en vetten</a:t>
            </a:r>
          </a:p>
          <a:p>
            <a:pPr marL="171450" indent="-171450">
              <a:buFont typeface="Arial" pitchFamily="34" charset="0"/>
              <a:buChar char="•"/>
              <a:defRPr/>
            </a:pPr>
            <a:r>
              <a:rPr lang="nl-NL" sz="1200" dirty="0">
                <a:latin typeface="+mj-lt"/>
                <a:ea typeface="Calibri" pitchFamily="34" charset="0"/>
                <a:cs typeface="Arial" panose="020B0604020202020204" pitchFamily="34" charset="0"/>
              </a:rPr>
              <a:t>Advies van het voedingscentrum voor voeding uit de Schijf van Vijf </a:t>
            </a:r>
          </a:p>
          <a:p>
            <a:pPr marL="171450" indent="-171450">
              <a:buFont typeface="Arial" pitchFamily="34" charset="0"/>
              <a:buChar char="•"/>
              <a:defRPr/>
            </a:pPr>
            <a:r>
              <a:rPr lang="nl-NL" sz="1200" dirty="0">
                <a:latin typeface="+mj-lt"/>
                <a:ea typeface="Calibri" pitchFamily="34" charset="0"/>
                <a:cs typeface="Arial" panose="020B0604020202020204" pitchFamily="34" charset="0"/>
              </a:rPr>
              <a:t>Een ingevulde </a:t>
            </a:r>
            <a:r>
              <a:rPr lang="nl-NL" sz="1200" b="1" i="1" dirty="0">
                <a:latin typeface="+mj-lt"/>
                <a:ea typeface="Calibri" pitchFamily="34" charset="0"/>
                <a:cs typeface="Arial" panose="020B0604020202020204" pitchFamily="34" charset="0"/>
              </a:rPr>
              <a:t>micro</a:t>
            </a:r>
            <a:r>
              <a:rPr lang="nl-NL" sz="1200" i="1" dirty="0">
                <a:latin typeface="+mj-lt"/>
                <a:ea typeface="Calibri" pitchFamily="34" charset="0"/>
                <a:cs typeface="Arial" panose="020B0604020202020204" pitchFamily="34" charset="0"/>
              </a:rPr>
              <a:t> </a:t>
            </a:r>
            <a:r>
              <a:rPr lang="nl-NL" sz="1200" dirty="0">
                <a:latin typeface="+mj-lt"/>
                <a:ea typeface="Calibri" pitchFamily="34" charset="0"/>
                <a:cs typeface="Arial" panose="020B0604020202020204" pitchFamily="34" charset="0"/>
              </a:rPr>
              <a:t>omgeving van het Angelo-raamwerk</a:t>
            </a:r>
          </a:p>
          <a:p>
            <a:pPr marL="171450" indent="-171450">
              <a:buFont typeface="Arial" pitchFamily="34" charset="0"/>
              <a:buChar char="•"/>
              <a:defRPr/>
            </a:pPr>
            <a:r>
              <a:rPr lang="nl-NL" sz="1200" dirty="0">
                <a:latin typeface="+mj-lt"/>
                <a:ea typeface="Calibri" pitchFamily="34" charset="0"/>
                <a:cs typeface="Arial" panose="020B0604020202020204" pitchFamily="34" charset="0"/>
              </a:rPr>
              <a:t>Een analyse van jouw eet- en beweegpatroon </a:t>
            </a:r>
          </a:p>
          <a:p>
            <a:pPr marL="171450" indent="-171450">
              <a:buFont typeface="Arial" pitchFamily="34" charset="0"/>
              <a:buChar char="•"/>
              <a:defRPr/>
            </a:pPr>
            <a:r>
              <a:rPr lang="nl-NL" sz="1200" dirty="0">
                <a:latin typeface="+mj-lt"/>
                <a:ea typeface="Calibri" pitchFamily="34" charset="0"/>
                <a:cs typeface="Arial" panose="020B0604020202020204" pitchFamily="34" charset="0"/>
              </a:rPr>
              <a:t>Een conclusie en 5 mogelijke verbeterpunten voor eigen leefstijl</a:t>
            </a:r>
          </a:p>
        </p:txBody>
      </p:sp>
      <p:pic>
        <p:nvPicPr>
          <p:cNvPr id="25" name="Afbeelding 24">
            <a:extLst>
              <a:ext uri="{FF2B5EF4-FFF2-40B4-BE49-F238E27FC236}">
                <a16:creationId xmlns:a16="http://schemas.microsoft.com/office/drawing/2014/main" id="{9C97C9E4-37BF-43A6-A247-C2018E2E702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8560" y="1929530"/>
            <a:ext cx="308560" cy="376548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B12BDCAD-7185-46ED-9DED-C90E2EB36D0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3034" y="3559015"/>
            <a:ext cx="333322" cy="521108"/>
          </a:xfrm>
          <a:prstGeom prst="rect">
            <a:avLst/>
          </a:prstGeom>
        </p:spPr>
      </p:pic>
      <p:sp>
        <p:nvSpPr>
          <p:cNvPr id="27" name="Rectangle 3">
            <a:extLst>
              <a:ext uri="{FF2B5EF4-FFF2-40B4-BE49-F238E27FC236}">
                <a16:creationId xmlns:a16="http://schemas.microsoft.com/office/drawing/2014/main" id="{81058F74-5AFA-4A93-B616-831449EC63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7859" y="721386"/>
            <a:ext cx="5175637" cy="10156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nl-NL" sz="1200" b="1" dirty="0">
                <a:solidFill>
                  <a:srgbClr val="FF2F00"/>
                </a:solidFill>
                <a:latin typeface="Arial" charset="0"/>
                <a:ea typeface="Calibri" pitchFamily="34" charset="0"/>
                <a:cs typeface="Arial" charset="0"/>
              </a:rPr>
              <a:t>Leerdoel</a:t>
            </a:r>
          </a:p>
          <a:p>
            <a:pPr>
              <a:defRPr/>
            </a:pPr>
            <a:r>
              <a:rPr lang="nl-NL" sz="1200" dirty="0">
                <a:latin typeface="+mj-lt"/>
                <a:ea typeface="Calibri" pitchFamily="34" charset="0"/>
                <a:cs typeface="Arial" panose="020B0604020202020204" pitchFamily="34" charset="0"/>
              </a:rPr>
              <a:t>Je </a:t>
            </a:r>
            <a:r>
              <a:rPr lang="nl-NL" sz="1200">
                <a:latin typeface="+mj-lt"/>
                <a:ea typeface="Calibri" pitchFamily="34" charset="0"/>
                <a:cs typeface="Arial" panose="020B0604020202020204" pitchFamily="34" charset="0"/>
              </a:rPr>
              <a:t>eigen eet- </a:t>
            </a:r>
            <a:r>
              <a:rPr lang="nl-NL" sz="1200" dirty="0">
                <a:latin typeface="+mj-lt"/>
                <a:ea typeface="Calibri" pitchFamily="34" charset="0"/>
                <a:cs typeface="Arial" panose="020B0604020202020204" pitchFamily="34" charset="0"/>
              </a:rPr>
              <a:t>en beweegpatroon in kaart brengen, beoordelen en verbeterpunten aandragen.</a:t>
            </a:r>
          </a:p>
          <a:p>
            <a:pPr>
              <a:defRPr/>
            </a:pPr>
            <a:r>
              <a:rPr lang="nl-NL" sz="1200" dirty="0">
                <a:latin typeface="+mj-lt"/>
                <a:ea typeface="Calibri" pitchFamily="34" charset="0"/>
                <a:cs typeface="Arial" panose="020B0604020202020204" pitchFamily="34" charset="0"/>
              </a:rPr>
              <a:t>Aan de hand van ANGELO-raamwerk toelichten welke omgevingsfactoren mede jouw lifestyle bepalen.</a:t>
            </a:r>
          </a:p>
        </p:txBody>
      </p:sp>
      <p:pic>
        <p:nvPicPr>
          <p:cNvPr id="28" name="Afbeelding 27">
            <a:extLst>
              <a:ext uri="{FF2B5EF4-FFF2-40B4-BE49-F238E27FC236}">
                <a16:creationId xmlns:a16="http://schemas.microsoft.com/office/drawing/2014/main" id="{884E4AB6-AD9C-4591-A2EB-BCF8B4B274CF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21805" r="10840"/>
          <a:stretch/>
        </p:blipFill>
        <p:spPr>
          <a:xfrm>
            <a:off x="545746" y="631658"/>
            <a:ext cx="371924" cy="512438"/>
          </a:xfrm>
          <a:prstGeom prst="rect">
            <a:avLst/>
          </a:prstGeom>
        </p:spPr>
      </p:pic>
      <p:pic>
        <p:nvPicPr>
          <p:cNvPr id="1026" name="Picture 2" descr="Hoeveel moet je bewegen volgens de beweegrichtlijnen? – Allesoversport.nl">
            <a:extLst>
              <a:ext uri="{FF2B5EF4-FFF2-40B4-BE49-F238E27FC236}">
                <a16:creationId xmlns:a16="http://schemas.microsoft.com/office/drawing/2014/main" id="{027E83F7-2E05-2C2E-3DDA-1A0DF1409F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1705" y="5106941"/>
            <a:ext cx="2348948" cy="1323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221274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8E09137C68A74EA55321485504F917" ma:contentTypeVersion="17" ma:contentTypeDescription="Een nieuw document maken." ma:contentTypeScope="" ma:versionID="0f68ed45c25507020046cd58e7081853">
  <xsd:schema xmlns:xsd="http://www.w3.org/2001/XMLSchema" xmlns:xs="http://www.w3.org/2001/XMLSchema" xmlns:p="http://schemas.microsoft.com/office/2006/metadata/properties" xmlns:ns2="2c4f0c93-2979-4f27-aab2-70de95932352" xmlns:ns3="c6f82ce1-f6df-49a5-8b49-cf8409a27aa4" targetNamespace="http://schemas.microsoft.com/office/2006/metadata/properties" ma:root="true" ma:fieldsID="ed2a775c62b2ef6a30ca6d924b06821c" ns2:_="" ns3:_="">
    <xsd:import namespace="2c4f0c93-2979-4f27-aab2-70de95932352"/>
    <xsd:import namespace="c6f82ce1-f6df-49a5-8b49-cf8409a27aa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4f0c93-2979-4f27-aab2-70de9593235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bad38e81-2dce-48e2-a4cf-6cf5e967729a}" ma:internalName="TaxCatchAll" ma:showField="CatchAllData" ma:web="2c4f0c93-2979-4f27-aab2-70de9593235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f82ce1-f6df-49a5-8b49-cf8409a27a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2bf06c9d-aefe-4981-8979-7b8905db086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6f82ce1-f6df-49a5-8b49-cf8409a27aa4">
      <Terms xmlns="http://schemas.microsoft.com/office/infopath/2007/PartnerControls"/>
    </lcf76f155ced4ddcb4097134ff3c332f>
    <TaxCatchAll xmlns="2c4f0c93-2979-4f27-aab2-70de95932352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BB26079-E85E-44FB-92E0-82BEF96248A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c4f0c93-2979-4f27-aab2-70de95932352"/>
    <ds:schemaRef ds:uri="c6f82ce1-f6df-49a5-8b49-cf8409a27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26F56FF-02AA-4190-96A4-73CFF598F94C}">
  <ds:schemaRefs>
    <ds:schemaRef ds:uri="http://purl.org/dc/terms/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47a28104-336f-447d-946e-e305ac2bcd47"/>
    <ds:schemaRef ds:uri="http://schemas.openxmlformats.org/package/2006/metadata/core-properties"/>
    <ds:schemaRef ds:uri="34354c1b-6b8c-435b-ad50-990538c19557"/>
    <ds:schemaRef ds:uri="http://schemas.microsoft.com/office/infopath/2007/PartnerControls"/>
    <ds:schemaRef ds:uri="http://purl.org/dc/dcmitype/"/>
    <ds:schemaRef ds:uri="http://purl.org/dc/elements/1.1/"/>
    <ds:schemaRef ds:uri="c6f82ce1-f6df-49a5-8b49-cf8409a27aa4"/>
    <ds:schemaRef ds:uri="2c4f0c93-2979-4f27-aab2-70de95932352"/>
  </ds:schemaRefs>
</ds:datastoreItem>
</file>

<file path=customXml/itemProps3.xml><?xml version="1.0" encoding="utf-8"?>
<ds:datastoreItem xmlns:ds="http://schemas.openxmlformats.org/officeDocument/2006/customXml" ds:itemID="{2C6E5AAF-5DDF-4CEF-B534-0AB16184530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1671</TotalTime>
  <Words>317</Words>
  <Application>Microsoft Office PowerPoint</Application>
  <PresentationFormat>Breedbeeld</PresentationFormat>
  <Paragraphs>34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Marieke Drabbe</dc:creator>
  <cp:lastModifiedBy>Steven Linkels</cp:lastModifiedBy>
  <cp:revision>18</cp:revision>
  <cp:lastPrinted>2022-06-27T08:48:34Z</cp:lastPrinted>
  <dcterms:created xsi:type="dcterms:W3CDTF">2017-04-20T10:37:43Z</dcterms:created>
  <dcterms:modified xsi:type="dcterms:W3CDTF">2023-02-08T13:48:39Z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0x010100858E09137C68A74EA55321485504F917</vt:lpwstr>
  </property>
  <property fmtid="{D5CDD505-2E9C-101B-9397-08002B2CF9AE}" pid="3" name="MediaServiceImageTags">
    <vt:lpwstr/>
  </property>
</Properties>
</file>