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4"/>
  </p:sldMasterIdLst>
  <p:sldIdLst>
    <p:sldId id="256" r:id="rId5"/>
    <p:sldId id="261" r:id="rId6"/>
    <p:sldId id="257" r:id="rId7"/>
    <p:sldId id="258" r:id="rId8"/>
    <p:sldId id="259" r:id="rId9"/>
    <p:sldId id="260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98" autoAdjust="0"/>
    <p:restoredTop sz="94660"/>
  </p:normalViewPr>
  <p:slideViewPr>
    <p:cSldViewPr snapToGrid="0">
      <p:cViewPr varScale="1">
        <p:scale>
          <a:sx n="117" d="100"/>
          <a:sy n="117" d="100"/>
        </p:scale>
        <p:origin x="298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48A87A34-81AB-432B-8DAE-1953F412C126}" type="datetimeFigureOut">
              <a:rPr lang="en-US" dirty="0"/>
              <a:pPr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6/6/2022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  <a:p>
            <a:pPr lvl="5"/>
            <a:r>
              <a:rPr lang="en-US" dirty="0"/>
              <a:t>6</a:t>
            </a:r>
          </a:p>
          <a:p>
            <a:pPr lvl="6"/>
            <a:r>
              <a:rPr lang="en-US" dirty="0"/>
              <a:t>7</a:t>
            </a:r>
          </a:p>
          <a:p>
            <a:pPr lvl="7"/>
            <a:r>
              <a:rPr lang="en-US" dirty="0"/>
              <a:t>8</a:t>
            </a:r>
          </a:p>
          <a:p>
            <a:pPr lvl="8"/>
            <a:r>
              <a:rPr lang="en-US" dirty="0"/>
              <a:t>9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6/6/2022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Evaluatie van zorg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85630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Student kan de stappen van het </a:t>
            </a:r>
            <a:r>
              <a:rPr lang="nl-NL" smtClean="0"/>
              <a:t>evaluatieproces benoemen</a:t>
            </a: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819800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Evaluatie van zorgproces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fontAlgn="base"/>
            <a:r>
              <a:rPr lang="nl-NL" dirty="0"/>
              <a:t>In Verpleegplan zijn vaste, geplande evaluatiemomenten opgenomen: tijdens en bij afsluiting van het verpleegproces 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Ongeplande evaluatiemomenten: spontaan naar aanleiding van signalen tijdens zorg door zorgvrager of mantelzorg</a:t>
            </a:r>
            <a:r>
              <a:rPr lang="en-US" dirty="0"/>
              <a:t>​</a:t>
            </a:r>
          </a:p>
          <a:p>
            <a:pPr fontAlgn="base"/>
            <a:r>
              <a:rPr lang="nl-NL" u="sng" dirty="0"/>
              <a:t>Doel</a:t>
            </a:r>
            <a:r>
              <a:rPr lang="nl-NL" dirty="0"/>
              <a:t>: kritisch kijken </a:t>
            </a:r>
            <a:r>
              <a:rPr lang="nl-NL" dirty="0" smtClean="0"/>
              <a:t>naar de te </a:t>
            </a:r>
            <a:r>
              <a:rPr lang="nl-NL" dirty="0"/>
              <a:t>behalen zorgdoelen (RUMBA/SMART) en waar mogelijk verbeterpunten inbrengen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​</a:t>
            </a:r>
          </a:p>
          <a:p>
            <a:pPr fontAlgn="base"/>
            <a:r>
              <a:rPr lang="nl-NL" dirty="0"/>
              <a:t>​</a:t>
            </a:r>
          </a:p>
          <a:p>
            <a:pPr fontAlgn="base"/>
            <a:r>
              <a:rPr lang="nl-NL" dirty="0"/>
              <a:t>​</a:t>
            </a:r>
          </a:p>
          <a:p>
            <a:pPr fontAlgn="base"/>
            <a:r>
              <a:rPr lang="nl-NL" b="1" dirty="0"/>
              <a:t>Productevaluatie: </a:t>
            </a:r>
            <a:r>
              <a:rPr lang="nl-NL" dirty="0"/>
              <a:t>hierbij kijk je of het beoogde verpleegkundig doel is behaald</a:t>
            </a:r>
            <a:r>
              <a:rPr lang="en-US" dirty="0"/>
              <a:t>​</a:t>
            </a:r>
          </a:p>
          <a:p>
            <a:pPr fontAlgn="base"/>
            <a:r>
              <a:rPr lang="nl-NL" b="1" dirty="0"/>
              <a:t>Procesevaluatie</a:t>
            </a:r>
            <a:r>
              <a:rPr lang="nl-NL" dirty="0"/>
              <a:t>: dit gaat over wijze waarop de verpleegkundige zorg is geleverd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​</a:t>
            </a:r>
          </a:p>
          <a:p>
            <a:pPr fontAlgn="base"/>
            <a:r>
              <a:rPr lang="nl-NL" u="sng" dirty="0"/>
              <a:t>Door evaluatie wordt duidelijk: </a:t>
            </a:r>
            <a:r>
              <a:rPr lang="nl-NL" b="1" u="sng" dirty="0"/>
              <a:t> 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Adequaatheid verpleegkundig handelen tijdens verpleegkundig proces: o.a. besluitvorming over en uitvoering van geplande zorg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Samenwerking en interactie tussen zorgvrager/zorgverleners en zorgverleners onderling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​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1164133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Verpleegkundig doel:</a:t>
            </a:r>
            <a:r>
              <a:rPr lang="nl-NL" dirty="0"/>
              <a:t>​</a:t>
            </a:r>
            <a:br>
              <a:rPr lang="nl-NL" dirty="0"/>
            </a:br>
            <a:r>
              <a:rPr lang="nl-NL" b="1" dirty="0"/>
              <a:t>is het wenselijk resultaat behaald?</a:t>
            </a:r>
            <a:r>
              <a:rPr lang="nl-NL" dirty="0"/>
              <a:t>​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fontAlgn="base"/>
            <a:r>
              <a:rPr lang="nl-NL" dirty="0"/>
              <a:t>Productevaluatie: is het </a:t>
            </a:r>
            <a:r>
              <a:rPr lang="nl-NL" u="sng" dirty="0"/>
              <a:t>beoogde</a:t>
            </a:r>
            <a:r>
              <a:rPr lang="nl-NL" dirty="0"/>
              <a:t>, verpleegkundige doel ook </a:t>
            </a:r>
            <a:r>
              <a:rPr lang="nl-NL" u="sng" dirty="0"/>
              <a:t>feitelijk</a:t>
            </a:r>
            <a:r>
              <a:rPr lang="nl-NL" dirty="0"/>
              <a:t> behaald?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Verpleegkundig doel moet volgens model RUMBA </a:t>
            </a:r>
            <a:r>
              <a:rPr lang="nl-NL" dirty="0" smtClean="0"/>
              <a:t>zijn</a:t>
            </a:r>
            <a:r>
              <a:rPr lang="nl-NL" dirty="0"/>
              <a:t> opgesteld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R = relevant (specifiek)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U = </a:t>
            </a:r>
            <a:r>
              <a:rPr lang="nl-NL" dirty="0" err="1"/>
              <a:t>understandable</a:t>
            </a:r>
            <a:r>
              <a:rPr lang="nl-NL" dirty="0"/>
              <a:t> (begrijpelijk omschreven)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M = </a:t>
            </a:r>
            <a:r>
              <a:rPr lang="nl-NL" dirty="0" err="1"/>
              <a:t>measurable</a:t>
            </a:r>
            <a:r>
              <a:rPr lang="nl-NL" dirty="0"/>
              <a:t> (meetbaar)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B = </a:t>
            </a:r>
            <a:r>
              <a:rPr lang="nl-NL" dirty="0" err="1"/>
              <a:t>behavioral</a:t>
            </a:r>
            <a:r>
              <a:rPr lang="nl-NL" dirty="0"/>
              <a:t> (concreet, waarneembaar gedrag)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A = </a:t>
            </a:r>
            <a:r>
              <a:rPr lang="nl-NL" dirty="0" err="1"/>
              <a:t>attainable</a:t>
            </a:r>
            <a:r>
              <a:rPr lang="nl-NL" dirty="0"/>
              <a:t> (haalbaar)</a:t>
            </a:r>
            <a:r>
              <a:rPr lang="en-US" dirty="0"/>
              <a:t>​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688548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4 stappen in het Evaluatieproces</a:t>
            </a:r>
            <a:r>
              <a:rPr lang="nl-NL" dirty="0"/>
              <a:t>​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fontAlgn="base"/>
            <a:r>
              <a:rPr lang="nl-NL" u="sng" dirty="0"/>
              <a:t>Stap 1</a:t>
            </a:r>
            <a:r>
              <a:rPr lang="nl-NL" dirty="0"/>
              <a:t>: het gewenste resultaat (verpleegkundig doel) bepaalt welke gegevens voor evaluatie nodig zijn</a:t>
            </a:r>
            <a:r>
              <a:rPr lang="en-US" dirty="0"/>
              <a:t>​</a:t>
            </a:r>
          </a:p>
          <a:p>
            <a:pPr fontAlgn="base"/>
            <a:r>
              <a:rPr lang="nl-NL" dirty="0" smtClean="0"/>
              <a:t>Cognitief functioneren </a:t>
            </a:r>
            <a:r>
              <a:rPr lang="nl-NL" dirty="0"/>
              <a:t>(verworven kennis)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Psychomotorisch </a:t>
            </a:r>
            <a:r>
              <a:rPr lang="nl-NL" dirty="0" smtClean="0"/>
              <a:t>functioneren </a:t>
            </a:r>
            <a:r>
              <a:rPr lang="nl-NL" dirty="0"/>
              <a:t>(aangeleerde vaardigheid)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Affectief </a:t>
            </a:r>
            <a:r>
              <a:rPr lang="nl-NL" dirty="0" smtClean="0"/>
              <a:t>functioneren </a:t>
            </a:r>
            <a:r>
              <a:rPr lang="nl-NL" dirty="0"/>
              <a:t>(verandering in gevoelsleven)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Lichamelijk </a:t>
            </a:r>
            <a:r>
              <a:rPr lang="nl-NL" dirty="0" smtClean="0"/>
              <a:t>functioneren(functioneren </a:t>
            </a:r>
            <a:r>
              <a:rPr lang="nl-NL" dirty="0"/>
              <a:t>lichaam)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​</a:t>
            </a:r>
          </a:p>
          <a:p>
            <a:pPr fontAlgn="base"/>
            <a:r>
              <a:rPr lang="nl-NL" dirty="0"/>
              <a:t>Informatiebronnen bij evaluatie: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Verpleegkundig dossier, observatielijsten, tussenevaluatiemomenten, verslag patiëntoverleg, gespreksverslag mantelzorg</a:t>
            </a:r>
            <a:r>
              <a:rPr lang="en-US" dirty="0"/>
              <a:t>​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7648167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Stap 2, 3 en 4 in het evaluatieproces</a:t>
            </a:r>
            <a:r>
              <a:rPr lang="nl-NL" dirty="0"/>
              <a:t>​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fontAlgn="base"/>
            <a:r>
              <a:rPr lang="nl-NL" u="sng" dirty="0"/>
              <a:t>Stap 2</a:t>
            </a:r>
            <a:r>
              <a:rPr lang="nl-NL" dirty="0"/>
              <a:t>: productevaluatie → 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- vergelijken van feitelijke resultaten met de gestelde zorgdoelen</a:t>
            </a:r>
            <a:r>
              <a:rPr lang="en-US" dirty="0"/>
              <a:t>​</a:t>
            </a:r>
          </a:p>
          <a:p>
            <a:pPr fontAlgn="base"/>
            <a:r>
              <a:rPr lang="nl-NL" u="sng" dirty="0"/>
              <a:t>Stap 3</a:t>
            </a:r>
            <a:r>
              <a:rPr lang="nl-NL" dirty="0"/>
              <a:t>: beoordeel de uitkomst van de gemaakte vergelijking bij stap 2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Zijn de doelen geheel, gedeeltelijk of niet gehaald?</a:t>
            </a:r>
            <a:r>
              <a:rPr lang="en-US" dirty="0"/>
              <a:t>​</a:t>
            </a:r>
          </a:p>
          <a:p>
            <a:pPr fontAlgn="base"/>
            <a:r>
              <a:rPr lang="nl-NL" u="sng" dirty="0"/>
              <a:t>Stap 4</a:t>
            </a:r>
            <a:r>
              <a:rPr lang="nl-NL" dirty="0"/>
              <a:t>: procesevaluatie → 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was het verpleegkundig handelen adequaat?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hoe is de zorg verleend?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op welke wijze is het resultaat tot stand gekomen?</a:t>
            </a:r>
            <a:r>
              <a:rPr lang="en-US" dirty="0"/>
              <a:t>​</a:t>
            </a:r>
          </a:p>
          <a:p>
            <a:pPr fontAlgn="base"/>
            <a:r>
              <a:rPr lang="nl-NL" u="sng" dirty="0"/>
              <a:t>Stap 5</a:t>
            </a:r>
            <a:r>
              <a:rPr lang="nl-NL" dirty="0"/>
              <a:t>: resultaten van de evaluatie opnemen in verpleegplan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bijstellen van het verpleegplan</a:t>
            </a:r>
            <a:r>
              <a:rPr lang="en-US" dirty="0"/>
              <a:t>​</a:t>
            </a:r>
          </a:p>
          <a:p>
            <a:pPr fontAlgn="base"/>
            <a:r>
              <a:rPr lang="nl-NL" dirty="0"/>
              <a:t>afsluiten zorgverlening</a:t>
            </a:r>
            <a:r>
              <a:rPr lang="en-US" dirty="0"/>
              <a:t>​</a:t>
            </a:r>
          </a:p>
        </p:txBody>
      </p:sp>
    </p:spTree>
    <p:extLst>
      <p:ext uri="{BB962C8B-B14F-4D97-AF65-F5344CB8AC3E}">
        <p14:creationId xmlns:p14="http://schemas.microsoft.com/office/powerpoint/2010/main" val="727806197"/>
      </p:ext>
    </p:extLst>
  </p:cSld>
  <p:clrMapOvr>
    <a:masterClrMapping/>
  </p:clrMapOvr>
</p:sld>
</file>

<file path=ppt/theme/theme1.xml><?xml version="1.0" encoding="utf-8"?>
<a:theme xmlns:a="http://schemas.openxmlformats.org/drawingml/2006/main" name="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78C30D"/>
      </a:accent1>
      <a:accent2>
        <a:srgbClr val="099B62"/>
      </a:accent2>
      <a:accent3>
        <a:srgbClr val="21CFDF"/>
      </a:accent3>
      <a:accent4>
        <a:srgbClr val="179FDF"/>
      </a:accent4>
      <a:accent5>
        <a:srgbClr val="E75710"/>
      </a:accent5>
      <a:accent6>
        <a:srgbClr val="F89C19"/>
      </a:accent6>
      <a:hlink>
        <a:srgbClr val="7CDE25"/>
      </a:hlink>
      <a:folHlink>
        <a:srgbClr val="BCE8A8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C0EF0781-FB17-4F1F-B3B1-699933968CE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BA9EA811DD6C54AAD0A1ADBC92F61E6" ma:contentTypeVersion="14" ma:contentTypeDescription="Create a new document." ma:contentTypeScope="" ma:versionID="64c7d56ae3cac4b20864369c14eea9b8">
  <xsd:schema xmlns:xsd="http://www.w3.org/2001/XMLSchema" xmlns:xs="http://www.w3.org/2001/XMLSchema" xmlns:p="http://schemas.microsoft.com/office/2006/metadata/properties" xmlns:ns3="a6504cf4-77b8-4cdb-9913-5f38ee5ef35a" xmlns:ns4="fcccff2f-b3ca-4750-ba09-416dc4b90b61" targetNamespace="http://schemas.microsoft.com/office/2006/metadata/properties" ma:root="true" ma:fieldsID="4adc7abb2115f06983c60550f53efe57" ns3:_="" ns4:_="">
    <xsd:import namespace="a6504cf4-77b8-4cdb-9913-5f38ee5ef35a"/>
    <xsd:import namespace="fcccff2f-b3ca-4750-ba09-416dc4b90b61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DateTaken" minOccurs="0"/>
                <xsd:element ref="ns3:MediaServiceLocation" minOccurs="0"/>
                <xsd:element ref="ns3:MediaServiceGenerationTime" minOccurs="0"/>
                <xsd:element ref="ns3:MediaServiceEventHashCode" minOccurs="0"/>
                <xsd:element ref="ns4:SharedWithUsers" minOccurs="0"/>
                <xsd:element ref="ns4:SharedWithDetails" minOccurs="0"/>
                <xsd:element ref="ns4:SharingHintHash" minOccurs="0"/>
                <xsd:element ref="ns3:MediaLengthInSeconds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6504cf4-77b8-4cdb-9913-5f38ee5ef35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3" nillable="true" ma:displayName="Location" ma:internalName="MediaServiceLocation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9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KeyPoints" ma:index="2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cccff2f-b3ca-4750-ba09-416dc4b90b61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8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44AEC6AD-8B68-41BA-A045-3DCF8E8057C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0E935093-E25B-4B6F-860B-970FAC30F6C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6504cf4-77b8-4cdb-9913-5f38ee5ef35a"/>
    <ds:schemaRef ds:uri="fcccff2f-b3ca-4750-ba09-416dc4b90b6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3CBDC47D-937B-47A0-8D48-F43471DE579A}">
  <ds:schemaRefs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fcccff2f-b3ca-4750-ba09-416dc4b90b61"/>
    <ds:schemaRef ds:uri="a6504cf4-77b8-4cdb-9913-5f38ee5ef35a"/>
    <ds:schemaRef ds:uri="http://schemas.microsoft.com/office/2006/metadata/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TM16401371[[fn=Atlas]]</Template>
  <TotalTime>6</TotalTime>
  <Words>398</Words>
  <Application>Microsoft Office PowerPoint</Application>
  <PresentationFormat>Breedbeeld</PresentationFormat>
  <Paragraphs>46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Calibri Light</vt:lpstr>
      <vt:lpstr>Rockwell</vt:lpstr>
      <vt:lpstr>Wingdings</vt:lpstr>
      <vt:lpstr>Atlas</vt:lpstr>
      <vt:lpstr>Evaluatie van zorg</vt:lpstr>
      <vt:lpstr>Doelen</vt:lpstr>
      <vt:lpstr>Evaluatie van zorgproces</vt:lpstr>
      <vt:lpstr>Verpleegkundig doel:​ is het wenselijk resultaat behaald?​</vt:lpstr>
      <vt:lpstr>4 stappen in het Evaluatieproces​</vt:lpstr>
      <vt:lpstr>Stap 2, 3 en 4 in het evaluatieproces​</vt:lpstr>
    </vt:vector>
  </TitlesOfParts>
  <Company>ROC Drenthe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Evaluatie van zorg</dc:title>
  <dc:creator>van der Meer, Elske</dc:creator>
  <cp:lastModifiedBy>van der Meer, Elske</cp:lastModifiedBy>
  <cp:revision>2</cp:revision>
  <dcterms:created xsi:type="dcterms:W3CDTF">2022-06-06T11:52:07Z</dcterms:created>
  <dcterms:modified xsi:type="dcterms:W3CDTF">2022-06-06T18:28:48Z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0x0101009BA9EA811DD6C54AAD0A1ADBC92F61E6</vt:lpwstr>
  </property>
</Properties>
</file>

<file path=docProps/thumbnail.jpeg>
</file>