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1" r:id="rId3"/>
    <p:sldId id="257" r:id="rId4"/>
    <p:sldId id="258" r:id="rId5"/>
    <p:sldId id="259" r:id="rId6"/>
    <p:sldId id="260" r:id="rId7"/>
    <p:sldId id="263" r:id="rId8"/>
    <p:sldId id="262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42" d="100"/>
          <a:sy n="42" d="100"/>
        </p:scale>
        <p:origin x="72" y="7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15128" y="1788454"/>
            <a:ext cx="8361229" cy="2098226"/>
          </a:xfrm>
        </p:spPr>
        <p:txBody>
          <a:bodyPr anchor="b">
            <a:noAutofit/>
          </a:bodyPr>
          <a:lstStyle>
            <a:lvl1pPr algn="ct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9906" y="3956279"/>
            <a:ext cx="6831673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3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2858" y="6453386"/>
            <a:ext cx="1607944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EA97A1B2-180A-4CE5-B533-A06C208B0F45}" type="datetimeFigureOut">
              <a:rPr lang="nl-NL" smtClean="0"/>
              <a:t>25-5-2018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054" y="6453386"/>
            <a:ext cx="7023377" cy="404614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2770BB2E-53C8-4642-9D0F-932CBD99D27B}" type="slidenum">
              <a:rPr lang="nl-NL" smtClean="0"/>
              <a:t>‹nr.›</a:t>
            </a:fld>
            <a:endParaRPr lang="nl-NL"/>
          </a:p>
        </p:txBody>
      </p:sp>
      <p:grpSp>
        <p:nvGrpSpPr>
          <p:cNvPr id="7" name="Group 6"/>
          <p:cNvGrpSpPr/>
          <p:nvPr/>
        </p:nvGrpSpPr>
        <p:grpSpPr>
          <a:xfrm>
            <a:off x="752858" y="744469"/>
            <a:ext cx="10674117" cy="5349671"/>
            <a:chOff x="752858" y="744469"/>
            <a:chExt cx="10674117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8151962" y="1685652"/>
              <a:ext cx="3275013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4" name="Freeform 6"/>
            <p:cNvSpPr/>
            <p:nvPr/>
          </p:nvSpPr>
          <p:spPr bwMode="auto">
            <a:xfrm flipH="1" flipV="1">
              <a:off x="752858" y="744469"/>
              <a:ext cx="3275668" cy="4408488"/>
            </a:xfrm>
            <a:custGeom>
              <a:avLst/>
              <a:gdLst/>
              <a:ahLst/>
              <a:cxnLst/>
              <a:rect l="l" t="t" r="r" b="b"/>
              <a:pathLst>
                <a:path w="10002" h="1000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287691231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2295525"/>
            <a:ext cx="9601200" cy="3571875"/>
          </a:xfrm>
        </p:spPr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7A1B2-180A-4CE5-B533-A06C208B0F45}" type="datetimeFigureOut">
              <a:rPr lang="nl-NL" smtClean="0"/>
              <a:t>25-5-2018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70BB2E-53C8-4642-9D0F-932CBD99D27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64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96561" y="624156"/>
            <a:ext cx="1565766" cy="5243244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624156"/>
            <a:ext cx="8179641" cy="5243244"/>
          </a:xfrm>
        </p:spPr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7A1B2-180A-4CE5-B533-A06C208B0F45}" type="datetimeFigureOut">
              <a:rPr lang="nl-NL" smtClean="0"/>
              <a:t>25-5-2018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70BB2E-53C8-4642-9D0F-932CBD99D27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691957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7A1B2-180A-4CE5-B533-A06C208B0F45}" type="datetimeFigureOut">
              <a:rPr lang="nl-NL" smtClean="0"/>
              <a:t>25-5-2018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70BB2E-53C8-4642-9D0F-932CBD99D27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595720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025" y="1301360"/>
            <a:ext cx="9612971" cy="2852737"/>
          </a:xfrm>
        </p:spPr>
        <p:txBody>
          <a:bodyPr anchor="b">
            <a:normAutofit/>
          </a:bodyPr>
          <a:lstStyle>
            <a:lvl1pPr algn="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025" y="4216328"/>
            <a:ext cx="9612971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8908" y="6453386"/>
            <a:ext cx="162240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A97A1B2-180A-4CE5-B533-A06C208B0F45}" type="datetimeFigureOut">
              <a:rPr lang="nl-NL" smtClean="0"/>
              <a:t>25-5-2018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312" y="6453386"/>
            <a:ext cx="7023377" cy="404614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770BB2E-53C8-4642-9D0F-932CBD99D27B}" type="slidenum">
              <a:rPr lang="nl-NL" smtClean="0"/>
              <a:t>‹nr.›</a:t>
            </a:fld>
            <a:endParaRPr lang="nl-NL"/>
          </a:p>
        </p:txBody>
      </p:sp>
      <p:sp>
        <p:nvSpPr>
          <p:cNvPr id="7" name="Freeform 6" title="Crop Mark"/>
          <p:cNvSpPr/>
          <p:nvPr/>
        </p:nvSpPr>
        <p:spPr bwMode="auto">
          <a:xfrm>
            <a:off x="8151962" y="1685652"/>
            <a:ext cx="3275013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</p:spTree>
    <p:extLst>
      <p:ext uri="{BB962C8B-B14F-4D97-AF65-F5344CB8AC3E}">
        <p14:creationId xmlns:p14="http://schemas.microsoft.com/office/powerpoint/2010/main" val="85986154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2285999"/>
            <a:ext cx="4447786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25403" y="2285999"/>
            <a:ext cx="4447786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7A1B2-180A-4CE5-B533-A06C208B0F45}" type="datetimeFigureOut">
              <a:rPr lang="nl-NL" smtClean="0"/>
              <a:t>25-5-2018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70BB2E-53C8-4642-9D0F-932CBD99D27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266255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71600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5014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25014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7A1B2-180A-4CE5-B533-A06C208B0F45}" type="datetimeFigureOut">
              <a:rPr lang="nl-NL" smtClean="0"/>
              <a:t>25-5-2018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70BB2E-53C8-4642-9D0F-932CBD99D27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30685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7A1B2-180A-4CE5-B533-A06C208B0F45}" type="datetimeFigureOut">
              <a:rPr lang="nl-NL" smtClean="0"/>
              <a:t>25-5-2018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70BB2E-53C8-4642-9D0F-932CBD99D27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413200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7A1B2-180A-4CE5-B533-A06C208B0F45}" type="datetimeFigureOut">
              <a:rPr lang="nl-NL" smtClean="0"/>
              <a:t>25-5-2018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70BB2E-53C8-4642-9D0F-932CBD99D27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727644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4800" baseline="0">
                <a:solidFill>
                  <a:schemeClr val="tx2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56020" y="685801"/>
            <a:ext cx="5212080" cy="517525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6344"/>
            <a:ext cx="3855720" cy="3011056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A97A1B2-180A-4CE5-B533-A06C208B0F45}" type="datetimeFigureOut">
              <a:rPr lang="nl-NL" smtClean="0"/>
              <a:t>25-5-2018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770BB2E-53C8-4642-9D0F-932CBD99D27B}" type="slidenum">
              <a:rPr lang="nl-NL" smtClean="0"/>
              <a:t>‹nr.›</a:t>
            </a:fld>
            <a:endParaRPr lang="nl-NL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3260351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rmAutofit/>
          </a:bodyPr>
          <a:lstStyle>
            <a:lvl1pPr>
              <a:lnSpc>
                <a:spcPct val="84000"/>
              </a:lnSpc>
              <a:defRPr sz="4800" baseline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32120" y="0"/>
            <a:ext cx="6659880" cy="6857999"/>
          </a:xfrm>
        </p:spPr>
        <p:txBody>
          <a:bodyPr anchor="t"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5968"/>
            <a:ext cx="3855720" cy="3011432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A97A1B2-180A-4CE5-B533-A06C208B0F45}" type="datetimeFigureOut">
              <a:rPr lang="nl-NL" smtClean="0"/>
              <a:t>25-5-2018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770BB2E-53C8-4642-9D0F-932CBD99D27B}" type="slidenum">
              <a:rPr lang="nl-NL" smtClean="0"/>
              <a:t>‹nr.›</a:t>
            </a:fld>
            <a:endParaRPr lang="nl-NL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9832973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286000"/>
            <a:ext cx="96012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fld id="{EA97A1B2-180A-4CE5-B533-A06C208B0F45}" type="datetimeFigureOut">
              <a:rPr lang="nl-NL" smtClean="0"/>
              <a:t>25-5-2018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93564" y="6453386"/>
            <a:ext cx="6280830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72736" y="6453386"/>
            <a:ext cx="159629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2"/>
                </a:solidFill>
              </a:defRPr>
            </a:lvl1pPr>
          </a:lstStyle>
          <a:p>
            <a:fld id="{2770BB2E-53C8-4642-9D0F-932CBD99D27B}" type="slidenum">
              <a:rPr lang="nl-NL" smtClean="0"/>
              <a:t>‹nr.›</a:t>
            </a:fld>
            <a:endParaRPr lang="nl-NL"/>
          </a:p>
        </p:txBody>
      </p:sp>
      <p:sp>
        <p:nvSpPr>
          <p:cNvPr id="9" name="Rectangle 8" title="Side bar"/>
          <p:cNvSpPr/>
          <p:nvPr/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2843518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89000"/>
        </a:lnSpc>
        <a:spcBef>
          <a:spcPct val="0"/>
        </a:spcBef>
        <a:buNone/>
        <a:defRPr sz="44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84048" indent="-384048" algn="l" defTabSz="914400" rtl="0" eaLnBrk="1" latinLnBrk="0" hangingPunct="1">
        <a:lnSpc>
          <a:spcPct val="94000"/>
        </a:lnSpc>
        <a:spcBef>
          <a:spcPts val="1000"/>
        </a:spcBef>
        <a:spcAft>
          <a:spcPts val="200"/>
        </a:spcAft>
        <a:buFont typeface="Franklin Gothic Book" panose="020B0503020102020204" pitchFamily="34" charset="0"/>
        <a:buChar char="■"/>
        <a:defRPr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20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80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7432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200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657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4114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3" orient="horz" pos="1368">
          <p15:clr>
            <a:srgbClr val="F26B43"/>
          </p15:clr>
        </p15:guide>
        <p15:guide id="4" orient="horz" pos="1440">
          <p15:clr>
            <a:srgbClr val="F26B43"/>
          </p15:clr>
        </p15:guide>
        <p15:guide id="6" orient="horz" pos="3696">
          <p15:clr>
            <a:srgbClr val="F26B43"/>
          </p15:clr>
        </p15:guide>
        <p15:guide id="7" orient="horz" pos="432">
          <p15:clr>
            <a:srgbClr val="F26B43"/>
          </p15:clr>
        </p15:guide>
        <p15:guide id="8" orient="horz" pos="1512">
          <p15:clr>
            <a:srgbClr val="F26B43"/>
          </p15:clr>
        </p15:guide>
        <p15:guide id="9" pos="6912">
          <p15:clr>
            <a:srgbClr val="F26B43"/>
          </p15:clr>
        </p15:guide>
        <p15:guide id="10" pos="936">
          <p15:clr>
            <a:srgbClr val="F26B43"/>
          </p15:clr>
        </p15:guide>
        <p15:guide id="11" pos="86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Instructie schrijven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78790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I</a:t>
            </a:r>
            <a:r>
              <a:rPr lang="nl-NL" dirty="0" smtClean="0"/>
              <a:t>nhoud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Beginnen met een klassikale instructie</a:t>
            </a:r>
          </a:p>
          <a:p>
            <a:r>
              <a:rPr lang="nl-NL" dirty="0" smtClean="0"/>
              <a:t>Korte uitleg over hoe een instructie geschreven kan worden</a:t>
            </a:r>
          </a:p>
          <a:p>
            <a:r>
              <a:rPr lang="nl-NL" dirty="0" smtClean="0"/>
              <a:t>Opdracht zelf een instructie schrijven</a:t>
            </a:r>
            <a:r>
              <a:rPr lang="nl-NL" dirty="0" smtClean="0">
                <a:sym typeface="Wingdings" panose="05000000000000000000" pitchFamily="2" charset="2"/>
              </a:rPr>
              <a:t> zie opdracht wikiwijs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910303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Instructie tekst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Noem eens een aantal voorbeelden en wat is het verschil met een handleiding</a:t>
            </a:r>
          </a:p>
          <a:p>
            <a:r>
              <a:rPr lang="nl-NL" dirty="0" smtClean="0"/>
              <a:t>Een </a:t>
            </a:r>
            <a:r>
              <a:rPr lang="nl-NL" dirty="0"/>
              <a:t>instructieve tekst is een tekst die de lezer opdraagt bepaalde </a:t>
            </a:r>
            <a:r>
              <a:rPr lang="nl-NL" b="1" i="1" dirty="0"/>
              <a:t>acties </a:t>
            </a:r>
            <a:r>
              <a:rPr lang="nl-NL" dirty="0"/>
              <a:t>te ondernemen om tot een gewenst resultaat te komen</a:t>
            </a:r>
            <a:r>
              <a:rPr lang="nl-NL" dirty="0" smtClean="0"/>
              <a:t>.</a:t>
            </a:r>
          </a:p>
          <a:p>
            <a:r>
              <a:rPr lang="nl-NL" dirty="0" smtClean="0"/>
              <a:t>Je wordt opgedragen iets te gaan doen.</a:t>
            </a:r>
          </a:p>
          <a:p>
            <a:r>
              <a:rPr lang="nl-NL" dirty="0" smtClean="0"/>
              <a:t>Voorkom overbodige informatie in de instructie tekst</a:t>
            </a:r>
          </a:p>
          <a:p>
            <a:r>
              <a:rPr lang="nl-NL" dirty="0" smtClean="0"/>
              <a:t>In de instructie tekst staat niet waarom iets gedaan moet worden, geen achtergrond informatie</a:t>
            </a:r>
          </a:p>
          <a:p>
            <a:endParaRPr lang="nl-NL" dirty="0" smtClean="0"/>
          </a:p>
        </p:txBody>
      </p:sp>
    </p:spTree>
    <p:extLst>
      <p:ext uri="{BB962C8B-B14F-4D97-AF65-F5344CB8AC3E}">
        <p14:creationId xmlns:p14="http://schemas.microsoft.com/office/powerpoint/2010/main" val="3721119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Hoe schrijf ik een goede instructie tekst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b="1" dirty="0" smtClean="0"/>
              <a:t>Schijf gebiedende wijs</a:t>
            </a:r>
          </a:p>
          <a:p>
            <a:pPr fontAlgn="base"/>
            <a:r>
              <a:rPr lang="nl-NL" dirty="0"/>
              <a:t>Haal het ventieldeksel weg</a:t>
            </a:r>
          </a:p>
          <a:p>
            <a:pPr fontAlgn="base"/>
            <a:r>
              <a:rPr lang="nl-NL" dirty="0"/>
              <a:t>Draai het ventiel een kwart slag naar rechts totdat het vergrendelt.</a:t>
            </a:r>
          </a:p>
          <a:p>
            <a:pPr fontAlgn="base"/>
            <a:r>
              <a:rPr lang="nl-NL" dirty="0"/>
              <a:t>Beweeg de groene hendel van u af totdat dit niet verder kan</a:t>
            </a:r>
            <a:r>
              <a:rPr lang="nl-NL" dirty="0" smtClean="0"/>
              <a:t>.</a:t>
            </a:r>
          </a:p>
          <a:p>
            <a:pPr fontAlgn="base"/>
            <a:r>
              <a:rPr lang="nl-NL" dirty="0" smtClean="0"/>
              <a:t>Fout: </a:t>
            </a:r>
            <a:r>
              <a:rPr lang="nl-NL" dirty="0"/>
              <a:t>Om het ventiel open te zetten, moet u eerst het ventieldeksel weghalen. </a:t>
            </a:r>
            <a:endParaRPr lang="nl-NL" dirty="0" smtClean="0"/>
          </a:p>
          <a:p>
            <a:pPr fontAlgn="base"/>
            <a:r>
              <a:rPr lang="nl-NL" b="1" dirty="0" smtClean="0"/>
              <a:t>Deel de instructie tekst op</a:t>
            </a:r>
          </a:p>
          <a:p>
            <a:pPr fontAlgn="base"/>
            <a:r>
              <a:rPr lang="nl-NL" dirty="0"/>
              <a:t>de taak ‘Locaties alle ventielen nagaan’ bestaande uit vijf instructies en vervolgens de taak ‘Alle ventielen openen’ bestaande uit zes instructies.</a:t>
            </a:r>
            <a:endParaRPr lang="nl-NL" b="1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453249525"/>
      </p:ext>
    </p:extLst>
  </p:cSld>
  <p:clrMapOvr>
    <a:masterClrMapping/>
  </p:clrMapOvr>
  <p:transition spd="slow"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Doelgroep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Wie is je doelgroep?</a:t>
            </a:r>
          </a:p>
          <a:p>
            <a:r>
              <a:rPr lang="nl-NL" dirty="0" smtClean="0"/>
              <a:t>Detailniveau</a:t>
            </a:r>
          </a:p>
          <a:p>
            <a:r>
              <a:rPr lang="nl-NL" dirty="0" smtClean="0"/>
              <a:t>Rekening houden met de voorkennis, hoe gedetailleerd moet de instructie worden uitgewerkt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530239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Vooraf de het schrijven van de instructie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Alle kennis die nodig is moet verzameld worden</a:t>
            </a:r>
          </a:p>
          <a:p>
            <a:r>
              <a:rPr lang="nl-NL" dirty="0" smtClean="0"/>
              <a:t>Bij een laag detailniveau moeten er veel details duidelijk zijn</a:t>
            </a:r>
          </a:p>
          <a:p>
            <a:r>
              <a:rPr lang="nl-NL" dirty="0" smtClean="0"/>
              <a:t>Voer zelf eerst een keer de instructie uit</a:t>
            </a:r>
          </a:p>
          <a:p>
            <a:r>
              <a:rPr lang="nl-NL" dirty="0" smtClean="0"/>
              <a:t>Gebruik afbeeldingen of zelfs alleen afbeeldingen (duidelijk, aantrekkelijk)</a:t>
            </a:r>
          </a:p>
          <a:p>
            <a:pPr lvl="3"/>
            <a:r>
              <a:rPr lang="nl-NL" dirty="0"/>
              <a:t>Beeld processen en procedures in de natuurlijke leesrichting af: van links naar rechts een van boven naar beneden</a:t>
            </a:r>
            <a:r>
              <a:rPr lang="nl-NL" dirty="0" smtClean="0"/>
              <a:t>.</a:t>
            </a:r>
            <a:endParaRPr lang="nl-NL" dirty="0"/>
          </a:p>
          <a:p>
            <a:pPr lvl="3"/>
            <a:endParaRPr lang="nl-NL" dirty="0" smtClean="0"/>
          </a:p>
        </p:txBody>
      </p:sp>
    </p:spTree>
    <p:extLst>
      <p:ext uri="{BB962C8B-B14F-4D97-AF65-F5344CB8AC3E}">
        <p14:creationId xmlns:p14="http://schemas.microsoft.com/office/powerpoint/2010/main" val="3598989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Manieren om ene instructie te geven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Afbeeldingen </a:t>
            </a:r>
          </a:p>
          <a:p>
            <a:r>
              <a:rPr lang="nl-NL" dirty="0" smtClean="0"/>
              <a:t>Tekst</a:t>
            </a:r>
          </a:p>
          <a:p>
            <a:r>
              <a:rPr lang="nl-NL" dirty="0" smtClean="0"/>
              <a:t>Voordoen</a:t>
            </a:r>
          </a:p>
          <a:p>
            <a:r>
              <a:rPr lang="nl-NL" dirty="0" smtClean="0"/>
              <a:t>Uitleggen</a:t>
            </a:r>
          </a:p>
          <a:p>
            <a:r>
              <a:rPr lang="nl-NL" dirty="0" smtClean="0"/>
              <a:t>Of een combinatie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091419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Mondelinge instructie op de werkvloer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Plannen</a:t>
            </a:r>
          </a:p>
          <a:p>
            <a:r>
              <a:rPr lang="nl-NL" dirty="0" smtClean="0"/>
              <a:t>Instrueren</a:t>
            </a:r>
          </a:p>
          <a:p>
            <a:r>
              <a:rPr lang="nl-NL" dirty="0" smtClean="0"/>
              <a:t>Controleren voortgang en kwaliteit</a:t>
            </a:r>
          </a:p>
          <a:p>
            <a:r>
              <a:rPr lang="nl-NL" dirty="0" smtClean="0"/>
              <a:t>Bijsturen</a:t>
            </a:r>
          </a:p>
          <a:p>
            <a:r>
              <a:rPr lang="nl-NL" dirty="0" smtClean="0"/>
              <a:t>Uitvoeren eindcontrole</a:t>
            </a:r>
          </a:p>
          <a:p>
            <a:r>
              <a:rPr lang="nl-NL" dirty="0" smtClean="0"/>
              <a:t>Evalueren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609423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rop">
  <a:themeElements>
    <a:clrScheme name="Crop">
      <a:dk1>
        <a:sysClr val="windowText" lastClr="000000"/>
      </a:dk1>
      <a:lt1>
        <a:sysClr val="window" lastClr="FFFFFF"/>
      </a:lt1>
      <a:dk2>
        <a:srgbClr val="191B0E"/>
      </a:dk2>
      <a:lt2>
        <a:srgbClr val="EFEDE3"/>
      </a:lt2>
      <a:accent1>
        <a:srgbClr val="8C8D86"/>
      </a:accent1>
      <a:accent2>
        <a:srgbClr val="E6C069"/>
      </a:accent2>
      <a:accent3>
        <a:srgbClr val="897B61"/>
      </a:accent3>
      <a:accent4>
        <a:srgbClr val="8DAB8E"/>
      </a:accent4>
      <a:accent5>
        <a:srgbClr val="77A2BB"/>
      </a:accent5>
      <a:accent6>
        <a:srgbClr val="E28394"/>
      </a:accent6>
      <a:hlink>
        <a:srgbClr val="77A2BB"/>
      </a:hlink>
      <a:folHlink>
        <a:srgbClr val="957A99"/>
      </a:folHlink>
    </a:clrScheme>
    <a:fontScheme name="Crop">
      <a:maj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Crop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rop" id="{EC9488ED-E761-4D60-9AC4-764D1FE2C171}" vid="{CE19780C-D67D-4C13-9DE9-A52BC3BA51B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TM10001105[[fn=Bijsnijden]]</Template>
  <TotalTime>166</TotalTime>
  <Words>260</Words>
  <Application>Microsoft Office PowerPoint</Application>
  <PresentationFormat>Breedbeeld</PresentationFormat>
  <Paragraphs>42</Paragraphs>
  <Slides>8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8</vt:i4>
      </vt:variant>
    </vt:vector>
  </HeadingPairs>
  <TitlesOfParts>
    <vt:vector size="11" baseType="lpstr">
      <vt:lpstr>Franklin Gothic Book</vt:lpstr>
      <vt:lpstr>Wingdings</vt:lpstr>
      <vt:lpstr>Crop</vt:lpstr>
      <vt:lpstr>Instructie schrijven</vt:lpstr>
      <vt:lpstr>Inhoud</vt:lpstr>
      <vt:lpstr>Instructie tekst</vt:lpstr>
      <vt:lpstr>Hoe schrijf ik een goede instructie tekst</vt:lpstr>
      <vt:lpstr>Doelgroep</vt:lpstr>
      <vt:lpstr>Vooraf de het schrijven van de instructie</vt:lpstr>
      <vt:lpstr>Manieren om ene instructie te geven</vt:lpstr>
      <vt:lpstr>Mondelinge instructie op de werkvloer</vt:lpstr>
    </vt:vector>
  </TitlesOfParts>
  <Company>AOC Oost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Instructie schrijven</dc:title>
  <dc:creator>Nikki Pots</dc:creator>
  <cp:lastModifiedBy>Nikki Pots</cp:lastModifiedBy>
  <cp:revision>6</cp:revision>
  <dcterms:created xsi:type="dcterms:W3CDTF">2018-05-25T07:18:38Z</dcterms:created>
  <dcterms:modified xsi:type="dcterms:W3CDTF">2018-05-25T10:05:28Z</dcterms:modified>
</cp:coreProperties>
</file>