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2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6" autoAdjust="0"/>
    <p:restoredTop sz="94660"/>
  </p:normalViewPr>
  <p:slideViewPr>
    <p:cSldViewPr snapToGrid="0">
      <p:cViewPr varScale="1">
        <p:scale>
          <a:sx n="66" d="100"/>
          <a:sy n="66" d="100"/>
        </p:scale>
        <p:origin x="608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C9EA1E-98C4-4A2E-AAC3-800E357DC9F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17904" y="1517904"/>
            <a:ext cx="9144000" cy="2798064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A96B1FA-5AE6-4D57-B37B-4AA0216007F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17904" y="4572000"/>
            <a:ext cx="9144000" cy="1527048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1F49B66-DBC3-45EE-A6E1-DE10A6C186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r"/>
            <a:fld id="{3F9AFA87-1417-4992-ABD9-27C3BC8CC883}" type="datetimeFigureOut">
              <a:rPr lang="en-US" smtClean="0"/>
              <a:pPr algn="r"/>
              <a:t>5/19/2022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41085F0-1967-4B4F-9824-58E9F2E051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sz="1000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0AEDEE5-31B5-4868-8C16-47FF43E276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1E4CB7-CB13-4810-BF18-BE31AFC64F93}" type="slidenum">
              <a:rPr lang="en-US" smtClean="0"/>
              <a:pPr/>
              <a:t>‹nr.›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17842719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DF9454-6F74-46A8-B299-4AF451BFB9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6F55CA9-A0BD-4609-9307-BAF987B2626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5E4293-851E-4FA2-BFF2-B646A42369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AFA87-1417-4992-ABD9-27C3BC8CC883}" type="datetimeFigureOut">
              <a:rPr lang="en-US" smtClean="0"/>
              <a:t>5/19/2022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A907F5-F26D-4A91-8D70-AB54F8B43D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8ACBD8-D942-449E-A2B8-358CD1365C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1E4CB7-CB13-4810-BF18-BE31AFC64F93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7715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DA50897-0C2E-420B-9A38-A8D5C1D7278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450317" y="1517904"/>
            <a:ext cx="2220731" cy="454678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EDB2173-32A5-4677-A08F-DAB8FD430D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517904" y="1517904"/>
            <a:ext cx="6562553" cy="454678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DB124D-B801-4A6A-9DAF-EBC1B98FE4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AFA87-1417-4992-ABD9-27C3BC8CC883}" type="datetimeFigureOut">
              <a:rPr lang="en-US" smtClean="0"/>
              <a:t>5/19/2022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DAF8DF-2544-45A5-B62B-BB7948FCCA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4AC232D-131E-4BE6-8E2E-BAF5A30846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1E4CB7-CB13-4810-BF18-BE31AFC64F93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9812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4C5BB2-C09C-49B0-BAFA-DE1801CD3E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A47C21-944D-47FE-9519-A255188371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7CE36D-6B7B-4D5E-831E-34A4286D6E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AFA87-1417-4992-ABD9-27C3BC8CC883}" type="datetimeFigureOut">
              <a:rPr lang="en-US" smtClean="0"/>
              <a:t>5/19/2022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2AD668-6E19-425C-88F7-AF4220662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905C53-CF7C-4936-9E35-1BEBD68362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1E4CB7-CB13-4810-BF18-BE31AFC64F93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0186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146C78-A717-4E1F-A742-FD5AECA03B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17904" y="1517904"/>
            <a:ext cx="91440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DA1270D-CCAE-4437-A0C0-052D111DFC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517904" y="4572000"/>
            <a:ext cx="91440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A9F006A-7EEE-4DB0-8F92-D34C0D46C3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AFA87-1417-4992-ABD9-27C3BC8CC883}" type="datetimeFigureOut">
              <a:rPr lang="en-US" smtClean="0"/>
              <a:t>5/19/2022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A3F2ED-2B0E-44A9-8603-286CA06345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4D801C-6B4E-40B6-9D6E-558192264D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1E4CB7-CB13-4810-BF18-BE31AFC64F93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56354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C446AA-9418-4C3E-901B-8E2806122E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5997482-2CA6-4707-976E-6FD4B57BFE6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517904" y="2980944"/>
            <a:ext cx="4334256" cy="311810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B909652-DD12-479C-B639-9452CBA8C01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36792" y="2980944"/>
            <a:ext cx="4334256" cy="311810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D0EC7A6-AFB1-4989-A0B4-B422D5B2C6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AFA87-1417-4992-ABD9-27C3BC8CC883}" type="datetimeFigureOut">
              <a:rPr lang="en-US" smtClean="0"/>
              <a:t>5/19/2022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8D2117C-B497-4647-A66B-1887750FB5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9E8C7AF-5092-416B-B61C-F41D3C573E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1E4CB7-CB13-4810-BF18-BE31AFC64F93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06031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E90CDE0-3FEB-42A0-8BCC-7DADE7D4A6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517905" y="2944368"/>
            <a:ext cx="4334256" cy="606026"/>
          </a:xfrm>
        </p:spPr>
        <p:txBody>
          <a:bodyPr anchor="b"/>
          <a:lstStyle>
            <a:lvl1pPr marL="0" indent="0">
              <a:lnSpc>
                <a:spcPct val="100000"/>
              </a:lnSpc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B778B8B-E9A3-44BE-85A6-3E316659A9B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517904" y="3644987"/>
            <a:ext cx="4334256" cy="244964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0BF1BCA-A435-4779-A6FE-15207141F5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336792" y="2944368"/>
            <a:ext cx="4334256" cy="606026"/>
          </a:xfrm>
        </p:spPr>
        <p:txBody>
          <a:bodyPr anchor="b"/>
          <a:lstStyle>
            <a:lvl1pPr marL="0" indent="0">
              <a:lnSpc>
                <a:spcPct val="100000"/>
              </a:lnSpc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49B1923-9749-49E3-88FA-75C326E6719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336792" y="3644987"/>
            <a:ext cx="4334256" cy="244964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F3A70F0-5AFA-4C5A-812B-220C6A38DB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AFA87-1417-4992-ABD9-27C3BC8CC883}" type="datetimeFigureOut">
              <a:rPr lang="en-US" smtClean="0"/>
              <a:t>5/19/2022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76AF721-83FE-4B57-B910-C395D23FD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56A5893-52F1-44A1-AE8E-CF094DB41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1E4CB7-CB13-4810-BF18-BE31AFC64F93}" type="slidenum">
              <a:rPr lang="en-US" smtClean="0"/>
              <a:t>‹nr.›</a:t>
            </a:fld>
            <a:endParaRPr lang="en-US"/>
          </a:p>
        </p:txBody>
      </p:sp>
      <p:sp>
        <p:nvSpPr>
          <p:cNvPr id="10" name="Title 9">
            <a:extLst>
              <a:ext uri="{FF2B5EF4-FFF2-40B4-BE49-F238E27FC236}">
                <a16:creationId xmlns:a16="http://schemas.microsoft.com/office/drawing/2014/main" id="{D9D22302-83E3-4E22-93DF-1E5D463B64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10073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ED85A6-A4E6-4160-BE43-8146A98946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BA24A80-0792-4B3B-BB5A-8B2BD91095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AFA87-1417-4992-ABD9-27C3BC8CC883}" type="datetimeFigureOut">
              <a:rPr lang="en-US" smtClean="0"/>
              <a:t>5/19/2022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526116E-7A6D-485F-9FA2-25F94D4F40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309ADCC-C5F2-4D90-B153-93DF558582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1E4CB7-CB13-4810-BF18-BE31AFC64F93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67495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7862271-51F6-4122-9709-D279042F88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AFA87-1417-4992-ABD9-27C3BC8CC883}" type="datetimeFigureOut">
              <a:rPr lang="en-US" smtClean="0"/>
              <a:t>5/19/2022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52CFE08-03FE-487B-8963-9FAD3049CF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A935A50-18AE-4CB1-BB10-1CBDD8A7C2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1E4CB7-CB13-4810-BF18-BE31AFC64F93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2461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11F683-796D-458C-9B32-A385D604DB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17904" y="1517904"/>
            <a:ext cx="3145536" cy="1792224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FB1F0BD-641B-4148-BCB3-2704218C80B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30952" y="1517904"/>
            <a:ext cx="5330952" cy="458114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B28C843-B846-4456-9720-71B7D4FF406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517904" y="3483864"/>
            <a:ext cx="3145536" cy="2615184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A3A3A03-31BD-4E7E-879A-A1C7184970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AFA87-1417-4992-ABD9-27C3BC8CC883}" type="datetimeFigureOut">
              <a:rPr lang="en-US" smtClean="0"/>
              <a:t>5/19/2022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EA39078-7D38-4851-A363-B6BC179A50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E1FF25E-A25D-47AA-94EB-580A74F01F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1E4CB7-CB13-4810-BF18-BE31AFC64F93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00073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EE83B4-9B31-4F73-9767-163636522F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17904" y="1517904"/>
            <a:ext cx="3145536" cy="1792224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C7CFC30-8163-47A0-A97F-3F2C3A3BE73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349240" y="764032"/>
            <a:ext cx="6089904" cy="5330952"/>
          </a:xfrm>
          <a:solidFill>
            <a:schemeClr val="bg1">
              <a:lumMod val="9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AF1B390-0C23-466E-987C-26420A5F098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517904" y="3483864"/>
            <a:ext cx="3145536" cy="2615184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AC9CA7C-B9D0-4A72-8061-1E02AA15FE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AFA87-1417-4992-ABD9-27C3BC8CC883}" type="datetimeFigureOut">
              <a:rPr lang="en-US" smtClean="0"/>
              <a:t>5/19/2022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53EFC84-C9FE-4BFA-9B4E-4516A13625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801A469-3EFC-4F94-8482-378582E1C1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1E4CB7-CB13-4810-BF18-BE31AFC64F93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394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FB1D84C-7934-4E5B-B6E4-A1D6EC2995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17904" y="1517904"/>
            <a:ext cx="9144000" cy="134416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6A990F-40AC-447A-964A-840C94A6471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517904" y="2971800"/>
            <a:ext cx="9144000" cy="312724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D832A1-FFBA-48B6-B2D0-E5414F12838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805672" y="6400800"/>
            <a:ext cx="186537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/>
                </a:solidFill>
              </a:defRPr>
            </a:lvl1pPr>
          </a:lstStyle>
          <a:p>
            <a:pPr algn="r"/>
            <a:fld id="{3F9AFA87-1417-4992-ABD9-27C3BC8CC883}" type="datetimeFigureOut">
              <a:rPr lang="en-US" smtClean="0"/>
              <a:pPr algn="r"/>
              <a:t>5/19/2022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933EC1-4EE2-4453-841C-CFDFE708948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758952" y="6400800"/>
            <a:ext cx="609904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lang="en-US" sz="1000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CEBA78-E732-44EF-BA0B-FC42F793131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899648" y="6400800"/>
            <a:ext cx="5303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1">
                <a:solidFill>
                  <a:schemeClr val="tx1"/>
                </a:solidFill>
              </a:defRPr>
            </a:lvl1pPr>
          </a:lstStyle>
          <a:p>
            <a:fld id="{CB1E4CB7-CB13-4810-BF18-BE31AFC64F93}" type="slidenum">
              <a:rPr lang="en-US" smtClean="0"/>
              <a:pPr/>
              <a:t>‹nr.›</a:t>
            </a:fld>
            <a:endParaRPr lang="en-US" sz="1000" dirty="0"/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49306479-8C4D-4E4A-A330-DFC80A8A01BE}"/>
              </a:ext>
            </a:extLst>
          </p:cNvPr>
          <p:cNvSpPr/>
          <p:nvPr/>
        </p:nvSpPr>
        <p:spPr>
          <a:xfrm>
            <a:off x="0" y="0"/>
            <a:ext cx="12192000" cy="6105524"/>
          </a:xfrm>
          <a:custGeom>
            <a:avLst/>
            <a:gdLst>
              <a:gd name="connsiteX0" fmla="*/ 0 w 12192000"/>
              <a:gd name="connsiteY0" fmla="*/ 0 h 6105524"/>
              <a:gd name="connsiteX1" fmla="*/ 12192000 w 12192000"/>
              <a:gd name="connsiteY1" fmla="*/ 0 h 6105524"/>
              <a:gd name="connsiteX2" fmla="*/ 12192000 w 12192000"/>
              <a:gd name="connsiteY2" fmla="*/ 6105524 h 6105524"/>
              <a:gd name="connsiteX3" fmla="*/ 11435080 w 12192000"/>
              <a:gd name="connsiteY3" fmla="*/ 6105524 h 6105524"/>
              <a:gd name="connsiteX4" fmla="*/ 11435080 w 12192000"/>
              <a:gd name="connsiteY4" fmla="*/ 771523 h 6105524"/>
              <a:gd name="connsiteX5" fmla="*/ 767080 w 12192000"/>
              <a:gd name="connsiteY5" fmla="*/ 771523 h 6105524"/>
              <a:gd name="connsiteX6" fmla="*/ 767080 w 12192000"/>
              <a:gd name="connsiteY6" fmla="*/ 6105524 h 6105524"/>
              <a:gd name="connsiteX7" fmla="*/ 0 w 12192000"/>
              <a:gd name="connsiteY7" fmla="*/ 6105524 h 61055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2192000" h="6105524">
                <a:moveTo>
                  <a:pt x="0" y="0"/>
                </a:moveTo>
                <a:lnTo>
                  <a:pt x="12192000" y="0"/>
                </a:lnTo>
                <a:lnTo>
                  <a:pt x="12192000" y="6105524"/>
                </a:lnTo>
                <a:lnTo>
                  <a:pt x="11435080" y="6105524"/>
                </a:lnTo>
                <a:lnTo>
                  <a:pt x="11435080" y="771523"/>
                </a:lnTo>
                <a:lnTo>
                  <a:pt x="767080" y="771523"/>
                </a:lnTo>
                <a:lnTo>
                  <a:pt x="767080" y="6105524"/>
                </a:lnTo>
                <a:lnTo>
                  <a:pt x="0" y="6105524"/>
                </a:lnTo>
                <a:close/>
              </a:path>
            </a:pathLst>
          </a:custGeom>
          <a:gradFill flip="none" rotWithShape="1">
            <a:gsLst>
              <a:gs pos="10000">
                <a:schemeClr val="accent5"/>
              </a:gs>
              <a:gs pos="90000">
                <a:schemeClr val="accent1"/>
              </a:gs>
              <a:gs pos="70000">
                <a:schemeClr val="accent2"/>
              </a:gs>
              <a:gs pos="30000">
                <a:schemeClr val="accent4"/>
              </a:gs>
              <a:gs pos="50000">
                <a:schemeClr val="accent3">
                  <a:lumMod val="60000"/>
                  <a:lumOff val="40000"/>
                </a:schemeClr>
              </a:gs>
            </a:gsLst>
            <a:lin ang="72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42149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05" r:id="rId6"/>
    <p:sldLayoutId id="2147483701" r:id="rId7"/>
    <p:sldLayoutId id="2147483702" r:id="rId8"/>
    <p:sldLayoutId id="2147483703" r:id="rId9"/>
    <p:sldLayoutId id="2147483704" r:id="rId10"/>
    <p:sldLayoutId id="2147483706" r:id="rId11"/>
  </p:sldLayoutIdLst>
  <p:txStyles>
    <p:titleStyle>
      <a:lvl1pPr algn="l" defTabSz="914400" rtl="0" eaLnBrk="1" latinLnBrk="0" hangingPunct="1">
        <a:lnSpc>
          <a:spcPct val="95000"/>
        </a:lnSpc>
        <a:spcBef>
          <a:spcPct val="0"/>
        </a:spcBef>
        <a:buNone/>
        <a:defRPr sz="4200" kern="1200" spc="-5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5760" indent="-365760" algn="l" defTabSz="914400" rtl="0" eaLnBrk="1" latinLnBrk="0" hangingPunct="1">
        <a:lnSpc>
          <a:spcPct val="105000"/>
        </a:lnSpc>
        <a:spcBef>
          <a:spcPts val="900"/>
        </a:spcBef>
        <a:buClr>
          <a:schemeClr val="accent5"/>
        </a:buClr>
        <a:buFont typeface="Avenir Next LT Pro" panose="020B0504020202020204" pitchFamily="34" charset="0"/>
        <a:buChar char="+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365760" indent="0" algn="l" defTabSz="914400" rtl="0" eaLnBrk="1" latinLnBrk="0" hangingPunct="1">
        <a:lnSpc>
          <a:spcPct val="105000"/>
        </a:lnSpc>
        <a:spcBef>
          <a:spcPts val="900"/>
        </a:spcBef>
        <a:buFont typeface="Arial" panose="020B0604020202020204" pitchFamily="34" charset="0"/>
        <a:buNone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640080" indent="-274320" algn="l" defTabSz="914400" rtl="0" eaLnBrk="1" latinLnBrk="0" hangingPunct="1">
        <a:lnSpc>
          <a:spcPct val="105000"/>
        </a:lnSpc>
        <a:spcBef>
          <a:spcPts val="600"/>
        </a:spcBef>
        <a:buClr>
          <a:schemeClr val="accent5"/>
        </a:buClr>
        <a:buFont typeface="Avenir Next LT Pro" panose="020B0504020202020204" pitchFamily="34" charset="0"/>
        <a:buChar char="+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640080" indent="0" algn="l" defTabSz="914400" rtl="0" eaLnBrk="1" latinLnBrk="0" hangingPunct="1">
        <a:lnSpc>
          <a:spcPct val="105000"/>
        </a:lnSpc>
        <a:spcBef>
          <a:spcPts val="600"/>
        </a:spcBef>
        <a:buFontTx/>
        <a:buNone/>
        <a:defRPr sz="1800" i="1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886968" indent="-274320" algn="l" defTabSz="914400" rtl="0" eaLnBrk="1" latinLnBrk="0" hangingPunct="1">
        <a:lnSpc>
          <a:spcPct val="105000"/>
        </a:lnSpc>
        <a:spcBef>
          <a:spcPts val="600"/>
        </a:spcBef>
        <a:buClr>
          <a:schemeClr val="accent5"/>
        </a:buClr>
        <a:buFont typeface="Avenir Next LT Pro" panose="020B0504020202020204" pitchFamily="34" charset="0"/>
        <a:buChar char="+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6" name="Rectangle 15">
            <a:extLst>
              <a:ext uri="{FF2B5EF4-FFF2-40B4-BE49-F238E27FC236}">
                <a16:creationId xmlns:a16="http://schemas.microsoft.com/office/drawing/2014/main" id="{9B45BA4C-9B54-4496-821F-9E0985CA984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85E1BB9D-FAFF-4C3E-9E44-13F8FBABCD6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10000">
                <a:schemeClr val="accent5"/>
              </a:gs>
              <a:gs pos="90000">
                <a:schemeClr val="accent1"/>
              </a:gs>
              <a:gs pos="70000">
                <a:schemeClr val="accent2"/>
              </a:gs>
              <a:gs pos="30000">
                <a:schemeClr val="accent4"/>
              </a:gs>
              <a:gs pos="50000">
                <a:schemeClr val="accent3">
                  <a:lumMod val="60000"/>
                  <a:lumOff val="40000"/>
                </a:schemeClr>
              </a:gs>
            </a:gsLst>
            <a:lin ang="72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20" name="Rectangle 19">
            <a:extLst>
              <a:ext uri="{FF2B5EF4-FFF2-40B4-BE49-F238E27FC236}">
                <a16:creationId xmlns:a16="http://schemas.microsoft.com/office/drawing/2014/main" id="{47C897C6-901F-410E-B2AC-162ED94B010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762000" y="762000"/>
            <a:ext cx="10668000" cy="5334000"/>
          </a:xfrm>
          <a:prstGeom prst="rect">
            <a:avLst/>
          </a:prstGeom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9CF28318-84CA-435C-8E5A-E102835369F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17903" y="1461686"/>
            <a:ext cx="4680595" cy="2853164"/>
          </a:xfrm>
        </p:spPr>
        <p:txBody>
          <a:bodyPr anchor="ctr">
            <a:normAutofit/>
          </a:bodyPr>
          <a:lstStyle/>
          <a:p>
            <a:pPr algn="l"/>
            <a:r>
              <a:rPr lang="nl-NL"/>
              <a:t>Executieve Functies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EC30139-7D49-4D97-8DBB-373BCA7F368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17903" y="4479368"/>
            <a:ext cx="4680595" cy="916947"/>
          </a:xfrm>
        </p:spPr>
        <p:txBody>
          <a:bodyPr>
            <a:normAutofit/>
          </a:bodyPr>
          <a:lstStyle/>
          <a:p>
            <a:pPr algn="l"/>
            <a:r>
              <a:rPr lang="nl-NL" dirty="0"/>
              <a:t>Het stuur van de fiets</a:t>
            </a:r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B0F1621D-A394-410F-B365-C66A08DD337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842761" y="2209671"/>
            <a:ext cx="3828287" cy="243865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303183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DA7F21E9-5321-4ADC-896A-0299BCF9D409}"/>
              </a:ext>
            </a:extLst>
          </p:cNvPr>
          <p:cNvSpPr/>
          <p:nvPr/>
        </p:nvSpPr>
        <p:spPr>
          <a:xfrm>
            <a:off x="1866572" y="1456169"/>
            <a:ext cx="8458854" cy="424731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1" cap="none" spc="0" dirty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Vandaag:</a:t>
            </a:r>
          </a:p>
          <a:p>
            <a:pPr algn="ctr"/>
            <a:endParaRPr lang="nl-NL" sz="5400" b="1" cap="none" spc="0" dirty="0">
              <a:ln w="13462">
                <a:solidFill>
                  <a:schemeClr val="bg1"/>
                </a:solidFill>
                <a:prstDash val="solid"/>
              </a:ln>
              <a:solidFill>
                <a:schemeClr val="tx1">
                  <a:lumMod val="85000"/>
                  <a:lumOff val="15000"/>
                </a:schemeClr>
              </a:solidFill>
              <a:effectLst>
                <a:outerShdw dist="38100" dir="2700000" algn="bl" rotWithShape="0">
                  <a:schemeClr val="accent5"/>
                </a:outerShdw>
              </a:effectLst>
            </a:endParaRPr>
          </a:p>
          <a:p>
            <a:pPr marL="914400" indent="-914400" algn="ctr">
              <a:buAutoNum type="arabicPeriod"/>
            </a:pPr>
            <a:r>
              <a:rPr lang="nl-NL" sz="5400" b="1" dirty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Welke EF zijn er?</a:t>
            </a:r>
          </a:p>
          <a:p>
            <a:pPr marL="914400" indent="-914400" algn="ctr">
              <a:buAutoNum type="arabicPeriod"/>
            </a:pPr>
            <a:r>
              <a:rPr lang="nl-NL" sz="5400" b="1" dirty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Hoe zit het bij jezelf?</a:t>
            </a:r>
          </a:p>
          <a:p>
            <a:pPr marL="914400" indent="-914400" algn="ctr">
              <a:buAutoNum type="arabicPeriod"/>
            </a:pPr>
            <a:r>
              <a:rPr lang="nl-NL" sz="5400" b="1" dirty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Signalen bij kinderen</a:t>
            </a:r>
            <a:endParaRPr lang="nl-NL" sz="5400" b="1" cap="none" spc="0" dirty="0">
              <a:ln w="13462">
                <a:solidFill>
                  <a:schemeClr val="bg1"/>
                </a:solidFill>
                <a:prstDash val="solid"/>
              </a:ln>
              <a:solidFill>
                <a:schemeClr val="tx1">
                  <a:lumMod val="85000"/>
                  <a:lumOff val="15000"/>
                </a:schemeClr>
              </a:solidFill>
              <a:effectLst>
                <a:outerShdw dist="38100" dir="2700000" algn="bl" rotWithShape="0">
                  <a:schemeClr val="accent5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8467194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hthoek 2">
            <a:extLst>
              <a:ext uri="{FF2B5EF4-FFF2-40B4-BE49-F238E27FC236}">
                <a16:creationId xmlns:a16="http://schemas.microsoft.com/office/drawing/2014/main" id="{5B72F7D6-FDE5-473A-996F-4EB71EC23B5E}"/>
              </a:ext>
            </a:extLst>
          </p:cNvPr>
          <p:cNvSpPr/>
          <p:nvPr/>
        </p:nvSpPr>
        <p:spPr>
          <a:xfrm>
            <a:off x="4114433" y="1177036"/>
            <a:ext cx="3366371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1" cap="none" spc="0" dirty="0">
                <a:ln w="12700">
                  <a:solidFill>
                    <a:schemeClr val="accent3">
                      <a:lumMod val="50000"/>
                    </a:schemeClr>
                  </a:solidFill>
                  <a:prstDash val="solid"/>
                </a:ln>
                <a:pattFill prst="narHorz">
                  <a:fgClr>
                    <a:schemeClr val="accent3"/>
                  </a:fgClr>
                  <a:bgClr>
                    <a:schemeClr val="accent3">
                      <a:lumMod val="40000"/>
                      <a:lumOff val="60000"/>
                    </a:schemeClr>
                  </a:bgClr>
                </a:pattFill>
                <a:effectLst>
                  <a:innerShdw blurRad="177800">
                    <a:schemeClr val="accent3">
                      <a:lumMod val="50000"/>
                    </a:schemeClr>
                  </a:innerShdw>
                </a:effectLst>
              </a:rPr>
              <a:t>Opdracht</a:t>
            </a: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62163F62-C17F-4ED6-B07B-2C5BFB9AC3E3}"/>
              </a:ext>
            </a:extLst>
          </p:cNvPr>
          <p:cNvSpPr txBox="1"/>
          <p:nvPr/>
        </p:nvSpPr>
        <p:spPr>
          <a:xfrm>
            <a:off x="1694046" y="2714324"/>
            <a:ext cx="9065815" cy="25853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/>
              <a:t>Maak een overzicht van alle executieve functies.</a:t>
            </a:r>
          </a:p>
          <a:p>
            <a:r>
              <a:rPr lang="nl-NL" dirty="0"/>
              <a:t>Kies een groep die je in gedachten hebt voor deze opdracht.</a:t>
            </a:r>
          </a:p>
          <a:p>
            <a:endParaRPr lang="nl-NL" dirty="0"/>
          </a:p>
          <a:p>
            <a:r>
              <a:rPr lang="nl-NL" dirty="0"/>
              <a:t>Bedenk bij elke functie hoe een kind zich zou kunnen gedragen in de klas als</a:t>
            </a:r>
          </a:p>
          <a:p>
            <a:r>
              <a:rPr lang="nl-NL" dirty="0"/>
              <a:t>hij dit functie nog niet goed beheerst. In welke situaties valt het op? En wat zie je dan</a:t>
            </a:r>
          </a:p>
          <a:p>
            <a:r>
              <a:rPr lang="nl-NL" dirty="0"/>
              <a:t>aan het kind?</a:t>
            </a:r>
          </a:p>
          <a:p>
            <a:endParaRPr lang="nl-NL" dirty="0"/>
          </a:p>
          <a:p>
            <a:r>
              <a:rPr lang="nl-NL" dirty="0"/>
              <a:t>Schrijf elke situatie met het gedrag van het kind in steekwoorden op een kaartje en </a:t>
            </a:r>
          </a:p>
          <a:p>
            <a:r>
              <a:rPr lang="nl-NL" dirty="0"/>
              <a:t>Leg het bij het papier met de bijbehorende functie.</a:t>
            </a:r>
          </a:p>
        </p:txBody>
      </p:sp>
    </p:spTree>
    <p:extLst>
      <p:ext uri="{BB962C8B-B14F-4D97-AF65-F5344CB8AC3E}">
        <p14:creationId xmlns:p14="http://schemas.microsoft.com/office/powerpoint/2010/main" val="23605572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0A36C69C-AA77-47EC-904C-378467DEB388}"/>
              </a:ext>
            </a:extLst>
          </p:cNvPr>
          <p:cNvSpPr/>
          <p:nvPr/>
        </p:nvSpPr>
        <p:spPr>
          <a:xfrm>
            <a:off x="4210689" y="1157785"/>
            <a:ext cx="3366371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1" cap="none" spc="0" dirty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Opdracht</a:t>
            </a:r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18E72F00-974F-431D-BA7F-518DCDBBD271}"/>
              </a:ext>
            </a:extLst>
          </p:cNvPr>
          <p:cNvSpPr txBox="1"/>
          <p:nvPr/>
        </p:nvSpPr>
        <p:spPr>
          <a:xfrm>
            <a:off x="1886552" y="2791326"/>
            <a:ext cx="8093691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/>
              <a:t>Neem alle belangrijke info uit deze les over Executieve functies over in </a:t>
            </a:r>
          </a:p>
          <a:p>
            <a:r>
              <a:rPr lang="nl-NL" dirty="0"/>
              <a:t>Een kort verslagje. Wat heb je geleerd? Lever dit verslagje in </a:t>
            </a:r>
            <a:r>
              <a:rPr lang="nl-NL" dirty="0" err="1"/>
              <a:t>in</a:t>
            </a:r>
            <a:r>
              <a:rPr lang="nl-NL" dirty="0"/>
              <a:t> </a:t>
            </a:r>
            <a:r>
              <a:rPr lang="nl-NL" dirty="0" err="1"/>
              <a:t>Its</a:t>
            </a:r>
            <a:r>
              <a:rPr lang="nl-NL" dirty="0"/>
              <a:t> Learning.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69924023"/>
      </p:ext>
    </p:extLst>
  </p:cSld>
  <p:clrMapOvr>
    <a:masterClrMapping/>
  </p:clrMapOvr>
</p:sld>
</file>

<file path=ppt/theme/theme1.xml><?xml version="1.0" encoding="utf-8"?>
<a:theme xmlns:a="http://schemas.openxmlformats.org/drawingml/2006/main" name="PrismaticVTI">
  <a:themeElements>
    <a:clrScheme name="Prismatic">
      <a:dk1>
        <a:sysClr val="windowText" lastClr="000000"/>
      </a:dk1>
      <a:lt1>
        <a:sysClr val="window" lastClr="FFFFFF"/>
      </a:lt1>
      <a:dk2>
        <a:srgbClr val="131523"/>
      </a:dk2>
      <a:lt2>
        <a:srgbClr val="E7E6E6"/>
      </a:lt2>
      <a:accent1>
        <a:srgbClr val="42B3BD"/>
      </a:accent1>
      <a:accent2>
        <a:srgbClr val="51B851"/>
      </a:accent2>
      <a:accent3>
        <a:srgbClr val="B5A603"/>
      </a:accent3>
      <a:accent4>
        <a:srgbClr val="F58505"/>
      </a:accent4>
      <a:accent5>
        <a:srgbClr val="FA2481"/>
      </a:accent5>
      <a:accent6>
        <a:srgbClr val="9CA2AB"/>
      </a:accent6>
      <a:hlink>
        <a:srgbClr val="FA2481"/>
      </a:hlink>
      <a:folHlink>
        <a:srgbClr val="57618E"/>
      </a:folHlink>
    </a:clrScheme>
    <a:fontScheme name="Custom 166">
      <a:majorFont>
        <a:latin typeface="Aharoni"/>
        <a:ea typeface=""/>
        <a:cs typeface=""/>
      </a:majorFont>
      <a:minorFont>
        <a:latin typeface="Avenir Next LT Pr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ismaticVTI" id="{DA44D624-A564-4DE8-8446-0CD5C485C979}" vid="{8B2B1550-B69C-4156-BAEC-B2E559F94BDB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138</Words>
  <Application>Microsoft Office PowerPoint</Application>
  <PresentationFormat>Breedbeeld</PresentationFormat>
  <Paragraphs>20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Aharoni</vt:lpstr>
      <vt:lpstr>Arial</vt:lpstr>
      <vt:lpstr>Avenir Next LT Pro</vt:lpstr>
      <vt:lpstr>PrismaticVTI</vt:lpstr>
      <vt:lpstr>Executieve Functies</vt:lpstr>
      <vt:lpstr>PowerPoint-presentatie</vt:lpstr>
      <vt:lpstr>PowerPoint-presentatie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Executieve Functies</dc:title>
  <dc:creator>Laura Beeftink</dc:creator>
  <cp:lastModifiedBy>Laura Beeftink</cp:lastModifiedBy>
  <cp:revision>2</cp:revision>
  <dcterms:created xsi:type="dcterms:W3CDTF">2022-05-19T18:10:47Z</dcterms:created>
  <dcterms:modified xsi:type="dcterms:W3CDTF">2022-05-19T18:20:31Z</dcterms:modified>
</cp:coreProperties>
</file>

<file path=docProps/thumbnail.jpeg>
</file>