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18" r:id="rId4"/>
  </p:sldMasterIdLst>
  <p:handoutMasterIdLst>
    <p:handoutMasterId r:id="rId15"/>
  </p:handoutMasterIdLst>
  <p:sldIdLst>
    <p:sldId id="256" r:id="rId5"/>
    <p:sldId id="280" r:id="rId6"/>
    <p:sldId id="281" r:id="rId7"/>
    <p:sldId id="266" r:id="rId8"/>
    <p:sldId id="267" r:id="rId9"/>
    <p:sldId id="268" r:id="rId10"/>
    <p:sldId id="269" r:id="rId11"/>
    <p:sldId id="282" r:id="rId12"/>
    <p:sldId id="271" r:id="rId13"/>
    <p:sldId id="270" r:id="rId14"/>
  </p:sldIdLst>
  <p:sldSz cx="12192000" cy="6858000"/>
  <p:notesSz cx="7010400" cy="92964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384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EE87195-5971-6986-867E-67D0D725AC8D}" v="17" dt="2019-04-11T14:16:35.644"/>
    <p1510:client id="{ACCA5D44-D668-C1DD-FA81-8E4CACA32401}" v="20" dt="2022-03-31T10:58:39.523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20042" autoAdjust="0"/>
    <p:restoredTop sz="94660" autoAdjust="0"/>
  </p:normalViewPr>
  <p:slideViewPr>
    <p:cSldViewPr snapToGrid="0">
      <p:cViewPr varScale="1">
        <p:scale>
          <a:sx n="86" d="100"/>
          <a:sy n="86" d="100"/>
        </p:scale>
        <p:origin x="326" y="53"/>
      </p:cViewPr>
      <p:guideLst>
        <p:guide orient="horz" pos="2160"/>
        <p:guide pos="3840"/>
      </p:guideLst>
    </p:cSldViewPr>
  </p:slideViewPr>
  <p:outlineViewPr>
    <p:cViewPr>
      <p:scale>
        <a:sx n="33" d="100"/>
        <a:sy n="33" d="100"/>
      </p:scale>
      <p:origin x="0" y="64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theme" Target="theme/theme1.xml"/><Relationship Id="rId3" Type="http://schemas.openxmlformats.org/officeDocument/2006/relationships/customXml" Target="../customXml/item3.xml"/><Relationship Id="rId21" Type="http://schemas.microsoft.com/office/2015/10/relationships/revisionInfo" Target="revisionInfo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viewProps" Target="viewProps.xml"/><Relationship Id="rId2" Type="http://schemas.openxmlformats.org/officeDocument/2006/relationships/customXml" Target="../customXml/item2.xml"/><Relationship Id="rId16" Type="http://schemas.openxmlformats.org/officeDocument/2006/relationships/presProps" Target="presProps.xml"/><Relationship Id="rId20" Type="http://schemas.microsoft.com/office/2016/11/relationships/changesInfo" Target="changesInfos/changesInfo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handoutMaster" Target="handoutMasters/handoutMaster1.xml"/><Relationship Id="rId10" Type="http://schemas.openxmlformats.org/officeDocument/2006/relationships/slide" Target="slides/slide6.xml"/><Relationship Id="rId19" Type="http://schemas.openxmlformats.org/officeDocument/2006/relationships/tableStyles" Target="tableStyle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Ellen van Dijk" userId="S::endk@mboutrecht.nl::07f07d6e-a871-4380-bc0d-d97c8bb8cfa5" providerId="AD" clId="Web-{ACCA5D44-D668-C1DD-FA81-8E4CACA32401}"/>
    <pc:docChg chg="modSld">
      <pc:chgData name="Ellen van Dijk" userId="S::endk@mboutrecht.nl::07f07d6e-a871-4380-bc0d-d97c8bb8cfa5" providerId="AD" clId="Web-{ACCA5D44-D668-C1DD-FA81-8E4CACA32401}" dt="2022-03-31T10:58:39.523" v="19" actId="20577"/>
      <pc:docMkLst>
        <pc:docMk/>
      </pc:docMkLst>
      <pc:sldChg chg="modSp">
        <pc:chgData name="Ellen van Dijk" userId="S::endk@mboutrecht.nl::07f07d6e-a871-4380-bc0d-d97c8bb8cfa5" providerId="AD" clId="Web-{ACCA5D44-D668-C1DD-FA81-8E4CACA32401}" dt="2022-03-31T10:58:39.523" v="19" actId="20577"/>
        <pc:sldMkLst>
          <pc:docMk/>
          <pc:sldMk cId="380181313" sldId="269"/>
        </pc:sldMkLst>
        <pc:spChg chg="mod">
          <ac:chgData name="Ellen van Dijk" userId="S::endk@mboutrecht.nl::07f07d6e-a871-4380-bc0d-d97c8bb8cfa5" providerId="AD" clId="Web-{ACCA5D44-D668-C1DD-FA81-8E4CACA32401}" dt="2022-03-31T10:58:39.523" v="19" actId="20577"/>
          <ac:spMkLst>
            <pc:docMk/>
            <pc:sldMk cId="380181313" sldId="269"/>
            <ac:spMk id="3" creationId="{00000000-0000-0000-0000-000000000000}"/>
          </ac:spMkLst>
        </pc:spChg>
      </pc:sld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koptekst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38604" cy="46534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quarter" idx="1"/>
          </p:nvPr>
        </p:nvSpPr>
        <p:spPr>
          <a:xfrm>
            <a:off x="3970159" y="0"/>
            <a:ext cx="3038604" cy="465341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CB6AA75-D045-4D6A-B583-0573E9152194}" type="datetimeFigureOut">
              <a:rPr lang="en-US" smtClean="0"/>
              <a:t>3/31/2022</a:t>
            </a:fld>
            <a:endParaRPr lang="en-US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2"/>
          </p:nvPr>
        </p:nvSpPr>
        <p:spPr>
          <a:xfrm>
            <a:off x="0" y="8831059"/>
            <a:ext cx="3038604" cy="46534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3"/>
          </p:nvPr>
        </p:nvSpPr>
        <p:spPr>
          <a:xfrm>
            <a:off x="3970159" y="8831059"/>
            <a:ext cx="3038604" cy="465341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1DDE3E0-4839-4FC0-8500-84DE93BCA105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15108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nl-NL"/>
              <a:t>Klik om de ondertitelstijl van het model te bewerken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9780616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el en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695193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eraat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303369334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17538342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Offerte naamkaartj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287538496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Waar of onwaa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67827624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09128609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6728938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47629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7830540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79461716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07179572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97665355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7779132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65124348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nl-NL"/>
              <a:t>Klik op het pictogram als u een afbeelding wilt toevoegen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nl-NL"/>
              <a:t>Klik om de modelstijlen te bewerken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3355629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nl-NL"/>
              <a:t>Klik om de stijl te bewerken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/>
              <a:t>Klik om de modelstijlen te bewerken</a:t>
            </a:r>
          </a:p>
          <a:p>
            <a:pPr lvl="1"/>
            <a:r>
              <a:rPr lang="nl-NL"/>
              <a:t>Tweede niveau</a:t>
            </a:r>
          </a:p>
          <a:p>
            <a:pPr lvl="2"/>
            <a:r>
              <a:rPr lang="nl-NL"/>
              <a:t>Derde niveau</a:t>
            </a:r>
          </a:p>
          <a:p>
            <a:pPr lvl="3"/>
            <a:r>
              <a:rPr lang="nl-NL"/>
              <a:t>Vierde niveau</a:t>
            </a:r>
          </a:p>
          <a:p>
            <a:pPr lvl="4"/>
            <a:r>
              <a:rPr lang="nl-NL"/>
              <a:t>Vijfde niveau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6AEB63B-BA4F-4D8C-A516-487BC7F8ADBA}" type="datetimeFigureOut">
              <a:rPr lang="nl-NL" smtClean="0"/>
              <a:t>31-3-2022</a:t>
            </a:fld>
            <a:endParaRPr lang="nl-NL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64AF676D-3E5C-42AB-ADA2-F7493B6A452B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2280401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19" r:id="rId1"/>
    <p:sldLayoutId id="2147483720" r:id="rId2"/>
    <p:sldLayoutId id="2147483721" r:id="rId3"/>
    <p:sldLayoutId id="2147483722" r:id="rId4"/>
    <p:sldLayoutId id="2147483723" r:id="rId5"/>
    <p:sldLayoutId id="2147483724" r:id="rId6"/>
    <p:sldLayoutId id="2147483725" r:id="rId7"/>
    <p:sldLayoutId id="2147483726" r:id="rId8"/>
    <p:sldLayoutId id="2147483727" r:id="rId9"/>
    <p:sldLayoutId id="2147483728" r:id="rId10"/>
    <p:sldLayoutId id="2147483729" r:id="rId11"/>
    <p:sldLayoutId id="2147483730" r:id="rId12"/>
    <p:sldLayoutId id="2147483731" r:id="rId13"/>
    <p:sldLayoutId id="2147483732" r:id="rId14"/>
    <p:sldLayoutId id="2147483733" r:id="rId15"/>
    <p:sldLayoutId id="2147483734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nl-NL" dirty="0"/>
              <a:t>Uitleg Examinering</a:t>
            </a:r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271709678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 algn="ctr">
              <a:buNone/>
            </a:pPr>
            <a:endParaRPr lang="nl-NL" dirty="0"/>
          </a:p>
          <a:p>
            <a:pPr marL="0" indent="0" algn="ctr">
              <a:buNone/>
            </a:pPr>
            <a:endParaRPr lang="nl-NL" dirty="0"/>
          </a:p>
          <a:p>
            <a:pPr marL="0" indent="0" algn="ctr">
              <a:buNone/>
            </a:pPr>
            <a:endParaRPr lang="nl-NL" dirty="0"/>
          </a:p>
          <a:p>
            <a:pPr marL="0" indent="0" algn="ctr">
              <a:buNone/>
            </a:pPr>
            <a:r>
              <a:rPr lang="nl-NL" sz="7200" dirty="0"/>
              <a:t>Vragen?</a:t>
            </a:r>
          </a:p>
        </p:txBody>
      </p:sp>
    </p:spTree>
    <p:extLst>
      <p:ext uri="{BB962C8B-B14F-4D97-AF65-F5344CB8AC3E}">
        <p14:creationId xmlns:p14="http://schemas.microsoft.com/office/powerpoint/2010/main" val="3916670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Het kwalificatiedossier 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Bevat kwaliteitseisen voor de beroepsgroep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Vanuit ministerie, MBO-raad (alle onderwijsinstellingen), SBB (beroepsonderwijs en bedrijfsleven) vastgesteld.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Basisdeel, profieldeel en keuzedelen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Werkprocessen (welke wel en welke niet geëxamineerd worden)</a:t>
            </a: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09144" y="5860473"/>
            <a:ext cx="2026397" cy="75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382112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Examinering Kwalificatiedossier </a:t>
            </a:r>
            <a:endParaRPr lang="en-US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Keuzedelen worden op school of in de praktijk geëxamineerd.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Basisdeel en profieldeel wordt in beroepspraktijk geëxamineerd, 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Nederlands en Rekenen worden op school geëxamineerd.</a:t>
            </a:r>
            <a:endParaRPr lang="en-US" sz="24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09144" y="5860473"/>
            <a:ext cx="2026397" cy="75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2665258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Het examenproces; 1 vaststelling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buFont typeface="+mj-lt"/>
              <a:buAutoNum type="arabicPeriod"/>
            </a:pPr>
            <a:r>
              <a:rPr lang="nl-NL" sz="2400" b="1" dirty="0">
                <a:latin typeface="Calibri" panose="020F0502020204030204" pitchFamily="34" charset="0"/>
                <a:cs typeface="Calibri" panose="020F0502020204030204" pitchFamily="34" charset="0"/>
              </a:rPr>
              <a:t>Vaststelling</a:t>
            </a:r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; de student voldoet aan alle eisen die gesteld zijn aan toelating voor het examen. Dit geschiedt in samenspraak met de praktijk en op basis van:</a:t>
            </a:r>
          </a:p>
          <a:p>
            <a:pPr lvl="1"/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Schoolopdrachten </a:t>
            </a:r>
          </a:p>
          <a:p>
            <a:pPr lvl="1"/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Praktijkopdrachten Consortium</a:t>
            </a:r>
          </a:p>
          <a:p>
            <a:pPr lvl="1"/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Meetinstrument persoonlijke en professionele ontwikkeling</a:t>
            </a:r>
          </a:p>
          <a:p>
            <a:pPr lvl="1"/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Verzuim</a:t>
            </a:r>
          </a:p>
          <a:p>
            <a:pPr marL="360363" lvl="1" indent="-360363"/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Op basis van het vaststellingsgesprek krijg je een GO of NO GO voor je examen</a:t>
            </a:r>
          </a:p>
          <a:p>
            <a:pPr marL="360363" lvl="1" indent="-360363"/>
            <a:endParaRPr lang="nl-NL" sz="2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pPr lvl="1"/>
            <a:endParaRPr lang="nl-NL" dirty="0"/>
          </a:p>
          <a:p>
            <a:pPr lvl="1"/>
            <a:endParaRPr lang="nl-NL" dirty="0"/>
          </a:p>
        </p:txBody>
      </p:sp>
    </p:spTree>
    <p:extLst>
      <p:ext uri="{BB962C8B-B14F-4D97-AF65-F5344CB8AC3E}">
        <p14:creationId xmlns:p14="http://schemas.microsoft.com/office/powerpoint/2010/main" val="175684613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Het examenproces; 2. Plannen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362456"/>
            <a:ext cx="10012002" cy="4910327"/>
          </a:xfrm>
        </p:spPr>
        <p:txBody>
          <a:bodyPr>
            <a:normAutofit/>
          </a:bodyPr>
          <a:lstStyle/>
          <a:p>
            <a:pPr>
              <a:buFont typeface="+mj-lt"/>
              <a:buAutoNum type="arabicPeriod" startAt="2"/>
            </a:pPr>
            <a:r>
              <a:rPr lang="nl-NL" sz="2400" b="1" dirty="0">
                <a:latin typeface="Calibri" panose="020F0502020204030204" pitchFamily="34" charset="0"/>
                <a:cs typeface="Calibri" panose="020F0502020204030204" pitchFamily="34" charset="0"/>
              </a:rPr>
              <a:t>Plannen</a:t>
            </a:r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 van het examen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de examens zijn in week ……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Beoordelaar wordt bepaald door de instelling, deze zoek je samen met je </a:t>
            </a:r>
            <a:r>
              <a:rPr lang="nl-NL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wb</a:t>
            </a:r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.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Maak afspraken met je beoordelaar wanneer je het examenonderdeel gaat uitvoeren en evt. bij welke zorgvrager: plan van aanpak!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Bespreek de examenopdrachten met je beoordelaar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Bereid je goed voor; neem de inhoud van de opdracht tot je en bedenk hoe je deze opdracht gaat uitvoeren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Neem de beoordelingslijst erbij zodat je weet wat er van je verwacht wordt</a:t>
            </a:r>
          </a:p>
        </p:txBody>
      </p:sp>
    </p:spTree>
    <p:extLst>
      <p:ext uri="{BB962C8B-B14F-4D97-AF65-F5344CB8AC3E}">
        <p14:creationId xmlns:p14="http://schemas.microsoft.com/office/powerpoint/2010/main" val="2759367769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Het examenproces; 3 uitvoeren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472185"/>
            <a:ext cx="9536514" cy="4569178"/>
          </a:xfrm>
        </p:spPr>
        <p:txBody>
          <a:bodyPr>
            <a:normAutofit/>
          </a:bodyPr>
          <a:lstStyle/>
          <a:p>
            <a:pPr>
              <a:buFont typeface="+mj-lt"/>
              <a:buAutoNum type="arabicPeriod" startAt="3"/>
            </a:pPr>
            <a:r>
              <a:rPr lang="nl-NL" sz="2400" b="1" dirty="0">
                <a:latin typeface="Calibri" panose="020F0502020204030204" pitchFamily="34" charset="0"/>
                <a:cs typeface="Calibri" panose="020F0502020204030204" pitchFamily="34" charset="0"/>
              </a:rPr>
              <a:t>Uitvoeren</a:t>
            </a:r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 van het examen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Op het afgesproken tijdstip ga de opdracht uitvoeren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Zorg dat je beoordelaar hierbij aanwezig is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Je beoordelaar geeft een oordeel aan de hand van de bijbehorende beoordelingslijst. Je beoordelaar </a:t>
            </a:r>
            <a:r>
              <a:rPr lang="nl-NL" sz="2400" dirty="0">
                <a:solidFill>
                  <a:srgbClr val="FF0000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beargumenteert</a:t>
            </a:r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 de beoordeling</a:t>
            </a:r>
          </a:p>
          <a:p>
            <a:endParaRPr lang="nl-NL" sz="2400" dirty="0">
              <a:latin typeface="Calibri" panose="020F0502020204030204" pitchFamily="34" charset="0"/>
              <a:cs typeface="Calibri" panose="020F050202020403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623604742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Het examenproces; 4. afronden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709929"/>
            <a:ext cx="9490794" cy="4331434"/>
          </a:xfrm>
        </p:spPr>
        <p:txBody>
          <a:bodyPr vert="horz" lIns="91440" tIns="45720" rIns="91440" bIns="45720" rtlCol="0" anchor="t">
            <a:noAutofit/>
          </a:bodyPr>
          <a:lstStyle/>
          <a:p>
            <a:pPr>
              <a:buFont typeface="+mj-lt"/>
              <a:buAutoNum type="arabicPeriod" startAt="4"/>
            </a:pPr>
            <a:r>
              <a:rPr lang="nl-NL" sz="2400" b="1" dirty="0">
                <a:latin typeface="Calibri" panose="020F0502020204030204" pitchFamily="34" charset="0"/>
                <a:cs typeface="Calibri" panose="020F0502020204030204" pitchFamily="34" charset="0"/>
              </a:rPr>
              <a:t>Afronden</a:t>
            </a:r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 van het examen</a:t>
            </a:r>
          </a:p>
          <a:p>
            <a:r>
              <a:rPr lang="nl-NL" sz="2400">
                <a:latin typeface="Calibri"/>
                <a:cs typeface="Calibri"/>
              </a:rPr>
              <a:t>Je zorgt dat de beoordelingsformulieren van het examen volledig en correct zijn </a:t>
            </a:r>
            <a:r>
              <a:rPr lang="nl-NL" sz="2400" dirty="0">
                <a:latin typeface="Calibri"/>
                <a:cs typeface="Calibri"/>
              </a:rPr>
              <a:t>ingevuld</a:t>
            </a:r>
          </a:p>
          <a:p>
            <a:r>
              <a:rPr lang="nl-NL" sz="2400">
                <a:latin typeface="Calibri"/>
                <a:cs typeface="Calibri"/>
              </a:rPr>
              <a:t>Je zorgt dat eventuele bewijsstukken of examenproducten zijn toegevoegd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Je zorgt dat je een kopie van ‘bewijs van deelname’ van je beoordelaar is toegevoegd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Lever het examen op het afgesproken tijdstip in bij je SLB-er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De SLB-er draagt er zorg voor dat je examen(s) worden toegevoegd aan je examendossier</a:t>
            </a:r>
          </a:p>
        </p:txBody>
      </p:sp>
    </p:spTree>
    <p:extLst>
      <p:ext uri="{BB962C8B-B14F-4D97-AF65-F5344CB8AC3E}">
        <p14:creationId xmlns:p14="http://schemas.microsoft.com/office/powerpoint/2010/main" val="38018131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Inhoud van examens</a:t>
            </a:r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1188720"/>
            <a:ext cx="8596668" cy="5157215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nl-NL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Elke examen bevat:</a:t>
            </a:r>
          </a:p>
          <a:p>
            <a:r>
              <a:rPr lang="nl-NL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Een voorblad</a:t>
            </a:r>
          </a:p>
          <a:p>
            <a:r>
              <a:rPr lang="nl-NL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Het werkproces</a:t>
            </a:r>
          </a:p>
          <a:p>
            <a:r>
              <a:rPr lang="nl-NL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De opdracht</a:t>
            </a:r>
          </a:p>
          <a:p>
            <a:r>
              <a:rPr lang="nl-NL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Het resultaat</a:t>
            </a:r>
          </a:p>
          <a:p>
            <a:r>
              <a:rPr lang="nl-NL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De beoordelingsvorm</a:t>
            </a:r>
          </a:p>
          <a:p>
            <a:r>
              <a:rPr lang="nl-NL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De bewijsstukken</a:t>
            </a:r>
          </a:p>
          <a:p>
            <a:r>
              <a:rPr lang="nl-NL" sz="2400" dirty="0">
                <a:solidFill>
                  <a:schemeClr val="tx1"/>
                </a:solidFill>
                <a:latin typeface="Calibri" panose="020F0502020204030204" pitchFamily="34" charset="0"/>
                <a:cs typeface="Calibri" panose="020F0502020204030204" pitchFamily="34" charset="0"/>
              </a:rPr>
              <a:t>Beoordelingslijst</a:t>
            </a:r>
          </a:p>
        </p:txBody>
      </p:sp>
      <p:pic>
        <p:nvPicPr>
          <p:cNvPr id="4" name="Afbeelding 3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9909144" y="5860473"/>
            <a:ext cx="2026397" cy="75498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8585177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dirty="0"/>
              <a:t>Onvoldoende en dan?</a:t>
            </a:r>
            <a:endParaRPr lang="en-US" dirty="0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677334" y="2160589"/>
            <a:ext cx="10076010" cy="3880773"/>
          </a:xfrm>
        </p:spPr>
        <p:txBody>
          <a:bodyPr>
            <a:noAutofit/>
          </a:bodyPr>
          <a:lstStyle/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Beoordeling onvoldoende; schriftelijke onderbouwing van de beoordelaar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Beoordelaar neemt contact op met de </a:t>
            </a:r>
            <a:r>
              <a:rPr lang="nl-NL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slb</a:t>
            </a:r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-er van de student</a:t>
            </a: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In gezamenlijk overleg wordt besproken (</a:t>
            </a:r>
            <a:r>
              <a:rPr lang="nl-NL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slb</a:t>
            </a:r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-er, praktijk en student) wanneer de student kan herkansen; dit is afhankelijk van de aard van de onvoldoende. Is het één werkproces of zijn het er meer? </a:t>
            </a:r>
            <a:endParaRPr lang="en-US" sz="2400" dirty="0">
              <a:latin typeface="Calibri" panose="020F0502020204030204" pitchFamily="34" charset="0"/>
              <a:cs typeface="Calibri" panose="020F0502020204030204" pitchFamily="34" charset="0"/>
            </a:endParaRPr>
          </a:p>
          <a:p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Bij behalen van een onvoldoende examen wordt besproken (</a:t>
            </a:r>
            <a:r>
              <a:rPr lang="nl-NL" sz="2400" dirty="0" err="1">
                <a:latin typeface="Calibri" panose="020F0502020204030204" pitchFamily="34" charset="0"/>
                <a:cs typeface="Calibri" panose="020F0502020204030204" pitchFamily="34" charset="0"/>
              </a:rPr>
              <a:t>slb</a:t>
            </a:r>
            <a:r>
              <a:rPr lang="nl-NL" sz="2400" dirty="0">
                <a:latin typeface="Calibri" panose="020F0502020204030204" pitchFamily="34" charset="0"/>
                <a:cs typeface="Calibri" panose="020F0502020204030204" pitchFamily="34" charset="0"/>
              </a:rPr>
              <a:t>-er, praktijk en student) of je de opleiding voortzet en dat je het examen herkanst binnen een vooraf bepaalde periode of dat je gaat verlengen. </a:t>
            </a:r>
          </a:p>
        </p:txBody>
      </p:sp>
    </p:spTree>
    <p:extLst>
      <p:ext uri="{BB962C8B-B14F-4D97-AF65-F5344CB8AC3E}">
        <p14:creationId xmlns:p14="http://schemas.microsoft.com/office/powerpoint/2010/main" val="3960456408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Facet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Facet">
      <a:majorFont>
        <a:latin typeface="Trebuchet MS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ppt/theme/theme2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/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003DF63B63DD29498E8B796EFAD5B472" ma:contentTypeVersion="4" ma:contentTypeDescription="Een nieuw document maken." ma:contentTypeScope="" ma:versionID="68d05e103b0fbf2a9734d4d5aaab241d">
  <xsd:schema xmlns:xsd="http://www.w3.org/2001/XMLSchema" xmlns:xs="http://www.w3.org/2001/XMLSchema" xmlns:p="http://schemas.microsoft.com/office/2006/metadata/properties" xmlns:ns2="53bf8fa8-dfc6-4140-91f6-13f7cc1ff13e" xmlns:ns3="ddfa0d9d-9022-439c-b602-6589a9d13920" targetNamespace="http://schemas.microsoft.com/office/2006/metadata/properties" ma:root="true" ma:fieldsID="c58b4eb548f2a337eeb8b98a7e748415" ns2:_="" ns3:_="">
    <xsd:import namespace="53bf8fa8-dfc6-4140-91f6-13f7cc1ff13e"/>
    <xsd:import namespace="ddfa0d9d-9022-439c-b602-6589a9d13920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3:SharedWithUsers" minOccurs="0"/>
                <xsd:element ref="ns3:SharedWithDetail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53bf8fa8-dfc6-4140-91f6-13f7cc1ff13e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description="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description="" ma:hidden="true" ma:internalName="MediaServiceFastMetadata" ma:readOnly="true">
      <xsd:simpleType>
        <xsd:restriction base="dms:Note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ddfa0d9d-9022-439c-b602-6589a9d13920" elementFormDefault="qualified">
    <xsd:import namespace="http://schemas.microsoft.com/office/2006/documentManagement/types"/>
    <xsd:import namespace="http://schemas.microsoft.com/office/infopath/2007/PartnerControls"/>
    <xsd:element name="SharedWithUsers" ma:index="10" nillable="true" ma:displayName="Gedeeld met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1" nillable="true" ma:displayName="Gedeeld met details" ma:internalName="SharedWithDetails" ma:readOnly="true">
      <xsd:simpleType>
        <xsd:restriction base="dms:Note">
          <xsd:maxLength value="255"/>
        </xsd:restriction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Inhoudstype"/>
        <xsd:element ref="dc:title" minOccurs="0" maxOccurs="1" ma:index="4" ma:displayName="Titel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Props1.xml><?xml version="1.0" encoding="utf-8"?>
<ds:datastoreItem xmlns:ds="http://schemas.openxmlformats.org/officeDocument/2006/customXml" ds:itemID="{14672539-8FEF-425A-B4F7-1F8B8511D4ED}">
  <ds:schemaRefs>
    <ds:schemaRef ds:uri="http://purl.org/dc/dcmitype/"/>
    <ds:schemaRef ds:uri="http://schemas.openxmlformats.org/package/2006/metadata/core-properties"/>
    <ds:schemaRef ds:uri="ddfa0d9d-9022-439c-b602-6589a9d13920"/>
    <ds:schemaRef ds:uri="http://schemas.microsoft.com/office/2006/documentManagement/types"/>
    <ds:schemaRef ds:uri="http://www.w3.org/XML/1998/namespace"/>
    <ds:schemaRef ds:uri="http://purl.org/dc/elements/1.1/"/>
    <ds:schemaRef ds:uri="http://schemas.microsoft.com/office/2006/metadata/properties"/>
    <ds:schemaRef ds:uri="http://schemas.microsoft.com/office/infopath/2007/PartnerControls"/>
    <ds:schemaRef ds:uri="53bf8fa8-dfc6-4140-91f6-13f7cc1ff13e"/>
    <ds:schemaRef ds:uri="http://purl.org/dc/terms/"/>
  </ds:schemaRefs>
</ds:datastoreItem>
</file>

<file path=customXml/itemProps2.xml><?xml version="1.0" encoding="utf-8"?>
<ds:datastoreItem xmlns:ds="http://schemas.openxmlformats.org/officeDocument/2006/customXml" ds:itemID="{EE98AB03-6D6F-4989-AAD1-D36D3853F68B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53bf8fa8-dfc6-4140-91f6-13f7cc1ff13e"/>
    <ds:schemaRef ds:uri="ddfa0d9d-9022-439c-b602-6589a9d13920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D0BD5B71-9066-4935-8F92-13DA3EF74884}">
  <ds:schemaRefs>
    <ds:schemaRef ds:uri="http://schemas.microsoft.com/sharepoint/v3/contenttype/form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2105</TotalTime>
  <Words>456</Words>
  <Application>Microsoft Office PowerPoint</Application>
  <PresentationFormat>Breedbeeld</PresentationFormat>
  <Paragraphs>56</Paragraphs>
  <Slides>10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10</vt:i4>
      </vt:variant>
    </vt:vector>
  </HeadingPairs>
  <TitlesOfParts>
    <vt:vector size="11" baseType="lpstr">
      <vt:lpstr>Facet</vt:lpstr>
      <vt:lpstr>Uitleg Examinering</vt:lpstr>
      <vt:lpstr>Het kwalificatiedossier </vt:lpstr>
      <vt:lpstr>Examinering Kwalificatiedossier </vt:lpstr>
      <vt:lpstr>Het examenproces; 1 vaststelling</vt:lpstr>
      <vt:lpstr>Het examenproces; 2. Plannen</vt:lpstr>
      <vt:lpstr>Het examenproces; 3 uitvoeren</vt:lpstr>
      <vt:lpstr>Het examenproces; 4. afronden</vt:lpstr>
      <vt:lpstr>Inhoud van examens</vt:lpstr>
      <vt:lpstr>Onvoldoende en dan?</vt:lpstr>
      <vt:lpstr>PowerPoint-presentatie</vt:lpstr>
    </vt:vector>
  </TitlesOfParts>
  <Company>Vancis B.V.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Examinering 4b16s</dc:title>
  <dc:creator>Willem Gilsing</dc:creator>
  <cp:lastModifiedBy>Ellen van Dijk</cp:lastModifiedBy>
  <cp:revision>55</cp:revision>
  <cp:lastPrinted>2017-04-19T10:05:27Z</cp:lastPrinted>
  <dcterms:created xsi:type="dcterms:W3CDTF">2017-03-31T08:05:49Z</dcterms:created>
  <dcterms:modified xsi:type="dcterms:W3CDTF">2022-03-31T10:58:47Z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0x010100003DF63B63DD29498E8B796EFAD5B472</vt:lpwstr>
  </property>
</Properties>
</file>

<file path=docProps/thumbnail.jpeg>
</file>