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tandaardsectie" id="{A483481F-19ED-4448-B30B-6A7EB58D27BB}">
          <p14:sldIdLst>
            <p14:sldId id="256"/>
            <p14:sldId id="258"/>
          </p14:sldIdLst>
        </p14:section>
        <p14:section name="Naamloze sectie" id="{A25E8153-983E-4A93-A483-C65B15B81D82}">
          <p14:sldIdLst>
            <p14:sldId id="259"/>
            <p14:sldId id="260"/>
            <p14:sldId id="261"/>
            <p14:sldId id="262"/>
            <p14:sldId id="263"/>
            <p14:sldId id="264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Stijl, licht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8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26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80446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444307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75159467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936514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0907948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5003112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870755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907285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25464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93723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55894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42562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427188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549790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302323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582801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A20FD1-F933-4691-AEDC-6CC10D25EB4D}" type="datetimeFigureOut">
              <a:rPr lang="nl-NL" smtClean="0"/>
              <a:t>7-4-2022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672538B6-7955-43BB-B515-BC9D7128786B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350503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100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57ABABA7-0420-4200-9B65-1C1967CE937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795735" cy="6858000"/>
          </a:xfrm>
          <a:prstGeom prst="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46F1E992-B14A-4FD5-8E41-E19C83492C2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27224" y="-786"/>
            <a:ext cx="2356675" cy="6854040"/>
            <a:chOff x="6627813" y="194833"/>
            <a:chExt cx="1952625" cy="5678918"/>
          </a:xfrm>
          <a:solidFill>
            <a:schemeClr val="bg2"/>
          </a:solidFill>
        </p:grpSpPr>
        <p:sp>
          <p:nvSpPr>
            <p:cNvPr id="11" name="Freeform 27">
              <a:extLst>
                <a:ext uri="{FF2B5EF4-FFF2-40B4-BE49-F238E27FC236}">
                  <a16:creationId xmlns:a16="http://schemas.microsoft.com/office/drawing/2014/main" id="{69C544B6-3EB8-40C0-BBA0-D6825A33997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2" name="Freeform 28">
              <a:extLst>
                <a:ext uri="{FF2B5EF4-FFF2-40B4-BE49-F238E27FC236}">
                  <a16:creationId xmlns:a16="http://schemas.microsoft.com/office/drawing/2014/main" id="{008ED5F3-C2B0-4C4B-864A-381723C8753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3" name="Freeform 29">
              <a:extLst>
                <a:ext uri="{FF2B5EF4-FFF2-40B4-BE49-F238E27FC236}">
                  <a16:creationId xmlns:a16="http://schemas.microsoft.com/office/drawing/2014/main" id="{23CC4B0B-BFBC-4B5D-87E1-9E6415263BB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4" name="Freeform 30">
              <a:extLst>
                <a:ext uri="{FF2B5EF4-FFF2-40B4-BE49-F238E27FC236}">
                  <a16:creationId xmlns:a16="http://schemas.microsoft.com/office/drawing/2014/main" id="{C346C5BB-C560-432B-B712-CC4188B6BE8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5" name="Freeform 31">
              <a:extLst>
                <a:ext uri="{FF2B5EF4-FFF2-40B4-BE49-F238E27FC236}">
                  <a16:creationId xmlns:a16="http://schemas.microsoft.com/office/drawing/2014/main" id="{A5D527C1-B6DA-42CF-8499-7561AF3C1C7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6" name="Freeform 32">
              <a:extLst>
                <a:ext uri="{FF2B5EF4-FFF2-40B4-BE49-F238E27FC236}">
                  <a16:creationId xmlns:a16="http://schemas.microsoft.com/office/drawing/2014/main" id="{79811171-A408-48D1-B498-29EEB218D84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7" name="Freeform 33">
              <a:extLst>
                <a:ext uri="{FF2B5EF4-FFF2-40B4-BE49-F238E27FC236}">
                  <a16:creationId xmlns:a16="http://schemas.microsoft.com/office/drawing/2014/main" id="{CAB35AA3-C384-40C1-972D-E9CF2ECEB0D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8" name="Freeform 34">
              <a:extLst>
                <a:ext uri="{FF2B5EF4-FFF2-40B4-BE49-F238E27FC236}">
                  <a16:creationId xmlns:a16="http://schemas.microsoft.com/office/drawing/2014/main" id="{F1FB2FB4-BDB4-49C0-B229-C44C3A652AD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19" name="Freeform 35">
              <a:extLst>
                <a:ext uri="{FF2B5EF4-FFF2-40B4-BE49-F238E27FC236}">
                  <a16:creationId xmlns:a16="http://schemas.microsoft.com/office/drawing/2014/main" id="{911B13BF-C299-4EDA-AC49-B43C6E01B0C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0" name="Freeform 36">
              <a:extLst>
                <a:ext uri="{FF2B5EF4-FFF2-40B4-BE49-F238E27FC236}">
                  <a16:creationId xmlns:a16="http://schemas.microsoft.com/office/drawing/2014/main" id="{46744126-7C1B-4B5B-BBB2-8F25CE55731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1" name="Freeform 37">
              <a:extLst>
                <a:ext uri="{FF2B5EF4-FFF2-40B4-BE49-F238E27FC236}">
                  <a16:creationId xmlns:a16="http://schemas.microsoft.com/office/drawing/2014/main" id="{5DCDFB75-55EC-4221-A026-2DF2C8ACB4B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grpFill/>
            <a:ln>
              <a:noFill/>
            </a:ln>
          </p:spPr>
        </p:sp>
        <p:sp>
          <p:nvSpPr>
            <p:cNvPr id="22" name="Freeform 38">
              <a:extLst>
                <a:ext uri="{FF2B5EF4-FFF2-40B4-BE49-F238E27FC236}">
                  <a16:creationId xmlns:a16="http://schemas.microsoft.com/office/drawing/2014/main" id="{F9DB045F-5C45-45BF-AFCB-2EA8DE1445E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grpFill/>
            <a:ln>
              <a:noFill/>
            </a:ln>
          </p:spPr>
        </p:sp>
      </p:grpSp>
      <p:sp>
        <p:nvSpPr>
          <p:cNvPr id="24" name="Freeform 11">
            <a:extLst>
              <a:ext uri="{FF2B5EF4-FFF2-40B4-BE49-F238E27FC236}">
                <a16:creationId xmlns:a16="http://schemas.microsoft.com/office/drawing/2014/main" id="{1E86F813-D67B-409D-AA77-FA8878C28E4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V="1">
            <a:off x="-159" y="3179901"/>
            <a:ext cx="1098194" cy="514066"/>
          </a:xfrm>
          <a:custGeom>
            <a:avLst/>
            <a:gdLst>
              <a:gd name="connsiteX0" fmla="*/ 10000 w 10044"/>
              <a:gd name="connsiteY0" fmla="*/ 4701 h 9966"/>
              <a:gd name="connsiteX1" fmla="*/ 8559 w 10044"/>
              <a:gd name="connsiteY1" fmla="*/ 188 h 9966"/>
              <a:gd name="connsiteX2" fmla="*/ 8527 w 10044"/>
              <a:gd name="connsiteY2" fmla="*/ 94 h 9966"/>
              <a:gd name="connsiteX3" fmla="*/ 8438 w 10044"/>
              <a:gd name="connsiteY3" fmla="*/ 0 h 9966"/>
              <a:gd name="connsiteX4" fmla="*/ 7867 w 10044"/>
              <a:gd name="connsiteY4" fmla="*/ 0 h 9966"/>
              <a:gd name="connsiteX5" fmla="*/ 0 w 10044"/>
              <a:gd name="connsiteY5" fmla="*/ 70 h 9966"/>
              <a:gd name="connsiteX6" fmla="*/ 3132 w 10044"/>
              <a:gd name="connsiteY6" fmla="*/ 9763 h 9966"/>
              <a:gd name="connsiteX7" fmla="*/ 7867 w 10044"/>
              <a:gd name="connsiteY7" fmla="*/ 9966 h 9966"/>
              <a:gd name="connsiteX8" fmla="*/ 8438 w 10044"/>
              <a:gd name="connsiteY8" fmla="*/ 9966 h 9966"/>
              <a:gd name="connsiteX9" fmla="*/ 8527 w 10044"/>
              <a:gd name="connsiteY9" fmla="*/ 9872 h 9966"/>
              <a:gd name="connsiteX10" fmla="*/ 8559 w 10044"/>
              <a:gd name="connsiteY10" fmla="*/ 9778 h 9966"/>
              <a:gd name="connsiteX11" fmla="*/ 10000 w 10044"/>
              <a:gd name="connsiteY11" fmla="*/ 5265 h 9966"/>
              <a:gd name="connsiteX12" fmla="*/ 10000 w 10044"/>
              <a:gd name="connsiteY12" fmla="*/ 4701 h 9966"/>
              <a:gd name="connsiteX0" fmla="*/ 6839 w 6883"/>
              <a:gd name="connsiteY0" fmla="*/ 4885 h 10168"/>
              <a:gd name="connsiteX1" fmla="*/ 5405 w 6883"/>
              <a:gd name="connsiteY1" fmla="*/ 357 h 10168"/>
              <a:gd name="connsiteX2" fmla="*/ 5373 w 6883"/>
              <a:gd name="connsiteY2" fmla="*/ 262 h 10168"/>
              <a:gd name="connsiteX3" fmla="*/ 5284 w 6883"/>
              <a:gd name="connsiteY3" fmla="*/ 168 h 10168"/>
              <a:gd name="connsiteX4" fmla="*/ 4716 w 6883"/>
              <a:gd name="connsiteY4" fmla="*/ 168 h 10168"/>
              <a:gd name="connsiteX5" fmla="*/ 50 w 6883"/>
              <a:gd name="connsiteY5" fmla="*/ 0 h 10168"/>
              <a:gd name="connsiteX6" fmla="*/ 1 w 6883"/>
              <a:gd name="connsiteY6" fmla="*/ 9964 h 10168"/>
              <a:gd name="connsiteX7" fmla="*/ 4716 w 6883"/>
              <a:gd name="connsiteY7" fmla="*/ 10168 h 10168"/>
              <a:gd name="connsiteX8" fmla="*/ 5284 w 6883"/>
              <a:gd name="connsiteY8" fmla="*/ 10168 h 10168"/>
              <a:gd name="connsiteX9" fmla="*/ 5373 w 6883"/>
              <a:gd name="connsiteY9" fmla="*/ 10074 h 10168"/>
              <a:gd name="connsiteX10" fmla="*/ 5405 w 6883"/>
              <a:gd name="connsiteY10" fmla="*/ 9979 h 10168"/>
              <a:gd name="connsiteX11" fmla="*/ 6839 w 6883"/>
              <a:gd name="connsiteY11" fmla="*/ 5451 h 10168"/>
              <a:gd name="connsiteX12" fmla="*/ 6839 w 6883"/>
              <a:gd name="connsiteY12" fmla="*/ 4885 h 101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6883" h="10168">
                <a:moveTo>
                  <a:pt x="6839" y="4885"/>
                </a:moveTo>
                <a:lnTo>
                  <a:pt x="5405" y="357"/>
                </a:lnTo>
                <a:cubicBezTo>
                  <a:pt x="5395" y="325"/>
                  <a:pt x="5383" y="294"/>
                  <a:pt x="5373" y="262"/>
                </a:cubicBezTo>
                <a:cubicBezTo>
                  <a:pt x="5344" y="168"/>
                  <a:pt x="5314" y="168"/>
                  <a:pt x="5284" y="168"/>
                </a:cubicBezTo>
                <a:lnTo>
                  <a:pt x="4716" y="168"/>
                </a:lnTo>
                <a:lnTo>
                  <a:pt x="50" y="0"/>
                </a:lnTo>
                <a:cubicBezTo>
                  <a:pt x="59" y="3322"/>
                  <a:pt x="-8" y="6643"/>
                  <a:pt x="1" y="9964"/>
                </a:cubicBezTo>
                <a:lnTo>
                  <a:pt x="4716" y="10168"/>
                </a:lnTo>
                <a:lnTo>
                  <a:pt x="5284" y="10168"/>
                </a:lnTo>
                <a:cubicBezTo>
                  <a:pt x="5314" y="10168"/>
                  <a:pt x="5344" y="10074"/>
                  <a:pt x="5373" y="10074"/>
                </a:cubicBezTo>
                <a:cubicBezTo>
                  <a:pt x="5373" y="9979"/>
                  <a:pt x="5405" y="9979"/>
                  <a:pt x="5405" y="9979"/>
                </a:cubicBezTo>
                <a:lnTo>
                  <a:pt x="6839" y="5451"/>
                </a:lnTo>
                <a:cubicBezTo>
                  <a:pt x="6898" y="5262"/>
                  <a:pt x="6898" y="5074"/>
                  <a:pt x="6839" y="488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FC16237-EC79-4649-B455-CD3A984C11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8035" y="804334"/>
            <a:ext cx="3348069" cy="5249332"/>
          </a:xfrm>
        </p:spPr>
        <p:txBody>
          <a:bodyPr anchor="ctr">
            <a:normAutofit/>
          </a:bodyPr>
          <a:lstStyle/>
          <a:p>
            <a:pPr algn="r"/>
            <a:r>
              <a:rPr lang="nl-NL" dirty="0">
                <a:solidFill>
                  <a:schemeClr val="tx1"/>
                </a:solidFill>
              </a:rPr>
              <a:t>3m1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1F0BB6E0-44F4-4938-8070-5992040BD1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95736" y="0"/>
            <a:ext cx="7396264" cy="6858000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D778C5BD-4864-43A9-AFC9-78DA1FE6858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618969" y="804335"/>
            <a:ext cx="5768697" cy="5249332"/>
          </a:xfrm>
        </p:spPr>
        <p:txBody>
          <a:bodyPr anchor="ctr">
            <a:normAutofit/>
          </a:bodyPr>
          <a:lstStyle/>
          <a:p>
            <a:r>
              <a:rPr lang="nl-NL" dirty="0" err="1">
                <a:solidFill>
                  <a:schemeClr val="tx1"/>
                </a:solidFill>
              </a:rPr>
              <a:t>Degrees</a:t>
            </a:r>
            <a:r>
              <a:rPr lang="nl-NL" dirty="0">
                <a:solidFill>
                  <a:schemeClr val="tx1"/>
                </a:solidFill>
              </a:rPr>
              <a:t> of </a:t>
            </a:r>
            <a:r>
              <a:rPr lang="nl-NL" dirty="0" err="1">
                <a:solidFill>
                  <a:schemeClr val="tx1"/>
                </a:solidFill>
              </a:rPr>
              <a:t>comparisons</a:t>
            </a:r>
            <a:r>
              <a:rPr lang="nl-NL" dirty="0">
                <a:solidFill>
                  <a:schemeClr val="tx1"/>
                </a:solidFill>
              </a:rPr>
              <a:t> &amp; present perfect continuous</a:t>
            </a:r>
          </a:p>
        </p:txBody>
      </p:sp>
    </p:spTree>
    <p:extLst>
      <p:ext uri="{BB962C8B-B14F-4D97-AF65-F5344CB8AC3E}">
        <p14:creationId xmlns:p14="http://schemas.microsoft.com/office/powerpoint/2010/main" val="304190785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1">
                <a:tint val="90000"/>
                <a:satMod val="92000"/>
                <a:lumMod val="120000"/>
              </a:schemeClr>
            </a:gs>
            <a:gs pos="100000">
              <a:schemeClr val="bg1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E9D11FD5-487C-4A6B-836F-3831DC830F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88952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FA251D0-D64B-4008-8AA9-48F223CE8A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9224" y="645106"/>
            <a:ext cx="3650279" cy="1259894"/>
          </a:xfrm>
        </p:spPr>
        <p:txBody>
          <a:bodyPr>
            <a:normAutofit/>
          </a:bodyPr>
          <a:lstStyle/>
          <a:p>
            <a:r>
              <a:rPr lang="nl-NL" dirty="0" err="1"/>
              <a:t>Degrees</a:t>
            </a:r>
            <a:r>
              <a:rPr lang="nl-NL" dirty="0"/>
              <a:t> of </a:t>
            </a:r>
            <a:r>
              <a:rPr lang="nl-NL" dirty="0" err="1"/>
              <a:t>comparison</a:t>
            </a:r>
            <a:endParaRPr lang="nl-NL" dirty="0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99765169-F70D-4841-BE65-62E10CBED84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Tijdelijke aanduiding voor inhoud 6">
            <a:extLst>
              <a:ext uri="{FF2B5EF4-FFF2-40B4-BE49-F238E27FC236}">
                <a16:creationId xmlns:a16="http://schemas.microsoft.com/office/drawing/2014/main" id="{9810CFC1-48D3-49F0-BB82-2DD86F73BD7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9225" y="2133600"/>
            <a:ext cx="3650278" cy="3759253"/>
          </a:xfrm>
        </p:spPr>
        <p:txBody>
          <a:bodyPr>
            <a:normAutofit/>
          </a:bodyPr>
          <a:lstStyle/>
          <a:p>
            <a:r>
              <a:rPr lang="nl-NL" dirty="0" err="1"/>
              <a:t>With</a:t>
            </a:r>
            <a:r>
              <a:rPr lang="nl-NL" dirty="0"/>
              <a:t> </a:t>
            </a:r>
            <a:r>
              <a:rPr lang="nl-NL" dirty="0" err="1"/>
              <a:t>one</a:t>
            </a:r>
            <a:r>
              <a:rPr lang="nl-NL" dirty="0"/>
              <a:t> </a:t>
            </a:r>
            <a:r>
              <a:rPr lang="nl-NL" dirty="0" err="1"/>
              <a:t>syllable</a:t>
            </a:r>
            <a:r>
              <a:rPr lang="nl-NL" dirty="0"/>
              <a:t> (lettergrepen).</a:t>
            </a:r>
          </a:p>
          <a:p>
            <a:pPr lvl="1"/>
            <a:r>
              <a:rPr lang="nl-NL" dirty="0"/>
              <a:t>Second </a:t>
            </a:r>
            <a:r>
              <a:rPr lang="nl-NL" dirty="0" err="1"/>
              <a:t>degree</a:t>
            </a:r>
            <a:r>
              <a:rPr lang="nl-NL" dirty="0"/>
              <a:t> is </a:t>
            </a:r>
            <a:r>
              <a:rPr lang="nl-NL" dirty="0" err="1"/>
              <a:t>with</a:t>
            </a:r>
            <a:r>
              <a:rPr lang="nl-NL" dirty="0"/>
              <a:t> –er.</a:t>
            </a:r>
          </a:p>
          <a:p>
            <a:pPr lvl="1"/>
            <a:r>
              <a:rPr lang="nl-NL" dirty="0" err="1"/>
              <a:t>Third</a:t>
            </a:r>
            <a:r>
              <a:rPr lang="nl-NL" dirty="0"/>
              <a:t> </a:t>
            </a:r>
            <a:r>
              <a:rPr lang="nl-NL" dirty="0" err="1"/>
              <a:t>degree</a:t>
            </a:r>
            <a:r>
              <a:rPr lang="nl-NL" dirty="0"/>
              <a:t> is </a:t>
            </a:r>
            <a:r>
              <a:rPr lang="nl-NL" dirty="0" err="1"/>
              <a:t>with</a:t>
            </a:r>
            <a:r>
              <a:rPr lang="nl-NL" dirty="0"/>
              <a:t> –</a:t>
            </a:r>
            <a:r>
              <a:rPr lang="nl-NL" dirty="0" err="1"/>
              <a:t>est.</a:t>
            </a:r>
            <a:endParaRPr lang="nl-NL" dirty="0"/>
          </a:p>
          <a:p>
            <a:pPr lvl="1"/>
            <a:r>
              <a:rPr lang="nl-NL" dirty="0"/>
              <a:t>Here are </a:t>
            </a:r>
            <a:r>
              <a:rPr lang="nl-NL" dirty="0" err="1"/>
              <a:t>some</a:t>
            </a:r>
            <a:r>
              <a:rPr lang="nl-NL" dirty="0"/>
              <a:t> </a:t>
            </a:r>
            <a:r>
              <a:rPr lang="nl-NL" dirty="0" err="1"/>
              <a:t>examples</a:t>
            </a:r>
            <a:r>
              <a:rPr lang="nl-NL" dirty="0"/>
              <a:t>:</a:t>
            </a:r>
          </a:p>
          <a:p>
            <a:pPr lvl="1"/>
            <a:endParaRPr lang="nl-NL" dirty="0"/>
          </a:p>
        </p:txBody>
      </p:sp>
      <p:sp>
        <p:nvSpPr>
          <p:cNvPr id="18" name="Freeform 14">
            <a:extLst>
              <a:ext uri="{FF2B5EF4-FFF2-40B4-BE49-F238E27FC236}">
                <a16:creationId xmlns:a16="http://schemas.microsoft.com/office/drawing/2014/main" id="{2A2CC818-8106-45C0-93D5-7051F99F2C8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6061223"/>
            <a:ext cx="1038036" cy="506277"/>
          </a:xfrm>
          <a:custGeom>
            <a:avLst/>
            <a:gdLst>
              <a:gd name="connsiteX0" fmla="*/ 0 w 1038036"/>
              <a:gd name="connsiteY0" fmla="*/ 0 h 506277"/>
              <a:gd name="connsiteX1" fmla="*/ 182880 w 1038036"/>
              <a:gd name="connsiteY1" fmla="*/ 0 h 506277"/>
              <a:gd name="connsiteX2" fmla="*/ 291705 w 1038036"/>
              <a:gd name="connsiteY2" fmla="*/ 0 h 506277"/>
              <a:gd name="connsiteX3" fmla="*/ 291705 w 1038036"/>
              <a:gd name="connsiteY3" fmla="*/ 151 h 506277"/>
              <a:gd name="connsiteX4" fmla="*/ 692049 w 1038036"/>
              <a:gd name="connsiteY4" fmla="*/ 705 h 506277"/>
              <a:gd name="connsiteX5" fmla="*/ 782744 w 1038036"/>
              <a:gd name="connsiteY5" fmla="*/ 705 h 506277"/>
              <a:gd name="connsiteX6" fmla="*/ 797001 w 1038036"/>
              <a:gd name="connsiteY6" fmla="*/ 5473 h 506277"/>
              <a:gd name="connsiteX7" fmla="*/ 801982 w 1038036"/>
              <a:gd name="connsiteY7" fmla="*/ 10242 h 506277"/>
              <a:gd name="connsiteX8" fmla="*/ 1030951 w 1038036"/>
              <a:gd name="connsiteY8" fmla="*/ 239185 h 506277"/>
              <a:gd name="connsiteX9" fmla="*/ 1030951 w 1038036"/>
              <a:gd name="connsiteY9" fmla="*/ 267797 h 506277"/>
              <a:gd name="connsiteX10" fmla="*/ 801982 w 1038036"/>
              <a:gd name="connsiteY10" fmla="*/ 496740 h 506277"/>
              <a:gd name="connsiteX11" fmla="*/ 797001 w 1038036"/>
              <a:gd name="connsiteY11" fmla="*/ 501508 h 506277"/>
              <a:gd name="connsiteX12" fmla="*/ 782744 w 1038036"/>
              <a:gd name="connsiteY12" fmla="*/ 506277 h 506277"/>
              <a:gd name="connsiteX13" fmla="*/ 692049 w 1038036"/>
              <a:gd name="connsiteY13" fmla="*/ 506277 h 506277"/>
              <a:gd name="connsiteX14" fmla="*/ 291705 w 1038036"/>
              <a:gd name="connsiteY14" fmla="*/ 505140 h 506277"/>
              <a:gd name="connsiteX15" fmla="*/ 291705 w 1038036"/>
              <a:gd name="connsiteY15" fmla="*/ 506277 h 506277"/>
              <a:gd name="connsiteX16" fmla="*/ 0 w 1038036"/>
              <a:gd name="connsiteY16" fmla="*/ 506277 h 5062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038036" h="506277">
                <a:moveTo>
                  <a:pt x="0" y="0"/>
                </a:moveTo>
                <a:lnTo>
                  <a:pt x="182880" y="0"/>
                </a:lnTo>
                <a:lnTo>
                  <a:pt x="291705" y="0"/>
                </a:lnTo>
                <a:lnTo>
                  <a:pt x="291705" y="151"/>
                </a:lnTo>
                <a:lnTo>
                  <a:pt x="692049" y="705"/>
                </a:lnTo>
                <a:lnTo>
                  <a:pt x="782744" y="705"/>
                </a:lnTo>
                <a:cubicBezTo>
                  <a:pt x="787553" y="705"/>
                  <a:pt x="792363" y="5473"/>
                  <a:pt x="797001" y="5473"/>
                </a:cubicBezTo>
                <a:cubicBezTo>
                  <a:pt x="797001" y="10242"/>
                  <a:pt x="801982" y="10242"/>
                  <a:pt x="801982" y="10242"/>
                </a:cubicBezTo>
                <a:lnTo>
                  <a:pt x="1030951" y="239185"/>
                </a:lnTo>
                <a:cubicBezTo>
                  <a:pt x="1040398" y="248722"/>
                  <a:pt x="1040398" y="258259"/>
                  <a:pt x="1030951" y="267797"/>
                </a:cubicBezTo>
                <a:lnTo>
                  <a:pt x="801982" y="496740"/>
                </a:lnTo>
                <a:cubicBezTo>
                  <a:pt x="800436" y="498363"/>
                  <a:pt x="798547" y="499885"/>
                  <a:pt x="797001" y="501508"/>
                </a:cubicBezTo>
                <a:cubicBezTo>
                  <a:pt x="792363" y="506277"/>
                  <a:pt x="787553" y="506277"/>
                  <a:pt x="782744" y="506277"/>
                </a:cubicBezTo>
                <a:lnTo>
                  <a:pt x="692049" y="506277"/>
                </a:lnTo>
                <a:lnTo>
                  <a:pt x="291705" y="505140"/>
                </a:lnTo>
                <a:lnTo>
                  <a:pt x="291705" y="506277"/>
                </a:lnTo>
                <a:lnTo>
                  <a:pt x="0" y="506277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9" name="Tabel 9">
            <a:extLst>
              <a:ext uri="{FF2B5EF4-FFF2-40B4-BE49-F238E27FC236}">
                <a16:creationId xmlns:a16="http://schemas.microsoft.com/office/drawing/2014/main" id="{EC0DAA08-0123-4660-9DCD-206C09DAB57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3067942"/>
              </p:ext>
            </p:extLst>
          </p:nvPr>
        </p:nvGraphicFramePr>
        <p:xfrm>
          <a:off x="4619543" y="1505230"/>
          <a:ext cx="6953578" cy="3816694"/>
        </p:xfrm>
        <a:graphic>
          <a:graphicData uri="http://schemas.openxmlformats.org/drawingml/2006/table">
            <a:tbl>
              <a:tblPr firstRow="1" bandRow="1">
                <a:solidFill>
                  <a:schemeClr val="bg1"/>
                </a:solidFill>
                <a:tableStyleId>{5C22544A-7EE6-4342-B048-85BDC9FD1C3A}</a:tableStyleId>
              </a:tblPr>
              <a:tblGrid>
                <a:gridCol w="2071521">
                  <a:extLst>
                    <a:ext uri="{9D8B030D-6E8A-4147-A177-3AD203B41FA5}">
                      <a16:colId xmlns:a16="http://schemas.microsoft.com/office/drawing/2014/main" val="259479201"/>
                    </a:ext>
                  </a:extLst>
                </a:gridCol>
                <a:gridCol w="2490124">
                  <a:extLst>
                    <a:ext uri="{9D8B030D-6E8A-4147-A177-3AD203B41FA5}">
                      <a16:colId xmlns:a16="http://schemas.microsoft.com/office/drawing/2014/main" val="237807069"/>
                    </a:ext>
                  </a:extLst>
                </a:gridCol>
                <a:gridCol w="2391933">
                  <a:extLst>
                    <a:ext uri="{9D8B030D-6E8A-4147-A177-3AD203B41FA5}">
                      <a16:colId xmlns:a16="http://schemas.microsoft.com/office/drawing/2014/main" val="479227407"/>
                    </a:ext>
                  </a:extLst>
                </a:gridCol>
              </a:tblGrid>
              <a:tr h="704495">
                <a:tc>
                  <a:txBody>
                    <a:bodyPr/>
                    <a:lstStyle/>
                    <a:p>
                      <a:r>
                        <a:rPr lang="nl-NL" sz="2300" b="0" cap="none" spc="0">
                          <a:solidFill>
                            <a:schemeClr val="bg1"/>
                          </a:solidFill>
                        </a:rPr>
                        <a:t>First </a:t>
                      </a:r>
                      <a:r>
                        <a:rPr lang="nl-NL" sz="2300" b="0" cap="none" spc="0" err="1">
                          <a:solidFill>
                            <a:schemeClr val="bg1"/>
                          </a:solidFill>
                        </a:rPr>
                        <a:t>degree</a:t>
                      </a:r>
                      <a:endParaRPr lang="nl-NL" sz="2300" b="0" cap="none" spc="0">
                        <a:solidFill>
                          <a:schemeClr val="bg1"/>
                        </a:solidFill>
                      </a:endParaRPr>
                    </a:p>
                  </a:txBody>
                  <a:tcPr marL="193488" marR="148837" marT="148837" marB="148837" anchor="ctr">
                    <a:lnL w="19050" cap="flat" cmpd="sng" algn="ctr">
                      <a:solidFill>
                        <a:schemeClr val="tx1"/>
                      </a:solidFill>
                      <a:prstDash val="solid"/>
                    </a:lnL>
                    <a:lnR w="12700" cmpd="sng">
                      <a:noFill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</a:lnT>
                    <a:lnB w="38100" cmpd="sng">
                      <a:noFill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300" b="0" cap="none" spc="0">
                          <a:solidFill>
                            <a:schemeClr val="bg1"/>
                          </a:solidFill>
                        </a:rPr>
                        <a:t>Second </a:t>
                      </a:r>
                      <a:r>
                        <a:rPr lang="nl-NL" sz="2300" b="0" cap="none" spc="0" err="1">
                          <a:solidFill>
                            <a:schemeClr val="bg1"/>
                          </a:solidFill>
                        </a:rPr>
                        <a:t>degree</a:t>
                      </a:r>
                      <a:endParaRPr lang="nl-NL" sz="2300" b="0" cap="none" spc="0">
                        <a:solidFill>
                          <a:schemeClr val="bg1"/>
                        </a:solidFill>
                      </a:endParaRPr>
                    </a:p>
                  </a:txBody>
                  <a:tcPr marL="193488" marR="148837" marT="148837" marB="148837" anchor="ctr">
                    <a:lnL w="12700" cmpd="sng">
                      <a:noFill/>
                    </a:lnL>
                    <a:lnR w="12700" cmpd="sng">
                      <a:noFill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</a:lnT>
                    <a:lnB w="38100" cmpd="sng">
                      <a:noFill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300" b="0" cap="none" spc="0" err="1">
                          <a:solidFill>
                            <a:schemeClr val="bg1"/>
                          </a:solidFill>
                        </a:rPr>
                        <a:t>Third</a:t>
                      </a:r>
                      <a:r>
                        <a:rPr lang="nl-NL" sz="2300" b="0" cap="none" spc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nl-NL" sz="2300" b="0" cap="none" spc="0" err="1">
                          <a:solidFill>
                            <a:schemeClr val="bg1"/>
                          </a:solidFill>
                        </a:rPr>
                        <a:t>degree</a:t>
                      </a:r>
                      <a:endParaRPr lang="nl-NL" sz="2300" b="0" cap="none" spc="0">
                        <a:solidFill>
                          <a:schemeClr val="bg1"/>
                        </a:solidFill>
                      </a:endParaRPr>
                    </a:p>
                  </a:txBody>
                  <a:tcPr marL="193488" marR="148837" marT="148837" marB="148837" anchor="ctr">
                    <a:lnL w="12700" cmpd="sng">
                      <a:noFill/>
                    </a:lnL>
                    <a:lnR w="12700" cmpd="sng">
                      <a:noFill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</a:lnT>
                    <a:lnB w="38100" cmpd="sng">
                      <a:noFill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78184435"/>
                  </a:ext>
                </a:extLst>
              </a:tr>
              <a:tr h="704495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Quick</a:t>
                      </a:r>
                    </a:p>
                  </a:txBody>
                  <a:tcPr marL="193488" marR="148837" marT="148837" marB="148837">
                    <a:lnL w="19050" cap="flat" cmpd="sng" algn="ctr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38100" cmpd="sng">
                      <a:noFill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Quicker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 (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than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38100" cmpd="sng">
                      <a:noFill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the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) 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Quickest</a:t>
                      </a:r>
                      <a:endParaRPr lang="nl-NL" sz="2300" cap="none" spc="0">
                        <a:solidFill>
                          <a:schemeClr val="tx1"/>
                        </a:solidFill>
                      </a:endParaRP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</a:lnR>
                    <a:lnT w="38100" cmpd="sng">
                      <a:noFill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9364835"/>
                  </a:ext>
                </a:extLst>
              </a:tr>
              <a:tr h="704495">
                <a:tc>
                  <a:txBody>
                    <a:bodyPr/>
                    <a:lstStyle/>
                    <a:p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Small</a:t>
                      </a: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Smaller (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than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the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) 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Smallest</a:t>
                      </a:r>
                      <a:endParaRPr lang="nl-NL" sz="2300" cap="none" spc="0">
                        <a:solidFill>
                          <a:schemeClr val="tx1"/>
                        </a:solidFill>
                      </a:endParaRP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12700" cmpd="sng">
                      <a:noFill/>
                      <a:prstDash val="soli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3234772"/>
                  </a:ext>
                </a:extLst>
              </a:tr>
              <a:tr h="704495">
                <a:tc>
                  <a:txBody>
                    <a:bodyPr/>
                    <a:lstStyle/>
                    <a:p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Fit</a:t>
                      </a:r>
                    </a:p>
                  </a:txBody>
                  <a:tcPr marL="193488" marR="148837" marT="148837" marB="148837">
                    <a:lnL w="19050" cap="flat" cmpd="sng" algn="ctr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Fitter (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than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the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) 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Fittest</a:t>
                      </a:r>
                      <a:endParaRPr lang="nl-NL" sz="2300" cap="none" spc="0">
                        <a:solidFill>
                          <a:schemeClr val="tx1"/>
                        </a:solidFill>
                      </a:endParaRP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93196614"/>
                  </a:ext>
                </a:extLst>
              </a:tr>
              <a:tr h="704495">
                <a:tc>
                  <a:txBody>
                    <a:bodyPr/>
                    <a:lstStyle/>
                    <a:p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Strange</a:t>
                      </a:r>
                      <a:endParaRPr lang="nl-NL" sz="2300" cap="none" spc="0">
                        <a:solidFill>
                          <a:schemeClr val="tx1"/>
                        </a:solidFill>
                      </a:endParaRP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Stranger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 (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than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the</a:t>
                      </a:r>
                      <a:r>
                        <a:rPr lang="nl-NL" sz="2300" cap="none" spc="0">
                          <a:solidFill>
                            <a:schemeClr val="tx1"/>
                          </a:solidFill>
                        </a:rPr>
                        <a:t>) </a:t>
                      </a:r>
                      <a:r>
                        <a:rPr lang="nl-NL" sz="2300" cap="none" spc="0" err="1">
                          <a:solidFill>
                            <a:schemeClr val="tx1"/>
                          </a:solidFill>
                        </a:rPr>
                        <a:t>strangest</a:t>
                      </a:r>
                      <a:endParaRPr lang="nl-NL" sz="2300" cap="none" spc="0">
                        <a:solidFill>
                          <a:schemeClr val="tx1"/>
                        </a:solidFill>
                      </a:endParaRPr>
                    </a:p>
                  </a:txBody>
                  <a:tcPr marL="193488" marR="148837" marT="148837" marB="148837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12700" cmpd="sng">
                      <a:noFill/>
                      <a:prstDash val="soli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333942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267385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1">
                <a:tint val="90000"/>
                <a:satMod val="92000"/>
                <a:lumMod val="120000"/>
              </a:schemeClr>
            </a:gs>
            <a:gs pos="100000">
              <a:schemeClr val="bg1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3" name="Rectangle 22">
            <a:extLst>
              <a:ext uri="{FF2B5EF4-FFF2-40B4-BE49-F238E27FC236}">
                <a16:creationId xmlns:a16="http://schemas.microsoft.com/office/drawing/2014/main" id="{E9D11FD5-487C-4A6B-836F-3831DC830F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88952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FA251D0-D64B-4008-8AA9-48F223CE8A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9224" y="645106"/>
            <a:ext cx="3650279" cy="1259894"/>
          </a:xfrm>
        </p:spPr>
        <p:txBody>
          <a:bodyPr>
            <a:normAutofit/>
          </a:bodyPr>
          <a:lstStyle/>
          <a:p>
            <a:r>
              <a:rPr lang="nl-NL" dirty="0" err="1"/>
              <a:t>Degrees</a:t>
            </a:r>
            <a:r>
              <a:rPr lang="nl-NL" dirty="0"/>
              <a:t> of </a:t>
            </a:r>
            <a:r>
              <a:rPr lang="nl-NL" dirty="0" err="1"/>
              <a:t>comparison</a:t>
            </a:r>
            <a:endParaRPr lang="nl-NL" dirty="0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99765169-F70D-4841-BE65-62E10CBED84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Tijdelijke aanduiding voor inhoud 6">
            <a:extLst>
              <a:ext uri="{FF2B5EF4-FFF2-40B4-BE49-F238E27FC236}">
                <a16:creationId xmlns:a16="http://schemas.microsoft.com/office/drawing/2014/main" id="{9810CFC1-48D3-49F0-BB82-2DD86F73BD7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9225" y="2133600"/>
            <a:ext cx="3650278" cy="3759253"/>
          </a:xfrm>
        </p:spPr>
        <p:txBody>
          <a:bodyPr>
            <a:normAutofit/>
          </a:bodyPr>
          <a:lstStyle/>
          <a:p>
            <a:r>
              <a:rPr lang="nl-NL" dirty="0" err="1"/>
              <a:t>With</a:t>
            </a:r>
            <a:r>
              <a:rPr lang="nl-NL" dirty="0"/>
              <a:t> </a:t>
            </a:r>
            <a:r>
              <a:rPr lang="nl-NL" dirty="0" err="1"/>
              <a:t>two</a:t>
            </a:r>
            <a:r>
              <a:rPr lang="nl-NL" dirty="0"/>
              <a:t> </a:t>
            </a:r>
            <a:r>
              <a:rPr lang="nl-NL" dirty="0" err="1"/>
              <a:t>syllables</a:t>
            </a:r>
            <a:r>
              <a:rPr lang="nl-NL" dirty="0"/>
              <a:t> (lettergreep).</a:t>
            </a:r>
          </a:p>
          <a:p>
            <a:pPr lvl="1"/>
            <a:r>
              <a:rPr lang="nl-NL" dirty="0" err="1"/>
              <a:t>Words</a:t>
            </a:r>
            <a:r>
              <a:rPr lang="nl-NL" dirty="0"/>
              <a:t> </a:t>
            </a:r>
            <a:r>
              <a:rPr lang="nl-NL" dirty="0" err="1"/>
              <a:t>that</a:t>
            </a:r>
            <a:r>
              <a:rPr lang="nl-NL" dirty="0"/>
              <a:t> end </a:t>
            </a:r>
            <a:r>
              <a:rPr lang="nl-NL" dirty="0" err="1"/>
              <a:t>with</a:t>
            </a:r>
            <a:r>
              <a:rPr lang="nl-NL" dirty="0"/>
              <a:t>:  	</a:t>
            </a:r>
          </a:p>
          <a:p>
            <a:pPr lvl="2"/>
            <a:r>
              <a:rPr lang="nl-NL" dirty="0"/>
              <a:t>-er</a:t>
            </a:r>
          </a:p>
          <a:p>
            <a:pPr lvl="2"/>
            <a:r>
              <a:rPr lang="nl-NL" dirty="0"/>
              <a:t>-</a:t>
            </a:r>
            <a:r>
              <a:rPr lang="nl-NL" dirty="0" err="1"/>
              <a:t>le</a:t>
            </a:r>
            <a:endParaRPr lang="nl-NL" dirty="0"/>
          </a:p>
          <a:p>
            <a:pPr lvl="2"/>
            <a:r>
              <a:rPr lang="nl-NL" dirty="0"/>
              <a:t>-ow</a:t>
            </a:r>
          </a:p>
          <a:p>
            <a:pPr lvl="2"/>
            <a:r>
              <a:rPr lang="nl-NL" dirty="0"/>
              <a:t>-y</a:t>
            </a:r>
          </a:p>
          <a:p>
            <a:pPr marL="914400" lvl="2" indent="0">
              <a:buNone/>
            </a:pPr>
            <a:r>
              <a:rPr lang="nl-NL" i="1" dirty="0" err="1"/>
              <a:t>they</a:t>
            </a:r>
            <a:r>
              <a:rPr lang="nl-NL" i="1" dirty="0"/>
              <a:t> have </a:t>
            </a:r>
            <a:r>
              <a:rPr lang="nl-NL" i="1" dirty="0" err="1"/>
              <a:t>the</a:t>
            </a:r>
            <a:r>
              <a:rPr lang="nl-NL" i="1" dirty="0"/>
              <a:t> </a:t>
            </a:r>
            <a:r>
              <a:rPr lang="nl-NL" i="1" dirty="0" err="1"/>
              <a:t>same</a:t>
            </a:r>
            <a:r>
              <a:rPr lang="nl-NL" i="1" dirty="0"/>
              <a:t> </a:t>
            </a:r>
            <a:r>
              <a:rPr lang="nl-NL" i="1" dirty="0" err="1"/>
              <a:t>rule</a:t>
            </a:r>
            <a:r>
              <a:rPr lang="nl-NL" i="1" dirty="0"/>
              <a:t> as </a:t>
            </a:r>
            <a:r>
              <a:rPr lang="nl-NL" i="1" dirty="0" err="1"/>
              <a:t>one</a:t>
            </a:r>
            <a:r>
              <a:rPr lang="nl-NL" i="1" dirty="0"/>
              <a:t> </a:t>
            </a:r>
            <a:r>
              <a:rPr lang="nl-NL" i="1" dirty="0" err="1"/>
              <a:t>syllable</a:t>
            </a:r>
            <a:r>
              <a:rPr lang="nl-NL" i="1" dirty="0"/>
              <a:t> </a:t>
            </a:r>
            <a:r>
              <a:rPr lang="nl-NL" i="1" dirty="0" err="1"/>
              <a:t>words</a:t>
            </a:r>
            <a:r>
              <a:rPr lang="nl-NL" i="1" dirty="0"/>
              <a:t>. </a:t>
            </a:r>
            <a:r>
              <a:rPr lang="nl-NL" i="1" dirty="0" err="1"/>
              <a:t>So</a:t>
            </a:r>
            <a:r>
              <a:rPr lang="nl-NL" i="1" dirty="0"/>
              <a:t> –er </a:t>
            </a:r>
            <a:r>
              <a:rPr lang="nl-NL" i="1" dirty="0" err="1"/>
              <a:t>for</a:t>
            </a:r>
            <a:r>
              <a:rPr lang="nl-NL" i="1" dirty="0"/>
              <a:t> second </a:t>
            </a:r>
            <a:r>
              <a:rPr lang="nl-NL" i="1" dirty="0" err="1"/>
              <a:t>degree</a:t>
            </a:r>
            <a:r>
              <a:rPr lang="nl-NL" i="1" dirty="0"/>
              <a:t> </a:t>
            </a:r>
            <a:r>
              <a:rPr lang="nl-NL" i="1" dirty="0" err="1"/>
              <a:t>and</a:t>
            </a:r>
            <a:r>
              <a:rPr lang="nl-NL" i="1" dirty="0"/>
              <a:t> –</a:t>
            </a:r>
            <a:r>
              <a:rPr lang="nl-NL" i="1" dirty="0" err="1"/>
              <a:t>est</a:t>
            </a:r>
            <a:r>
              <a:rPr lang="nl-NL" i="1" dirty="0"/>
              <a:t> </a:t>
            </a:r>
            <a:r>
              <a:rPr lang="nl-NL" i="1" dirty="0" err="1"/>
              <a:t>for</a:t>
            </a:r>
            <a:r>
              <a:rPr lang="nl-NL" i="1" dirty="0"/>
              <a:t> </a:t>
            </a:r>
            <a:r>
              <a:rPr lang="nl-NL" i="1" dirty="0" err="1"/>
              <a:t>third</a:t>
            </a:r>
            <a:r>
              <a:rPr lang="nl-NL" i="1" dirty="0"/>
              <a:t> </a:t>
            </a:r>
            <a:r>
              <a:rPr lang="nl-NL" i="1" dirty="0" err="1"/>
              <a:t>degree</a:t>
            </a:r>
            <a:r>
              <a:rPr lang="nl-NL" i="1" dirty="0"/>
              <a:t>.</a:t>
            </a:r>
            <a:endParaRPr lang="nl-NL" dirty="0"/>
          </a:p>
          <a:p>
            <a:pPr lvl="1"/>
            <a:r>
              <a:rPr lang="nl-NL" dirty="0"/>
              <a:t>Here are </a:t>
            </a:r>
            <a:r>
              <a:rPr lang="nl-NL" dirty="0" err="1"/>
              <a:t>some</a:t>
            </a:r>
            <a:r>
              <a:rPr lang="nl-NL" dirty="0"/>
              <a:t> </a:t>
            </a:r>
            <a:r>
              <a:rPr lang="nl-NL" dirty="0" err="1"/>
              <a:t>examples</a:t>
            </a:r>
            <a:r>
              <a:rPr lang="nl-NL" dirty="0"/>
              <a:t>:</a:t>
            </a:r>
          </a:p>
          <a:p>
            <a:pPr lvl="1"/>
            <a:endParaRPr lang="nl-NL" dirty="0"/>
          </a:p>
        </p:txBody>
      </p:sp>
      <p:sp>
        <p:nvSpPr>
          <p:cNvPr id="27" name="Freeform 14">
            <a:extLst>
              <a:ext uri="{FF2B5EF4-FFF2-40B4-BE49-F238E27FC236}">
                <a16:creationId xmlns:a16="http://schemas.microsoft.com/office/drawing/2014/main" id="{2A2CC818-8106-45C0-93D5-7051F99F2C8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6061223"/>
            <a:ext cx="1038036" cy="506277"/>
          </a:xfrm>
          <a:custGeom>
            <a:avLst/>
            <a:gdLst>
              <a:gd name="connsiteX0" fmla="*/ 0 w 1038036"/>
              <a:gd name="connsiteY0" fmla="*/ 0 h 506277"/>
              <a:gd name="connsiteX1" fmla="*/ 182880 w 1038036"/>
              <a:gd name="connsiteY1" fmla="*/ 0 h 506277"/>
              <a:gd name="connsiteX2" fmla="*/ 291705 w 1038036"/>
              <a:gd name="connsiteY2" fmla="*/ 0 h 506277"/>
              <a:gd name="connsiteX3" fmla="*/ 291705 w 1038036"/>
              <a:gd name="connsiteY3" fmla="*/ 151 h 506277"/>
              <a:gd name="connsiteX4" fmla="*/ 692049 w 1038036"/>
              <a:gd name="connsiteY4" fmla="*/ 705 h 506277"/>
              <a:gd name="connsiteX5" fmla="*/ 782744 w 1038036"/>
              <a:gd name="connsiteY5" fmla="*/ 705 h 506277"/>
              <a:gd name="connsiteX6" fmla="*/ 797001 w 1038036"/>
              <a:gd name="connsiteY6" fmla="*/ 5473 h 506277"/>
              <a:gd name="connsiteX7" fmla="*/ 801982 w 1038036"/>
              <a:gd name="connsiteY7" fmla="*/ 10242 h 506277"/>
              <a:gd name="connsiteX8" fmla="*/ 1030951 w 1038036"/>
              <a:gd name="connsiteY8" fmla="*/ 239185 h 506277"/>
              <a:gd name="connsiteX9" fmla="*/ 1030951 w 1038036"/>
              <a:gd name="connsiteY9" fmla="*/ 267797 h 506277"/>
              <a:gd name="connsiteX10" fmla="*/ 801982 w 1038036"/>
              <a:gd name="connsiteY10" fmla="*/ 496740 h 506277"/>
              <a:gd name="connsiteX11" fmla="*/ 797001 w 1038036"/>
              <a:gd name="connsiteY11" fmla="*/ 501508 h 506277"/>
              <a:gd name="connsiteX12" fmla="*/ 782744 w 1038036"/>
              <a:gd name="connsiteY12" fmla="*/ 506277 h 506277"/>
              <a:gd name="connsiteX13" fmla="*/ 692049 w 1038036"/>
              <a:gd name="connsiteY13" fmla="*/ 506277 h 506277"/>
              <a:gd name="connsiteX14" fmla="*/ 291705 w 1038036"/>
              <a:gd name="connsiteY14" fmla="*/ 505140 h 506277"/>
              <a:gd name="connsiteX15" fmla="*/ 291705 w 1038036"/>
              <a:gd name="connsiteY15" fmla="*/ 506277 h 506277"/>
              <a:gd name="connsiteX16" fmla="*/ 0 w 1038036"/>
              <a:gd name="connsiteY16" fmla="*/ 506277 h 5062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038036" h="506277">
                <a:moveTo>
                  <a:pt x="0" y="0"/>
                </a:moveTo>
                <a:lnTo>
                  <a:pt x="182880" y="0"/>
                </a:lnTo>
                <a:lnTo>
                  <a:pt x="291705" y="0"/>
                </a:lnTo>
                <a:lnTo>
                  <a:pt x="291705" y="151"/>
                </a:lnTo>
                <a:lnTo>
                  <a:pt x="692049" y="705"/>
                </a:lnTo>
                <a:lnTo>
                  <a:pt x="782744" y="705"/>
                </a:lnTo>
                <a:cubicBezTo>
                  <a:pt x="787553" y="705"/>
                  <a:pt x="792363" y="5473"/>
                  <a:pt x="797001" y="5473"/>
                </a:cubicBezTo>
                <a:cubicBezTo>
                  <a:pt x="797001" y="10242"/>
                  <a:pt x="801982" y="10242"/>
                  <a:pt x="801982" y="10242"/>
                </a:cubicBezTo>
                <a:lnTo>
                  <a:pt x="1030951" y="239185"/>
                </a:lnTo>
                <a:cubicBezTo>
                  <a:pt x="1040398" y="248722"/>
                  <a:pt x="1040398" y="258259"/>
                  <a:pt x="1030951" y="267797"/>
                </a:cubicBezTo>
                <a:lnTo>
                  <a:pt x="801982" y="496740"/>
                </a:lnTo>
                <a:cubicBezTo>
                  <a:pt x="800436" y="498363"/>
                  <a:pt x="798547" y="499885"/>
                  <a:pt x="797001" y="501508"/>
                </a:cubicBezTo>
                <a:cubicBezTo>
                  <a:pt x="792363" y="506277"/>
                  <a:pt x="787553" y="506277"/>
                  <a:pt x="782744" y="506277"/>
                </a:cubicBezTo>
                <a:lnTo>
                  <a:pt x="692049" y="506277"/>
                </a:lnTo>
                <a:lnTo>
                  <a:pt x="291705" y="505140"/>
                </a:lnTo>
                <a:lnTo>
                  <a:pt x="291705" y="506277"/>
                </a:lnTo>
                <a:lnTo>
                  <a:pt x="0" y="506277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9" name="Tabel 9">
            <a:extLst>
              <a:ext uri="{FF2B5EF4-FFF2-40B4-BE49-F238E27FC236}">
                <a16:creationId xmlns:a16="http://schemas.microsoft.com/office/drawing/2014/main" id="{EC0DAA08-0123-4660-9DCD-206C09DAB57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7554905"/>
              </p:ext>
            </p:extLst>
          </p:nvPr>
        </p:nvGraphicFramePr>
        <p:xfrm>
          <a:off x="4619543" y="661134"/>
          <a:ext cx="6953579" cy="56419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67833">
                  <a:extLst>
                    <a:ext uri="{9D8B030D-6E8A-4147-A177-3AD203B41FA5}">
                      <a16:colId xmlns:a16="http://schemas.microsoft.com/office/drawing/2014/main" val="259479201"/>
                    </a:ext>
                  </a:extLst>
                </a:gridCol>
                <a:gridCol w="2767184">
                  <a:extLst>
                    <a:ext uri="{9D8B030D-6E8A-4147-A177-3AD203B41FA5}">
                      <a16:colId xmlns:a16="http://schemas.microsoft.com/office/drawing/2014/main" val="237807069"/>
                    </a:ext>
                  </a:extLst>
                </a:gridCol>
                <a:gridCol w="2318562">
                  <a:extLst>
                    <a:ext uri="{9D8B030D-6E8A-4147-A177-3AD203B41FA5}">
                      <a16:colId xmlns:a16="http://schemas.microsoft.com/office/drawing/2014/main" val="479227407"/>
                    </a:ext>
                  </a:extLst>
                </a:gridCol>
              </a:tblGrid>
              <a:tr h="1135144">
                <a:tc>
                  <a:txBody>
                    <a:bodyPr/>
                    <a:lstStyle/>
                    <a:p>
                      <a:r>
                        <a:rPr lang="nl-NL" sz="3100"/>
                        <a:t>First degree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r>
                        <a:rPr lang="nl-NL" sz="3100"/>
                        <a:t>Second degree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r>
                        <a:rPr lang="nl-NL" sz="3100"/>
                        <a:t>Third degree</a:t>
                      </a:r>
                    </a:p>
                  </a:txBody>
                  <a:tcPr marL="156514" marR="156514" marT="78257" marB="78257"/>
                </a:tc>
                <a:extLst>
                  <a:ext uri="{0D108BD9-81ED-4DB2-BD59-A6C34878D82A}">
                    <a16:rowId xmlns:a16="http://schemas.microsoft.com/office/drawing/2014/main" val="2678184435"/>
                  </a:ext>
                </a:extLst>
              </a:tr>
              <a:tr h="113514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3100"/>
                        <a:t>clever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3100"/>
                        <a:t>cleverer (than)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3100"/>
                        <a:t>(the) cleverest</a:t>
                      </a:r>
                    </a:p>
                  </a:txBody>
                  <a:tcPr marL="156514" marR="156514" marT="78257" marB="78257"/>
                </a:tc>
                <a:extLst>
                  <a:ext uri="{0D108BD9-81ED-4DB2-BD59-A6C34878D82A}">
                    <a16:rowId xmlns:a16="http://schemas.microsoft.com/office/drawing/2014/main" val="3119364835"/>
                  </a:ext>
                </a:extLst>
              </a:tr>
              <a:tr h="961448">
                <a:tc>
                  <a:txBody>
                    <a:bodyPr/>
                    <a:lstStyle/>
                    <a:p>
                      <a:r>
                        <a:rPr lang="nl-NL" sz="3100"/>
                        <a:t>Simple 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3100" dirty="0" err="1"/>
                        <a:t>simpler</a:t>
                      </a:r>
                      <a:r>
                        <a:rPr lang="nl-NL" sz="3100" dirty="0"/>
                        <a:t>(</a:t>
                      </a:r>
                      <a:r>
                        <a:rPr lang="nl-NL" sz="3100" dirty="0" err="1"/>
                        <a:t>than</a:t>
                      </a:r>
                      <a:r>
                        <a:rPr lang="nl-NL" sz="3100" dirty="0"/>
                        <a:t>)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r>
                        <a:rPr lang="nl-NL" sz="3100" dirty="0"/>
                        <a:t>(</a:t>
                      </a:r>
                      <a:r>
                        <a:rPr lang="nl-NL" sz="3100" dirty="0" err="1"/>
                        <a:t>the</a:t>
                      </a:r>
                      <a:r>
                        <a:rPr lang="nl-NL" sz="3100" dirty="0"/>
                        <a:t>) </a:t>
                      </a:r>
                      <a:r>
                        <a:rPr lang="nl-NL" sz="3100" dirty="0" err="1"/>
                        <a:t>simplest</a:t>
                      </a:r>
                      <a:endParaRPr lang="nl-NL" sz="3100" dirty="0"/>
                    </a:p>
                  </a:txBody>
                  <a:tcPr marL="156514" marR="156514" marT="78257" marB="78257"/>
                </a:tc>
                <a:extLst>
                  <a:ext uri="{0D108BD9-81ED-4DB2-BD59-A6C34878D82A}">
                    <a16:rowId xmlns:a16="http://schemas.microsoft.com/office/drawing/2014/main" val="843234772"/>
                  </a:ext>
                </a:extLst>
              </a:tr>
              <a:tr h="1135144">
                <a:tc>
                  <a:txBody>
                    <a:bodyPr/>
                    <a:lstStyle/>
                    <a:p>
                      <a:r>
                        <a:rPr lang="nl-NL" sz="3100"/>
                        <a:t>Shallow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3100"/>
                        <a:t>shallower (than)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r>
                        <a:rPr lang="nl-NL" sz="3100"/>
                        <a:t>(the) shallowest</a:t>
                      </a:r>
                    </a:p>
                  </a:txBody>
                  <a:tcPr marL="156514" marR="156514" marT="78257" marB="78257"/>
                </a:tc>
                <a:extLst>
                  <a:ext uri="{0D108BD9-81ED-4DB2-BD59-A6C34878D82A}">
                    <a16:rowId xmlns:a16="http://schemas.microsoft.com/office/drawing/2014/main" val="2893196614"/>
                  </a:ext>
                </a:extLst>
              </a:tr>
              <a:tr h="1135144">
                <a:tc>
                  <a:txBody>
                    <a:bodyPr/>
                    <a:lstStyle/>
                    <a:p>
                      <a:r>
                        <a:rPr lang="nl-NL" sz="3100"/>
                        <a:t>Easy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3100"/>
                        <a:t>easier (than)</a:t>
                      </a:r>
                    </a:p>
                  </a:txBody>
                  <a:tcPr marL="156514" marR="156514" marT="78257" marB="78257"/>
                </a:tc>
                <a:tc>
                  <a:txBody>
                    <a:bodyPr/>
                    <a:lstStyle/>
                    <a:p>
                      <a:r>
                        <a:rPr lang="nl-NL" sz="3100" dirty="0"/>
                        <a:t>(</a:t>
                      </a:r>
                      <a:r>
                        <a:rPr lang="nl-NL" sz="3100" dirty="0" err="1"/>
                        <a:t>the</a:t>
                      </a:r>
                      <a:r>
                        <a:rPr lang="nl-NL" sz="3100" dirty="0"/>
                        <a:t>) </a:t>
                      </a:r>
                      <a:r>
                        <a:rPr lang="nl-NL" sz="3100" dirty="0" err="1"/>
                        <a:t>easiest</a:t>
                      </a:r>
                      <a:endParaRPr lang="nl-NL" sz="3100" dirty="0"/>
                    </a:p>
                  </a:txBody>
                  <a:tcPr marL="156514" marR="156514" marT="78257" marB="78257"/>
                </a:tc>
                <a:extLst>
                  <a:ext uri="{0D108BD9-81ED-4DB2-BD59-A6C34878D82A}">
                    <a16:rowId xmlns:a16="http://schemas.microsoft.com/office/drawing/2014/main" val="16333942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747207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1">
                <a:tint val="90000"/>
                <a:satMod val="92000"/>
                <a:lumMod val="120000"/>
              </a:schemeClr>
            </a:gs>
            <a:gs pos="100000">
              <a:schemeClr val="bg1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E9D11FD5-487C-4A6B-836F-3831DC830F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88952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FA251D0-D64B-4008-8AA9-48F223CE8A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9224" y="645106"/>
            <a:ext cx="3650279" cy="1259894"/>
          </a:xfrm>
        </p:spPr>
        <p:txBody>
          <a:bodyPr>
            <a:normAutofit/>
          </a:bodyPr>
          <a:lstStyle/>
          <a:p>
            <a:r>
              <a:rPr lang="nl-NL" dirty="0" err="1"/>
              <a:t>Degrees</a:t>
            </a:r>
            <a:r>
              <a:rPr lang="nl-NL" dirty="0"/>
              <a:t> of </a:t>
            </a:r>
            <a:r>
              <a:rPr lang="nl-NL" dirty="0" err="1"/>
              <a:t>comparison</a:t>
            </a:r>
            <a:endParaRPr lang="nl-NL" dirty="0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99765169-F70D-4841-BE65-62E10CBED84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Tijdelijke aanduiding voor inhoud 6">
            <a:extLst>
              <a:ext uri="{FF2B5EF4-FFF2-40B4-BE49-F238E27FC236}">
                <a16:creationId xmlns:a16="http://schemas.microsoft.com/office/drawing/2014/main" id="{9810CFC1-48D3-49F0-BB82-2DD86F73BD7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9225" y="2133600"/>
            <a:ext cx="3650278" cy="3759253"/>
          </a:xfrm>
        </p:spPr>
        <p:txBody>
          <a:bodyPr>
            <a:normAutofit/>
          </a:bodyPr>
          <a:lstStyle/>
          <a:p>
            <a:r>
              <a:rPr lang="nl-NL" dirty="0" err="1"/>
              <a:t>With</a:t>
            </a:r>
            <a:r>
              <a:rPr lang="nl-NL" dirty="0"/>
              <a:t> </a:t>
            </a:r>
            <a:r>
              <a:rPr lang="nl-NL" dirty="0" err="1"/>
              <a:t>two</a:t>
            </a:r>
            <a:r>
              <a:rPr lang="nl-NL" dirty="0"/>
              <a:t> </a:t>
            </a:r>
            <a:r>
              <a:rPr lang="nl-NL" dirty="0" err="1"/>
              <a:t>syllables</a:t>
            </a:r>
            <a:r>
              <a:rPr lang="nl-NL" dirty="0"/>
              <a:t> (lettergrepen).</a:t>
            </a:r>
          </a:p>
          <a:p>
            <a:pPr lvl="1"/>
            <a:r>
              <a:rPr lang="nl-NL" dirty="0"/>
              <a:t>For </a:t>
            </a:r>
            <a:r>
              <a:rPr lang="nl-NL" dirty="0" err="1"/>
              <a:t>words</a:t>
            </a:r>
            <a:r>
              <a:rPr lang="nl-NL" dirty="0"/>
              <a:t> </a:t>
            </a:r>
            <a:r>
              <a:rPr lang="nl-NL" dirty="0" err="1"/>
              <a:t>that</a:t>
            </a:r>
            <a:r>
              <a:rPr lang="nl-NL" dirty="0"/>
              <a:t> </a:t>
            </a:r>
            <a:r>
              <a:rPr lang="nl-NL" dirty="0" err="1"/>
              <a:t>don’t</a:t>
            </a:r>
            <a:r>
              <a:rPr lang="nl-NL" dirty="0"/>
              <a:t> end </a:t>
            </a:r>
            <a:r>
              <a:rPr lang="nl-NL" dirty="0" err="1"/>
              <a:t>with</a:t>
            </a:r>
            <a:r>
              <a:rPr lang="nl-NL" dirty="0"/>
              <a:t> –</a:t>
            </a:r>
            <a:r>
              <a:rPr lang="nl-NL" dirty="0" err="1"/>
              <a:t>le</a:t>
            </a:r>
            <a:r>
              <a:rPr lang="nl-NL" dirty="0"/>
              <a:t>, –er, –ow, -y:</a:t>
            </a:r>
          </a:p>
          <a:p>
            <a:pPr lvl="1"/>
            <a:r>
              <a:rPr lang="nl-NL" dirty="0" err="1"/>
              <a:t>Stay</a:t>
            </a:r>
            <a:r>
              <a:rPr lang="nl-NL" dirty="0"/>
              <a:t> </a:t>
            </a:r>
            <a:r>
              <a:rPr lang="nl-NL" dirty="0" err="1"/>
              <a:t>the</a:t>
            </a:r>
            <a:r>
              <a:rPr lang="nl-NL" dirty="0"/>
              <a:t> </a:t>
            </a:r>
            <a:r>
              <a:rPr lang="nl-NL" dirty="0" err="1"/>
              <a:t>same</a:t>
            </a:r>
            <a:r>
              <a:rPr lang="nl-NL" dirty="0"/>
              <a:t> but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add</a:t>
            </a:r>
            <a:r>
              <a:rPr lang="nl-NL" dirty="0"/>
              <a:t>:</a:t>
            </a:r>
          </a:p>
          <a:p>
            <a:pPr lvl="2"/>
            <a:r>
              <a:rPr lang="nl-NL" dirty="0"/>
              <a:t>More or most</a:t>
            </a:r>
          </a:p>
          <a:p>
            <a:pPr lvl="1"/>
            <a:r>
              <a:rPr lang="nl-NL" dirty="0"/>
              <a:t>Here are </a:t>
            </a:r>
            <a:r>
              <a:rPr lang="nl-NL" dirty="0" err="1"/>
              <a:t>some</a:t>
            </a:r>
            <a:r>
              <a:rPr lang="nl-NL" dirty="0"/>
              <a:t> </a:t>
            </a:r>
            <a:r>
              <a:rPr lang="nl-NL" dirty="0" err="1"/>
              <a:t>examples</a:t>
            </a:r>
            <a:r>
              <a:rPr lang="nl-NL" dirty="0"/>
              <a:t>:</a:t>
            </a:r>
          </a:p>
        </p:txBody>
      </p:sp>
      <p:sp>
        <p:nvSpPr>
          <p:cNvPr id="18" name="Freeform 14">
            <a:extLst>
              <a:ext uri="{FF2B5EF4-FFF2-40B4-BE49-F238E27FC236}">
                <a16:creationId xmlns:a16="http://schemas.microsoft.com/office/drawing/2014/main" id="{2A2CC818-8106-45C0-93D5-7051F99F2C8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6061223"/>
            <a:ext cx="1038036" cy="506277"/>
          </a:xfrm>
          <a:custGeom>
            <a:avLst/>
            <a:gdLst>
              <a:gd name="connsiteX0" fmla="*/ 0 w 1038036"/>
              <a:gd name="connsiteY0" fmla="*/ 0 h 506277"/>
              <a:gd name="connsiteX1" fmla="*/ 182880 w 1038036"/>
              <a:gd name="connsiteY1" fmla="*/ 0 h 506277"/>
              <a:gd name="connsiteX2" fmla="*/ 291705 w 1038036"/>
              <a:gd name="connsiteY2" fmla="*/ 0 h 506277"/>
              <a:gd name="connsiteX3" fmla="*/ 291705 w 1038036"/>
              <a:gd name="connsiteY3" fmla="*/ 151 h 506277"/>
              <a:gd name="connsiteX4" fmla="*/ 692049 w 1038036"/>
              <a:gd name="connsiteY4" fmla="*/ 705 h 506277"/>
              <a:gd name="connsiteX5" fmla="*/ 782744 w 1038036"/>
              <a:gd name="connsiteY5" fmla="*/ 705 h 506277"/>
              <a:gd name="connsiteX6" fmla="*/ 797001 w 1038036"/>
              <a:gd name="connsiteY6" fmla="*/ 5473 h 506277"/>
              <a:gd name="connsiteX7" fmla="*/ 801982 w 1038036"/>
              <a:gd name="connsiteY7" fmla="*/ 10242 h 506277"/>
              <a:gd name="connsiteX8" fmla="*/ 1030951 w 1038036"/>
              <a:gd name="connsiteY8" fmla="*/ 239185 h 506277"/>
              <a:gd name="connsiteX9" fmla="*/ 1030951 w 1038036"/>
              <a:gd name="connsiteY9" fmla="*/ 267797 h 506277"/>
              <a:gd name="connsiteX10" fmla="*/ 801982 w 1038036"/>
              <a:gd name="connsiteY10" fmla="*/ 496740 h 506277"/>
              <a:gd name="connsiteX11" fmla="*/ 797001 w 1038036"/>
              <a:gd name="connsiteY11" fmla="*/ 501508 h 506277"/>
              <a:gd name="connsiteX12" fmla="*/ 782744 w 1038036"/>
              <a:gd name="connsiteY12" fmla="*/ 506277 h 506277"/>
              <a:gd name="connsiteX13" fmla="*/ 692049 w 1038036"/>
              <a:gd name="connsiteY13" fmla="*/ 506277 h 506277"/>
              <a:gd name="connsiteX14" fmla="*/ 291705 w 1038036"/>
              <a:gd name="connsiteY14" fmla="*/ 505140 h 506277"/>
              <a:gd name="connsiteX15" fmla="*/ 291705 w 1038036"/>
              <a:gd name="connsiteY15" fmla="*/ 506277 h 506277"/>
              <a:gd name="connsiteX16" fmla="*/ 0 w 1038036"/>
              <a:gd name="connsiteY16" fmla="*/ 506277 h 5062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038036" h="506277">
                <a:moveTo>
                  <a:pt x="0" y="0"/>
                </a:moveTo>
                <a:lnTo>
                  <a:pt x="182880" y="0"/>
                </a:lnTo>
                <a:lnTo>
                  <a:pt x="291705" y="0"/>
                </a:lnTo>
                <a:lnTo>
                  <a:pt x="291705" y="151"/>
                </a:lnTo>
                <a:lnTo>
                  <a:pt x="692049" y="705"/>
                </a:lnTo>
                <a:lnTo>
                  <a:pt x="782744" y="705"/>
                </a:lnTo>
                <a:cubicBezTo>
                  <a:pt x="787553" y="705"/>
                  <a:pt x="792363" y="5473"/>
                  <a:pt x="797001" y="5473"/>
                </a:cubicBezTo>
                <a:cubicBezTo>
                  <a:pt x="797001" y="10242"/>
                  <a:pt x="801982" y="10242"/>
                  <a:pt x="801982" y="10242"/>
                </a:cubicBezTo>
                <a:lnTo>
                  <a:pt x="1030951" y="239185"/>
                </a:lnTo>
                <a:cubicBezTo>
                  <a:pt x="1040398" y="248722"/>
                  <a:pt x="1040398" y="258259"/>
                  <a:pt x="1030951" y="267797"/>
                </a:cubicBezTo>
                <a:lnTo>
                  <a:pt x="801982" y="496740"/>
                </a:lnTo>
                <a:cubicBezTo>
                  <a:pt x="800436" y="498363"/>
                  <a:pt x="798547" y="499885"/>
                  <a:pt x="797001" y="501508"/>
                </a:cubicBezTo>
                <a:cubicBezTo>
                  <a:pt x="792363" y="506277"/>
                  <a:pt x="787553" y="506277"/>
                  <a:pt x="782744" y="506277"/>
                </a:cubicBezTo>
                <a:lnTo>
                  <a:pt x="692049" y="506277"/>
                </a:lnTo>
                <a:lnTo>
                  <a:pt x="291705" y="505140"/>
                </a:lnTo>
                <a:lnTo>
                  <a:pt x="291705" y="506277"/>
                </a:lnTo>
                <a:lnTo>
                  <a:pt x="0" y="506277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9" name="Tabel 9">
            <a:extLst>
              <a:ext uri="{FF2B5EF4-FFF2-40B4-BE49-F238E27FC236}">
                <a16:creationId xmlns:a16="http://schemas.microsoft.com/office/drawing/2014/main" id="{EC0DAA08-0123-4660-9DCD-206C09DAB57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4153259"/>
              </p:ext>
            </p:extLst>
          </p:nvPr>
        </p:nvGraphicFramePr>
        <p:xfrm>
          <a:off x="4619543" y="1711542"/>
          <a:ext cx="6953578" cy="310985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30414">
                  <a:extLst>
                    <a:ext uri="{9D8B030D-6E8A-4147-A177-3AD203B41FA5}">
                      <a16:colId xmlns:a16="http://schemas.microsoft.com/office/drawing/2014/main" val="259479201"/>
                    </a:ext>
                  </a:extLst>
                </a:gridCol>
                <a:gridCol w="2856142">
                  <a:extLst>
                    <a:ext uri="{9D8B030D-6E8A-4147-A177-3AD203B41FA5}">
                      <a16:colId xmlns:a16="http://schemas.microsoft.com/office/drawing/2014/main" val="237807069"/>
                    </a:ext>
                  </a:extLst>
                </a:gridCol>
                <a:gridCol w="2467022">
                  <a:extLst>
                    <a:ext uri="{9D8B030D-6E8A-4147-A177-3AD203B41FA5}">
                      <a16:colId xmlns:a16="http://schemas.microsoft.com/office/drawing/2014/main" val="479227407"/>
                    </a:ext>
                  </a:extLst>
                </a:gridCol>
              </a:tblGrid>
              <a:tr h="1036617">
                <a:tc>
                  <a:txBody>
                    <a:bodyPr/>
                    <a:lstStyle/>
                    <a:p>
                      <a:r>
                        <a:rPr lang="nl-NL" sz="2800"/>
                        <a:t>First degree</a:t>
                      </a:r>
                    </a:p>
                  </a:txBody>
                  <a:tcPr marL="140083" marR="140083" marT="70042" marB="70042"/>
                </a:tc>
                <a:tc>
                  <a:txBody>
                    <a:bodyPr/>
                    <a:lstStyle/>
                    <a:p>
                      <a:r>
                        <a:rPr lang="nl-NL" sz="2800"/>
                        <a:t>Second degree</a:t>
                      </a:r>
                    </a:p>
                  </a:txBody>
                  <a:tcPr marL="140083" marR="140083" marT="70042" marB="70042"/>
                </a:tc>
                <a:tc>
                  <a:txBody>
                    <a:bodyPr/>
                    <a:lstStyle/>
                    <a:p>
                      <a:r>
                        <a:rPr lang="nl-NL" sz="2800"/>
                        <a:t>Third degree</a:t>
                      </a:r>
                    </a:p>
                  </a:txBody>
                  <a:tcPr marL="140083" marR="140083" marT="70042" marB="70042"/>
                </a:tc>
                <a:extLst>
                  <a:ext uri="{0D108BD9-81ED-4DB2-BD59-A6C34878D82A}">
                    <a16:rowId xmlns:a16="http://schemas.microsoft.com/office/drawing/2014/main" val="2678184435"/>
                  </a:ext>
                </a:extLst>
              </a:tr>
              <a:tr h="103661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800"/>
                        <a:t>famous</a:t>
                      </a:r>
                    </a:p>
                  </a:txBody>
                  <a:tcPr marL="140083" marR="140083" marT="70042" marB="70042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800"/>
                        <a:t>More famous (than)</a:t>
                      </a:r>
                    </a:p>
                  </a:txBody>
                  <a:tcPr marL="140083" marR="140083" marT="70042" marB="70042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800"/>
                        <a:t>(the) most famous</a:t>
                      </a:r>
                    </a:p>
                  </a:txBody>
                  <a:tcPr marL="140083" marR="140083" marT="70042" marB="70042"/>
                </a:tc>
                <a:extLst>
                  <a:ext uri="{0D108BD9-81ED-4DB2-BD59-A6C34878D82A}">
                    <a16:rowId xmlns:a16="http://schemas.microsoft.com/office/drawing/2014/main" val="3119364835"/>
                  </a:ext>
                </a:extLst>
              </a:tr>
              <a:tr h="1036617">
                <a:tc>
                  <a:txBody>
                    <a:bodyPr/>
                    <a:lstStyle/>
                    <a:p>
                      <a:r>
                        <a:rPr lang="nl-NL" sz="2800"/>
                        <a:t>careful</a:t>
                      </a:r>
                    </a:p>
                  </a:txBody>
                  <a:tcPr marL="140083" marR="140083" marT="70042" marB="70042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800"/>
                        <a:t>More careful (than)</a:t>
                      </a:r>
                    </a:p>
                  </a:txBody>
                  <a:tcPr marL="140083" marR="140083" marT="70042" marB="70042"/>
                </a:tc>
                <a:tc>
                  <a:txBody>
                    <a:bodyPr/>
                    <a:lstStyle/>
                    <a:p>
                      <a:r>
                        <a:rPr lang="nl-NL" sz="2800"/>
                        <a:t>(the) most careful</a:t>
                      </a:r>
                    </a:p>
                  </a:txBody>
                  <a:tcPr marL="140083" marR="140083" marT="70042" marB="70042"/>
                </a:tc>
                <a:extLst>
                  <a:ext uri="{0D108BD9-81ED-4DB2-BD59-A6C34878D82A}">
                    <a16:rowId xmlns:a16="http://schemas.microsoft.com/office/drawing/2014/main" val="84323477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22466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1">
                <a:tint val="90000"/>
                <a:satMod val="92000"/>
                <a:lumMod val="120000"/>
              </a:schemeClr>
            </a:gs>
            <a:gs pos="100000">
              <a:schemeClr val="bg1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E9D11FD5-487C-4A6B-836F-3831DC830F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88952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FA251D0-D64B-4008-8AA9-48F223CE8A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9224" y="645106"/>
            <a:ext cx="3650279" cy="1259894"/>
          </a:xfrm>
        </p:spPr>
        <p:txBody>
          <a:bodyPr>
            <a:normAutofit/>
          </a:bodyPr>
          <a:lstStyle/>
          <a:p>
            <a:r>
              <a:rPr lang="nl-NL" dirty="0" err="1"/>
              <a:t>Degrees</a:t>
            </a:r>
            <a:r>
              <a:rPr lang="nl-NL" dirty="0"/>
              <a:t> of </a:t>
            </a:r>
            <a:r>
              <a:rPr lang="nl-NL" dirty="0" err="1"/>
              <a:t>comparison</a:t>
            </a:r>
            <a:endParaRPr lang="nl-NL" dirty="0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99765169-F70D-4841-BE65-62E10CBED84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Tijdelijke aanduiding voor inhoud 6">
            <a:extLst>
              <a:ext uri="{FF2B5EF4-FFF2-40B4-BE49-F238E27FC236}">
                <a16:creationId xmlns:a16="http://schemas.microsoft.com/office/drawing/2014/main" id="{9810CFC1-48D3-49F0-BB82-2DD86F73BD7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9225" y="2133600"/>
            <a:ext cx="3650278" cy="3759253"/>
          </a:xfrm>
        </p:spPr>
        <p:txBody>
          <a:bodyPr>
            <a:normAutofit/>
          </a:bodyPr>
          <a:lstStyle/>
          <a:p>
            <a:r>
              <a:rPr lang="nl-NL" dirty="0" err="1"/>
              <a:t>With</a:t>
            </a:r>
            <a:r>
              <a:rPr lang="nl-NL" dirty="0"/>
              <a:t> </a:t>
            </a:r>
            <a:r>
              <a:rPr lang="nl-NL" dirty="0" err="1"/>
              <a:t>three</a:t>
            </a:r>
            <a:r>
              <a:rPr lang="nl-NL" dirty="0"/>
              <a:t> or more </a:t>
            </a:r>
            <a:r>
              <a:rPr lang="nl-NL" dirty="0" err="1"/>
              <a:t>syllables</a:t>
            </a:r>
            <a:r>
              <a:rPr lang="nl-NL" dirty="0"/>
              <a:t> (lettergrepen).</a:t>
            </a:r>
          </a:p>
          <a:p>
            <a:pPr lvl="1"/>
            <a:r>
              <a:rPr lang="nl-NL" dirty="0" err="1"/>
              <a:t>Stay</a:t>
            </a:r>
            <a:r>
              <a:rPr lang="nl-NL" dirty="0"/>
              <a:t> </a:t>
            </a:r>
            <a:r>
              <a:rPr lang="nl-NL" dirty="0" err="1"/>
              <a:t>the</a:t>
            </a:r>
            <a:r>
              <a:rPr lang="nl-NL" dirty="0"/>
              <a:t> </a:t>
            </a:r>
            <a:r>
              <a:rPr lang="nl-NL" dirty="0" err="1"/>
              <a:t>same</a:t>
            </a:r>
            <a:r>
              <a:rPr lang="nl-NL" dirty="0"/>
              <a:t> but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add</a:t>
            </a:r>
            <a:r>
              <a:rPr lang="nl-NL" dirty="0"/>
              <a:t>:</a:t>
            </a:r>
          </a:p>
          <a:p>
            <a:pPr lvl="2"/>
            <a:r>
              <a:rPr lang="nl-NL" dirty="0"/>
              <a:t>More or most</a:t>
            </a:r>
          </a:p>
          <a:p>
            <a:pPr lvl="1"/>
            <a:r>
              <a:rPr lang="nl-NL" dirty="0"/>
              <a:t>Here are </a:t>
            </a:r>
            <a:r>
              <a:rPr lang="nl-NL" dirty="0" err="1"/>
              <a:t>some</a:t>
            </a:r>
            <a:r>
              <a:rPr lang="nl-NL" dirty="0"/>
              <a:t> </a:t>
            </a:r>
            <a:r>
              <a:rPr lang="nl-NL" dirty="0" err="1"/>
              <a:t>examples</a:t>
            </a:r>
            <a:r>
              <a:rPr lang="nl-NL" dirty="0"/>
              <a:t>:</a:t>
            </a:r>
          </a:p>
        </p:txBody>
      </p:sp>
      <p:sp>
        <p:nvSpPr>
          <p:cNvPr id="18" name="Freeform 14">
            <a:extLst>
              <a:ext uri="{FF2B5EF4-FFF2-40B4-BE49-F238E27FC236}">
                <a16:creationId xmlns:a16="http://schemas.microsoft.com/office/drawing/2014/main" id="{2A2CC818-8106-45C0-93D5-7051F99F2C8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6061223"/>
            <a:ext cx="1038036" cy="506277"/>
          </a:xfrm>
          <a:custGeom>
            <a:avLst/>
            <a:gdLst>
              <a:gd name="connsiteX0" fmla="*/ 0 w 1038036"/>
              <a:gd name="connsiteY0" fmla="*/ 0 h 506277"/>
              <a:gd name="connsiteX1" fmla="*/ 182880 w 1038036"/>
              <a:gd name="connsiteY1" fmla="*/ 0 h 506277"/>
              <a:gd name="connsiteX2" fmla="*/ 291705 w 1038036"/>
              <a:gd name="connsiteY2" fmla="*/ 0 h 506277"/>
              <a:gd name="connsiteX3" fmla="*/ 291705 w 1038036"/>
              <a:gd name="connsiteY3" fmla="*/ 151 h 506277"/>
              <a:gd name="connsiteX4" fmla="*/ 692049 w 1038036"/>
              <a:gd name="connsiteY4" fmla="*/ 705 h 506277"/>
              <a:gd name="connsiteX5" fmla="*/ 782744 w 1038036"/>
              <a:gd name="connsiteY5" fmla="*/ 705 h 506277"/>
              <a:gd name="connsiteX6" fmla="*/ 797001 w 1038036"/>
              <a:gd name="connsiteY6" fmla="*/ 5473 h 506277"/>
              <a:gd name="connsiteX7" fmla="*/ 801982 w 1038036"/>
              <a:gd name="connsiteY7" fmla="*/ 10242 h 506277"/>
              <a:gd name="connsiteX8" fmla="*/ 1030951 w 1038036"/>
              <a:gd name="connsiteY8" fmla="*/ 239185 h 506277"/>
              <a:gd name="connsiteX9" fmla="*/ 1030951 w 1038036"/>
              <a:gd name="connsiteY9" fmla="*/ 267797 h 506277"/>
              <a:gd name="connsiteX10" fmla="*/ 801982 w 1038036"/>
              <a:gd name="connsiteY10" fmla="*/ 496740 h 506277"/>
              <a:gd name="connsiteX11" fmla="*/ 797001 w 1038036"/>
              <a:gd name="connsiteY11" fmla="*/ 501508 h 506277"/>
              <a:gd name="connsiteX12" fmla="*/ 782744 w 1038036"/>
              <a:gd name="connsiteY12" fmla="*/ 506277 h 506277"/>
              <a:gd name="connsiteX13" fmla="*/ 692049 w 1038036"/>
              <a:gd name="connsiteY13" fmla="*/ 506277 h 506277"/>
              <a:gd name="connsiteX14" fmla="*/ 291705 w 1038036"/>
              <a:gd name="connsiteY14" fmla="*/ 505140 h 506277"/>
              <a:gd name="connsiteX15" fmla="*/ 291705 w 1038036"/>
              <a:gd name="connsiteY15" fmla="*/ 506277 h 506277"/>
              <a:gd name="connsiteX16" fmla="*/ 0 w 1038036"/>
              <a:gd name="connsiteY16" fmla="*/ 506277 h 5062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038036" h="506277">
                <a:moveTo>
                  <a:pt x="0" y="0"/>
                </a:moveTo>
                <a:lnTo>
                  <a:pt x="182880" y="0"/>
                </a:lnTo>
                <a:lnTo>
                  <a:pt x="291705" y="0"/>
                </a:lnTo>
                <a:lnTo>
                  <a:pt x="291705" y="151"/>
                </a:lnTo>
                <a:lnTo>
                  <a:pt x="692049" y="705"/>
                </a:lnTo>
                <a:lnTo>
                  <a:pt x="782744" y="705"/>
                </a:lnTo>
                <a:cubicBezTo>
                  <a:pt x="787553" y="705"/>
                  <a:pt x="792363" y="5473"/>
                  <a:pt x="797001" y="5473"/>
                </a:cubicBezTo>
                <a:cubicBezTo>
                  <a:pt x="797001" y="10242"/>
                  <a:pt x="801982" y="10242"/>
                  <a:pt x="801982" y="10242"/>
                </a:cubicBezTo>
                <a:lnTo>
                  <a:pt x="1030951" y="239185"/>
                </a:lnTo>
                <a:cubicBezTo>
                  <a:pt x="1040398" y="248722"/>
                  <a:pt x="1040398" y="258259"/>
                  <a:pt x="1030951" y="267797"/>
                </a:cubicBezTo>
                <a:lnTo>
                  <a:pt x="801982" y="496740"/>
                </a:lnTo>
                <a:cubicBezTo>
                  <a:pt x="800436" y="498363"/>
                  <a:pt x="798547" y="499885"/>
                  <a:pt x="797001" y="501508"/>
                </a:cubicBezTo>
                <a:cubicBezTo>
                  <a:pt x="792363" y="506277"/>
                  <a:pt x="787553" y="506277"/>
                  <a:pt x="782744" y="506277"/>
                </a:cubicBezTo>
                <a:lnTo>
                  <a:pt x="692049" y="506277"/>
                </a:lnTo>
                <a:lnTo>
                  <a:pt x="291705" y="505140"/>
                </a:lnTo>
                <a:lnTo>
                  <a:pt x="291705" y="506277"/>
                </a:lnTo>
                <a:lnTo>
                  <a:pt x="0" y="506277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9" name="Tabel 9">
            <a:extLst>
              <a:ext uri="{FF2B5EF4-FFF2-40B4-BE49-F238E27FC236}">
                <a16:creationId xmlns:a16="http://schemas.microsoft.com/office/drawing/2014/main" id="{EC0DAA08-0123-4660-9DCD-206C09DAB57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5151553"/>
              </p:ext>
            </p:extLst>
          </p:nvPr>
        </p:nvGraphicFramePr>
        <p:xfrm>
          <a:off x="4619543" y="1745586"/>
          <a:ext cx="6953578" cy="304176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46958">
                  <a:extLst>
                    <a:ext uri="{9D8B030D-6E8A-4147-A177-3AD203B41FA5}">
                      <a16:colId xmlns:a16="http://schemas.microsoft.com/office/drawing/2014/main" val="259479201"/>
                    </a:ext>
                  </a:extLst>
                </a:gridCol>
                <a:gridCol w="2793610">
                  <a:extLst>
                    <a:ext uri="{9D8B030D-6E8A-4147-A177-3AD203B41FA5}">
                      <a16:colId xmlns:a16="http://schemas.microsoft.com/office/drawing/2014/main" val="237807069"/>
                    </a:ext>
                  </a:extLst>
                </a:gridCol>
                <a:gridCol w="2413010">
                  <a:extLst>
                    <a:ext uri="{9D8B030D-6E8A-4147-A177-3AD203B41FA5}">
                      <a16:colId xmlns:a16="http://schemas.microsoft.com/office/drawing/2014/main" val="479227407"/>
                    </a:ext>
                  </a:extLst>
                </a:gridCol>
              </a:tblGrid>
              <a:tr h="1013921">
                <a:tc>
                  <a:txBody>
                    <a:bodyPr/>
                    <a:lstStyle/>
                    <a:p>
                      <a:r>
                        <a:rPr lang="nl-NL" sz="2700"/>
                        <a:t>First degree</a:t>
                      </a:r>
                    </a:p>
                  </a:txBody>
                  <a:tcPr marL="137016" marR="137016" marT="68508" marB="68508"/>
                </a:tc>
                <a:tc>
                  <a:txBody>
                    <a:bodyPr/>
                    <a:lstStyle/>
                    <a:p>
                      <a:r>
                        <a:rPr lang="nl-NL" sz="2700"/>
                        <a:t>Second degree</a:t>
                      </a:r>
                    </a:p>
                  </a:txBody>
                  <a:tcPr marL="137016" marR="137016" marT="68508" marB="68508"/>
                </a:tc>
                <a:tc>
                  <a:txBody>
                    <a:bodyPr/>
                    <a:lstStyle/>
                    <a:p>
                      <a:r>
                        <a:rPr lang="nl-NL" sz="2700"/>
                        <a:t>Third degree</a:t>
                      </a:r>
                    </a:p>
                  </a:txBody>
                  <a:tcPr marL="137016" marR="137016" marT="68508" marB="68508"/>
                </a:tc>
                <a:extLst>
                  <a:ext uri="{0D108BD9-81ED-4DB2-BD59-A6C34878D82A}">
                    <a16:rowId xmlns:a16="http://schemas.microsoft.com/office/drawing/2014/main" val="2678184435"/>
                  </a:ext>
                </a:extLst>
              </a:tr>
              <a:tr h="1013921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700"/>
                        <a:t>Popular </a:t>
                      </a:r>
                    </a:p>
                  </a:txBody>
                  <a:tcPr marL="137016" marR="137016" marT="68508" marB="68508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700"/>
                        <a:t>More popular (than)</a:t>
                      </a:r>
                    </a:p>
                  </a:txBody>
                  <a:tcPr marL="137016" marR="137016" marT="68508" marB="68508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700"/>
                        <a:t>(the) most popular </a:t>
                      </a:r>
                    </a:p>
                  </a:txBody>
                  <a:tcPr marL="137016" marR="137016" marT="68508" marB="68508"/>
                </a:tc>
                <a:extLst>
                  <a:ext uri="{0D108BD9-81ED-4DB2-BD59-A6C34878D82A}">
                    <a16:rowId xmlns:a16="http://schemas.microsoft.com/office/drawing/2014/main" val="3119364835"/>
                  </a:ext>
                </a:extLst>
              </a:tr>
              <a:tr h="1013921">
                <a:tc>
                  <a:txBody>
                    <a:bodyPr/>
                    <a:lstStyle/>
                    <a:p>
                      <a:r>
                        <a:rPr lang="nl-NL" sz="2700"/>
                        <a:t>Terrible </a:t>
                      </a:r>
                    </a:p>
                  </a:txBody>
                  <a:tcPr marL="137016" marR="137016" marT="68508" marB="68508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700"/>
                        <a:t>More terrible (than)</a:t>
                      </a:r>
                    </a:p>
                  </a:txBody>
                  <a:tcPr marL="137016" marR="137016" marT="68508" marB="68508"/>
                </a:tc>
                <a:tc>
                  <a:txBody>
                    <a:bodyPr/>
                    <a:lstStyle/>
                    <a:p>
                      <a:r>
                        <a:rPr lang="nl-NL" sz="2700"/>
                        <a:t>(the) most terrible</a:t>
                      </a:r>
                    </a:p>
                  </a:txBody>
                  <a:tcPr marL="137016" marR="137016" marT="68508" marB="68508"/>
                </a:tc>
                <a:extLst>
                  <a:ext uri="{0D108BD9-81ED-4DB2-BD59-A6C34878D82A}">
                    <a16:rowId xmlns:a16="http://schemas.microsoft.com/office/drawing/2014/main" val="84323477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335834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1">
                <a:tint val="90000"/>
                <a:satMod val="92000"/>
                <a:lumMod val="120000"/>
              </a:schemeClr>
            </a:gs>
            <a:gs pos="100000">
              <a:schemeClr val="bg1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E9D11FD5-487C-4A6B-836F-3831DC830F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88952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FA251D0-D64B-4008-8AA9-48F223CE8A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9224" y="645106"/>
            <a:ext cx="3650279" cy="1259894"/>
          </a:xfrm>
        </p:spPr>
        <p:txBody>
          <a:bodyPr>
            <a:normAutofit/>
          </a:bodyPr>
          <a:lstStyle/>
          <a:p>
            <a:r>
              <a:rPr lang="nl-NL" dirty="0" err="1"/>
              <a:t>Degrees</a:t>
            </a:r>
            <a:r>
              <a:rPr lang="nl-NL" dirty="0"/>
              <a:t> of </a:t>
            </a:r>
            <a:r>
              <a:rPr lang="nl-NL" dirty="0" err="1"/>
              <a:t>comparison</a:t>
            </a:r>
            <a:endParaRPr lang="nl-NL" dirty="0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99765169-F70D-4841-BE65-62E10CBED84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Tijdelijke aanduiding voor inhoud 6">
            <a:extLst>
              <a:ext uri="{FF2B5EF4-FFF2-40B4-BE49-F238E27FC236}">
                <a16:creationId xmlns:a16="http://schemas.microsoft.com/office/drawing/2014/main" id="{9810CFC1-48D3-49F0-BB82-2DD86F73BD7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9225" y="2133600"/>
            <a:ext cx="3650278" cy="3759253"/>
          </a:xfrm>
        </p:spPr>
        <p:txBody>
          <a:bodyPr>
            <a:normAutofit/>
          </a:bodyPr>
          <a:lstStyle/>
          <a:p>
            <a:r>
              <a:rPr lang="nl-NL" dirty="0" err="1"/>
              <a:t>There</a:t>
            </a:r>
            <a:r>
              <a:rPr lang="nl-NL" dirty="0"/>
              <a:t> are </a:t>
            </a:r>
            <a:r>
              <a:rPr lang="nl-NL" dirty="0" err="1"/>
              <a:t>some</a:t>
            </a:r>
            <a:r>
              <a:rPr lang="nl-NL" dirty="0"/>
              <a:t> </a:t>
            </a:r>
            <a:r>
              <a:rPr lang="nl-NL" dirty="0" err="1"/>
              <a:t>exceptions</a:t>
            </a:r>
            <a:r>
              <a:rPr lang="nl-NL" dirty="0"/>
              <a:t>:</a:t>
            </a:r>
          </a:p>
          <a:p>
            <a:pPr lvl="1"/>
            <a:r>
              <a:rPr lang="nl-NL" dirty="0"/>
              <a:t>Here are a few</a:t>
            </a:r>
          </a:p>
        </p:txBody>
      </p:sp>
      <p:sp>
        <p:nvSpPr>
          <p:cNvPr id="18" name="Freeform 14">
            <a:extLst>
              <a:ext uri="{FF2B5EF4-FFF2-40B4-BE49-F238E27FC236}">
                <a16:creationId xmlns:a16="http://schemas.microsoft.com/office/drawing/2014/main" id="{2A2CC818-8106-45C0-93D5-7051F99F2C8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-1" y="6061223"/>
            <a:ext cx="1038036" cy="506277"/>
          </a:xfrm>
          <a:custGeom>
            <a:avLst/>
            <a:gdLst>
              <a:gd name="connsiteX0" fmla="*/ 0 w 1038036"/>
              <a:gd name="connsiteY0" fmla="*/ 0 h 506277"/>
              <a:gd name="connsiteX1" fmla="*/ 182880 w 1038036"/>
              <a:gd name="connsiteY1" fmla="*/ 0 h 506277"/>
              <a:gd name="connsiteX2" fmla="*/ 291705 w 1038036"/>
              <a:gd name="connsiteY2" fmla="*/ 0 h 506277"/>
              <a:gd name="connsiteX3" fmla="*/ 291705 w 1038036"/>
              <a:gd name="connsiteY3" fmla="*/ 151 h 506277"/>
              <a:gd name="connsiteX4" fmla="*/ 692049 w 1038036"/>
              <a:gd name="connsiteY4" fmla="*/ 705 h 506277"/>
              <a:gd name="connsiteX5" fmla="*/ 782744 w 1038036"/>
              <a:gd name="connsiteY5" fmla="*/ 705 h 506277"/>
              <a:gd name="connsiteX6" fmla="*/ 797001 w 1038036"/>
              <a:gd name="connsiteY6" fmla="*/ 5473 h 506277"/>
              <a:gd name="connsiteX7" fmla="*/ 801982 w 1038036"/>
              <a:gd name="connsiteY7" fmla="*/ 10242 h 506277"/>
              <a:gd name="connsiteX8" fmla="*/ 1030951 w 1038036"/>
              <a:gd name="connsiteY8" fmla="*/ 239185 h 506277"/>
              <a:gd name="connsiteX9" fmla="*/ 1030951 w 1038036"/>
              <a:gd name="connsiteY9" fmla="*/ 267797 h 506277"/>
              <a:gd name="connsiteX10" fmla="*/ 801982 w 1038036"/>
              <a:gd name="connsiteY10" fmla="*/ 496740 h 506277"/>
              <a:gd name="connsiteX11" fmla="*/ 797001 w 1038036"/>
              <a:gd name="connsiteY11" fmla="*/ 501508 h 506277"/>
              <a:gd name="connsiteX12" fmla="*/ 782744 w 1038036"/>
              <a:gd name="connsiteY12" fmla="*/ 506277 h 506277"/>
              <a:gd name="connsiteX13" fmla="*/ 692049 w 1038036"/>
              <a:gd name="connsiteY13" fmla="*/ 506277 h 506277"/>
              <a:gd name="connsiteX14" fmla="*/ 291705 w 1038036"/>
              <a:gd name="connsiteY14" fmla="*/ 505140 h 506277"/>
              <a:gd name="connsiteX15" fmla="*/ 291705 w 1038036"/>
              <a:gd name="connsiteY15" fmla="*/ 506277 h 506277"/>
              <a:gd name="connsiteX16" fmla="*/ 0 w 1038036"/>
              <a:gd name="connsiteY16" fmla="*/ 506277 h 5062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1038036" h="506277">
                <a:moveTo>
                  <a:pt x="0" y="0"/>
                </a:moveTo>
                <a:lnTo>
                  <a:pt x="182880" y="0"/>
                </a:lnTo>
                <a:lnTo>
                  <a:pt x="291705" y="0"/>
                </a:lnTo>
                <a:lnTo>
                  <a:pt x="291705" y="151"/>
                </a:lnTo>
                <a:lnTo>
                  <a:pt x="692049" y="705"/>
                </a:lnTo>
                <a:lnTo>
                  <a:pt x="782744" y="705"/>
                </a:lnTo>
                <a:cubicBezTo>
                  <a:pt x="787553" y="705"/>
                  <a:pt x="792363" y="5473"/>
                  <a:pt x="797001" y="5473"/>
                </a:cubicBezTo>
                <a:cubicBezTo>
                  <a:pt x="797001" y="10242"/>
                  <a:pt x="801982" y="10242"/>
                  <a:pt x="801982" y="10242"/>
                </a:cubicBezTo>
                <a:lnTo>
                  <a:pt x="1030951" y="239185"/>
                </a:lnTo>
                <a:cubicBezTo>
                  <a:pt x="1040398" y="248722"/>
                  <a:pt x="1040398" y="258259"/>
                  <a:pt x="1030951" y="267797"/>
                </a:cubicBezTo>
                <a:lnTo>
                  <a:pt x="801982" y="496740"/>
                </a:lnTo>
                <a:cubicBezTo>
                  <a:pt x="800436" y="498363"/>
                  <a:pt x="798547" y="499885"/>
                  <a:pt x="797001" y="501508"/>
                </a:cubicBezTo>
                <a:cubicBezTo>
                  <a:pt x="792363" y="506277"/>
                  <a:pt x="787553" y="506277"/>
                  <a:pt x="782744" y="506277"/>
                </a:cubicBezTo>
                <a:lnTo>
                  <a:pt x="692049" y="506277"/>
                </a:lnTo>
                <a:lnTo>
                  <a:pt x="291705" y="505140"/>
                </a:lnTo>
                <a:lnTo>
                  <a:pt x="291705" y="506277"/>
                </a:lnTo>
                <a:lnTo>
                  <a:pt x="0" y="506277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9" name="Tabel 9">
            <a:extLst>
              <a:ext uri="{FF2B5EF4-FFF2-40B4-BE49-F238E27FC236}">
                <a16:creationId xmlns:a16="http://schemas.microsoft.com/office/drawing/2014/main" id="{EC0DAA08-0123-4660-9DCD-206C09DAB57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7182323"/>
              </p:ext>
            </p:extLst>
          </p:nvPr>
        </p:nvGraphicFramePr>
        <p:xfrm>
          <a:off x="4619543" y="2149381"/>
          <a:ext cx="6953579" cy="25645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29798">
                  <a:extLst>
                    <a:ext uri="{9D8B030D-6E8A-4147-A177-3AD203B41FA5}">
                      <a16:colId xmlns:a16="http://schemas.microsoft.com/office/drawing/2014/main" val="259479201"/>
                    </a:ext>
                  </a:extLst>
                </a:gridCol>
                <a:gridCol w="2588198">
                  <a:extLst>
                    <a:ext uri="{9D8B030D-6E8A-4147-A177-3AD203B41FA5}">
                      <a16:colId xmlns:a16="http://schemas.microsoft.com/office/drawing/2014/main" val="237807069"/>
                    </a:ext>
                  </a:extLst>
                </a:gridCol>
                <a:gridCol w="2235583">
                  <a:extLst>
                    <a:ext uri="{9D8B030D-6E8A-4147-A177-3AD203B41FA5}">
                      <a16:colId xmlns:a16="http://schemas.microsoft.com/office/drawing/2014/main" val="479227407"/>
                    </a:ext>
                  </a:extLst>
                </a:gridCol>
              </a:tblGrid>
              <a:tr h="558543">
                <a:tc>
                  <a:txBody>
                    <a:bodyPr/>
                    <a:lstStyle/>
                    <a:p>
                      <a:r>
                        <a:rPr lang="nl-NL" sz="2500"/>
                        <a:t>First degree</a:t>
                      </a:r>
                    </a:p>
                  </a:txBody>
                  <a:tcPr marL="126942" marR="126942" marT="63471" marB="63471"/>
                </a:tc>
                <a:tc>
                  <a:txBody>
                    <a:bodyPr/>
                    <a:lstStyle/>
                    <a:p>
                      <a:r>
                        <a:rPr lang="nl-NL" sz="2500"/>
                        <a:t>Second degree</a:t>
                      </a:r>
                    </a:p>
                  </a:txBody>
                  <a:tcPr marL="126942" marR="126942" marT="63471" marB="63471"/>
                </a:tc>
                <a:tc>
                  <a:txBody>
                    <a:bodyPr/>
                    <a:lstStyle/>
                    <a:p>
                      <a:r>
                        <a:rPr lang="nl-NL" sz="2500"/>
                        <a:t>Third degree</a:t>
                      </a:r>
                    </a:p>
                  </a:txBody>
                  <a:tcPr marL="126942" marR="126942" marT="63471" marB="63471"/>
                </a:tc>
                <a:extLst>
                  <a:ext uri="{0D108BD9-81ED-4DB2-BD59-A6C34878D82A}">
                    <a16:rowId xmlns:a16="http://schemas.microsoft.com/office/drawing/2014/main" val="2678184435"/>
                  </a:ext>
                </a:extLst>
              </a:tr>
              <a:tr h="558543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500"/>
                        <a:t>Good</a:t>
                      </a:r>
                    </a:p>
                  </a:txBody>
                  <a:tcPr marL="126942" marR="126942" marT="63471" marB="63471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500"/>
                        <a:t>Better (than)</a:t>
                      </a:r>
                    </a:p>
                  </a:txBody>
                  <a:tcPr marL="126942" marR="126942" marT="63471" marB="63471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500"/>
                        <a:t>(the) best </a:t>
                      </a:r>
                    </a:p>
                  </a:txBody>
                  <a:tcPr marL="126942" marR="126942" marT="63471" marB="63471"/>
                </a:tc>
                <a:extLst>
                  <a:ext uri="{0D108BD9-81ED-4DB2-BD59-A6C34878D82A}">
                    <a16:rowId xmlns:a16="http://schemas.microsoft.com/office/drawing/2014/main" val="3119364835"/>
                  </a:ext>
                </a:extLst>
              </a:tr>
              <a:tr h="558543">
                <a:tc>
                  <a:txBody>
                    <a:bodyPr/>
                    <a:lstStyle/>
                    <a:p>
                      <a:r>
                        <a:rPr lang="nl-NL" sz="2500"/>
                        <a:t>Bad </a:t>
                      </a:r>
                    </a:p>
                  </a:txBody>
                  <a:tcPr marL="126942" marR="126942" marT="63471" marB="63471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500"/>
                        <a:t>Worst (than)</a:t>
                      </a:r>
                    </a:p>
                  </a:txBody>
                  <a:tcPr marL="126942" marR="126942" marT="63471" marB="63471"/>
                </a:tc>
                <a:tc>
                  <a:txBody>
                    <a:bodyPr/>
                    <a:lstStyle/>
                    <a:p>
                      <a:r>
                        <a:rPr lang="nl-NL" sz="2500"/>
                        <a:t>(the) worst</a:t>
                      </a:r>
                    </a:p>
                  </a:txBody>
                  <a:tcPr marL="126942" marR="126942" marT="63471" marB="63471"/>
                </a:tc>
                <a:extLst>
                  <a:ext uri="{0D108BD9-81ED-4DB2-BD59-A6C34878D82A}">
                    <a16:rowId xmlns:a16="http://schemas.microsoft.com/office/drawing/2014/main" val="843234772"/>
                  </a:ext>
                </a:extLst>
              </a:tr>
              <a:tr h="558543">
                <a:tc>
                  <a:txBody>
                    <a:bodyPr/>
                    <a:lstStyle/>
                    <a:p>
                      <a:r>
                        <a:rPr lang="nl-NL" sz="2500"/>
                        <a:t>Many</a:t>
                      </a:r>
                    </a:p>
                  </a:txBody>
                  <a:tcPr marL="126942" marR="126942" marT="63471" marB="63471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2500"/>
                        <a:t>More (than)</a:t>
                      </a:r>
                    </a:p>
                  </a:txBody>
                  <a:tcPr marL="126942" marR="126942" marT="63471" marB="63471"/>
                </a:tc>
                <a:tc>
                  <a:txBody>
                    <a:bodyPr/>
                    <a:lstStyle/>
                    <a:p>
                      <a:r>
                        <a:rPr lang="nl-NL" sz="2500"/>
                        <a:t>(the) most</a:t>
                      </a:r>
                    </a:p>
                  </a:txBody>
                  <a:tcPr marL="126942" marR="126942" marT="63471" marB="63471"/>
                </a:tc>
                <a:extLst>
                  <a:ext uri="{0D108BD9-81ED-4DB2-BD59-A6C34878D82A}">
                    <a16:rowId xmlns:a16="http://schemas.microsoft.com/office/drawing/2014/main" val="23781167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145890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C2E15E-C230-4E91-A66B-98F7647EF2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Like </a:t>
            </a:r>
            <a:r>
              <a:rPr lang="nl-NL" dirty="0" err="1"/>
              <a:t>and</a:t>
            </a:r>
            <a:r>
              <a:rPr lang="nl-NL" dirty="0"/>
              <a:t> as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F256C92-3F81-4F75-BB54-5B9B774C717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For </a:t>
            </a:r>
            <a:r>
              <a:rPr lang="nl-NL" dirty="0" err="1"/>
              <a:t>comparisons</a:t>
            </a:r>
            <a:r>
              <a:rPr lang="nl-NL" dirty="0"/>
              <a:t>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can</a:t>
            </a:r>
            <a:r>
              <a:rPr lang="nl-NL" dirty="0"/>
              <a:t> </a:t>
            </a:r>
            <a:r>
              <a:rPr lang="nl-NL" dirty="0" err="1"/>
              <a:t>use</a:t>
            </a:r>
            <a:r>
              <a:rPr lang="nl-NL" dirty="0"/>
              <a:t> like or as. But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use</a:t>
            </a:r>
            <a:r>
              <a:rPr lang="nl-NL" dirty="0"/>
              <a:t> </a:t>
            </a:r>
            <a:r>
              <a:rPr lang="nl-NL" dirty="0" err="1"/>
              <a:t>them</a:t>
            </a:r>
            <a:r>
              <a:rPr lang="nl-NL" dirty="0"/>
              <a:t> in different </a:t>
            </a:r>
            <a:r>
              <a:rPr lang="nl-NL" dirty="0" err="1"/>
              <a:t>ways</a:t>
            </a:r>
            <a:r>
              <a:rPr lang="nl-NL" dirty="0"/>
              <a:t>.</a:t>
            </a:r>
          </a:p>
          <a:p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can</a:t>
            </a:r>
            <a:r>
              <a:rPr lang="nl-NL" dirty="0"/>
              <a:t> </a:t>
            </a:r>
            <a:r>
              <a:rPr lang="nl-NL" dirty="0" err="1"/>
              <a:t>use</a:t>
            </a:r>
            <a:r>
              <a:rPr lang="nl-NL" dirty="0"/>
              <a:t> like </a:t>
            </a:r>
            <a:r>
              <a:rPr lang="nl-NL" dirty="0" err="1"/>
              <a:t>when</a:t>
            </a:r>
            <a:r>
              <a:rPr lang="nl-NL" dirty="0"/>
              <a:t>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describe</a:t>
            </a:r>
            <a:r>
              <a:rPr lang="nl-NL" dirty="0"/>
              <a:t> </a:t>
            </a:r>
            <a:r>
              <a:rPr lang="nl-NL" dirty="0" err="1"/>
              <a:t>the</a:t>
            </a:r>
            <a:r>
              <a:rPr lang="nl-NL" dirty="0"/>
              <a:t> </a:t>
            </a:r>
            <a:r>
              <a:rPr lang="nl-NL" dirty="0" err="1"/>
              <a:t>appearance</a:t>
            </a:r>
            <a:r>
              <a:rPr lang="nl-NL" dirty="0"/>
              <a:t> of </a:t>
            </a:r>
            <a:r>
              <a:rPr lang="nl-NL" dirty="0" err="1"/>
              <a:t>someone</a:t>
            </a:r>
            <a:r>
              <a:rPr lang="nl-NL" dirty="0"/>
              <a:t> or </a:t>
            </a:r>
            <a:r>
              <a:rPr lang="nl-NL" dirty="0" err="1"/>
              <a:t>how</a:t>
            </a:r>
            <a:r>
              <a:rPr lang="nl-NL" dirty="0"/>
              <a:t> </a:t>
            </a:r>
            <a:r>
              <a:rPr lang="nl-NL" dirty="0" err="1"/>
              <a:t>they</a:t>
            </a:r>
            <a:r>
              <a:rPr lang="nl-NL" dirty="0"/>
              <a:t> </a:t>
            </a:r>
            <a:r>
              <a:rPr lang="nl-NL" dirty="0" err="1"/>
              <a:t>behave</a:t>
            </a:r>
            <a:r>
              <a:rPr lang="nl-NL" dirty="0"/>
              <a:t>.</a:t>
            </a:r>
          </a:p>
          <a:p>
            <a:pPr lvl="1"/>
            <a:r>
              <a:rPr lang="nl-NL" dirty="0" err="1"/>
              <a:t>You</a:t>
            </a:r>
            <a:r>
              <a:rPr lang="nl-NL" dirty="0"/>
              <a:t> look </a:t>
            </a:r>
            <a:r>
              <a:rPr lang="nl-NL" dirty="0" err="1"/>
              <a:t>just</a:t>
            </a:r>
            <a:r>
              <a:rPr lang="nl-NL" dirty="0"/>
              <a:t> like </a:t>
            </a:r>
            <a:r>
              <a:rPr lang="nl-NL" dirty="0" err="1"/>
              <a:t>your</a:t>
            </a:r>
            <a:r>
              <a:rPr lang="nl-NL" dirty="0"/>
              <a:t> sister.</a:t>
            </a:r>
          </a:p>
          <a:p>
            <a:pPr lvl="1"/>
            <a:r>
              <a:rPr lang="nl-NL" dirty="0" err="1"/>
              <a:t>They</a:t>
            </a:r>
            <a:r>
              <a:rPr lang="nl-NL" dirty="0"/>
              <a:t> </a:t>
            </a:r>
            <a:r>
              <a:rPr lang="nl-NL" dirty="0" err="1"/>
              <a:t>were</a:t>
            </a:r>
            <a:r>
              <a:rPr lang="nl-NL" dirty="0"/>
              <a:t> </a:t>
            </a:r>
            <a:r>
              <a:rPr lang="nl-NL" dirty="0" err="1"/>
              <a:t>acting</a:t>
            </a:r>
            <a:r>
              <a:rPr lang="nl-NL" dirty="0"/>
              <a:t> like </a:t>
            </a:r>
            <a:r>
              <a:rPr lang="nl-NL" dirty="0" err="1"/>
              <a:t>monkeys</a:t>
            </a:r>
            <a:r>
              <a:rPr lang="nl-NL" dirty="0"/>
              <a:t>.</a:t>
            </a:r>
          </a:p>
          <a:p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use</a:t>
            </a:r>
            <a:r>
              <a:rPr lang="nl-NL" dirty="0"/>
              <a:t> as </a:t>
            </a:r>
            <a:r>
              <a:rPr lang="nl-NL" dirty="0" err="1"/>
              <a:t>when</a:t>
            </a:r>
            <a:r>
              <a:rPr lang="nl-NL" dirty="0"/>
              <a:t>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describe</a:t>
            </a:r>
            <a:r>
              <a:rPr lang="nl-NL" dirty="0"/>
              <a:t> </a:t>
            </a:r>
            <a:r>
              <a:rPr lang="nl-NL" dirty="0" err="1"/>
              <a:t>someones</a:t>
            </a:r>
            <a:r>
              <a:rPr lang="nl-NL" dirty="0"/>
              <a:t> job or </a:t>
            </a:r>
            <a:r>
              <a:rPr lang="nl-NL" dirty="0" err="1"/>
              <a:t>function</a:t>
            </a:r>
            <a:r>
              <a:rPr lang="nl-NL" dirty="0"/>
              <a:t> of </a:t>
            </a:r>
            <a:r>
              <a:rPr lang="nl-NL" dirty="0" err="1"/>
              <a:t>something</a:t>
            </a:r>
            <a:r>
              <a:rPr lang="nl-NL" dirty="0"/>
              <a:t>.</a:t>
            </a:r>
          </a:p>
          <a:p>
            <a:pPr lvl="1"/>
            <a:r>
              <a:rPr lang="nl-NL" dirty="0" err="1"/>
              <a:t>She</a:t>
            </a:r>
            <a:r>
              <a:rPr lang="nl-NL" dirty="0"/>
              <a:t> </a:t>
            </a:r>
            <a:r>
              <a:rPr lang="nl-NL" dirty="0" err="1"/>
              <a:t>works</a:t>
            </a:r>
            <a:r>
              <a:rPr lang="nl-NL" dirty="0"/>
              <a:t> as </a:t>
            </a:r>
            <a:r>
              <a:rPr lang="nl-NL" dirty="0" err="1"/>
              <a:t>an</a:t>
            </a:r>
            <a:r>
              <a:rPr lang="nl-NL" dirty="0"/>
              <a:t> engineer in Manchester.</a:t>
            </a:r>
          </a:p>
          <a:p>
            <a:pPr lvl="1"/>
            <a:r>
              <a:rPr lang="nl-NL" dirty="0"/>
              <a:t>He </a:t>
            </a:r>
            <a:r>
              <a:rPr lang="nl-NL" dirty="0" err="1"/>
              <a:t>used</a:t>
            </a:r>
            <a:r>
              <a:rPr lang="nl-NL" dirty="0"/>
              <a:t> a plastic bag as </a:t>
            </a:r>
            <a:r>
              <a:rPr lang="nl-NL" dirty="0" err="1"/>
              <a:t>an</a:t>
            </a:r>
            <a:r>
              <a:rPr lang="nl-NL" dirty="0"/>
              <a:t> </a:t>
            </a:r>
            <a:r>
              <a:rPr lang="nl-NL" dirty="0" err="1"/>
              <a:t>umbrella</a:t>
            </a:r>
            <a:r>
              <a:rPr lang="nl-NL" dirty="0"/>
              <a:t>.</a:t>
            </a:r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179648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6EF976-D4D3-4818-8014-B7C2D10B6A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Present perfect continuous.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7DC904-83FB-4D25-96D3-0E01BF19C57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Just like </a:t>
            </a:r>
            <a:r>
              <a:rPr lang="nl-NL" dirty="0" err="1"/>
              <a:t>the</a:t>
            </a:r>
            <a:r>
              <a:rPr lang="nl-NL" dirty="0"/>
              <a:t> present perfect.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use</a:t>
            </a:r>
            <a:r>
              <a:rPr lang="nl-NL" dirty="0"/>
              <a:t> </a:t>
            </a:r>
            <a:r>
              <a:rPr lang="nl-NL" dirty="0" err="1"/>
              <a:t>the</a:t>
            </a:r>
            <a:r>
              <a:rPr lang="nl-NL" dirty="0"/>
              <a:t> present perfect continuous </a:t>
            </a:r>
            <a:r>
              <a:rPr lang="nl-NL" dirty="0" err="1"/>
              <a:t>to</a:t>
            </a:r>
            <a:r>
              <a:rPr lang="nl-NL" dirty="0"/>
              <a:t> </a:t>
            </a:r>
            <a:r>
              <a:rPr lang="nl-NL" dirty="0" err="1"/>
              <a:t>describe</a:t>
            </a:r>
            <a:r>
              <a:rPr lang="nl-NL" dirty="0"/>
              <a:t> </a:t>
            </a:r>
            <a:r>
              <a:rPr lang="nl-NL" dirty="0" err="1"/>
              <a:t>when</a:t>
            </a:r>
            <a:r>
              <a:rPr lang="nl-NL" dirty="0"/>
              <a:t> </a:t>
            </a:r>
            <a:r>
              <a:rPr lang="nl-NL" dirty="0" err="1"/>
              <a:t>an</a:t>
            </a:r>
            <a:r>
              <a:rPr lang="nl-NL" dirty="0"/>
              <a:t> action is </a:t>
            </a:r>
            <a:r>
              <a:rPr lang="nl-NL" dirty="0" err="1"/>
              <a:t>linked</a:t>
            </a:r>
            <a:r>
              <a:rPr lang="nl-NL" dirty="0"/>
              <a:t> </a:t>
            </a:r>
            <a:r>
              <a:rPr lang="nl-NL" dirty="0" err="1"/>
              <a:t>to</a:t>
            </a:r>
            <a:r>
              <a:rPr lang="nl-NL" dirty="0"/>
              <a:t> </a:t>
            </a:r>
            <a:r>
              <a:rPr lang="nl-NL" dirty="0" err="1"/>
              <a:t>the</a:t>
            </a:r>
            <a:r>
              <a:rPr lang="nl-NL" dirty="0"/>
              <a:t> present. </a:t>
            </a:r>
            <a:r>
              <a:rPr lang="nl-NL" dirty="0" err="1"/>
              <a:t>the</a:t>
            </a:r>
            <a:r>
              <a:rPr lang="nl-NL" dirty="0"/>
              <a:t> </a:t>
            </a:r>
            <a:r>
              <a:rPr lang="nl-NL" dirty="0" err="1"/>
              <a:t>difference</a:t>
            </a:r>
            <a:r>
              <a:rPr lang="nl-NL" dirty="0"/>
              <a:t> is </a:t>
            </a:r>
            <a:r>
              <a:rPr lang="nl-NL" dirty="0" err="1"/>
              <a:t>that</a:t>
            </a:r>
            <a:r>
              <a:rPr lang="nl-NL" dirty="0"/>
              <a:t> </a:t>
            </a:r>
            <a:r>
              <a:rPr lang="nl-NL" dirty="0" err="1"/>
              <a:t>the</a:t>
            </a:r>
            <a:r>
              <a:rPr lang="nl-NL" dirty="0"/>
              <a:t> present perfect continuous is </a:t>
            </a:r>
            <a:r>
              <a:rPr lang="nl-NL" dirty="0" err="1"/>
              <a:t>used</a:t>
            </a:r>
            <a:r>
              <a:rPr lang="nl-NL" dirty="0"/>
              <a:t> </a:t>
            </a:r>
            <a:r>
              <a:rPr lang="nl-NL" dirty="0" err="1"/>
              <a:t>to</a:t>
            </a:r>
            <a:r>
              <a:rPr lang="nl-NL" dirty="0"/>
              <a:t> highlight </a:t>
            </a:r>
            <a:r>
              <a:rPr lang="nl-NL" dirty="0" err="1"/>
              <a:t>the</a:t>
            </a:r>
            <a:r>
              <a:rPr lang="nl-NL" dirty="0"/>
              <a:t> </a:t>
            </a:r>
            <a:r>
              <a:rPr lang="nl-NL" dirty="0" err="1"/>
              <a:t>fact</a:t>
            </a:r>
            <a:r>
              <a:rPr lang="nl-NL" dirty="0"/>
              <a:t> </a:t>
            </a:r>
            <a:r>
              <a:rPr lang="nl-NL" dirty="0" err="1"/>
              <a:t>that</a:t>
            </a:r>
            <a:r>
              <a:rPr lang="nl-NL" dirty="0"/>
              <a:t> </a:t>
            </a:r>
            <a:r>
              <a:rPr lang="nl-NL" dirty="0" err="1"/>
              <a:t>something</a:t>
            </a:r>
            <a:r>
              <a:rPr lang="nl-NL" dirty="0"/>
              <a:t> has </a:t>
            </a:r>
            <a:r>
              <a:rPr lang="nl-NL" dirty="0" err="1"/>
              <a:t>happened</a:t>
            </a:r>
            <a:r>
              <a:rPr lang="nl-NL" dirty="0"/>
              <a:t> in </a:t>
            </a:r>
            <a:r>
              <a:rPr lang="nl-NL" dirty="0" err="1"/>
              <a:t>the</a:t>
            </a:r>
            <a:r>
              <a:rPr lang="nl-NL" dirty="0"/>
              <a:t> past </a:t>
            </a:r>
            <a:r>
              <a:rPr lang="nl-NL" dirty="0" err="1"/>
              <a:t>and</a:t>
            </a:r>
            <a:r>
              <a:rPr lang="nl-NL" dirty="0"/>
              <a:t> is </a:t>
            </a:r>
            <a:r>
              <a:rPr lang="nl-NL" dirty="0" err="1"/>
              <a:t>still</a:t>
            </a:r>
            <a:r>
              <a:rPr lang="nl-NL" dirty="0"/>
              <a:t> </a:t>
            </a:r>
            <a:r>
              <a:rPr lang="nl-NL" dirty="0" err="1"/>
              <a:t>going</a:t>
            </a:r>
            <a:r>
              <a:rPr lang="nl-NL" dirty="0"/>
              <a:t> on.</a:t>
            </a:r>
          </a:p>
          <a:p>
            <a:r>
              <a:rPr lang="nl-NL" dirty="0"/>
              <a:t>Here are </a:t>
            </a:r>
            <a:r>
              <a:rPr lang="nl-NL" dirty="0" err="1"/>
              <a:t>the</a:t>
            </a:r>
            <a:r>
              <a:rPr lang="nl-NL" dirty="0"/>
              <a:t> </a:t>
            </a:r>
            <a:r>
              <a:rPr lang="nl-NL" dirty="0" err="1"/>
              <a:t>differences</a:t>
            </a:r>
            <a:r>
              <a:rPr lang="nl-NL" dirty="0"/>
              <a:t>:</a:t>
            </a:r>
          </a:p>
          <a:p>
            <a:endParaRPr lang="nl-NL" dirty="0"/>
          </a:p>
        </p:txBody>
      </p:sp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81B0336A-0A86-4102-8596-468E2105939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1441432"/>
              </p:ext>
            </p:extLst>
          </p:nvPr>
        </p:nvGraphicFramePr>
        <p:xfrm>
          <a:off x="2032000" y="3847427"/>
          <a:ext cx="8128000" cy="256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1024777513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42625711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Present perfect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Present perfect continuous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0214489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I’</a:t>
                      </a:r>
                      <a:r>
                        <a:rPr lang="nl-NL" b="1" dirty="0" err="1"/>
                        <a:t>ve</a:t>
                      </a:r>
                      <a:r>
                        <a:rPr lang="nl-NL" b="1" dirty="0"/>
                        <a:t> </a:t>
                      </a:r>
                      <a:r>
                        <a:rPr lang="nl-NL" b="1" dirty="0" err="1"/>
                        <a:t>read</a:t>
                      </a:r>
                      <a:r>
                        <a:rPr lang="nl-NL" b="1" dirty="0"/>
                        <a:t> </a:t>
                      </a:r>
                      <a:r>
                        <a:rPr lang="nl-NL" dirty="0" err="1"/>
                        <a:t>that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book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that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you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recommended</a:t>
                      </a:r>
                      <a:r>
                        <a:rPr lang="nl-NL" dirty="0"/>
                        <a:t>. I </a:t>
                      </a:r>
                      <a:r>
                        <a:rPr lang="nl-NL" dirty="0" err="1"/>
                        <a:t>really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liked</a:t>
                      </a:r>
                      <a:r>
                        <a:rPr lang="nl-NL" dirty="0"/>
                        <a:t> it.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 err="1"/>
                        <a:t>I’ve</a:t>
                      </a:r>
                      <a:r>
                        <a:rPr lang="nl-NL" b="1" dirty="0"/>
                        <a:t> been reading </a:t>
                      </a:r>
                      <a:r>
                        <a:rPr lang="nl-NL" dirty="0" err="1"/>
                        <a:t>that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book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that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you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recommended</a:t>
                      </a:r>
                      <a:r>
                        <a:rPr lang="nl-NL" dirty="0"/>
                        <a:t>. </a:t>
                      </a:r>
                      <a:r>
                        <a:rPr lang="nl-NL" dirty="0" err="1"/>
                        <a:t>I’m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almost</a:t>
                      </a:r>
                      <a:r>
                        <a:rPr lang="nl-NL" dirty="0"/>
                        <a:t> at </a:t>
                      </a:r>
                      <a:r>
                        <a:rPr lang="nl-NL" dirty="0" err="1"/>
                        <a:t>the</a:t>
                      </a:r>
                      <a:r>
                        <a:rPr lang="nl-NL" dirty="0"/>
                        <a:t> end.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3657855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Julie </a:t>
                      </a:r>
                      <a:r>
                        <a:rPr lang="nl-NL" b="1" dirty="0" err="1"/>
                        <a:t>hasn’t</a:t>
                      </a:r>
                      <a:r>
                        <a:rPr lang="nl-NL" b="1" dirty="0"/>
                        <a:t> </a:t>
                      </a:r>
                      <a:r>
                        <a:rPr lang="nl-NL" b="1" dirty="0" err="1"/>
                        <a:t>done</a:t>
                      </a:r>
                      <a:r>
                        <a:rPr lang="nl-NL" b="1" dirty="0"/>
                        <a:t> </a:t>
                      </a:r>
                      <a:r>
                        <a:rPr lang="nl-NL" dirty="0"/>
                        <a:t>her </a:t>
                      </a:r>
                      <a:r>
                        <a:rPr lang="nl-NL" dirty="0" err="1"/>
                        <a:t>homework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again</a:t>
                      </a:r>
                      <a:r>
                        <a:rPr lang="nl-NL" dirty="0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Julie </a:t>
                      </a:r>
                      <a:r>
                        <a:rPr lang="nl-NL" b="1" dirty="0" err="1"/>
                        <a:t>hasn’t</a:t>
                      </a:r>
                      <a:r>
                        <a:rPr lang="nl-NL" b="1" dirty="0"/>
                        <a:t> been </a:t>
                      </a:r>
                      <a:r>
                        <a:rPr lang="nl-NL" b="1" dirty="0" err="1"/>
                        <a:t>doing</a:t>
                      </a:r>
                      <a:r>
                        <a:rPr lang="nl-NL" b="1" dirty="0"/>
                        <a:t> </a:t>
                      </a:r>
                      <a:r>
                        <a:rPr lang="nl-NL" dirty="0"/>
                        <a:t>her </a:t>
                      </a:r>
                      <a:r>
                        <a:rPr lang="nl-NL" dirty="0" err="1"/>
                        <a:t>homework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lately</a:t>
                      </a:r>
                      <a:r>
                        <a:rPr lang="nl-NL" dirty="0"/>
                        <a:t>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585544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I </a:t>
                      </a:r>
                      <a:r>
                        <a:rPr lang="nl-NL" b="1" dirty="0"/>
                        <a:t>have </a:t>
                      </a:r>
                      <a:r>
                        <a:rPr lang="nl-NL" b="1" dirty="0" err="1"/>
                        <a:t>stood</a:t>
                      </a:r>
                      <a:r>
                        <a:rPr lang="nl-NL" b="1" dirty="0"/>
                        <a:t> </a:t>
                      </a:r>
                      <a:r>
                        <a:rPr lang="nl-NL" dirty="0"/>
                        <a:t>here </a:t>
                      </a:r>
                      <a:r>
                        <a:rPr lang="nl-NL" dirty="0" err="1"/>
                        <a:t>for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hours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already</a:t>
                      </a:r>
                      <a:r>
                        <a:rPr lang="nl-NL" dirty="0"/>
                        <a:t>. </a:t>
                      </a:r>
                      <a:r>
                        <a:rPr lang="nl-NL" dirty="0" err="1"/>
                        <a:t>I’m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leaving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now</a:t>
                      </a:r>
                      <a:r>
                        <a:rPr lang="nl-NL" dirty="0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I </a:t>
                      </a:r>
                      <a:r>
                        <a:rPr lang="nl-NL" b="1" dirty="0"/>
                        <a:t>have been standing </a:t>
                      </a:r>
                      <a:r>
                        <a:rPr lang="nl-NL" dirty="0"/>
                        <a:t>here </a:t>
                      </a:r>
                      <a:r>
                        <a:rPr lang="nl-NL" dirty="0" err="1"/>
                        <a:t>for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hours</a:t>
                      </a:r>
                      <a:r>
                        <a:rPr lang="nl-NL" dirty="0"/>
                        <a:t>, but I </a:t>
                      </a:r>
                      <a:r>
                        <a:rPr lang="nl-NL" dirty="0" err="1"/>
                        <a:t>still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haven’t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seen</a:t>
                      </a:r>
                      <a:r>
                        <a:rPr lang="nl-NL" dirty="0"/>
                        <a:t> </a:t>
                      </a:r>
                      <a:r>
                        <a:rPr lang="nl-NL" dirty="0" err="1"/>
                        <a:t>him</a:t>
                      </a:r>
                      <a:r>
                        <a:rPr lang="nl-NL" dirty="0"/>
                        <a:t>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1856115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2206141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4F34B87B-9C7A-41AE-A6CB-48536223DFF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132</TotalTime>
  <Words>553</Words>
  <Application>Microsoft Office PowerPoint</Application>
  <PresentationFormat>Widescreen</PresentationFormat>
  <Paragraphs>109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Century Gothic</vt:lpstr>
      <vt:lpstr>Wingdings 3</vt:lpstr>
      <vt:lpstr>Sliert</vt:lpstr>
      <vt:lpstr>Degrees of comparisons &amp; present perfect continuous</vt:lpstr>
      <vt:lpstr>Degrees of comparison</vt:lpstr>
      <vt:lpstr>Degrees of comparison</vt:lpstr>
      <vt:lpstr>Degrees of comparison</vt:lpstr>
      <vt:lpstr>Degrees of comparison</vt:lpstr>
      <vt:lpstr>Degrees of comparison</vt:lpstr>
      <vt:lpstr>Like and as</vt:lpstr>
      <vt:lpstr>Present perfect continuous.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Degrees of comparisons</dc:title>
  <dc:creator>Jordi van Os (1003181)</dc:creator>
  <cp:lastModifiedBy>Jordi van Os (1003181)</cp:lastModifiedBy>
  <cp:revision>4</cp:revision>
  <dcterms:created xsi:type="dcterms:W3CDTF">2021-12-02T19:06:01Z</dcterms:created>
  <dcterms:modified xsi:type="dcterms:W3CDTF">2022-04-07T19:04:05Z</dcterms:modified>
</cp:coreProperties>
</file>

<file path=docProps/thumbnail.jpeg>
</file>