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sldIdLst>
    <p:sldId id="280" r:id="rId5"/>
    <p:sldId id="281" r:id="rId6"/>
    <p:sldId id="282" r:id="rId7"/>
    <p:sldId id="284" r:id="rId8"/>
    <p:sldId id="283" r:id="rId9"/>
    <p:sldId id="285" r:id="rId10"/>
    <p:sldId id="298" r:id="rId11"/>
    <p:sldId id="299" r:id="rId12"/>
    <p:sldId id="289" r:id="rId13"/>
    <p:sldId id="295" r:id="rId14"/>
    <p:sldId id="296" r:id="rId15"/>
    <p:sldId id="29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9" autoAdjust="0"/>
  </p:normalViewPr>
  <p:slideViewPr>
    <p:cSldViewPr snapToGrid="0">
      <p:cViewPr varScale="1">
        <p:scale>
          <a:sx n="83" d="100"/>
          <a:sy n="83" d="100"/>
        </p:scale>
        <p:origin x="68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endParaRPr lang="en-US" dirty="0"/>
          </a:p>
        </p:txBody>
      </p:sp>
      <p:sp>
        <p:nvSpPr>
          <p:cNvPr id="3" name="Subtitle 2"/>
          <p:cNvSpPr>
            <a:spLocks noGrp="1"/>
          </p:cNvSpPr>
          <p:nvPr>
            <p:ph type="subTitle" idx="1"/>
          </p:nvPr>
        </p:nvSpPr>
        <p:spPr>
          <a:xfrm>
            <a:off x="1370693" y="377348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D38747-4367-4BD2-8D51-C97E202738E2}" type="datetime1">
              <a:rPr lang="en-US" smtClean="0"/>
              <a:t>6/13/2022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‹nr.›</a:t>
            </a:fld>
            <a:endParaRPr lang="en-US" dirty="0"/>
          </a:p>
        </p:txBody>
      </p:sp>
    </p:spTree>
    <p:extLst>
      <p:ext uri="{BB962C8B-B14F-4D97-AF65-F5344CB8AC3E}">
        <p14:creationId xmlns:p14="http://schemas.microsoft.com/office/powerpoint/2010/main" val="2902981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a:extLst>
              <a:ext uri="{FF2B5EF4-FFF2-40B4-BE49-F238E27FC236}">
                <a16:creationId xmlns:a16="http://schemas.microsoft.com/office/drawing/2014/main" id="{CE39118B-B3AD-4BD4-BA22-DEFF4E76C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247728"/>
            <a:ext cx="10353762" cy="543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1F1B079-7EF0-44EE-B798-BCC497C9F3B2}" type="datetime1">
              <a:rPr lang="en-US" smtClean="0"/>
              <a:t>6/13/2022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419809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normAutofit/>
          </a:bodyPr>
          <a:lstStyle>
            <a:lvl1pPr>
              <a:defRPr sz="4000"/>
            </a:lvl1pPr>
          </a:lstStyle>
          <a:p>
            <a:r>
              <a:rPr lang="en-US"/>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8FF70A8-1D13-4657-95F0-A9EA54967B8D}" type="datetime1">
              <a:rPr lang="en-US" smtClean="0"/>
              <a:t>6/13/2022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3768192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EB90AC-71BD-4C7F-8ACA-7B3F18292E63}" type="datetime1">
              <a:rPr lang="en-US" smtClean="0"/>
              <a:t>6/13/2022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
        <p:nvSpPr>
          <p:cNvPr id="11" name="TextBox 10">
            <a:extLst>
              <a:ext uri="{FF2B5EF4-FFF2-40B4-BE49-F238E27FC236}">
                <a16:creationId xmlns:a16="http://schemas.microsoft.com/office/drawing/2014/main" id="{223F0D53-0705-41B7-8554-09D21E7807F9}"/>
              </a:ext>
            </a:extLst>
          </p:cNvPr>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a:extLst>
              <a:ext uri="{FF2B5EF4-FFF2-40B4-BE49-F238E27FC236}">
                <a16:creationId xmlns:a16="http://schemas.microsoft.com/office/drawing/2014/main" id="{C7F647CD-0F1A-4BB3-89E0-A74F1E1B098D}"/>
              </a:ext>
            </a:extLst>
          </p:cNvPr>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8520980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6EFC2C-8905-46F0-B443-CE905B76BA01}" type="datetime1">
              <a:rPr lang="en-US" smtClean="0"/>
              <a:t>6/13/2022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5063243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5"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49"/>
            <a:ext cx="3300984" cy="764783"/>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43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66572"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66572" y="2768110"/>
            <a:ext cx="3300984" cy="302308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9079DC3-C9B5-499E-9140-0DC28B7074E2}" type="datetime1">
              <a:rPr lang="en-US" smtClean="0"/>
              <a:t>6/13/2022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3679758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a:extLst>
              <a:ext uri="{FF2B5EF4-FFF2-40B4-BE49-F238E27FC236}">
                <a16:creationId xmlns:a16="http://schemas.microsoft.com/office/drawing/2014/main" id="{7E87C569-D426-4615-ADA7-B370EA983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a:extLst>
              <a:ext uri="{FF2B5EF4-FFF2-40B4-BE49-F238E27FC236}">
                <a16:creationId xmlns:a16="http://schemas.microsoft.com/office/drawing/2014/main" id="{7B353ED4-7AD0-46C9-88ED-1A16B1433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a:extLst>
              <a:ext uri="{FF2B5EF4-FFF2-40B4-BE49-F238E27FC236}">
                <a16:creationId xmlns:a16="http://schemas.microsoft.com/office/drawing/2014/main" id="{F561D985-AD57-459A-B3A6-EBF296039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572443"/>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435"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66572"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0BB33EA-E472-4D22-9C03-A9C14AA21CED}" type="datetime1">
              <a:rPr lang="en-US" smtClean="0"/>
              <a:t>6/13/2022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232545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C55A3C-5767-4844-A0A3-83778C2E5409}" type="datetime1">
              <a:rPr lang="en-US" smtClean="0"/>
              <a:t>6/13/2022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906277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3763439"/>
            <a:ext cx="9590550" cy="133349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E507A8-A5CF-4D38-AB86-7EDDA87A85D4}" type="datetime1">
              <a:rPr lang="en-US" smtClean="0"/>
              <a:t>6/13/2022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‹nr.›</a:t>
            </a:fld>
            <a:endParaRPr lang="en-US" dirty="0"/>
          </a:p>
        </p:txBody>
      </p:sp>
    </p:spTree>
    <p:extLst>
      <p:ext uri="{BB962C8B-B14F-4D97-AF65-F5344CB8AC3E}">
        <p14:creationId xmlns:p14="http://schemas.microsoft.com/office/powerpoint/2010/main" val="1664205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126187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76450"/>
            <a:ext cx="4856841" cy="362267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0716" y="2076451"/>
            <a:ext cx="4856841" cy="3622672"/>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FCD27C-8599-43EF-BA1D-14DDC1946E06}" type="datetime1">
              <a:rPr lang="en-US" smtClean="0"/>
              <a:t>6/13/2022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3115774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a:extLst>
              <a:ext uri="{FF2B5EF4-FFF2-40B4-BE49-F238E27FC236}">
                <a16:creationId xmlns:a16="http://schemas.microsoft.com/office/drawing/2014/main" id="{37B721FF-D609-4D98-9D19-CF75AA8A5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29200" cy="4099959"/>
          </a:xfrm>
          <a:prstGeom prst="rect">
            <a:avLst/>
          </a:prstGeom>
        </p:spPr>
      </p:pic>
      <p:pic>
        <p:nvPicPr>
          <p:cNvPr id="21" name="Picture 20" descr="Slate-V2-HD-compPhotoInset.png">
            <a:extLst>
              <a:ext uri="{FF2B5EF4-FFF2-40B4-BE49-F238E27FC236}">
                <a16:creationId xmlns:a16="http://schemas.microsoft.com/office/drawing/2014/main" id="{073936BD-C868-433F-8E84-D6DD8E640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357" y="1734506"/>
            <a:ext cx="5029200" cy="4099959"/>
          </a:xfrm>
          <a:prstGeom prst="rect">
            <a:avLst/>
          </a:prstGeom>
        </p:spPr>
      </p:pic>
      <p:sp>
        <p:nvSpPr>
          <p:cNvPr id="2" name="Title 1"/>
          <p:cNvSpPr>
            <a:spLocks noGrp="1"/>
          </p:cNvSpPr>
          <p:nvPr>
            <p:ph type="title"/>
          </p:nvPr>
        </p:nvSpPr>
        <p:spPr>
          <a:xfrm>
            <a:off x="913795" y="609600"/>
            <a:ext cx="10353762" cy="97045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46013" y="1855153"/>
            <a:ext cx="4764764" cy="69249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46013" y="2702103"/>
            <a:ext cx="4764764"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3166" y="1855152"/>
            <a:ext cx="4779582" cy="692495"/>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3167" y="2702103"/>
            <a:ext cx="4779581"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9343D99-809A-49C0-96E5-4250D0B498EE}" type="datetime1">
              <a:rPr lang="en-US" smtClean="0"/>
              <a:t>6/13/2022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720315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143DE9B-B678-4EFB-BB7D-A4370204A0B0}" type="datetime1">
              <a:rPr lang="en-US" smtClean="0"/>
              <a:t>6/13/2022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3734334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8812DA-F765-4142-A6A3-A8ED7235E082}" type="datetime1">
              <a:rPr lang="en-US" smtClean="0"/>
              <a:t>6/13/2022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251585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800" b="0"/>
            </a:lvl1pPr>
          </a:lstStyle>
          <a:p>
            <a:r>
              <a:rPr lang="en-US"/>
              <a:t>Click to edit Master title style</a:t>
            </a:r>
            <a:endParaRPr lang="en-US" dirty="0"/>
          </a:p>
        </p:txBody>
      </p:sp>
      <p:sp>
        <p:nvSpPr>
          <p:cNvPr id="3" name="Content Placeholder 2"/>
          <p:cNvSpPr>
            <a:spLocks noGrp="1"/>
          </p:cNvSpPr>
          <p:nvPr>
            <p:ph idx="1"/>
          </p:nvPr>
        </p:nvSpPr>
        <p:spPr>
          <a:xfrm>
            <a:off x="4855633" y="609600"/>
            <a:ext cx="6411924" cy="50800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95" y="2673351"/>
            <a:ext cx="3706889" cy="301625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0277FD-7DE6-41D4-930D-AC99F5AFE54E}" type="datetime1">
              <a:rPr lang="en-US" smtClean="0"/>
              <a:t>6/13/2022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‹nr.›</a:t>
            </a:fld>
            <a:endParaRPr lang="en-US" dirty="0"/>
          </a:p>
        </p:txBody>
      </p:sp>
    </p:spTree>
    <p:extLst>
      <p:ext uri="{BB962C8B-B14F-4D97-AF65-F5344CB8AC3E}">
        <p14:creationId xmlns:p14="http://schemas.microsoft.com/office/powerpoint/2010/main" val="1058149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a:extLst>
              <a:ext uri="{FF2B5EF4-FFF2-40B4-BE49-F238E27FC236}">
                <a16:creationId xmlns:a16="http://schemas.microsoft.com/office/drawing/2014/main" id="{4D06E496-ACBA-4063-B4A1-C5C484EE5A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763701"/>
            <a:ext cx="5707899" cy="1675559"/>
          </a:xfrm>
        </p:spPr>
        <p:txBody>
          <a:bodyPr anchor="b">
            <a:noAutofit/>
          </a:bodyPr>
          <a:lstStyle>
            <a:lvl1pPr algn="ct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73698" y="2679699"/>
            <a:ext cx="4588094" cy="3135695"/>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A15526-7079-4B7B-987C-1B5FAE11A0FF}" type="datetime1">
              <a:rPr lang="en-US" smtClean="0"/>
              <a:t>6/13/2022</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2342512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125730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76450"/>
            <a:ext cx="10353762" cy="3714749"/>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6000749"/>
            <a:ext cx="2743200"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073ED0CC-082F-4160-86E5-0D6041F12778}" type="datetime1">
              <a:rPr lang="en-US" smtClean="0"/>
              <a:t>6/13/2022</a:t>
            </a:fld>
            <a:endParaRPr lang="en-US" dirty="0"/>
          </a:p>
        </p:txBody>
      </p:sp>
      <p:sp>
        <p:nvSpPr>
          <p:cNvPr id="5" name="Footer Placeholder 4"/>
          <p:cNvSpPr>
            <a:spLocks noGrp="1"/>
          </p:cNvSpPr>
          <p:nvPr>
            <p:ph type="ftr" sz="quarter" idx="3"/>
          </p:nvPr>
        </p:nvSpPr>
        <p:spPr>
          <a:xfrm>
            <a:off x="913795" y="6000749"/>
            <a:ext cx="6672865" cy="365125"/>
          </a:xfrm>
          <a:prstGeom prst="rect">
            <a:avLst/>
          </a:prstGeom>
        </p:spPr>
        <p:txBody>
          <a:bodyPr vert="horz" lIns="91440" tIns="45720" rIns="91440" bIns="45720" rtlCol="0" anchor="ctr"/>
          <a:lstStyle>
            <a:lvl1pPr algn="l">
              <a:defRPr sz="1100">
                <a:solidFill>
                  <a:schemeClr val="tx1">
                    <a:lumMod val="95000"/>
                  </a:schemeClr>
                </a:solidFill>
                <a:effectLst>
                  <a:outerShdw blurRad="50800" dist="38100" dir="2700000" algn="tl" rotWithShape="0">
                    <a:schemeClr val="bg1">
                      <a:alpha val="43000"/>
                    </a:schemeClr>
                  </a:outerShdw>
                </a:effectLst>
              </a:defRPr>
            </a:lvl1pPr>
          </a:lstStyle>
          <a:p>
            <a:endParaRPr lang="en-US" dirty="0"/>
          </a:p>
        </p:txBody>
      </p:sp>
      <p:sp>
        <p:nvSpPr>
          <p:cNvPr id="6" name="Slide Number Placeholder 5"/>
          <p:cNvSpPr>
            <a:spLocks noGrp="1"/>
          </p:cNvSpPr>
          <p:nvPr>
            <p:ph type="sldNum" sz="quarter" idx="4"/>
          </p:nvPr>
        </p:nvSpPr>
        <p:spPr>
          <a:xfrm>
            <a:off x="10514011" y="6000749"/>
            <a:ext cx="753545"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3A98EE3D-8CD1-4C3F-BD1C-C98C9596463C}" type="slidenum">
              <a:rPr lang="en-US" smtClean="0"/>
              <a:t>‹nr.›</a:t>
            </a:fld>
            <a:endParaRPr lang="en-US" dirty="0"/>
          </a:p>
        </p:txBody>
      </p:sp>
    </p:spTree>
    <p:extLst>
      <p:ext uri="{BB962C8B-B14F-4D97-AF65-F5344CB8AC3E}">
        <p14:creationId xmlns:p14="http://schemas.microsoft.com/office/powerpoint/2010/main" val="401274407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hf sldNum="0" hdr="0" ftr="0" dt="0"/>
  <p:txStyles>
    <p:titleStyle>
      <a:lvl1pPr algn="ctr" defTabSz="457200" rtl="0" eaLnBrk="1" latinLnBrk="0" hangingPunct="1">
        <a:lnSpc>
          <a:spcPct val="90000"/>
        </a:lnSpc>
        <a:spcBef>
          <a:spcPct val="0"/>
        </a:spcBef>
        <a:buNone/>
        <a:defRPr sz="4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lnSpc>
          <a:spcPct val="110000"/>
        </a:lnSpc>
        <a:spcBef>
          <a:spcPct val="20000"/>
        </a:spcBef>
        <a:spcAft>
          <a:spcPts val="600"/>
        </a:spcAft>
        <a:buClr>
          <a:schemeClr val="tx2"/>
        </a:buClr>
        <a:buSzPct val="70000"/>
        <a:buFont typeface="Wingdings 2" charset="2"/>
        <a:buChar char=""/>
        <a:defRPr sz="23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5.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descr="A picture containing large, sitting, white, numbers">
            <a:extLst>
              <a:ext uri="{FF2B5EF4-FFF2-40B4-BE49-F238E27FC236}">
                <a16:creationId xmlns:a16="http://schemas.microsoft.com/office/drawing/2014/main" id="{9A5D9ED1-DFCC-4799-89E2-D118451B98D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22" y="0"/>
            <a:ext cx="12191356" cy="6858000"/>
          </a:xfrm>
          <a:prstGeom prst="rect">
            <a:avLst/>
          </a:prstGeom>
        </p:spPr>
      </p:pic>
      <p:sp useBgFill="1">
        <p:nvSpPr>
          <p:cNvPr id="96" name="Freeform 5">
            <a:extLst>
              <a:ext uri="{FF2B5EF4-FFF2-40B4-BE49-F238E27FC236}">
                <a16:creationId xmlns:a16="http://schemas.microsoft.com/office/drawing/2014/main" id="{FE469E50-3893-4ED6-92BA-2985C32B0C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7131809" y="1385982"/>
            <a:ext cx="4031414" cy="4100418"/>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a16="http://schemas.microsoft.com/office/drawing/2014/main" xmlns:p14="http://schemas.microsoft.com/office/powerpoint/2010/main"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Nova"/>
              <a:ea typeface="+mn-ea"/>
              <a:cs typeface="+mn-cs"/>
            </a:endParaRPr>
          </a:p>
        </p:txBody>
      </p:sp>
      <p:sp>
        <p:nvSpPr>
          <p:cNvPr id="2" name="Title 1">
            <a:extLst>
              <a:ext uri="{FF2B5EF4-FFF2-40B4-BE49-F238E27FC236}">
                <a16:creationId xmlns:a16="http://schemas.microsoft.com/office/drawing/2014/main" id="{0D1F047C-C727-42A7-85C5-68C5AA1B1A93}"/>
              </a:ext>
            </a:extLst>
          </p:cNvPr>
          <p:cNvSpPr>
            <a:spLocks noGrp="1"/>
          </p:cNvSpPr>
          <p:nvPr>
            <p:ph type="ctrTitle"/>
          </p:nvPr>
        </p:nvSpPr>
        <p:spPr>
          <a:xfrm>
            <a:off x="7389962" y="1673524"/>
            <a:ext cx="3485073" cy="2420504"/>
          </a:xfrm>
        </p:spPr>
        <p:txBody>
          <a:bodyPr>
            <a:normAutofit fontScale="90000"/>
          </a:bodyPr>
          <a:lstStyle/>
          <a:p>
            <a:pPr algn="l"/>
            <a:r>
              <a:rPr lang="en-US" sz="4400" b="1" u="sng" dirty="0"/>
              <a:t>Module H7</a:t>
            </a:r>
            <a:br>
              <a:rPr lang="en-US" sz="4000" dirty="0"/>
            </a:br>
            <a:r>
              <a:rPr lang="nl-NL" sz="4000" i="1" dirty="0"/>
              <a:t>Internationale Samenwerking </a:t>
            </a:r>
            <a:br>
              <a:rPr lang="en-US" sz="4000" dirty="0"/>
            </a:br>
            <a:r>
              <a:rPr lang="en-US" sz="4000" b="1" dirty="0"/>
              <a:t>‘Brexit’ – </a:t>
            </a:r>
            <a:br>
              <a:rPr lang="en-US" sz="4000" b="1" dirty="0"/>
            </a:br>
            <a:r>
              <a:rPr lang="en-US" sz="4000" b="1" dirty="0"/>
              <a:t>Les 1 &amp; 2 van 6</a:t>
            </a:r>
          </a:p>
        </p:txBody>
      </p:sp>
      <p:sp>
        <p:nvSpPr>
          <p:cNvPr id="3" name="Subtitle 2">
            <a:extLst>
              <a:ext uri="{FF2B5EF4-FFF2-40B4-BE49-F238E27FC236}">
                <a16:creationId xmlns:a16="http://schemas.microsoft.com/office/drawing/2014/main" id="{DB93FB3F-A8D4-46D3-A1C6-C79C64563729}"/>
              </a:ext>
            </a:extLst>
          </p:cNvPr>
          <p:cNvSpPr>
            <a:spLocks noGrp="1"/>
          </p:cNvSpPr>
          <p:nvPr>
            <p:ph type="subTitle" idx="1"/>
          </p:nvPr>
        </p:nvSpPr>
        <p:spPr>
          <a:xfrm>
            <a:off x="7389965" y="4157933"/>
            <a:ext cx="3485072" cy="1026544"/>
          </a:xfrm>
        </p:spPr>
        <p:txBody>
          <a:bodyPr>
            <a:normAutofit/>
          </a:bodyPr>
          <a:lstStyle/>
          <a:p>
            <a:pPr algn="l"/>
            <a:r>
              <a:rPr lang="nl-NL" sz="2300" dirty="0">
                <a:solidFill>
                  <a:srgbClr val="5792BA"/>
                </a:solidFill>
              </a:rPr>
              <a:t>Dhr. Van der Kooi</a:t>
            </a:r>
            <a:br>
              <a:rPr lang="nl-NL" sz="2300" dirty="0">
                <a:solidFill>
                  <a:srgbClr val="5792BA"/>
                </a:solidFill>
              </a:rPr>
            </a:br>
            <a:r>
              <a:rPr lang="nl-NL" sz="2300" dirty="0">
                <a:solidFill>
                  <a:srgbClr val="5792BA"/>
                </a:solidFill>
              </a:rPr>
              <a:t>3E | Exclusief op MWL </a:t>
            </a:r>
          </a:p>
        </p:txBody>
      </p:sp>
    </p:spTree>
    <p:extLst>
      <p:ext uri="{BB962C8B-B14F-4D97-AF65-F5344CB8AC3E}">
        <p14:creationId xmlns:p14="http://schemas.microsoft.com/office/powerpoint/2010/main" val="1583120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Huiswerk</a:t>
            </a:r>
          </a:p>
        </p:txBody>
      </p:sp>
      <p:sp>
        <p:nvSpPr>
          <p:cNvPr id="3" name="Tijdelijke aanduiding voor inhoud 2"/>
          <p:cNvSpPr>
            <a:spLocks noGrp="1"/>
          </p:cNvSpPr>
          <p:nvPr>
            <p:ph sz="quarter" idx="1"/>
          </p:nvPr>
        </p:nvSpPr>
        <p:spPr/>
        <p:txBody>
          <a:bodyPr/>
          <a:lstStyle/>
          <a:p>
            <a:r>
              <a:rPr lang="nl-NL" b="1" u="sng" dirty="0">
                <a:effectLst/>
              </a:rPr>
              <a:t>Leren</a:t>
            </a:r>
            <a:r>
              <a:rPr lang="nl-NL" dirty="0"/>
              <a:t> van PowerPoint les 1 &amp; 2 + bijbehorende opdrachten via Wikiwijs; </a:t>
            </a:r>
            <a:br>
              <a:rPr lang="nl-NL" dirty="0"/>
            </a:br>
            <a:endParaRPr lang="nl-NL" b="1" dirty="0">
              <a:latin typeface="Tahoma"/>
              <a:ea typeface="Tahoma"/>
              <a:cs typeface="Tahoma"/>
            </a:endParaRPr>
          </a:p>
          <a:p>
            <a:r>
              <a:rPr lang="nl-NL" b="1" dirty="0">
                <a:latin typeface="Tahoma"/>
                <a:ea typeface="Tahoma"/>
                <a:cs typeface="Tahoma"/>
              </a:rPr>
              <a:t>Controle volgt (aan het begin van volgende les). </a:t>
            </a:r>
            <a:r>
              <a:rPr lang="nl-NL" b="1" dirty="0">
                <a:latin typeface="Tahoma"/>
                <a:ea typeface="Tahoma"/>
                <a:cs typeface="Tahoma"/>
                <a:sym typeface="Wingdings" panose="05000000000000000000" pitchFamily="2" charset="2"/>
              </a:rPr>
              <a:t> </a:t>
            </a:r>
            <a:br>
              <a:rPr lang="nl-NL" b="1" dirty="0">
                <a:latin typeface="Tahoma"/>
                <a:ea typeface="Tahoma"/>
                <a:cs typeface="Tahoma"/>
              </a:rPr>
            </a:br>
            <a:endParaRPr lang="nl-NL" b="1" dirty="0"/>
          </a:p>
        </p:txBody>
      </p:sp>
    </p:spTree>
    <p:extLst>
      <p:ext uri="{BB962C8B-B14F-4D97-AF65-F5344CB8AC3E}">
        <p14:creationId xmlns:p14="http://schemas.microsoft.com/office/powerpoint/2010/main" val="1569270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Afsluiting en evaluatie</a:t>
            </a:r>
          </a:p>
        </p:txBody>
      </p:sp>
      <p:sp>
        <p:nvSpPr>
          <p:cNvPr id="3" name="Tijdelijke aanduiding voor inhoud 2"/>
          <p:cNvSpPr>
            <a:spLocks noGrp="1"/>
          </p:cNvSpPr>
          <p:nvPr>
            <p:ph sz="quarter" idx="1"/>
          </p:nvPr>
        </p:nvSpPr>
        <p:spPr/>
        <p:txBody>
          <a:bodyPr/>
          <a:lstStyle/>
          <a:p>
            <a:r>
              <a:rPr lang="nl-NL" dirty="0"/>
              <a:t>Lesdoelen behaald? </a:t>
            </a:r>
          </a:p>
          <a:p>
            <a:r>
              <a:rPr lang="nl-NL" dirty="0"/>
              <a:t>Tips en tops? </a:t>
            </a:r>
          </a:p>
          <a:p>
            <a:endParaRPr lang="nl-NL" dirty="0"/>
          </a:p>
          <a:p>
            <a:r>
              <a:rPr lang="nl-NL" dirty="0"/>
              <a:t>Vul enquête in via Wikiwijs </a:t>
            </a:r>
            <a:r>
              <a:rPr lang="nl-NL" dirty="0">
                <a:sym typeface="Wingdings" panose="05000000000000000000" pitchFamily="2" charset="2"/>
              </a:rPr>
              <a:t> </a:t>
            </a:r>
            <a:endParaRPr lang="nl-NL"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7086" y="2076450"/>
            <a:ext cx="4549469" cy="3032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5721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Fijne dag!</a:t>
            </a:r>
          </a:p>
        </p:txBody>
      </p:sp>
      <p:sp>
        <p:nvSpPr>
          <p:cNvPr id="3" name="Tijdelijke aanduiding voor inhoud 2"/>
          <p:cNvSpPr>
            <a:spLocks noGrp="1"/>
          </p:cNvSpPr>
          <p:nvPr>
            <p:ph sz="quarter" idx="1"/>
          </p:nvPr>
        </p:nvSpPr>
        <p:spPr/>
        <p:txBody>
          <a:bodyPr/>
          <a:lstStyle/>
          <a:p>
            <a:r>
              <a:rPr lang="nl-NL" dirty="0"/>
              <a:t>Bedankt voor jullie inzet en tot de volgende les! </a:t>
            </a:r>
          </a:p>
        </p:txBody>
      </p:sp>
      <p:pic>
        <p:nvPicPr>
          <p:cNvPr id="10244" name="Picture 4" descr="Gerelateerde afbeeld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5776" y="2764276"/>
            <a:ext cx="4191703" cy="380048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ADF61AEE-9BD8-4099-895E-0B702BAB84AF}"/>
              </a:ext>
            </a:extLst>
          </p:cNvPr>
          <p:cNvPicPr>
            <a:picLocks noChangeAspect="1"/>
          </p:cNvPicPr>
          <p:nvPr/>
        </p:nvPicPr>
        <p:blipFill>
          <a:blip r:embed="rId3"/>
          <a:stretch>
            <a:fillRect/>
          </a:stretch>
        </p:blipFill>
        <p:spPr>
          <a:xfrm>
            <a:off x="1142999" y="2764275"/>
            <a:ext cx="5476875" cy="3653881"/>
          </a:xfrm>
          <a:prstGeom prst="rect">
            <a:avLst/>
          </a:prstGeom>
        </p:spPr>
      </p:pic>
    </p:spTree>
    <p:extLst>
      <p:ext uri="{BB962C8B-B14F-4D97-AF65-F5344CB8AC3E}">
        <p14:creationId xmlns:p14="http://schemas.microsoft.com/office/powerpoint/2010/main" val="2814750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017FE-4ADF-4467-BF0D-AF644DB0DE16}"/>
              </a:ext>
            </a:extLst>
          </p:cNvPr>
          <p:cNvSpPr>
            <a:spLocks noGrp="1"/>
          </p:cNvSpPr>
          <p:nvPr>
            <p:ph type="title"/>
          </p:nvPr>
        </p:nvSpPr>
        <p:spPr/>
        <p:txBody>
          <a:bodyPr/>
          <a:lstStyle/>
          <a:p>
            <a:r>
              <a:rPr lang="nl-NL" dirty="0"/>
              <a:t>Gedragsverwachtingen bij uitleg</a:t>
            </a:r>
            <a:endParaRPr lang="en-NL" dirty="0"/>
          </a:p>
        </p:txBody>
      </p:sp>
      <p:sp>
        <p:nvSpPr>
          <p:cNvPr id="3" name="Content Placeholder 2">
            <a:extLst>
              <a:ext uri="{FF2B5EF4-FFF2-40B4-BE49-F238E27FC236}">
                <a16:creationId xmlns:a16="http://schemas.microsoft.com/office/drawing/2014/main" id="{4104CA0E-DFEF-4896-B3F6-E9D8E442C67B}"/>
              </a:ext>
            </a:extLst>
          </p:cNvPr>
          <p:cNvSpPr>
            <a:spLocks noGrp="1"/>
          </p:cNvSpPr>
          <p:nvPr>
            <p:ph idx="1"/>
          </p:nvPr>
        </p:nvSpPr>
        <p:spPr>
          <a:xfrm>
            <a:off x="913795" y="2076450"/>
            <a:ext cx="10353762" cy="4416714"/>
          </a:xfrm>
        </p:spPr>
        <p:txBody>
          <a:bodyPr>
            <a:normAutofit fontScale="32500" lnSpcReduction="20000"/>
          </a:bodyPr>
          <a:lstStyle/>
          <a:p>
            <a:r>
              <a:rPr lang="nl-NL" sz="4900" dirty="0"/>
              <a:t>Actief luisteren; </a:t>
            </a:r>
            <a:br>
              <a:rPr lang="nl-NL" sz="4900" dirty="0"/>
            </a:br>
            <a:endParaRPr lang="nl-NL" sz="4900" dirty="0"/>
          </a:p>
          <a:p>
            <a:r>
              <a:rPr lang="nl-NL" sz="4900" dirty="0"/>
              <a:t>Vragen stellen door vinger op te steken; </a:t>
            </a:r>
            <a:br>
              <a:rPr lang="nl-NL" sz="4900" dirty="0"/>
            </a:br>
            <a:endParaRPr lang="nl-NL" sz="4900" dirty="0"/>
          </a:p>
          <a:p>
            <a:r>
              <a:rPr lang="nl-NL" sz="4900" dirty="0"/>
              <a:t>Beantwoorden van vragen door vinger op te steken; </a:t>
            </a:r>
            <a:br>
              <a:rPr lang="nl-NL" sz="4900" dirty="0"/>
            </a:br>
            <a:endParaRPr lang="nl-NL" sz="4900" dirty="0"/>
          </a:p>
          <a:p>
            <a:r>
              <a:rPr lang="nl-NL" sz="4900" dirty="0">
                <a:sym typeface="Wingdings" panose="05000000000000000000" pitchFamily="2" charset="2"/>
              </a:rPr>
              <a:t>Laat elkaar uitpraten en vul aan als je de beurt hebt gekregen. </a:t>
            </a:r>
            <a:br>
              <a:rPr lang="nl-NL" sz="4900" dirty="0">
                <a:sym typeface="Wingdings" panose="05000000000000000000" pitchFamily="2" charset="2"/>
              </a:rPr>
            </a:br>
            <a:endParaRPr lang="nl-NL" sz="4900" dirty="0"/>
          </a:p>
          <a:p>
            <a:r>
              <a:rPr lang="nl-NL" sz="4900" dirty="0"/>
              <a:t>Nooit langer dan </a:t>
            </a:r>
            <a:r>
              <a:rPr lang="nl-NL" sz="4900" b="1" u="sng" dirty="0"/>
              <a:t>15 minuten</a:t>
            </a:r>
            <a:r>
              <a:rPr lang="nl-NL" sz="4900" dirty="0"/>
              <a:t>! Hoe beter het gaat, hoe sneller klaar. </a:t>
            </a:r>
          </a:p>
          <a:p>
            <a:endParaRPr lang="nl-NL" sz="4900" dirty="0"/>
          </a:p>
          <a:p>
            <a:r>
              <a:rPr lang="nl-NL" sz="4900" dirty="0"/>
              <a:t>Je naam gaat pas weg als je: </a:t>
            </a:r>
            <a:br>
              <a:rPr lang="nl-NL" sz="4900" dirty="0"/>
            </a:br>
            <a:br>
              <a:rPr lang="nl-NL" sz="4900" dirty="0"/>
            </a:br>
            <a:r>
              <a:rPr lang="nl-NL" sz="4900" dirty="0"/>
              <a:t>- De uitleg rustig hebt gevolgd (docent geeft aan wanneer). </a:t>
            </a:r>
            <a:br>
              <a:rPr lang="nl-NL" sz="4900" dirty="0"/>
            </a:br>
            <a:r>
              <a:rPr lang="nl-NL" sz="4900" dirty="0"/>
              <a:t>- Een opdracht, volgens verwachting, hebt gemaakt.</a:t>
            </a:r>
            <a:br>
              <a:rPr lang="nl-NL" sz="4900" dirty="0"/>
            </a:br>
            <a:r>
              <a:rPr lang="nl-NL" sz="4900" dirty="0"/>
              <a:t>- </a:t>
            </a:r>
            <a:r>
              <a:rPr lang="nl-NL" sz="4900" u="sng" dirty="0"/>
              <a:t>Drie keer (naam + twee streepjes)?</a:t>
            </a:r>
          </a:p>
          <a:p>
            <a:endParaRPr lang="en-NL" dirty="0"/>
          </a:p>
        </p:txBody>
      </p:sp>
      <p:pic>
        <p:nvPicPr>
          <p:cNvPr id="5" name="Picture 4">
            <a:extLst>
              <a:ext uri="{FF2B5EF4-FFF2-40B4-BE49-F238E27FC236}">
                <a16:creationId xmlns:a16="http://schemas.microsoft.com/office/drawing/2014/main" id="{2B239A96-1C8C-4194-AB77-C837D3A5F9D0}"/>
              </a:ext>
            </a:extLst>
          </p:cNvPr>
          <p:cNvPicPr>
            <a:picLocks noChangeAspect="1"/>
          </p:cNvPicPr>
          <p:nvPr/>
        </p:nvPicPr>
        <p:blipFill>
          <a:blip r:embed="rId2"/>
          <a:stretch>
            <a:fillRect/>
          </a:stretch>
        </p:blipFill>
        <p:spPr>
          <a:xfrm>
            <a:off x="8132499" y="4041487"/>
            <a:ext cx="3742721" cy="2253961"/>
          </a:xfrm>
          <a:prstGeom prst="rect">
            <a:avLst/>
          </a:prstGeom>
        </p:spPr>
      </p:pic>
    </p:spTree>
    <p:extLst>
      <p:ext uri="{BB962C8B-B14F-4D97-AF65-F5344CB8AC3E}">
        <p14:creationId xmlns:p14="http://schemas.microsoft.com/office/powerpoint/2010/main" val="3909015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AB83E-6A79-490E-BB5B-B6233FB59A95}"/>
              </a:ext>
            </a:extLst>
          </p:cNvPr>
          <p:cNvSpPr>
            <a:spLocks noGrp="1"/>
          </p:cNvSpPr>
          <p:nvPr>
            <p:ph type="title"/>
          </p:nvPr>
        </p:nvSpPr>
        <p:spPr/>
        <p:txBody>
          <a:bodyPr/>
          <a:lstStyle/>
          <a:p>
            <a:r>
              <a:rPr lang="nl-NL" dirty="0"/>
              <a:t>Programma </a:t>
            </a:r>
            <a:endParaRPr lang="en-NL" dirty="0"/>
          </a:p>
        </p:txBody>
      </p:sp>
      <p:sp>
        <p:nvSpPr>
          <p:cNvPr id="3" name="Content Placeholder 2">
            <a:extLst>
              <a:ext uri="{FF2B5EF4-FFF2-40B4-BE49-F238E27FC236}">
                <a16:creationId xmlns:a16="http://schemas.microsoft.com/office/drawing/2014/main" id="{AA0A67D6-E879-461D-9376-81C1211DF053}"/>
              </a:ext>
            </a:extLst>
          </p:cNvPr>
          <p:cNvSpPr>
            <a:spLocks noGrp="1"/>
          </p:cNvSpPr>
          <p:nvPr>
            <p:ph idx="1"/>
          </p:nvPr>
        </p:nvSpPr>
        <p:spPr/>
        <p:txBody>
          <a:bodyPr>
            <a:normAutofit fontScale="92500" lnSpcReduction="10000"/>
          </a:bodyPr>
          <a:lstStyle/>
          <a:p>
            <a:r>
              <a:rPr lang="nl-NL" dirty="0"/>
              <a:t>Welkom</a:t>
            </a:r>
          </a:p>
          <a:p>
            <a:r>
              <a:rPr lang="nl-NL" dirty="0"/>
              <a:t>Gedragsverwachtingen</a:t>
            </a:r>
          </a:p>
          <a:p>
            <a:r>
              <a:rPr lang="nl-NL" dirty="0"/>
              <a:t>Leerdoelen les 1 + 2 </a:t>
            </a:r>
          </a:p>
          <a:p>
            <a:r>
              <a:rPr lang="nl-NL" dirty="0"/>
              <a:t>Verhaal achter de module </a:t>
            </a:r>
          </a:p>
          <a:p>
            <a:r>
              <a:rPr lang="nl-NL" dirty="0"/>
              <a:t>Theorie les 1 + 2 </a:t>
            </a:r>
          </a:p>
          <a:p>
            <a:r>
              <a:rPr lang="nl-NL" dirty="0"/>
              <a:t>Opdracht les 1 + 2 </a:t>
            </a:r>
          </a:p>
          <a:p>
            <a:r>
              <a:rPr lang="nl-NL" dirty="0"/>
              <a:t>Huiswerk</a:t>
            </a:r>
          </a:p>
          <a:p>
            <a:r>
              <a:rPr lang="nl-NL" dirty="0"/>
              <a:t>Evaluatie </a:t>
            </a:r>
            <a:endParaRPr lang="en-NL" dirty="0"/>
          </a:p>
        </p:txBody>
      </p:sp>
      <p:pic>
        <p:nvPicPr>
          <p:cNvPr id="4" name="Picture 3">
            <a:extLst>
              <a:ext uri="{FF2B5EF4-FFF2-40B4-BE49-F238E27FC236}">
                <a16:creationId xmlns:a16="http://schemas.microsoft.com/office/drawing/2014/main" id="{F8F18FCA-BC82-4B03-A86F-91B3697AAC00}"/>
              </a:ext>
            </a:extLst>
          </p:cNvPr>
          <p:cNvPicPr>
            <a:picLocks noChangeAspect="1"/>
          </p:cNvPicPr>
          <p:nvPr/>
        </p:nvPicPr>
        <p:blipFill>
          <a:blip r:embed="rId2"/>
          <a:stretch>
            <a:fillRect/>
          </a:stretch>
        </p:blipFill>
        <p:spPr>
          <a:xfrm>
            <a:off x="7409932" y="2076450"/>
            <a:ext cx="3857625" cy="3857625"/>
          </a:xfrm>
          <a:prstGeom prst="rect">
            <a:avLst/>
          </a:prstGeom>
        </p:spPr>
      </p:pic>
    </p:spTree>
    <p:extLst>
      <p:ext uri="{BB962C8B-B14F-4D97-AF65-F5344CB8AC3E}">
        <p14:creationId xmlns:p14="http://schemas.microsoft.com/office/powerpoint/2010/main" val="1285738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C1F95-2852-4042-BF8B-72DF6FB78475}"/>
              </a:ext>
            </a:extLst>
          </p:cNvPr>
          <p:cNvSpPr>
            <a:spLocks noGrp="1"/>
          </p:cNvSpPr>
          <p:nvPr>
            <p:ph type="title"/>
          </p:nvPr>
        </p:nvSpPr>
        <p:spPr/>
        <p:txBody>
          <a:bodyPr/>
          <a:lstStyle/>
          <a:p>
            <a:r>
              <a:rPr lang="nl-NL" dirty="0"/>
              <a:t>Leerdoelen les 1 + 2 </a:t>
            </a:r>
            <a:endParaRPr lang="en-NL" dirty="0"/>
          </a:p>
        </p:txBody>
      </p:sp>
      <p:sp>
        <p:nvSpPr>
          <p:cNvPr id="3" name="Content Placeholder 2">
            <a:extLst>
              <a:ext uri="{FF2B5EF4-FFF2-40B4-BE49-F238E27FC236}">
                <a16:creationId xmlns:a16="http://schemas.microsoft.com/office/drawing/2014/main" id="{1E36D07C-C081-40C7-B044-F5D1E824FE5E}"/>
              </a:ext>
            </a:extLst>
          </p:cNvPr>
          <p:cNvSpPr>
            <a:spLocks noGrp="1"/>
          </p:cNvSpPr>
          <p:nvPr>
            <p:ph idx="1"/>
          </p:nvPr>
        </p:nvSpPr>
        <p:spPr/>
        <p:txBody>
          <a:bodyPr>
            <a:normAutofit fontScale="77500" lnSpcReduction="20000"/>
          </a:bodyPr>
          <a:lstStyle/>
          <a:p>
            <a:r>
              <a:rPr lang="nl-NL" dirty="0"/>
              <a:t>Je kent het begrip </a:t>
            </a:r>
            <a:r>
              <a:rPr lang="nl-NL" i="1" dirty="0"/>
              <a:t>‘</a:t>
            </a:r>
            <a:r>
              <a:rPr lang="nl-NL" i="1" dirty="0" err="1"/>
              <a:t>Brexit</a:t>
            </a:r>
            <a:r>
              <a:rPr lang="nl-NL" i="1" dirty="0"/>
              <a:t>’ </a:t>
            </a:r>
            <a:r>
              <a:rPr lang="nl-NL" dirty="0"/>
              <a:t>en kunt in eigen woorden uitleggen wat hiermee bedoeld wordt; </a:t>
            </a:r>
          </a:p>
          <a:p>
            <a:r>
              <a:rPr lang="nl-NL" dirty="0"/>
              <a:t>Je kent de twee aanleiding(en) van de ‘</a:t>
            </a:r>
            <a:r>
              <a:rPr lang="nl-NL" dirty="0" err="1"/>
              <a:t>Brexit</a:t>
            </a:r>
            <a:r>
              <a:rPr lang="nl-NL" dirty="0"/>
              <a:t>’ en kunt uitleggen waarom dit de ‘Britten’ heeft overgehaald om voor ‘</a:t>
            </a:r>
            <a:r>
              <a:rPr lang="nl-NL" dirty="0" err="1"/>
              <a:t>Brexit</a:t>
            </a:r>
            <a:r>
              <a:rPr lang="nl-NL" dirty="0"/>
              <a:t>’ te stemmen; </a:t>
            </a:r>
          </a:p>
          <a:p>
            <a:r>
              <a:rPr lang="nl-NL" dirty="0"/>
              <a:t>Je kent twee gevolgen van de ‘</a:t>
            </a:r>
            <a:r>
              <a:rPr lang="nl-NL" dirty="0" err="1"/>
              <a:t>Brexit</a:t>
            </a:r>
            <a:r>
              <a:rPr lang="nl-NL" dirty="0"/>
              <a:t>’ en kunt uitleggen wat dit in 2022 economisch gezien voor de Britten heeft opgeleverd. </a:t>
            </a:r>
            <a:br>
              <a:rPr lang="nl-NL" dirty="0"/>
            </a:br>
            <a:endParaRPr lang="nl-NL" dirty="0"/>
          </a:p>
          <a:p>
            <a:r>
              <a:rPr lang="nl-NL" dirty="0"/>
              <a:t>Vaardigheden</a:t>
            </a:r>
            <a:br>
              <a:rPr lang="nl-NL" dirty="0"/>
            </a:br>
            <a:r>
              <a:rPr lang="nl-NL" dirty="0"/>
              <a:t>14. Motivatie voor het werk hebben </a:t>
            </a:r>
            <a:br>
              <a:rPr lang="nl-NL" dirty="0"/>
            </a:br>
            <a:r>
              <a:rPr lang="nl-NL" dirty="0"/>
              <a:t>21. Gebruik van digitale systemen binnen de werkomgeving </a:t>
            </a:r>
            <a:br>
              <a:rPr lang="nl-NL" dirty="0"/>
            </a:br>
            <a:br>
              <a:rPr lang="nl-NL" dirty="0"/>
            </a:br>
            <a:endParaRPr lang="en-NL" dirty="0"/>
          </a:p>
        </p:txBody>
      </p:sp>
    </p:spTree>
    <p:extLst>
      <p:ext uri="{BB962C8B-B14F-4D97-AF65-F5344CB8AC3E}">
        <p14:creationId xmlns:p14="http://schemas.microsoft.com/office/powerpoint/2010/main" val="150691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Verhaal achter de module</a:t>
            </a:r>
          </a:p>
        </p:txBody>
      </p:sp>
      <p:sp>
        <p:nvSpPr>
          <p:cNvPr id="3" name="Tijdelijke aanduiding voor inhoud 2"/>
          <p:cNvSpPr>
            <a:spLocks noGrp="1"/>
          </p:cNvSpPr>
          <p:nvPr>
            <p:ph sz="quarter" idx="1"/>
          </p:nvPr>
        </p:nvSpPr>
        <p:spPr/>
        <p:txBody>
          <a:bodyPr>
            <a:normAutofit fontScale="85000" lnSpcReduction="20000"/>
          </a:bodyPr>
          <a:lstStyle/>
          <a:p>
            <a:r>
              <a:rPr lang="nl-NL" b="1" u="sng" dirty="0"/>
              <a:t>KOOS</a:t>
            </a:r>
            <a:r>
              <a:rPr lang="nl-NL" dirty="0"/>
              <a:t> wil graag slagen </a:t>
            </a:r>
            <a:r>
              <a:rPr lang="nl-NL" dirty="0">
                <a:sym typeface="Wingdings" panose="05000000000000000000" pitchFamily="2" charset="2"/>
              </a:rPr>
              <a:t> </a:t>
            </a:r>
          </a:p>
          <a:p>
            <a:endParaRPr lang="nl-NL" dirty="0">
              <a:sym typeface="Wingdings" panose="05000000000000000000" pitchFamily="2" charset="2"/>
            </a:endParaRPr>
          </a:p>
          <a:p>
            <a:r>
              <a:rPr lang="nl-NL" dirty="0">
                <a:sym typeface="Wingdings" panose="05000000000000000000" pitchFamily="2" charset="2"/>
              </a:rPr>
              <a:t>Vijf lessen los van de lesmethode </a:t>
            </a:r>
            <a:endParaRPr lang="nl-NL" dirty="0"/>
          </a:p>
          <a:p>
            <a:endParaRPr lang="nl-NL" dirty="0"/>
          </a:p>
          <a:p>
            <a:r>
              <a:rPr lang="nl-NL" dirty="0"/>
              <a:t>Per les gedeelte uitleg + (praktische) opdracht(en)</a:t>
            </a:r>
          </a:p>
          <a:p>
            <a:pPr marL="36900" indent="0">
              <a:buNone/>
            </a:pPr>
            <a:endParaRPr lang="nl-NL" dirty="0">
              <a:sym typeface="Wingdings" panose="05000000000000000000" pitchFamily="2" charset="2"/>
            </a:endParaRPr>
          </a:p>
          <a:p>
            <a:r>
              <a:rPr lang="nl-NL" dirty="0">
                <a:sym typeface="Wingdings" panose="05000000000000000000" pitchFamily="2" charset="2"/>
              </a:rPr>
              <a:t>Na de vijf lessen volgt </a:t>
            </a:r>
            <a:r>
              <a:rPr lang="nl-NL" b="1" u="sng" dirty="0">
                <a:sym typeface="Wingdings" panose="05000000000000000000" pitchFamily="2" charset="2"/>
              </a:rPr>
              <a:t>praktische opdracht</a:t>
            </a:r>
            <a:r>
              <a:rPr lang="nl-NL" dirty="0">
                <a:effectLst/>
                <a:sym typeface="Wingdings" panose="05000000000000000000" pitchFamily="2" charset="2"/>
              </a:rPr>
              <a:t> over module </a:t>
            </a:r>
            <a:endParaRPr lang="nl-NL" b="1" u="sng" dirty="0">
              <a:sym typeface="Wingdings" panose="05000000000000000000" pitchFamily="2" charset="2"/>
            </a:endParaRPr>
          </a:p>
          <a:p>
            <a:endParaRPr lang="nl-NL" dirty="0">
              <a:sym typeface="Wingdings" panose="05000000000000000000" pitchFamily="2" charset="2"/>
            </a:endParaRPr>
          </a:p>
          <a:p>
            <a:r>
              <a:rPr lang="nl-NL" dirty="0">
                <a:sym typeface="Wingdings" panose="05000000000000000000" pitchFamily="2" charset="2"/>
              </a:rPr>
              <a:t>Cijfer </a:t>
            </a:r>
            <a:r>
              <a:rPr lang="nl-NL" b="1" u="sng" dirty="0">
                <a:sym typeface="Wingdings" panose="05000000000000000000" pitchFamily="2" charset="2"/>
              </a:rPr>
              <a:t>toets</a:t>
            </a:r>
            <a:r>
              <a:rPr lang="nl-NL" dirty="0">
                <a:sym typeface="Wingdings" panose="05000000000000000000" pitchFamily="2" charset="2"/>
              </a:rPr>
              <a:t> telt 1x mee op het eindrapport  </a:t>
            </a:r>
          </a:p>
        </p:txBody>
      </p:sp>
      <p:pic>
        <p:nvPicPr>
          <p:cNvPr id="5" name="Picture 4">
            <a:extLst>
              <a:ext uri="{FF2B5EF4-FFF2-40B4-BE49-F238E27FC236}">
                <a16:creationId xmlns:a16="http://schemas.microsoft.com/office/drawing/2014/main" id="{DA63B373-6443-4B75-AE3E-9846DF7AF4C3}"/>
              </a:ext>
            </a:extLst>
          </p:cNvPr>
          <p:cNvPicPr>
            <a:picLocks noChangeAspect="1"/>
          </p:cNvPicPr>
          <p:nvPr/>
        </p:nvPicPr>
        <p:blipFill>
          <a:blip r:embed="rId2"/>
          <a:stretch>
            <a:fillRect/>
          </a:stretch>
        </p:blipFill>
        <p:spPr>
          <a:xfrm>
            <a:off x="7922490" y="3429000"/>
            <a:ext cx="3810000" cy="2667000"/>
          </a:xfrm>
          <a:prstGeom prst="rect">
            <a:avLst/>
          </a:prstGeom>
        </p:spPr>
      </p:pic>
    </p:spTree>
    <p:extLst>
      <p:ext uri="{BB962C8B-B14F-4D97-AF65-F5344CB8AC3E}">
        <p14:creationId xmlns:p14="http://schemas.microsoft.com/office/powerpoint/2010/main" val="3939428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barn(inVertical)">
                                      <p:cBhvr>
                                        <p:cTn id="26" dur="500"/>
                                        <p:tgtEl>
                                          <p:spTgt spid="3">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barn(inVertical)">
                                      <p:cBhvr>
                                        <p:cTn id="3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4AF6E-51BB-467F-A7E6-653752D2E3FF}"/>
              </a:ext>
            </a:extLst>
          </p:cNvPr>
          <p:cNvSpPr>
            <a:spLocks noGrp="1"/>
          </p:cNvSpPr>
          <p:nvPr>
            <p:ph type="title"/>
          </p:nvPr>
        </p:nvSpPr>
        <p:spPr/>
        <p:txBody>
          <a:bodyPr/>
          <a:lstStyle/>
          <a:p>
            <a:r>
              <a:rPr lang="nl-NL" dirty="0"/>
              <a:t>Wat is ‘</a:t>
            </a:r>
            <a:r>
              <a:rPr lang="nl-NL" dirty="0" err="1"/>
              <a:t>Brexit</a:t>
            </a:r>
            <a:r>
              <a:rPr lang="nl-NL" dirty="0"/>
              <a:t>’? (1/3) </a:t>
            </a:r>
            <a:endParaRPr lang="en-NL" dirty="0"/>
          </a:p>
        </p:txBody>
      </p:sp>
      <p:sp>
        <p:nvSpPr>
          <p:cNvPr id="3" name="Content Placeholder 2">
            <a:extLst>
              <a:ext uri="{FF2B5EF4-FFF2-40B4-BE49-F238E27FC236}">
                <a16:creationId xmlns:a16="http://schemas.microsoft.com/office/drawing/2014/main" id="{79C7778C-B5ED-4803-9DF8-E8E435D77614}"/>
              </a:ext>
            </a:extLst>
          </p:cNvPr>
          <p:cNvSpPr>
            <a:spLocks noGrp="1"/>
          </p:cNvSpPr>
          <p:nvPr>
            <p:ph idx="1"/>
          </p:nvPr>
        </p:nvSpPr>
        <p:spPr/>
        <p:txBody>
          <a:bodyPr/>
          <a:lstStyle/>
          <a:p>
            <a:r>
              <a:rPr lang="nl-NL" dirty="0"/>
              <a:t>Wie weet het? </a:t>
            </a:r>
            <a:r>
              <a:rPr lang="nl-NL" dirty="0">
                <a:sym typeface="Wingdings" panose="05000000000000000000" pitchFamily="2" charset="2"/>
              </a:rPr>
              <a:t> </a:t>
            </a:r>
          </a:p>
          <a:p>
            <a:endParaRPr lang="nl-NL" dirty="0">
              <a:sym typeface="Wingdings" panose="05000000000000000000" pitchFamily="2" charset="2"/>
            </a:endParaRPr>
          </a:p>
          <a:p>
            <a:r>
              <a:rPr lang="nl-NL" dirty="0">
                <a:sym typeface="Wingdings" panose="05000000000000000000" pitchFamily="2" charset="2"/>
              </a:rPr>
              <a:t>1 februari 2020</a:t>
            </a:r>
          </a:p>
          <a:p>
            <a:endParaRPr lang="nl-NL" dirty="0">
              <a:sym typeface="Wingdings" panose="05000000000000000000" pitchFamily="2" charset="2"/>
            </a:endParaRPr>
          </a:p>
          <a:p>
            <a:r>
              <a:rPr lang="nl-NL" dirty="0">
                <a:sym typeface="Wingdings" panose="05000000000000000000" pitchFamily="2" charset="2"/>
              </a:rPr>
              <a:t>Boris Johnson  </a:t>
            </a:r>
            <a:endParaRPr lang="en-NL" dirty="0"/>
          </a:p>
        </p:txBody>
      </p:sp>
      <p:pic>
        <p:nvPicPr>
          <p:cNvPr id="4" name="Picture 3">
            <a:extLst>
              <a:ext uri="{FF2B5EF4-FFF2-40B4-BE49-F238E27FC236}">
                <a16:creationId xmlns:a16="http://schemas.microsoft.com/office/drawing/2014/main" id="{36EE4778-482C-49B8-AA8A-4E180DDC9308}"/>
              </a:ext>
            </a:extLst>
          </p:cNvPr>
          <p:cNvPicPr>
            <a:picLocks noChangeAspect="1"/>
          </p:cNvPicPr>
          <p:nvPr/>
        </p:nvPicPr>
        <p:blipFill>
          <a:blip r:embed="rId2"/>
          <a:stretch>
            <a:fillRect/>
          </a:stretch>
        </p:blipFill>
        <p:spPr>
          <a:xfrm>
            <a:off x="5704734" y="2171701"/>
            <a:ext cx="5823344" cy="3714749"/>
          </a:xfrm>
          <a:prstGeom prst="rect">
            <a:avLst/>
          </a:prstGeom>
        </p:spPr>
      </p:pic>
    </p:spTree>
    <p:extLst>
      <p:ext uri="{BB962C8B-B14F-4D97-AF65-F5344CB8AC3E}">
        <p14:creationId xmlns:p14="http://schemas.microsoft.com/office/powerpoint/2010/main" val="64361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BBB656-DB51-1329-7887-A13DDDAFBBE1}"/>
              </a:ext>
            </a:extLst>
          </p:cNvPr>
          <p:cNvSpPr>
            <a:spLocks noGrp="1"/>
          </p:cNvSpPr>
          <p:nvPr>
            <p:ph type="title"/>
          </p:nvPr>
        </p:nvSpPr>
        <p:spPr/>
        <p:txBody>
          <a:bodyPr/>
          <a:lstStyle/>
          <a:p>
            <a:r>
              <a:rPr lang="nl-NL" dirty="0"/>
              <a:t>Aanleidingen ‘</a:t>
            </a:r>
            <a:r>
              <a:rPr lang="nl-NL" dirty="0" err="1"/>
              <a:t>Brexit</a:t>
            </a:r>
            <a:r>
              <a:rPr lang="nl-NL" dirty="0"/>
              <a:t>’ (2/3)</a:t>
            </a:r>
            <a:endParaRPr lang="en-NL" dirty="0"/>
          </a:p>
        </p:txBody>
      </p:sp>
      <p:sp>
        <p:nvSpPr>
          <p:cNvPr id="4" name="Tijdelijke aanduiding voor tekst 3">
            <a:extLst>
              <a:ext uri="{FF2B5EF4-FFF2-40B4-BE49-F238E27FC236}">
                <a16:creationId xmlns:a16="http://schemas.microsoft.com/office/drawing/2014/main" id="{9CC1434C-BD27-3DBA-CA0E-7A015BCFF99F}"/>
              </a:ext>
            </a:extLst>
          </p:cNvPr>
          <p:cNvSpPr>
            <a:spLocks noGrp="1"/>
          </p:cNvSpPr>
          <p:nvPr>
            <p:ph type="body" idx="1"/>
          </p:nvPr>
        </p:nvSpPr>
        <p:spPr/>
        <p:txBody>
          <a:bodyPr/>
          <a:lstStyle/>
          <a:p>
            <a:r>
              <a:rPr lang="nl-NL" sz="1600" dirty="0"/>
              <a:t>Boris Johnson beloofde 5% koopkrachtstijging </a:t>
            </a:r>
            <a:endParaRPr lang="en-NL" sz="1600" dirty="0"/>
          </a:p>
        </p:txBody>
      </p:sp>
      <p:pic>
        <p:nvPicPr>
          <p:cNvPr id="9" name="Tijdelijke aanduiding voor inhoud 8" descr="Afbeelding met tekst, teken, persoon, person&#10;&#10;Automatisch gegenereerde beschrijving">
            <a:extLst>
              <a:ext uri="{FF2B5EF4-FFF2-40B4-BE49-F238E27FC236}">
                <a16:creationId xmlns:a16="http://schemas.microsoft.com/office/drawing/2014/main" id="{0A198A9A-FD5B-F88D-E767-4E54B8937A3D}"/>
              </a:ext>
            </a:extLst>
          </p:cNvPr>
          <p:cNvPicPr>
            <a:picLocks noGrp="1" noChangeAspect="1"/>
          </p:cNvPicPr>
          <p:nvPr>
            <p:ph sz="half" idx="2"/>
          </p:nvPr>
        </p:nvPicPr>
        <p:blipFill>
          <a:blip r:embed="rId2"/>
          <a:stretch>
            <a:fillRect/>
          </a:stretch>
        </p:blipFill>
        <p:spPr>
          <a:xfrm>
            <a:off x="1145778" y="2701925"/>
            <a:ext cx="4564857" cy="3043238"/>
          </a:xfrm>
        </p:spPr>
      </p:pic>
      <p:sp>
        <p:nvSpPr>
          <p:cNvPr id="6" name="Tijdelijke aanduiding voor tekst 5">
            <a:extLst>
              <a:ext uri="{FF2B5EF4-FFF2-40B4-BE49-F238E27FC236}">
                <a16:creationId xmlns:a16="http://schemas.microsoft.com/office/drawing/2014/main" id="{410E728F-F5B5-6F6C-DEDE-21A49C11649B}"/>
              </a:ext>
            </a:extLst>
          </p:cNvPr>
          <p:cNvSpPr>
            <a:spLocks noGrp="1"/>
          </p:cNvSpPr>
          <p:nvPr>
            <p:ph type="body" sz="quarter" idx="3"/>
          </p:nvPr>
        </p:nvSpPr>
        <p:spPr/>
        <p:txBody>
          <a:bodyPr/>
          <a:lstStyle/>
          <a:p>
            <a:r>
              <a:rPr lang="nl-NL" sz="2000" dirty="0"/>
              <a:t>Boris Johnson beloofde migratiestop </a:t>
            </a:r>
            <a:endParaRPr lang="en-NL" sz="2000" dirty="0"/>
          </a:p>
        </p:txBody>
      </p:sp>
      <p:pic>
        <p:nvPicPr>
          <p:cNvPr id="10" name="Tijdelijke aanduiding voor inhoud 9">
            <a:extLst>
              <a:ext uri="{FF2B5EF4-FFF2-40B4-BE49-F238E27FC236}">
                <a16:creationId xmlns:a16="http://schemas.microsoft.com/office/drawing/2014/main" id="{0E05EEC2-E9E6-6D01-9421-7246D1A7D740}"/>
              </a:ext>
            </a:extLst>
          </p:cNvPr>
          <p:cNvPicPr>
            <a:picLocks noGrp="1" noChangeAspect="1"/>
          </p:cNvPicPr>
          <p:nvPr>
            <p:ph sz="quarter" idx="4"/>
          </p:nvPr>
        </p:nvPicPr>
        <p:blipFill>
          <a:blip r:embed="rId3"/>
          <a:stretch>
            <a:fillRect/>
          </a:stretch>
        </p:blipFill>
        <p:spPr>
          <a:xfrm>
            <a:off x="6362700" y="2879767"/>
            <a:ext cx="4779963" cy="2687554"/>
          </a:xfrm>
          <a:prstGeom prst="rect">
            <a:avLst/>
          </a:prstGeom>
        </p:spPr>
      </p:pic>
    </p:spTree>
    <p:extLst>
      <p:ext uri="{BB962C8B-B14F-4D97-AF65-F5344CB8AC3E}">
        <p14:creationId xmlns:p14="http://schemas.microsoft.com/office/powerpoint/2010/main" val="2594886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8C6C27BD-2F88-6C1D-7D9A-FB2AE2634516}"/>
              </a:ext>
            </a:extLst>
          </p:cNvPr>
          <p:cNvSpPr>
            <a:spLocks noGrp="1"/>
          </p:cNvSpPr>
          <p:nvPr>
            <p:ph type="title"/>
          </p:nvPr>
        </p:nvSpPr>
        <p:spPr/>
        <p:txBody>
          <a:bodyPr>
            <a:noAutofit/>
          </a:bodyPr>
          <a:lstStyle/>
          <a:p>
            <a:r>
              <a:rPr lang="nl-NL" sz="2400" dirty="0"/>
              <a:t>Voorbeelden Economische gevolgen ‘</a:t>
            </a:r>
            <a:r>
              <a:rPr lang="nl-NL" sz="2400" dirty="0" err="1"/>
              <a:t>Brexit</a:t>
            </a:r>
            <a:r>
              <a:rPr lang="nl-NL" sz="2400" dirty="0"/>
              <a:t>’ Verenigd Koninkrijk in 2022 (3/3)</a:t>
            </a:r>
            <a:endParaRPr lang="en-NL" sz="2400" dirty="0"/>
          </a:p>
        </p:txBody>
      </p:sp>
      <p:sp>
        <p:nvSpPr>
          <p:cNvPr id="8" name="Tijdelijke aanduiding voor tekst 7">
            <a:extLst>
              <a:ext uri="{FF2B5EF4-FFF2-40B4-BE49-F238E27FC236}">
                <a16:creationId xmlns:a16="http://schemas.microsoft.com/office/drawing/2014/main" id="{3EC3D6A7-5B7B-6DBE-5BBD-664CDDF11CF1}"/>
              </a:ext>
            </a:extLst>
          </p:cNvPr>
          <p:cNvSpPr>
            <a:spLocks noGrp="1"/>
          </p:cNvSpPr>
          <p:nvPr>
            <p:ph type="body" idx="1"/>
          </p:nvPr>
        </p:nvSpPr>
        <p:spPr/>
        <p:txBody>
          <a:bodyPr/>
          <a:lstStyle/>
          <a:p>
            <a:r>
              <a:rPr lang="nl-NL" dirty="0"/>
              <a:t>Hogere benzineprijs</a:t>
            </a:r>
            <a:endParaRPr lang="en-NL" dirty="0"/>
          </a:p>
        </p:txBody>
      </p:sp>
      <p:pic>
        <p:nvPicPr>
          <p:cNvPr id="18" name="Tijdelijke aanduiding voor afbeelding 17" descr="Afbeelding met tekst, buiten, geparkeerd, vrachtwagen&#10;&#10;Automatisch gegenereerde beschrijving">
            <a:extLst>
              <a:ext uri="{FF2B5EF4-FFF2-40B4-BE49-F238E27FC236}">
                <a16:creationId xmlns:a16="http://schemas.microsoft.com/office/drawing/2014/main" id="{D0D8E9FB-ECBA-5DEF-9608-DE3FA3B906AE}"/>
              </a:ext>
            </a:extLst>
          </p:cNvPr>
          <p:cNvPicPr>
            <a:picLocks noGrp="1" noChangeAspect="1"/>
          </p:cNvPicPr>
          <p:nvPr>
            <p:ph type="pic" idx="15"/>
          </p:nvPr>
        </p:nvPicPr>
        <p:blipFill>
          <a:blip r:embed="rId2"/>
          <a:srcRect t="9000" b="9000"/>
          <a:stretch>
            <a:fillRect/>
          </a:stretch>
        </p:blipFill>
        <p:spPr/>
      </p:pic>
      <p:sp>
        <p:nvSpPr>
          <p:cNvPr id="12" name="Tijdelijke aanduiding voor tekst 11">
            <a:extLst>
              <a:ext uri="{FF2B5EF4-FFF2-40B4-BE49-F238E27FC236}">
                <a16:creationId xmlns:a16="http://schemas.microsoft.com/office/drawing/2014/main" id="{F6B5BF28-03A3-324E-235A-CDBCE8A58EDD}"/>
              </a:ext>
            </a:extLst>
          </p:cNvPr>
          <p:cNvSpPr>
            <a:spLocks noGrp="1"/>
          </p:cNvSpPr>
          <p:nvPr>
            <p:ph type="body" sz="half" idx="18"/>
          </p:nvPr>
        </p:nvSpPr>
        <p:spPr/>
        <p:txBody>
          <a:bodyPr>
            <a:normAutofit fontScale="92500"/>
          </a:bodyPr>
          <a:lstStyle/>
          <a:p>
            <a:r>
              <a:rPr lang="nl-NL" dirty="0"/>
              <a:t>Door ‘</a:t>
            </a:r>
            <a:r>
              <a:rPr lang="nl-NL" dirty="0" err="1"/>
              <a:t>Brexit</a:t>
            </a:r>
            <a:r>
              <a:rPr lang="nl-NL" dirty="0"/>
              <a:t>’ duurt het langer voordat benzine geïmporteerd is uit EU. Gevolg is een stijging van de prijs, waardoor benzine duurder is geworden. In 2022 zorgt oorlog van Oekraïne voor nog verdere stijging. </a:t>
            </a:r>
            <a:endParaRPr lang="en-NL" dirty="0"/>
          </a:p>
        </p:txBody>
      </p:sp>
      <p:sp>
        <p:nvSpPr>
          <p:cNvPr id="9" name="Tijdelijke aanduiding voor tekst 8">
            <a:extLst>
              <a:ext uri="{FF2B5EF4-FFF2-40B4-BE49-F238E27FC236}">
                <a16:creationId xmlns:a16="http://schemas.microsoft.com/office/drawing/2014/main" id="{DD9EF34E-C646-9A42-0364-049014E0EDF3}"/>
              </a:ext>
            </a:extLst>
          </p:cNvPr>
          <p:cNvSpPr>
            <a:spLocks noGrp="1"/>
          </p:cNvSpPr>
          <p:nvPr>
            <p:ph type="body" sz="quarter" idx="3"/>
          </p:nvPr>
        </p:nvSpPr>
        <p:spPr/>
        <p:txBody>
          <a:bodyPr/>
          <a:lstStyle/>
          <a:p>
            <a:r>
              <a:rPr lang="nl-NL" dirty="0"/>
              <a:t>Meer migranten</a:t>
            </a:r>
            <a:endParaRPr lang="en-NL" dirty="0"/>
          </a:p>
        </p:txBody>
      </p:sp>
      <p:pic>
        <p:nvPicPr>
          <p:cNvPr id="20" name="Tijdelijke aanduiding voor afbeelding 19" descr="Afbeelding met water, buiten, lucht, oceaan&#10;&#10;Automatisch gegenereerde beschrijving">
            <a:extLst>
              <a:ext uri="{FF2B5EF4-FFF2-40B4-BE49-F238E27FC236}">
                <a16:creationId xmlns:a16="http://schemas.microsoft.com/office/drawing/2014/main" id="{7F3BC02E-B63F-1B75-45E9-7F9754320C15}"/>
              </a:ext>
            </a:extLst>
          </p:cNvPr>
          <p:cNvPicPr>
            <a:picLocks noGrp="1" noChangeAspect="1"/>
          </p:cNvPicPr>
          <p:nvPr>
            <p:ph type="pic" idx="21"/>
          </p:nvPr>
        </p:nvPicPr>
        <p:blipFill>
          <a:blip r:embed="rId3"/>
          <a:srcRect t="3970" b="3970"/>
          <a:stretch>
            <a:fillRect/>
          </a:stretch>
        </p:blipFill>
        <p:spPr/>
      </p:pic>
      <p:sp>
        <p:nvSpPr>
          <p:cNvPr id="13" name="Tijdelijke aanduiding voor tekst 12">
            <a:extLst>
              <a:ext uri="{FF2B5EF4-FFF2-40B4-BE49-F238E27FC236}">
                <a16:creationId xmlns:a16="http://schemas.microsoft.com/office/drawing/2014/main" id="{597BAA7C-5358-7B6C-91FD-E4BE84D2D752}"/>
              </a:ext>
            </a:extLst>
          </p:cNvPr>
          <p:cNvSpPr>
            <a:spLocks noGrp="1"/>
          </p:cNvSpPr>
          <p:nvPr>
            <p:ph type="body" sz="half" idx="19"/>
          </p:nvPr>
        </p:nvSpPr>
        <p:spPr/>
        <p:txBody>
          <a:bodyPr>
            <a:normAutofit lnSpcReduction="10000"/>
          </a:bodyPr>
          <a:lstStyle/>
          <a:p>
            <a:r>
              <a:rPr lang="nl-NL" dirty="0"/>
              <a:t>Sinds ‘</a:t>
            </a:r>
            <a:r>
              <a:rPr lang="nl-NL" dirty="0" err="1"/>
              <a:t>Brexit</a:t>
            </a:r>
            <a:r>
              <a:rPr lang="nl-NL" dirty="0"/>
              <a:t>’ komen er vanuit Frankrijk steeds meer migranten naar het Verenigd Koninkrijk toe. Dit zorgt ervoor dat het Verenigd Koninkrijk geld moet reserveren voor hulp en opvang.</a:t>
            </a:r>
            <a:endParaRPr lang="en-NL" dirty="0"/>
          </a:p>
        </p:txBody>
      </p:sp>
      <p:sp>
        <p:nvSpPr>
          <p:cNvPr id="10" name="Tijdelijke aanduiding voor tekst 9">
            <a:extLst>
              <a:ext uri="{FF2B5EF4-FFF2-40B4-BE49-F238E27FC236}">
                <a16:creationId xmlns:a16="http://schemas.microsoft.com/office/drawing/2014/main" id="{CD73EB1E-033D-CC23-8D48-9C047C3824C1}"/>
              </a:ext>
            </a:extLst>
          </p:cNvPr>
          <p:cNvSpPr>
            <a:spLocks noGrp="1"/>
          </p:cNvSpPr>
          <p:nvPr>
            <p:ph type="body" sz="quarter" idx="13"/>
          </p:nvPr>
        </p:nvSpPr>
        <p:spPr/>
        <p:txBody>
          <a:bodyPr/>
          <a:lstStyle/>
          <a:p>
            <a:r>
              <a:rPr lang="nl-NL" dirty="0"/>
              <a:t>Tekort aan personeel</a:t>
            </a:r>
            <a:endParaRPr lang="en-NL" dirty="0"/>
          </a:p>
        </p:txBody>
      </p:sp>
      <p:pic>
        <p:nvPicPr>
          <p:cNvPr id="22" name="Tijdelijke aanduiding voor afbeelding 21" descr="Afbeelding met tekst&#10;&#10;Automatisch gegenereerde beschrijving">
            <a:extLst>
              <a:ext uri="{FF2B5EF4-FFF2-40B4-BE49-F238E27FC236}">
                <a16:creationId xmlns:a16="http://schemas.microsoft.com/office/drawing/2014/main" id="{E724A070-7206-F8C2-7BA6-186A276A454C}"/>
              </a:ext>
            </a:extLst>
          </p:cNvPr>
          <p:cNvPicPr>
            <a:picLocks noGrp="1" noChangeAspect="1"/>
          </p:cNvPicPr>
          <p:nvPr>
            <p:ph type="pic" idx="22"/>
          </p:nvPr>
        </p:nvPicPr>
        <p:blipFill>
          <a:blip r:embed="rId4"/>
          <a:srcRect l="9898" r="9898"/>
          <a:stretch>
            <a:fillRect/>
          </a:stretch>
        </p:blipFill>
        <p:spPr/>
      </p:pic>
      <p:sp>
        <p:nvSpPr>
          <p:cNvPr id="14" name="Tijdelijke aanduiding voor tekst 13">
            <a:extLst>
              <a:ext uri="{FF2B5EF4-FFF2-40B4-BE49-F238E27FC236}">
                <a16:creationId xmlns:a16="http://schemas.microsoft.com/office/drawing/2014/main" id="{FE34B668-9C70-B59F-2774-7255A0C8A922}"/>
              </a:ext>
            </a:extLst>
          </p:cNvPr>
          <p:cNvSpPr>
            <a:spLocks noGrp="1"/>
          </p:cNvSpPr>
          <p:nvPr>
            <p:ph type="body" sz="half" idx="20"/>
          </p:nvPr>
        </p:nvSpPr>
        <p:spPr/>
        <p:txBody>
          <a:bodyPr>
            <a:normAutofit lnSpcReduction="10000"/>
          </a:bodyPr>
          <a:lstStyle/>
          <a:p>
            <a:r>
              <a:rPr lang="nl-NL" dirty="0"/>
              <a:t>Door strengere migratieregels zijn veel arbeidsmigranten teruggekeerd naar hun land. Dit zorgt dat werknemers in bijvoorbeeld de transportsector moeilijk aan personeel komen. </a:t>
            </a:r>
            <a:endParaRPr lang="en-NL" dirty="0"/>
          </a:p>
        </p:txBody>
      </p:sp>
    </p:spTree>
    <p:extLst>
      <p:ext uri="{BB962C8B-B14F-4D97-AF65-F5344CB8AC3E}">
        <p14:creationId xmlns:p14="http://schemas.microsoft.com/office/powerpoint/2010/main" val="968092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7022A-EA96-48A5-BA10-E811FAA5D2F6}"/>
              </a:ext>
            </a:extLst>
          </p:cNvPr>
          <p:cNvSpPr>
            <a:spLocks noGrp="1"/>
          </p:cNvSpPr>
          <p:nvPr>
            <p:ph type="title"/>
          </p:nvPr>
        </p:nvSpPr>
        <p:spPr/>
        <p:txBody>
          <a:bodyPr/>
          <a:lstStyle/>
          <a:p>
            <a:r>
              <a:rPr lang="nl-NL" dirty="0"/>
              <a:t>Opdracht</a:t>
            </a:r>
            <a:endParaRPr lang="en-NL" dirty="0"/>
          </a:p>
        </p:txBody>
      </p:sp>
      <p:sp>
        <p:nvSpPr>
          <p:cNvPr id="3" name="Content Placeholder 2">
            <a:extLst>
              <a:ext uri="{FF2B5EF4-FFF2-40B4-BE49-F238E27FC236}">
                <a16:creationId xmlns:a16="http://schemas.microsoft.com/office/drawing/2014/main" id="{BBF93F74-1DDC-4FD4-8654-8C42349D5A48}"/>
              </a:ext>
            </a:extLst>
          </p:cNvPr>
          <p:cNvSpPr>
            <a:spLocks noGrp="1"/>
          </p:cNvSpPr>
          <p:nvPr>
            <p:ph idx="1"/>
          </p:nvPr>
        </p:nvSpPr>
        <p:spPr/>
        <p:txBody>
          <a:bodyPr>
            <a:normAutofit lnSpcReduction="10000"/>
          </a:bodyPr>
          <a:lstStyle/>
          <a:p>
            <a:r>
              <a:rPr lang="nl-NL" dirty="0"/>
              <a:t>Maken opdrachten </a:t>
            </a:r>
            <a:r>
              <a:rPr lang="nl-NL" b="1" u="sng" dirty="0"/>
              <a:t>Microsoft Forms</a:t>
            </a:r>
            <a:r>
              <a:rPr lang="nl-NL" b="1" dirty="0"/>
              <a:t> </a:t>
            </a:r>
            <a:r>
              <a:rPr lang="nl-NL" dirty="0"/>
              <a:t>via </a:t>
            </a:r>
            <a:r>
              <a:rPr lang="nl-NL" i="1" dirty="0"/>
              <a:t>Wikiwijs (zie SOM-</a:t>
            </a:r>
            <a:r>
              <a:rPr lang="nl-NL" i="1" dirty="0" err="1"/>
              <a:t>Today</a:t>
            </a:r>
            <a:r>
              <a:rPr lang="nl-NL" i="1" dirty="0"/>
              <a:t>)</a:t>
            </a:r>
            <a:r>
              <a:rPr lang="nl-NL" dirty="0"/>
              <a:t>; </a:t>
            </a:r>
          </a:p>
          <a:p>
            <a:r>
              <a:rPr lang="nl-NL" dirty="0"/>
              <a:t>Fluisterend samenwerken in duo's die zijn bepaald door de docent;</a:t>
            </a:r>
          </a:p>
          <a:p>
            <a:r>
              <a:rPr lang="nl-NL" dirty="0"/>
              <a:t>Je hebt hier </a:t>
            </a:r>
            <a:r>
              <a:rPr lang="nl-NL" b="1" dirty="0"/>
              <a:t>50 minuten </a:t>
            </a:r>
            <a:r>
              <a:rPr lang="nl-NL" dirty="0"/>
              <a:t>de </a:t>
            </a:r>
            <a:r>
              <a:rPr lang="nl-NL" i="1" dirty="0"/>
              <a:t>tijd</a:t>
            </a:r>
            <a:r>
              <a:rPr lang="nl-NL" dirty="0"/>
              <a:t> voor;  </a:t>
            </a:r>
          </a:p>
          <a:p>
            <a:r>
              <a:rPr lang="nl-NL" dirty="0"/>
              <a:t>Wanneer je </a:t>
            </a:r>
            <a:r>
              <a:rPr lang="nl-NL" b="1" dirty="0"/>
              <a:t>klaar</a:t>
            </a:r>
            <a:r>
              <a:rPr lang="nl-NL" dirty="0"/>
              <a:t> bent, </a:t>
            </a:r>
            <a:r>
              <a:rPr lang="nl-NL" i="1" dirty="0"/>
              <a:t>maak je een PowerPoint over buitenlandse producten en beschrijf je uit welke landen deze producten komen</a:t>
            </a:r>
            <a:r>
              <a:rPr lang="nl-NL" dirty="0"/>
              <a:t>; </a:t>
            </a:r>
          </a:p>
          <a:p>
            <a:r>
              <a:rPr lang="nl-NL" dirty="0"/>
              <a:t>Je krijgt </a:t>
            </a:r>
            <a:r>
              <a:rPr lang="nl-NL" u="sng" dirty="0"/>
              <a:t>alleen</a:t>
            </a:r>
            <a:r>
              <a:rPr lang="nl-NL" dirty="0"/>
              <a:t> </a:t>
            </a:r>
            <a:r>
              <a:rPr lang="nl-NL" b="1" dirty="0"/>
              <a:t>hulp</a:t>
            </a:r>
            <a:r>
              <a:rPr lang="nl-NL" dirty="0"/>
              <a:t> als je je houd aan de </a:t>
            </a:r>
            <a:r>
              <a:rPr lang="nl-NL" u="sng" dirty="0"/>
              <a:t>gedragsverwachting</a:t>
            </a:r>
            <a:r>
              <a:rPr lang="nl-NL" dirty="0"/>
              <a:t> en een </a:t>
            </a:r>
            <a:r>
              <a:rPr lang="nl-NL" u="sng" dirty="0"/>
              <a:t>vinger opsteekt</a:t>
            </a:r>
            <a:r>
              <a:rPr lang="nl-NL" dirty="0"/>
              <a:t>; </a:t>
            </a:r>
          </a:p>
          <a:p>
            <a:r>
              <a:rPr lang="nl-NL" dirty="0"/>
              <a:t>Als je de opgaven </a:t>
            </a:r>
            <a:r>
              <a:rPr lang="nl-NL" u="sng" dirty="0"/>
              <a:t>hebt ingeleverd</a:t>
            </a:r>
            <a:r>
              <a:rPr lang="nl-NL" dirty="0"/>
              <a:t>, krijg je </a:t>
            </a:r>
            <a:r>
              <a:rPr lang="nl-NL" b="1" dirty="0"/>
              <a:t>feedback</a:t>
            </a:r>
            <a:r>
              <a:rPr lang="nl-NL" dirty="0"/>
              <a:t> over </a:t>
            </a:r>
            <a:r>
              <a:rPr lang="nl-NL" i="1" dirty="0"/>
              <a:t>hoe het is gegaan</a:t>
            </a:r>
            <a:r>
              <a:rPr lang="nl-NL" dirty="0"/>
              <a:t>. </a:t>
            </a:r>
            <a:endParaRPr lang="en-NL" dirty="0"/>
          </a:p>
        </p:txBody>
      </p:sp>
      <p:pic>
        <p:nvPicPr>
          <p:cNvPr id="4" name="Picture 3">
            <a:extLst>
              <a:ext uri="{FF2B5EF4-FFF2-40B4-BE49-F238E27FC236}">
                <a16:creationId xmlns:a16="http://schemas.microsoft.com/office/drawing/2014/main" id="{DAE40898-F0E2-4F48-93AF-376C5539597B}"/>
              </a:ext>
            </a:extLst>
          </p:cNvPr>
          <p:cNvPicPr>
            <a:picLocks noChangeAspect="1"/>
          </p:cNvPicPr>
          <p:nvPr/>
        </p:nvPicPr>
        <p:blipFill>
          <a:blip r:embed="rId2"/>
          <a:stretch>
            <a:fillRect/>
          </a:stretch>
        </p:blipFill>
        <p:spPr>
          <a:xfrm>
            <a:off x="10140762" y="794327"/>
            <a:ext cx="1748657" cy="1786948"/>
          </a:xfrm>
          <a:prstGeom prst="rect">
            <a:avLst/>
          </a:prstGeom>
        </p:spPr>
      </p:pic>
    </p:spTree>
    <p:extLst>
      <p:ext uri="{BB962C8B-B14F-4D97-AF65-F5344CB8AC3E}">
        <p14:creationId xmlns:p14="http://schemas.microsoft.com/office/powerpoint/2010/main" val="172460561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VTI">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Arial Nova">
      <a:majorFont>
        <a:latin typeface="Arial Nova Light"/>
        <a:ea typeface=""/>
        <a:cs typeface=""/>
      </a:majorFont>
      <a:minorFont>
        <a:latin typeface="Arial Nova"/>
        <a:ea typeface=""/>
        <a:cs typeface=""/>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VTI" id="{35C4A07C-0176-4A32-9BCB-B016516853F0}" vid="{9B70D35C-BCA8-4715-BB49-8BE54A7FC07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60E646-30AD-4BA0-97EA-A7A07DF549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E70FC5-1855-47AB-8CE1-CB3C873A8988}">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30CB38EC-895A-4F8F-8F75-E263501ABB5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{9AA254E4-F54D-4C20-9DF1-71CE37AD4EF4}tf11665031_win32</Template>
  <TotalTime>0</TotalTime>
  <Words>586</Words>
  <Application>Microsoft Office PowerPoint</Application>
  <PresentationFormat>Breedbeeld</PresentationFormat>
  <Paragraphs>67</Paragraphs>
  <Slides>12</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12</vt:i4>
      </vt:variant>
    </vt:vector>
  </HeadingPairs>
  <TitlesOfParts>
    <vt:vector size="17" baseType="lpstr">
      <vt:lpstr>Arial Nova</vt:lpstr>
      <vt:lpstr>Arial Nova Light</vt:lpstr>
      <vt:lpstr>Tahoma</vt:lpstr>
      <vt:lpstr>Wingdings 2</vt:lpstr>
      <vt:lpstr>SlateVTI</vt:lpstr>
      <vt:lpstr>Module H7 Internationale Samenwerking  ‘Brexit’ –  Les 1 &amp; 2 van 6</vt:lpstr>
      <vt:lpstr>Gedragsverwachtingen bij uitleg</vt:lpstr>
      <vt:lpstr>Programma </vt:lpstr>
      <vt:lpstr>Leerdoelen les 1 + 2 </vt:lpstr>
      <vt:lpstr>Verhaal achter de module</vt:lpstr>
      <vt:lpstr>Wat is ‘Brexit’? (1/3) </vt:lpstr>
      <vt:lpstr>Aanleidingen ‘Brexit’ (2/3)</vt:lpstr>
      <vt:lpstr>Voorbeelden Economische gevolgen ‘Brexit’ Verenigd Koninkrijk in 2022 (3/3)</vt:lpstr>
      <vt:lpstr>Opdracht</vt:lpstr>
      <vt:lpstr>Huiswerk</vt:lpstr>
      <vt:lpstr>Afsluiting en evaluatie</vt:lpstr>
      <vt:lpstr>Fijne dag!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H7  ‘Brexit’ – 1/6</dc:title>
  <dc:creator>stefan van der Kooi</dc:creator>
  <cp:lastModifiedBy>stefan van der Kooi</cp:lastModifiedBy>
  <cp:revision>63</cp:revision>
  <dcterms:created xsi:type="dcterms:W3CDTF">2022-03-14T22:11:13Z</dcterms:created>
  <dcterms:modified xsi:type="dcterms:W3CDTF">2022-06-13T19:09:57Z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