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80" r:id="rId5"/>
    <p:sldId id="281" r:id="rId6"/>
    <p:sldId id="282" r:id="rId7"/>
    <p:sldId id="284" r:id="rId8"/>
    <p:sldId id="285" r:id="rId9"/>
    <p:sldId id="286" r:id="rId10"/>
    <p:sldId id="288" r:id="rId11"/>
    <p:sldId id="287" r:id="rId12"/>
    <p:sldId id="289" r:id="rId13"/>
    <p:sldId id="295" r:id="rId14"/>
    <p:sldId id="296" r:id="rId15"/>
    <p:sldId id="29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9" autoAdjust="0"/>
  </p:normalViewPr>
  <p:slideViewPr>
    <p:cSldViewPr snapToGrid="0">
      <p:cViewPr varScale="1">
        <p:scale>
          <a:sx n="83" d="100"/>
          <a:sy n="83" d="100"/>
        </p:scale>
        <p:origin x="68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38747-4367-4BD2-8D51-C97E202738E2}" type="datetime1">
              <a:rPr lang="en-US" smtClean="0"/>
              <a:t>6/13/2022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981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B079-7EF0-44EE-B798-BCC497C9F3B2}" type="datetime1">
              <a:rPr lang="en-US" smtClean="0"/>
              <a:t>6/13/2022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809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70A8-1D13-4657-95F0-A9EA54967B8D}" type="datetime1">
              <a:rPr lang="en-US" smtClean="0"/>
              <a:t>6/13/2022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192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90AC-71BD-4C7F-8ACA-7B3F18292E63}" type="datetime1">
              <a:rPr lang="en-US" smtClean="0"/>
              <a:t>6/13/2022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520980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EFC2C-8905-46F0-B443-CE905B76BA01}" type="datetime1">
              <a:rPr lang="en-US" smtClean="0"/>
              <a:t>6/13/2022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3243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79DC3-C9B5-499E-9140-0DC28B7074E2}" type="datetime1">
              <a:rPr lang="en-US" smtClean="0"/>
              <a:t>6/13/2022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7586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B33EA-E472-4D22-9C03-A9C14AA21CED}" type="datetime1">
              <a:rPr lang="en-US" smtClean="0"/>
              <a:t>6/13/2022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45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5A3C-5767-4844-A0A3-83778C2E5409}" type="datetime1">
              <a:rPr lang="en-US" smtClean="0"/>
              <a:t>6/13/2022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277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07A8-A5CF-4D38-AB86-7EDDA87A85D4}" type="datetime1">
              <a:rPr lang="en-US" smtClean="0"/>
              <a:t>6/13/2022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05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D27C-8599-43EF-BA1D-14DDC1946E06}" type="datetime1">
              <a:rPr lang="en-US" smtClean="0"/>
              <a:t>6/13/2022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774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Picture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3D99-809A-49C0-96E5-4250D0B498EE}" type="datetime1">
              <a:rPr lang="en-US" smtClean="0"/>
              <a:t>6/13/2022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31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DE9B-B678-4EFB-BB7D-A4370204A0B0}" type="datetime1">
              <a:rPr lang="en-US" smtClean="0"/>
              <a:t>6/13/2022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334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812DA-F765-4142-A6A3-A8ED7235E082}" type="datetime1">
              <a:rPr lang="en-US" smtClean="0"/>
              <a:t>6/13/2022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585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77FD-7DE6-41D4-930D-AC99F5AFE54E}" type="datetime1">
              <a:rPr lang="en-US" smtClean="0"/>
              <a:t>6/13/2022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149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5526-7079-4B7B-987C-1B5FAE11A0FF}" type="datetime1">
              <a:rPr lang="en-US" smtClean="0"/>
              <a:t>6/13/2022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512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73ED0CC-082F-4160-86E5-0D6041F12778}" type="datetime1">
              <a:rPr lang="en-US" smtClean="0"/>
              <a:t>6/13/2022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7440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sldNum="0" hdr="0" ftr="0" dt="0"/>
  <p:txStyles>
    <p:titleStyle>
      <a:lvl1pPr algn="ctr" defTabSz="457200" rtl="0" eaLnBrk="1" latinLnBrk="0" hangingPunct="1">
        <a:lnSpc>
          <a:spcPct val="90000"/>
        </a:lnSpc>
        <a:spcBef>
          <a:spcPct val="0"/>
        </a:spcBef>
        <a:buNone/>
        <a:defRPr sz="4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21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large, sitting, white, numbers">
            <a:extLst>
              <a:ext uri="{FF2B5EF4-FFF2-40B4-BE49-F238E27FC236}">
                <a16:creationId xmlns:a16="http://schemas.microsoft.com/office/drawing/2014/main" id="{9A5D9ED1-DFCC-4799-89E2-D118451B98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2" y="0"/>
            <a:ext cx="12191356" cy="6858000"/>
          </a:xfrm>
          <a:prstGeom prst="rect">
            <a:avLst/>
          </a:prstGeom>
        </p:spPr>
      </p:pic>
      <p:sp useBgFill="1">
        <p:nvSpPr>
          <p:cNvPr id="96" name="Freeform 5">
            <a:extLst>
              <a:ext uri="{FF2B5EF4-FFF2-40B4-BE49-F238E27FC236}">
                <a16:creationId xmlns:a16="http://schemas.microsoft.com/office/drawing/2014/main" id="{FE469E50-3893-4ED6-92BA-2985C32B0C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5400000">
            <a:off x="7131809" y="1385982"/>
            <a:ext cx="4031414" cy="4100418"/>
          </a:xfrm>
          <a:custGeom>
            <a:avLst/>
            <a:gdLst>
              <a:gd name="T0" fmla="*/ 1577 w 1601"/>
              <a:gd name="T1" fmla="*/ 0 h 696"/>
              <a:gd name="T2" fmla="*/ 833 w 1601"/>
              <a:gd name="T3" fmla="*/ 0 h 696"/>
              <a:gd name="T4" fmla="*/ 768 w 1601"/>
              <a:gd name="T5" fmla="*/ 0 h 696"/>
              <a:gd name="T6" fmla="*/ 24 w 1601"/>
              <a:gd name="T7" fmla="*/ 0 h 696"/>
              <a:gd name="T8" fmla="*/ 0 w 1601"/>
              <a:gd name="T9" fmla="*/ 27 h 696"/>
              <a:gd name="T10" fmla="*/ 0 w 1601"/>
              <a:gd name="T11" fmla="*/ 669 h 696"/>
              <a:gd name="T12" fmla="*/ 24 w 1601"/>
              <a:gd name="T13" fmla="*/ 696 h 696"/>
              <a:gd name="T14" fmla="*/ 768 w 1601"/>
              <a:gd name="T15" fmla="*/ 696 h 696"/>
              <a:gd name="T16" fmla="*/ 833 w 1601"/>
              <a:gd name="T17" fmla="*/ 696 h 696"/>
              <a:gd name="T18" fmla="*/ 1577 w 1601"/>
              <a:gd name="T19" fmla="*/ 696 h 696"/>
              <a:gd name="T20" fmla="*/ 1601 w 1601"/>
              <a:gd name="T21" fmla="*/ 669 h 696"/>
              <a:gd name="T22" fmla="*/ 1601 w 1601"/>
              <a:gd name="T23" fmla="*/ 27 h 696"/>
              <a:gd name="T24" fmla="*/ 1577 w 1601"/>
              <a:gd name="T25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1" h="696">
                <a:moveTo>
                  <a:pt x="1577" y="0"/>
                </a:moveTo>
                <a:cubicBezTo>
                  <a:pt x="833" y="0"/>
                  <a:pt x="833" y="0"/>
                  <a:pt x="833" y="0"/>
                </a:cubicBezTo>
                <a:cubicBezTo>
                  <a:pt x="768" y="0"/>
                  <a:pt x="768" y="0"/>
                  <a:pt x="76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2"/>
                  <a:pt x="0" y="27"/>
                </a:cubicBezTo>
                <a:cubicBezTo>
                  <a:pt x="0" y="669"/>
                  <a:pt x="0" y="669"/>
                  <a:pt x="0" y="669"/>
                </a:cubicBezTo>
                <a:cubicBezTo>
                  <a:pt x="0" y="684"/>
                  <a:pt x="11" y="696"/>
                  <a:pt x="24" y="696"/>
                </a:cubicBezTo>
                <a:cubicBezTo>
                  <a:pt x="768" y="696"/>
                  <a:pt x="768" y="696"/>
                  <a:pt x="768" y="696"/>
                </a:cubicBezTo>
                <a:cubicBezTo>
                  <a:pt x="833" y="696"/>
                  <a:pt x="833" y="696"/>
                  <a:pt x="833" y="696"/>
                </a:cubicBezTo>
                <a:cubicBezTo>
                  <a:pt x="1577" y="696"/>
                  <a:pt x="1577" y="696"/>
                  <a:pt x="1577" y="696"/>
                </a:cubicBezTo>
                <a:cubicBezTo>
                  <a:pt x="1590" y="696"/>
                  <a:pt x="1601" y="684"/>
                  <a:pt x="1601" y="669"/>
                </a:cubicBezTo>
                <a:cubicBezTo>
                  <a:pt x="1601" y="27"/>
                  <a:pt x="1601" y="27"/>
                  <a:pt x="1601" y="27"/>
                </a:cubicBezTo>
                <a:cubicBezTo>
                  <a:pt x="1601" y="12"/>
                  <a:pt x="1590" y="0"/>
                  <a:pt x="1577" y="0"/>
                </a:cubicBezTo>
                <a:close/>
              </a:path>
            </a:pathLst>
          </a:custGeom>
          <a:ln>
            <a:noFill/>
          </a:ln>
          <a:effectLst>
            <a:outerShdw blurRad="50800" dist="38100" dir="5400000" algn="tl" rotWithShape="0">
              <a:srgbClr val="000000">
                <a:alpha val="43000"/>
              </a:srgbClr>
            </a:outerShdw>
          </a:effectLst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ova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1F047C-C727-42A7-85C5-68C5AA1B1A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89962" y="1673524"/>
            <a:ext cx="3485073" cy="2420504"/>
          </a:xfrm>
        </p:spPr>
        <p:txBody>
          <a:bodyPr>
            <a:normAutofit fontScale="90000"/>
          </a:bodyPr>
          <a:lstStyle/>
          <a:p>
            <a:pPr algn="l"/>
            <a:r>
              <a:rPr lang="en-US" sz="4400" b="1" u="sng" dirty="0"/>
              <a:t>Module H7</a:t>
            </a:r>
            <a:br>
              <a:rPr lang="en-US" sz="4000" dirty="0"/>
            </a:br>
            <a:r>
              <a:rPr lang="nl-NL" sz="4000" i="1" dirty="0"/>
              <a:t>Internationale Samenwerking </a:t>
            </a:r>
            <a:br>
              <a:rPr lang="en-US" sz="4000" dirty="0"/>
            </a:br>
            <a:r>
              <a:rPr lang="en-US" sz="4000" b="1" dirty="0"/>
              <a:t>‘Brexit’ – </a:t>
            </a:r>
            <a:br>
              <a:rPr lang="en-US" sz="4000" b="1" dirty="0"/>
            </a:br>
            <a:r>
              <a:rPr lang="en-US" sz="4000" b="1" dirty="0"/>
              <a:t>Les 3 &amp; 4 van 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93FB3F-A8D4-46D3-A1C6-C79C645637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89965" y="4157933"/>
            <a:ext cx="3485072" cy="1026544"/>
          </a:xfrm>
        </p:spPr>
        <p:txBody>
          <a:bodyPr>
            <a:normAutofit/>
          </a:bodyPr>
          <a:lstStyle/>
          <a:p>
            <a:pPr algn="l"/>
            <a:r>
              <a:rPr lang="nl-NL" sz="2300" dirty="0">
                <a:solidFill>
                  <a:srgbClr val="5792BA"/>
                </a:solidFill>
              </a:rPr>
              <a:t>Dhr. Van der Kooi</a:t>
            </a:r>
            <a:br>
              <a:rPr lang="nl-NL" sz="2300" dirty="0">
                <a:solidFill>
                  <a:srgbClr val="5792BA"/>
                </a:solidFill>
              </a:rPr>
            </a:br>
            <a:r>
              <a:rPr lang="nl-NL" sz="2300" dirty="0">
                <a:solidFill>
                  <a:srgbClr val="5792BA"/>
                </a:solidFill>
              </a:rPr>
              <a:t>3E | Exclusief op MWL </a:t>
            </a:r>
          </a:p>
        </p:txBody>
      </p:sp>
    </p:spTree>
    <p:extLst>
      <p:ext uri="{BB962C8B-B14F-4D97-AF65-F5344CB8AC3E}">
        <p14:creationId xmlns:p14="http://schemas.microsoft.com/office/powerpoint/2010/main" val="15831201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Huiswerk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b="1" u="sng" dirty="0">
                <a:effectLst/>
              </a:rPr>
              <a:t>Leren</a:t>
            </a:r>
            <a:r>
              <a:rPr lang="nl-NL" dirty="0"/>
              <a:t> van PowerPoint les 3 &amp; 4 + bijbehorende opdrachten via Wikiwijs; </a:t>
            </a:r>
            <a:br>
              <a:rPr lang="nl-NL" dirty="0"/>
            </a:br>
            <a:endParaRPr lang="nl-NL" b="1" dirty="0">
              <a:latin typeface="Tahoma"/>
              <a:ea typeface="Tahoma"/>
              <a:cs typeface="Tahoma"/>
            </a:endParaRPr>
          </a:p>
          <a:p>
            <a:r>
              <a:rPr lang="nl-NL" b="1" dirty="0">
                <a:latin typeface="Tahoma"/>
                <a:ea typeface="Tahoma"/>
                <a:cs typeface="Tahoma"/>
              </a:rPr>
              <a:t>Controle volgt (aan het begin van volgende les). </a:t>
            </a:r>
            <a:r>
              <a:rPr lang="nl-NL" b="1" dirty="0">
                <a:latin typeface="Tahoma"/>
                <a:ea typeface="Tahoma"/>
                <a:cs typeface="Tahoma"/>
                <a:sym typeface="Wingdings" panose="05000000000000000000" pitchFamily="2" charset="2"/>
              </a:rPr>
              <a:t> </a:t>
            </a:r>
            <a:br>
              <a:rPr lang="nl-NL" b="1" dirty="0">
                <a:latin typeface="Tahoma"/>
                <a:ea typeface="Tahoma"/>
                <a:cs typeface="Tahoma"/>
              </a:rPr>
            </a:br>
            <a:endParaRPr lang="nl-NL" b="1" dirty="0"/>
          </a:p>
        </p:txBody>
      </p:sp>
    </p:spTree>
    <p:extLst>
      <p:ext uri="{BB962C8B-B14F-4D97-AF65-F5344CB8AC3E}">
        <p14:creationId xmlns:p14="http://schemas.microsoft.com/office/powerpoint/2010/main" val="1569270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Afsluiting en evaluatie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/>
              <a:t>Lesdoelen behaald? </a:t>
            </a:r>
          </a:p>
          <a:p>
            <a:r>
              <a:rPr lang="nl-NL" dirty="0"/>
              <a:t>Tips en tops? </a:t>
            </a:r>
          </a:p>
          <a:p>
            <a:endParaRPr lang="nl-NL" dirty="0"/>
          </a:p>
          <a:p>
            <a:r>
              <a:rPr lang="nl-NL" dirty="0"/>
              <a:t>Vul enquête in via Wikiwijs </a:t>
            </a:r>
            <a:r>
              <a:rPr lang="nl-NL" dirty="0">
                <a:sym typeface="Wingdings" panose="05000000000000000000" pitchFamily="2" charset="2"/>
              </a:rPr>
              <a:t> </a:t>
            </a:r>
            <a:endParaRPr lang="nl-NL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086" y="2076450"/>
            <a:ext cx="4549469" cy="303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572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Fijne dag!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/>
              <a:t>Bedankt voor jullie inzet en tot de volgende les! </a:t>
            </a:r>
          </a:p>
        </p:txBody>
      </p:sp>
      <p:pic>
        <p:nvPicPr>
          <p:cNvPr id="10244" name="Picture 4" descr="Gerelateerde afbeeld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776" y="2764276"/>
            <a:ext cx="4191703" cy="380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DF61AEE-9BD8-4099-895E-0B702BAB84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99" y="2764275"/>
            <a:ext cx="5476875" cy="3653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750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017FE-4ADF-4467-BF0D-AF644DB0D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Gedragsverwachtingen bij uitleg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04CA0E-DFEF-4896-B3F6-E9D8E442C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076450"/>
            <a:ext cx="10353762" cy="4416714"/>
          </a:xfrm>
        </p:spPr>
        <p:txBody>
          <a:bodyPr>
            <a:normAutofit fontScale="32500" lnSpcReduction="20000"/>
          </a:bodyPr>
          <a:lstStyle/>
          <a:p>
            <a:r>
              <a:rPr lang="nl-NL" sz="4900" dirty="0"/>
              <a:t>Actief luisteren; </a:t>
            </a:r>
            <a:br>
              <a:rPr lang="nl-NL" sz="4900" dirty="0"/>
            </a:br>
            <a:endParaRPr lang="nl-NL" sz="4900" dirty="0"/>
          </a:p>
          <a:p>
            <a:r>
              <a:rPr lang="nl-NL" sz="4900" dirty="0"/>
              <a:t>Vragen stellen door vinger op te steken; </a:t>
            </a:r>
            <a:br>
              <a:rPr lang="nl-NL" sz="4900" dirty="0"/>
            </a:br>
            <a:endParaRPr lang="nl-NL" sz="4900" dirty="0"/>
          </a:p>
          <a:p>
            <a:r>
              <a:rPr lang="nl-NL" sz="4900" dirty="0"/>
              <a:t>Beantwoorden van vragen door vinger op te steken; </a:t>
            </a:r>
            <a:br>
              <a:rPr lang="nl-NL" sz="4900" dirty="0"/>
            </a:br>
            <a:endParaRPr lang="nl-NL" sz="4900" dirty="0"/>
          </a:p>
          <a:p>
            <a:r>
              <a:rPr lang="nl-NL" sz="4900" dirty="0">
                <a:sym typeface="Wingdings" panose="05000000000000000000" pitchFamily="2" charset="2"/>
              </a:rPr>
              <a:t>Laat elkaar uitpraten en vul aan als je de beurt hebt gekregen. </a:t>
            </a:r>
            <a:br>
              <a:rPr lang="nl-NL" sz="4900" dirty="0">
                <a:sym typeface="Wingdings" panose="05000000000000000000" pitchFamily="2" charset="2"/>
              </a:rPr>
            </a:br>
            <a:endParaRPr lang="nl-NL" sz="4900" dirty="0"/>
          </a:p>
          <a:p>
            <a:r>
              <a:rPr lang="nl-NL" sz="4900" dirty="0"/>
              <a:t>Nooit langer dan </a:t>
            </a:r>
            <a:r>
              <a:rPr lang="nl-NL" sz="4900" b="1" u="sng" dirty="0"/>
              <a:t>15 minuten</a:t>
            </a:r>
            <a:r>
              <a:rPr lang="nl-NL" sz="4900" dirty="0"/>
              <a:t>! Hoe beter het gaat, hoe sneller klaar. </a:t>
            </a:r>
          </a:p>
          <a:p>
            <a:endParaRPr lang="nl-NL" sz="4900" dirty="0"/>
          </a:p>
          <a:p>
            <a:r>
              <a:rPr lang="nl-NL" sz="4900" dirty="0"/>
              <a:t>Je naam gaat pas weg als je: </a:t>
            </a:r>
            <a:br>
              <a:rPr lang="nl-NL" sz="4900" dirty="0"/>
            </a:br>
            <a:br>
              <a:rPr lang="nl-NL" sz="4900" dirty="0"/>
            </a:br>
            <a:r>
              <a:rPr lang="nl-NL" sz="4900" dirty="0"/>
              <a:t>- De uitleg rustig hebt gevolgd (docent geeft aan wanneer). </a:t>
            </a:r>
            <a:br>
              <a:rPr lang="nl-NL" sz="4900" dirty="0"/>
            </a:br>
            <a:r>
              <a:rPr lang="nl-NL" sz="4900" dirty="0"/>
              <a:t>- Een opdracht, volgens verwachting, hebt gemaakt.</a:t>
            </a:r>
            <a:br>
              <a:rPr lang="nl-NL" sz="4900" dirty="0"/>
            </a:br>
            <a:r>
              <a:rPr lang="nl-NL" sz="4900" dirty="0"/>
              <a:t>- </a:t>
            </a:r>
            <a:r>
              <a:rPr lang="nl-NL" sz="4900" u="sng" dirty="0"/>
              <a:t>Drie keer (naam + twee streepjes)?</a:t>
            </a:r>
          </a:p>
          <a:p>
            <a:endParaRPr lang="en-NL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239A96-1C8C-4194-AB77-C837D3A5F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2499" y="4041487"/>
            <a:ext cx="3742721" cy="225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015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AB83E-6A79-490E-BB5B-B6233FB59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Programma 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0A67D6-E879-461D-9376-81C1211DF0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Welkom</a:t>
            </a:r>
          </a:p>
          <a:p>
            <a:r>
              <a:rPr lang="nl-NL" dirty="0"/>
              <a:t>Gedragsverwachtingen</a:t>
            </a:r>
          </a:p>
          <a:p>
            <a:r>
              <a:rPr lang="nl-NL" dirty="0"/>
              <a:t>Leerdoelen les 3 + 4  </a:t>
            </a:r>
          </a:p>
          <a:p>
            <a:r>
              <a:rPr lang="nl-NL" dirty="0"/>
              <a:t>Theorie les 3 + 4 </a:t>
            </a:r>
          </a:p>
          <a:p>
            <a:r>
              <a:rPr lang="nl-NL" dirty="0"/>
              <a:t>Opdracht les 3 + 4 </a:t>
            </a:r>
          </a:p>
          <a:p>
            <a:r>
              <a:rPr lang="nl-NL" dirty="0"/>
              <a:t>Huiswerk</a:t>
            </a:r>
          </a:p>
          <a:p>
            <a:r>
              <a:rPr lang="nl-NL" dirty="0"/>
              <a:t>Evaluatie </a:t>
            </a:r>
            <a:endParaRPr lang="en-NL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F18FCA-BC82-4B03-A86F-91B3697AAC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9932" y="2076450"/>
            <a:ext cx="38576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738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C1F95-2852-4042-BF8B-72DF6FB78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Leerdoelen les 3 + 4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6D07C-C081-40C7-B044-F5D1E824FE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nl-NL" dirty="0"/>
              <a:t>Je kent het begrip </a:t>
            </a:r>
            <a:r>
              <a:rPr lang="nl-NL" i="1" dirty="0"/>
              <a:t>‘</a:t>
            </a:r>
            <a:r>
              <a:rPr lang="nl-NL" i="1" dirty="0" err="1"/>
              <a:t>Brexit</a:t>
            </a:r>
            <a:r>
              <a:rPr lang="nl-NL" i="1" dirty="0"/>
              <a:t>’ </a:t>
            </a:r>
            <a:r>
              <a:rPr lang="nl-NL" dirty="0"/>
              <a:t>en kunt in eigen woorden uitleggen wat hiermee bedoeld wordt; </a:t>
            </a:r>
          </a:p>
          <a:p>
            <a:r>
              <a:rPr lang="nl-NL" dirty="0"/>
              <a:t>Je kent het begrip </a:t>
            </a:r>
            <a:r>
              <a:rPr lang="nl-NL" i="1" dirty="0"/>
              <a:t>wisselkoers </a:t>
            </a:r>
            <a:r>
              <a:rPr lang="nl-NL" dirty="0"/>
              <a:t>en kunt berekenen hoeveel </a:t>
            </a:r>
            <a:r>
              <a:rPr lang="nl-NL" i="1" dirty="0"/>
              <a:t>ponden</a:t>
            </a:r>
            <a:r>
              <a:rPr lang="nl-NL" dirty="0"/>
              <a:t> je voor iedere </a:t>
            </a:r>
            <a:r>
              <a:rPr lang="nl-NL" i="1" dirty="0"/>
              <a:t>euro</a:t>
            </a:r>
            <a:r>
              <a:rPr lang="nl-NL" dirty="0"/>
              <a:t> krijgt; </a:t>
            </a:r>
          </a:p>
          <a:p>
            <a:r>
              <a:rPr lang="nl-NL" dirty="0"/>
              <a:t>Je kent het begrip </a:t>
            </a:r>
            <a:r>
              <a:rPr lang="nl-NL" i="1" dirty="0"/>
              <a:t>importheffing </a:t>
            </a:r>
            <a:r>
              <a:rPr lang="nl-NL" dirty="0"/>
              <a:t>en kunt in eigen woorden uitleggen </a:t>
            </a:r>
            <a:r>
              <a:rPr lang="nl-NL" i="1" dirty="0"/>
              <a:t>welke invloed</a:t>
            </a:r>
            <a:r>
              <a:rPr lang="nl-NL" dirty="0"/>
              <a:t> deze heeft op </a:t>
            </a:r>
            <a:r>
              <a:rPr lang="nl-NL" i="1" dirty="0"/>
              <a:t>de verkoopprijs</a:t>
            </a:r>
            <a:r>
              <a:rPr lang="nl-NL" dirty="0"/>
              <a:t> van een product; </a:t>
            </a:r>
          </a:p>
          <a:p>
            <a:r>
              <a:rPr lang="nl-NL" dirty="0"/>
              <a:t>Je kent het begrip </a:t>
            </a:r>
            <a:r>
              <a:rPr lang="nl-NL" i="1" dirty="0"/>
              <a:t>concurrentie</a:t>
            </a:r>
            <a:r>
              <a:rPr lang="nl-NL" dirty="0"/>
              <a:t> en kunt in eigen woorden uitleggen welk voordeel je </a:t>
            </a:r>
            <a:r>
              <a:rPr lang="nl-NL"/>
              <a:t>als </a:t>
            </a:r>
            <a:r>
              <a:rPr lang="nl-NL" i="1"/>
              <a:t>consument </a:t>
            </a:r>
            <a:r>
              <a:rPr lang="nl-NL" dirty="0"/>
              <a:t>hebt als je geen </a:t>
            </a:r>
            <a:r>
              <a:rPr lang="nl-NL" i="1" dirty="0"/>
              <a:t>importheffingen </a:t>
            </a:r>
            <a:r>
              <a:rPr lang="nl-NL" dirty="0"/>
              <a:t>hoeft te betalen. </a:t>
            </a:r>
            <a:br>
              <a:rPr lang="nl-NL" dirty="0"/>
            </a:br>
            <a:endParaRPr lang="nl-NL" dirty="0"/>
          </a:p>
          <a:p>
            <a:r>
              <a:rPr lang="nl-NL" dirty="0"/>
              <a:t>Vaardigheden</a:t>
            </a:r>
            <a:br>
              <a:rPr lang="nl-NL" dirty="0"/>
            </a:br>
            <a:r>
              <a:rPr lang="nl-NL" dirty="0"/>
              <a:t>14. Motivatie voor het werk hebben </a:t>
            </a:r>
            <a:br>
              <a:rPr lang="nl-NL" dirty="0"/>
            </a:br>
            <a:r>
              <a:rPr lang="nl-NL" dirty="0"/>
              <a:t>21. Gebruik van digitale systemen binnen de werkomgeving </a:t>
            </a:r>
            <a:br>
              <a:rPr lang="nl-NL" dirty="0"/>
            </a:br>
            <a:br>
              <a:rPr lang="nl-NL" dirty="0"/>
            </a:b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50691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4AF6E-51BB-467F-A7E6-653752D2E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is ‘</a:t>
            </a:r>
            <a:r>
              <a:rPr lang="nl-NL" dirty="0" err="1"/>
              <a:t>Brexit</a:t>
            </a:r>
            <a:r>
              <a:rPr lang="nl-NL" dirty="0"/>
              <a:t>’? (1/4) 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C7778C-B5ED-4803-9DF8-E8E435D776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Wie weet het nog? </a:t>
            </a:r>
            <a:r>
              <a:rPr lang="nl-NL" dirty="0">
                <a:sym typeface="Wingdings" panose="05000000000000000000" pitchFamily="2" charset="2"/>
              </a:rPr>
              <a:t> </a:t>
            </a:r>
          </a:p>
          <a:p>
            <a:endParaRPr lang="nl-NL" dirty="0">
              <a:sym typeface="Wingdings" panose="05000000000000000000" pitchFamily="2" charset="2"/>
            </a:endParaRPr>
          </a:p>
          <a:p>
            <a:r>
              <a:rPr lang="nl-NL" dirty="0">
                <a:sym typeface="Wingdings" panose="05000000000000000000" pitchFamily="2" charset="2"/>
              </a:rPr>
              <a:t>1 februari 2020</a:t>
            </a:r>
          </a:p>
          <a:p>
            <a:endParaRPr lang="nl-NL" dirty="0">
              <a:sym typeface="Wingdings" panose="05000000000000000000" pitchFamily="2" charset="2"/>
            </a:endParaRPr>
          </a:p>
          <a:p>
            <a:r>
              <a:rPr lang="nl-NL" dirty="0">
                <a:sym typeface="Wingdings" panose="05000000000000000000" pitchFamily="2" charset="2"/>
              </a:rPr>
              <a:t>Boris Johnson  </a:t>
            </a:r>
            <a:endParaRPr lang="en-NL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EE4778-482C-49B8-AA8A-4E180DDC93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4734" y="2171701"/>
            <a:ext cx="5823344" cy="371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61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F6786-5D05-49A9-8BAF-35744A6A1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Wisselkoers (2/4)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2AC6CE-30B5-4362-8095-B4AE804B82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571" y="2187286"/>
            <a:ext cx="10353762" cy="3714749"/>
          </a:xfrm>
        </p:spPr>
        <p:txBody>
          <a:bodyPr>
            <a:normAutofit fontScale="77500" lnSpcReduction="20000"/>
          </a:bodyPr>
          <a:lstStyle/>
          <a:p>
            <a:r>
              <a:rPr lang="nl-NL" dirty="0">
                <a:sym typeface="Wingdings" panose="05000000000000000000" pitchFamily="2" charset="2"/>
              </a:rPr>
              <a:t>Stel je gaat naar Verenigd Koninkrijk </a:t>
            </a:r>
          </a:p>
          <a:p>
            <a:endParaRPr lang="nl-NL" dirty="0">
              <a:sym typeface="Wingdings" panose="05000000000000000000" pitchFamily="2" charset="2"/>
            </a:endParaRPr>
          </a:p>
          <a:p>
            <a:r>
              <a:rPr lang="nl-NL" dirty="0">
                <a:sym typeface="Wingdings" panose="05000000000000000000" pitchFamily="2" charset="2"/>
              </a:rPr>
              <a:t>Stel dat je voor € 100 ponden wilt </a:t>
            </a:r>
            <a:br>
              <a:rPr lang="nl-NL" dirty="0">
                <a:sym typeface="Wingdings" panose="05000000000000000000" pitchFamily="2" charset="2"/>
              </a:rPr>
            </a:br>
            <a:r>
              <a:rPr lang="nl-NL" dirty="0">
                <a:sym typeface="Wingdings" panose="05000000000000000000" pitchFamily="2" charset="2"/>
              </a:rPr>
              <a:t>hebben… Hoeveel krijg je dan?  </a:t>
            </a:r>
          </a:p>
          <a:p>
            <a:endParaRPr lang="nl-NL" dirty="0">
              <a:sym typeface="Wingdings" panose="05000000000000000000" pitchFamily="2" charset="2"/>
            </a:endParaRPr>
          </a:p>
          <a:p>
            <a:r>
              <a:rPr lang="nl-NL" dirty="0">
                <a:sym typeface="Wingdings" panose="05000000000000000000" pitchFamily="2" charset="2"/>
              </a:rPr>
              <a:t>€ 100 x 0,79 = 79 pond. </a:t>
            </a:r>
          </a:p>
          <a:p>
            <a:endParaRPr lang="nl-NL" dirty="0">
              <a:sym typeface="Wingdings" panose="05000000000000000000" pitchFamily="2" charset="2"/>
            </a:endParaRPr>
          </a:p>
          <a:p>
            <a:r>
              <a:rPr lang="nl-NL" dirty="0">
                <a:sym typeface="Wingdings" panose="05000000000000000000" pitchFamily="2" charset="2"/>
              </a:rPr>
              <a:t>Jij </a:t>
            </a:r>
            <a:r>
              <a:rPr lang="nl-NL" b="1" u="sng" dirty="0">
                <a:sym typeface="Wingdings" panose="05000000000000000000" pitchFamily="2" charset="2"/>
              </a:rPr>
              <a:t>koopt</a:t>
            </a:r>
            <a:r>
              <a:rPr lang="nl-NL" dirty="0">
                <a:sym typeface="Wingdings" panose="05000000000000000000" pitchFamily="2" charset="2"/>
              </a:rPr>
              <a:t> het </a:t>
            </a:r>
            <a:r>
              <a:rPr lang="nl-NL" b="1" u="sng" dirty="0">
                <a:sym typeface="Wingdings" panose="05000000000000000000" pitchFamily="2" charset="2"/>
              </a:rPr>
              <a:t>vreemde geld in</a:t>
            </a:r>
            <a:r>
              <a:rPr lang="nl-NL" b="1" dirty="0">
                <a:sym typeface="Wingdings" panose="05000000000000000000" pitchFamily="2" charset="2"/>
              </a:rPr>
              <a:t> </a:t>
            </a:r>
            <a:r>
              <a:rPr lang="nl-NL" dirty="0">
                <a:sym typeface="Wingdings" panose="05000000000000000000" pitchFamily="2" charset="2"/>
              </a:rPr>
              <a:t>en krijgt dus de </a:t>
            </a:r>
            <a:r>
              <a:rPr lang="nl-NL" b="1" u="sng" dirty="0">
                <a:sym typeface="Wingdings" panose="05000000000000000000" pitchFamily="2" charset="2"/>
              </a:rPr>
              <a:t>laagste</a:t>
            </a:r>
            <a:r>
              <a:rPr lang="nl-NL" dirty="0">
                <a:sym typeface="Wingdings" panose="05000000000000000000" pitchFamily="2" charset="2"/>
              </a:rPr>
              <a:t> koers vanuit de bank. </a:t>
            </a:r>
          </a:p>
          <a:p>
            <a:endParaRPr lang="nl-NL" dirty="0">
              <a:sym typeface="Wingdings" panose="05000000000000000000" pitchFamily="2" charset="2"/>
            </a:endParaRPr>
          </a:p>
          <a:p>
            <a:r>
              <a:rPr lang="nl-NL" dirty="0">
                <a:sym typeface="Wingdings" panose="05000000000000000000" pitchFamily="2" charset="2"/>
              </a:rPr>
              <a:t>Daarbij betaal je vaak ook </a:t>
            </a:r>
            <a:r>
              <a:rPr lang="nl-NL" b="1" u="sng" dirty="0">
                <a:sym typeface="Wingdings" panose="05000000000000000000" pitchFamily="2" charset="2"/>
              </a:rPr>
              <a:t>extra servicekosten.</a:t>
            </a:r>
            <a:endParaRPr lang="en-NL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368DC4-DDA4-4B7B-B4AD-A5F6376005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6452" y="2744789"/>
            <a:ext cx="6120914" cy="170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3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6885D-3095-42B7-882F-08FDC1FED5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905" y="845387"/>
            <a:ext cx="3470310" cy="1066689"/>
          </a:xfrm>
        </p:spPr>
        <p:txBody>
          <a:bodyPr anchor="b">
            <a:normAutofit/>
          </a:bodyPr>
          <a:lstStyle/>
          <a:p>
            <a:pPr algn="l"/>
            <a:r>
              <a:rPr lang="nl-NL" sz="2400"/>
              <a:t>Importheffing (3/4)</a:t>
            </a:r>
            <a:endParaRPr lang="en-NL" sz="240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CA6D588-00FA-8567-949F-C6FA2815E6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9905" y="2147862"/>
            <a:ext cx="3405573" cy="3499563"/>
          </a:xfrm>
        </p:spPr>
        <p:txBody>
          <a:bodyPr anchor="t">
            <a:normAutofit fontScale="92500" lnSpcReduction="10000"/>
          </a:bodyPr>
          <a:lstStyle/>
          <a:p>
            <a:r>
              <a:rPr lang="nl-NL" sz="1600" dirty="0"/>
              <a:t>Iemand enig idee? </a:t>
            </a:r>
            <a:r>
              <a:rPr lang="nl-NL" sz="1600" dirty="0">
                <a:sym typeface="Wingdings" panose="05000000000000000000" pitchFamily="2" charset="2"/>
              </a:rPr>
              <a:t> </a:t>
            </a:r>
          </a:p>
          <a:p>
            <a:endParaRPr lang="nl-NL" sz="1600" dirty="0">
              <a:sym typeface="Wingdings" panose="05000000000000000000" pitchFamily="2" charset="2"/>
            </a:endParaRPr>
          </a:p>
          <a:p>
            <a:r>
              <a:rPr lang="nl-NL" sz="1600" dirty="0">
                <a:sym typeface="Wingdings" panose="05000000000000000000" pitchFamily="2" charset="2"/>
              </a:rPr>
              <a:t>Stel dat Engeland (zie hiernaast)… </a:t>
            </a:r>
          </a:p>
          <a:p>
            <a:endParaRPr lang="nl-NL" sz="1600" dirty="0">
              <a:sym typeface="Wingdings" panose="05000000000000000000" pitchFamily="2" charset="2"/>
            </a:endParaRPr>
          </a:p>
          <a:p>
            <a:r>
              <a:rPr lang="nl-NL" sz="1600" dirty="0">
                <a:sym typeface="Wingdings" panose="05000000000000000000" pitchFamily="2" charset="2"/>
              </a:rPr>
              <a:t>Nadeel voor EU-consumenten, want… </a:t>
            </a:r>
          </a:p>
          <a:p>
            <a:endParaRPr lang="nl-NL" sz="1600" dirty="0">
              <a:sym typeface="Wingdings" panose="05000000000000000000" pitchFamily="2" charset="2"/>
            </a:endParaRPr>
          </a:p>
          <a:p>
            <a:r>
              <a:rPr lang="nl-NL" sz="1600" dirty="0">
                <a:sym typeface="Wingdings" panose="05000000000000000000" pitchFamily="2" charset="2"/>
              </a:rPr>
              <a:t>Andersom: EU kan het aan Verenigd Koninkrijk opleggen bij sancties. </a:t>
            </a:r>
            <a:endParaRPr lang="nl-NL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BE1C70-25A1-4E78-849D-689E28245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7324" y="297268"/>
            <a:ext cx="6281209" cy="6155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53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F4747-256F-4E7D-9EC0-74BB27356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Concurrentie (4/4)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204493-1F93-43A8-9794-6FDB2E48EA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Wat is concurrentie? </a:t>
            </a:r>
            <a:r>
              <a:rPr lang="nl-NL" dirty="0">
                <a:sym typeface="Wingdings" panose="05000000000000000000" pitchFamily="2" charset="2"/>
              </a:rPr>
              <a:t> </a:t>
            </a:r>
          </a:p>
          <a:p>
            <a:endParaRPr lang="nl-NL" dirty="0">
              <a:sym typeface="Wingdings" panose="05000000000000000000" pitchFamily="2" charset="2"/>
            </a:endParaRPr>
          </a:p>
          <a:p>
            <a:r>
              <a:rPr lang="nl-NL" dirty="0">
                <a:sym typeface="Wingdings" panose="05000000000000000000" pitchFamily="2" charset="2"/>
              </a:rPr>
              <a:t>Hoe kun je als landen</a:t>
            </a:r>
            <a:br>
              <a:rPr lang="nl-NL" dirty="0">
                <a:sym typeface="Wingdings" panose="05000000000000000000" pitchFamily="2" charset="2"/>
              </a:rPr>
            </a:br>
            <a:r>
              <a:rPr lang="nl-NL" dirty="0">
                <a:sym typeface="Wingdings" panose="05000000000000000000" pitchFamily="2" charset="2"/>
              </a:rPr>
              <a:t>onderling concurrentie</a:t>
            </a:r>
            <a:br>
              <a:rPr lang="nl-NL" dirty="0">
                <a:sym typeface="Wingdings" panose="05000000000000000000" pitchFamily="2" charset="2"/>
              </a:rPr>
            </a:br>
            <a:r>
              <a:rPr lang="nl-NL" dirty="0">
                <a:sym typeface="Wingdings" panose="05000000000000000000" pitchFamily="2" charset="2"/>
              </a:rPr>
              <a:t>drijven? </a:t>
            </a:r>
            <a:endParaRPr lang="en-NL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5C66B1-06D7-4010-818F-B77D07A222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634" y="2752724"/>
            <a:ext cx="6991352" cy="349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72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07022A-EA96-48A5-BA10-E811FAA5D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Opdracht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93F74-1DDC-4FD4-8654-8C42349D5A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Maken opdrachten </a:t>
            </a:r>
            <a:r>
              <a:rPr lang="nl-NL" b="1" u="sng" dirty="0"/>
              <a:t>Microsoft Forms</a:t>
            </a:r>
            <a:r>
              <a:rPr lang="nl-NL" b="1" dirty="0"/>
              <a:t> </a:t>
            </a:r>
            <a:r>
              <a:rPr lang="nl-NL" dirty="0"/>
              <a:t>via </a:t>
            </a:r>
            <a:r>
              <a:rPr lang="nl-NL" i="1" dirty="0"/>
              <a:t>Wikiwijs (zie SOM-</a:t>
            </a:r>
            <a:r>
              <a:rPr lang="nl-NL" i="1" dirty="0" err="1"/>
              <a:t>Today</a:t>
            </a:r>
            <a:r>
              <a:rPr lang="nl-NL" i="1" dirty="0"/>
              <a:t>)</a:t>
            </a:r>
            <a:r>
              <a:rPr lang="nl-NL" dirty="0"/>
              <a:t>; </a:t>
            </a:r>
          </a:p>
          <a:p>
            <a:r>
              <a:rPr lang="nl-NL" i="1" dirty="0"/>
              <a:t>Zelfstandig</a:t>
            </a:r>
            <a:r>
              <a:rPr lang="nl-NL" dirty="0"/>
              <a:t> en in </a:t>
            </a:r>
            <a:r>
              <a:rPr lang="nl-NL" b="1" dirty="0"/>
              <a:t>stilte</a:t>
            </a:r>
            <a:r>
              <a:rPr lang="nl-NL" dirty="0"/>
              <a:t>; </a:t>
            </a:r>
          </a:p>
          <a:p>
            <a:r>
              <a:rPr lang="nl-NL" dirty="0"/>
              <a:t>Je hebt hier </a:t>
            </a:r>
            <a:r>
              <a:rPr lang="nl-NL" b="1" dirty="0"/>
              <a:t>50 minuten </a:t>
            </a:r>
            <a:r>
              <a:rPr lang="nl-NL" dirty="0"/>
              <a:t>de </a:t>
            </a:r>
            <a:r>
              <a:rPr lang="nl-NL" i="1" dirty="0"/>
              <a:t>tijd</a:t>
            </a:r>
            <a:r>
              <a:rPr lang="nl-NL" dirty="0"/>
              <a:t> voor;  </a:t>
            </a:r>
          </a:p>
          <a:p>
            <a:r>
              <a:rPr lang="nl-NL" dirty="0"/>
              <a:t>Wanneer je </a:t>
            </a:r>
            <a:r>
              <a:rPr lang="nl-NL" b="1" dirty="0"/>
              <a:t>klaar</a:t>
            </a:r>
            <a:r>
              <a:rPr lang="nl-NL" dirty="0"/>
              <a:t> bent, </a:t>
            </a:r>
            <a:r>
              <a:rPr lang="nl-NL" i="1" dirty="0"/>
              <a:t>maak je een PowerPoint over buitenlandse producten en beschrijf je uit welke landen deze producten komen</a:t>
            </a:r>
            <a:r>
              <a:rPr lang="nl-NL" dirty="0"/>
              <a:t>; </a:t>
            </a:r>
          </a:p>
          <a:p>
            <a:r>
              <a:rPr lang="nl-NL" dirty="0"/>
              <a:t>Je krijgt </a:t>
            </a:r>
            <a:r>
              <a:rPr lang="nl-NL" u="sng" dirty="0"/>
              <a:t>alleen</a:t>
            </a:r>
            <a:r>
              <a:rPr lang="nl-NL" dirty="0"/>
              <a:t> </a:t>
            </a:r>
            <a:r>
              <a:rPr lang="nl-NL" b="1" dirty="0"/>
              <a:t>hulp</a:t>
            </a:r>
            <a:r>
              <a:rPr lang="nl-NL" dirty="0"/>
              <a:t> als je je houd aan de </a:t>
            </a:r>
            <a:r>
              <a:rPr lang="nl-NL" u="sng" dirty="0"/>
              <a:t>gedragsverwachting</a:t>
            </a:r>
            <a:r>
              <a:rPr lang="nl-NL" dirty="0"/>
              <a:t> en een </a:t>
            </a:r>
            <a:r>
              <a:rPr lang="nl-NL" u="sng" dirty="0"/>
              <a:t>vinger opsteekt</a:t>
            </a:r>
            <a:r>
              <a:rPr lang="nl-NL" dirty="0"/>
              <a:t>; </a:t>
            </a:r>
          </a:p>
          <a:p>
            <a:r>
              <a:rPr lang="nl-NL" dirty="0"/>
              <a:t>Als je de opgaven </a:t>
            </a:r>
            <a:r>
              <a:rPr lang="nl-NL" u="sng" dirty="0"/>
              <a:t>hebt ingeleverd</a:t>
            </a:r>
            <a:r>
              <a:rPr lang="nl-NL" dirty="0"/>
              <a:t>, krijg je </a:t>
            </a:r>
            <a:r>
              <a:rPr lang="nl-NL" b="1" dirty="0"/>
              <a:t>feedback</a:t>
            </a:r>
            <a:r>
              <a:rPr lang="nl-NL" dirty="0"/>
              <a:t> over </a:t>
            </a:r>
            <a:r>
              <a:rPr lang="nl-NL" i="1" dirty="0"/>
              <a:t>hoe het is gegaan</a:t>
            </a:r>
            <a:r>
              <a:rPr lang="nl-NL" dirty="0"/>
              <a:t>. </a:t>
            </a:r>
            <a:endParaRPr lang="en-NL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E40898-F0E2-4F48-93AF-376C553959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0762" y="794327"/>
            <a:ext cx="1748657" cy="178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6056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VTI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Arial Nova">
      <a:majorFont>
        <a:latin typeface="Arial Nova Light"/>
        <a:ea typeface=""/>
        <a:cs typeface=""/>
      </a:majorFont>
      <a:minorFont>
        <a:latin typeface="Arial Nova"/>
        <a:ea typeface=""/>
        <a:cs typeface="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VTI" id="{35C4A07C-0176-4A32-9BCB-B016516853F0}" vid="{9B70D35C-BCA8-4715-BB49-8BE54A7FC07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30CB38EC-895A-4F8F-8F75-E263501ABB5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560E646-30AD-4BA0-97EA-A7A07DF549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7E70FC5-1855-47AB-8CE1-CB3C873A8988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{9AA254E4-F54D-4C20-9DF1-71CE37AD4EF4}tf11665031_win32</Template>
  <TotalTime>0</TotalTime>
  <Words>522</Words>
  <Application>Microsoft Office PowerPoint</Application>
  <PresentationFormat>Breedbeeld</PresentationFormat>
  <Paragraphs>69</Paragraphs>
  <Slides>12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7" baseType="lpstr">
      <vt:lpstr>Arial Nova</vt:lpstr>
      <vt:lpstr>Arial Nova Light</vt:lpstr>
      <vt:lpstr>Tahoma</vt:lpstr>
      <vt:lpstr>Wingdings 2</vt:lpstr>
      <vt:lpstr>SlateVTI</vt:lpstr>
      <vt:lpstr>Module H7 Internationale Samenwerking  ‘Brexit’ –  Les 3 &amp; 4 van 6</vt:lpstr>
      <vt:lpstr>Gedragsverwachtingen bij uitleg</vt:lpstr>
      <vt:lpstr>Programma </vt:lpstr>
      <vt:lpstr>Leerdoelen les 3 + 4</vt:lpstr>
      <vt:lpstr>Wat is ‘Brexit’? (1/4) </vt:lpstr>
      <vt:lpstr>Wisselkoers (2/4)</vt:lpstr>
      <vt:lpstr>Importheffing (3/4)</vt:lpstr>
      <vt:lpstr>Concurrentie (4/4)</vt:lpstr>
      <vt:lpstr>Opdracht</vt:lpstr>
      <vt:lpstr>Huiswerk</vt:lpstr>
      <vt:lpstr>Afsluiting en evaluatie</vt:lpstr>
      <vt:lpstr>Fijne dag!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H7  ‘Brexit’ – 1/6</dc:title>
  <dc:creator>stefan van der Kooi</dc:creator>
  <cp:lastModifiedBy>stefan van der Kooi</cp:lastModifiedBy>
  <cp:revision>59</cp:revision>
  <dcterms:created xsi:type="dcterms:W3CDTF">2022-03-14T22:11:13Z</dcterms:created>
  <dcterms:modified xsi:type="dcterms:W3CDTF">2022-06-13T18:39:17Z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