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8" r:id="rId2"/>
    <p:sldId id="289" r:id="rId3"/>
    <p:sldId id="295" r:id="rId4"/>
    <p:sldId id="296" r:id="rId5"/>
    <p:sldId id="290" r:id="rId6"/>
    <p:sldId id="297" r:id="rId7"/>
    <p:sldId id="293" r:id="rId8"/>
    <p:sldId id="294" r:id="rId9"/>
    <p:sldId id="29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9C3FBF7-9BCA-4083-B56E-D1F29F1392DD}">
          <p14:sldIdLst>
            <p14:sldId id="288"/>
            <p14:sldId id="289"/>
            <p14:sldId id="295"/>
            <p14:sldId id="296"/>
            <p14:sldId id="290"/>
            <p14:sldId id="297"/>
            <p14:sldId id="293"/>
            <p14:sldId id="294"/>
            <p14:sldId id="29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</a:ln>
        </p:spPr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</a:ln>
        </p:spPr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e.kahoot.it/share/revision-unit-5-6/943b0a73-a09d-4b66-9c39-1f173cb5600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3A1A79-A5AA-4B24-B822-C4BCE75269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5000" dirty="0" err="1"/>
              <a:t>Welcome</a:t>
            </a:r>
            <a:r>
              <a:rPr lang="nl-NL" sz="5000" dirty="0"/>
              <a:t> 1k</a:t>
            </a:r>
            <a:r>
              <a:rPr lang="nl-NL" sz="5000" dirty="0">
                <a:sym typeface="Wingdings" panose="05000000000000000000" pitchFamily="2" charset="2"/>
              </a:rPr>
              <a:t></a:t>
            </a:r>
            <a:endParaRPr lang="nl-NL" sz="50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4FCB827-BC17-497F-804C-06A91477E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5045" y="4572000"/>
            <a:ext cx="8045373" cy="2149475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nl-NL" sz="3000" dirty="0"/>
              <a:t>SIT DOWN.</a:t>
            </a:r>
          </a:p>
          <a:p>
            <a:pPr marL="457200" indent="-457200">
              <a:buAutoNum type="arabicPeriod"/>
            </a:pPr>
            <a:r>
              <a:rPr lang="nl-NL" sz="3000" dirty="0"/>
              <a:t>Put </a:t>
            </a:r>
            <a:r>
              <a:rPr lang="nl-NL" sz="3000" dirty="0" err="1"/>
              <a:t>your</a:t>
            </a:r>
            <a:r>
              <a:rPr lang="nl-NL" sz="3000" dirty="0"/>
              <a:t> </a:t>
            </a:r>
            <a:r>
              <a:rPr lang="nl-NL" sz="3000" dirty="0" err="1"/>
              <a:t>things</a:t>
            </a:r>
            <a:r>
              <a:rPr lang="nl-NL" sz="3000" dirty="0"/>
              <a:t>(laptop, </a:t>
            </a:r>
            <a:r>
              <a:rPr lang="nl-NL" sz="3000" dirty="0" err="1"/>
              <a:t>pencil</a:t>
            </a:r>
            <a:r>
              <a:rPr lang="nl-NL" sz="3000" dirty="0"/>
              <a:t> case, notebook, etc. on </a:t>
            </a:r>
            <a:r>
              <a:rPr lang="nl-NL" sz="3000" dirty="0" err="1"/>
              <a:t>the</a:t>
            </a:r>
            <a:r>
              <a:rPr lang="nl-NL" sz="3000" dirty="0"/>
              <a:t> </a:t>
            </a:r>
            <a:r>
              <a:rPr lang="nl-NL" sz="3000" dirty="0" err="1"/>
              <a:t>table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2428880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90E30-3D3E-47A1-8E08-A32D3C898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err="1"/>
              <a:t>Lesson</a:t>
            </a:r>
            <a:r>
              <a:rPr lang="nl-NL" sz="4000" dirty="0"/>
              <a:t> </a:t>
            </a:r>
            <a:r>
              <a:rPr lang="nl-NL" sz="4000" dirty="0" err="1"/>
              <a:t>programme</a:t>
            </a:r>
            <a:endParaRPr lang="nl-NL" sz="40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13BE5D-495F-4812-A7AD-C49B1CB53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79713"/>
            <a:ext cx="10178322" cy="4199879"/>
          </a:xfrm>
        </p:spPr>
        <p:txBody>
          <a:bodyPr/>
          <a:lstStyle/>
          <a:p>
            <a:r>
              <a:rPr lang="nl-NL" sz="3000" dirty="0" err="1"/>
              <a:t>Grammar</a:t>
            </a:r>
            <a:r>
              <a:rPr lang="nl-NL" sz="3000" dirty="0"/>
              <a:t> </a:t>
            </a:r>
            <a:r>
              <a:rPr lang="nl-NL" sz="3000" dirty="0" err="1"/>
              <a:t>and</a:t>
            </a:r>
            <a:r>
              <a:rPr lang="nl-NL" sz="3000" dirty="0"/>
              <a:t> </a:t>
            </a:r>
            <a:r>
              <a:rPr lang="nl-NL" sz="3000" dirty="0" err="1"/>
              <a:t>Vocabulary</a:t>
            </a:r>
            <a:r>
              <a:rPr lang="nl-NL" sz="3000" dirty="0"/>
              <a:t> </a:t>
            </a:r>
            <a:r>
              <a:rPr lang="nl-NL" sz="3000" dirty="0" err="1"/>
              <a:t>Revision</a:t>
            </a:r>
            <a:br>
              <a:rPr lang="nl-NL" sz="3000" dirty="0"/>
            </a:br>
            <a:r>
              <a:rPr lang="nl-NL" sz="3000" dirty="0"/>
              <a:t>Unit 5 &amp; 6</a:t>
            </a:r>
          </a:p>
          <a:p>
            <a:r>
              <a:rPr lang="nl-NL" sz="3000" dirty="0" err="1"/>
              <a:t>Work</a:t>
            </a:r>
            <a:r>
              <a:rPr lang="nl-NL" sz="3000" dirty="0"/>
              <a:t> </a:t>
            </a:r>
            <a:r>
              <a:rPr lang="nl-NL" sz="3000" dirty="0" err="1"/>
              <a:t>individually</a:t>
            </a:r>
            <a:r>
              <a:rPr lang="nl-NL" sz="3000" dirty="0"/>
              <a:t> on Wikiwijs: </a:t>
            </a:r>
          </a:p>
          <a:p>
            <a:pPr marL="0" indent="0">
              <a:buNone/>
            </a:pPr>
            <a:r>
              <a:rPr lang="nl-NL" sz="3000" dirty="0"/>
              <a:t>Complete </a:t>
            </a:r>
            <a:r>
              <a:rPr lang="nl-NL" sz="3000" dirty="0" err="1"/>
              <a:t>lesson</a:t>
            </a:r>
            <a:r>
              <a:rPr lang="nl-NL" sz="3000" dirty="0"/>
              <a:t> </a:t>
            </a:r>
            <a:r>
              <a:rPr lang="nl-NL" sz="3000" dirty="0" err="1"/>
              <a:t>phase</a:t>
            </a:r>
            <a:r>
              <a:rPr lang="nl-NL" sz="3000" dirty="0"/>
              <a:t> 1-7</a:t>
            </a:r>
          </a:p>
          <a:p>
            <a:pPr marL="0" indent="0">
              <a:buNone/>
            </a:pPr>
            <a:r>
              <a:rPr lang="nl-NL" sz="3000" dirty="0" err="1"/>
              <a:t>Phase</a:t>
            </a:r>
            <a:r>
              <a:rPr lang="nl-NL" sz="3000" dirty="0"/>
              <a:t> 4</a:t>
            </a:r>
            <a:r>
              <a:rPr lang="nl-NL" sz="3000" dirty="0">
                <a:sym typeface="Wingdings" panose="05000000000000000000" pitchFamily="2" charset="2"/>
              </a:rPr>
              <a:t> </a:t>
            </a:r>
            <a:r>
              <a:rPr lang="nl-NL" sz="3000" dirty="0" err="1">
                <a:sym typeface="Wingdings" panose="05000000000000000000" pitchFamily="2" charset="2"/>
              </a:rPr>
              <a:t>Instruction</a:t>
            </a:r>
            <a:endParaRPr lang="nl-NL" sz="3000" dirty="0">
              <a:sym typeface="Wingdings" panose="05000000000000000000" pitchFamily="2" charset="2"/>
            </a:endParaRPr>
          </a:p>
          <a:p>
            <a:r>
              <a:rPr lang="nl-NL" sz="3000" dirty="0" err="1"/>
              <a:t>Homework</a:t>
            </a:r>
            <a:endParaRPr lang="nl-NL" sz="3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3853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DD535C-B597-43A4-9679-DE8822708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nl-NL" sz="5400"/>
              <a:t>Lesson goal</a:t>
            </a:r>
          </a:p>
        </p:txBody>
      </p:sp>
      <p:sp>
        <p:nvSpPr>
          <p:cNvPr id="73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2E4039-58F2-465A-9725-65E0691C9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nl-NL" sz="2200" dirty="0"/>
              <a:t>The student has </a:t>
            </a:r>
            <a:r>
              <a:rPr lang="nl-NL" sz="2200" dirty="0" err="1"/>
              <a:t>revised</a:t>
            </a:r>
            <a:r>
              <a:rPr lang="nl-NL" sz="2200" dirty="0"/>
              <a:t> </a:t>
            </a:r>
            <a:r>
              <a:rPr lang="nl-NL" sz="2200" dirty="0" err="1"/>
              <a:t>individually</a:t>
            </a:r>
            <a:r>
              <a:rPr lang="nl-NL" sz="2200" dirty="0"/>
              <a:t> </a:t>
            </a:r>
            <a:r>
              <a:rPr lang="nl-NL" sz="2200" dirty="0" err="1"/>
              <a:t>the</a:t>
            </a:r>
            <a:r>
              <a:rPr lang="nl-NL" sz="2200" dirty="0"/>
              <a:t> </a:t>
            </a:r>
            <a:r>
              <a:rPr lang="nl-NL" sz="2200" dirty="0" err="1"/>
              <a:t>grammar</a:t>
            </a:r>
            <a:r>
              <a:rPr lang="nl-NL" sz="2200" dirty="0"/>
              <a:t> </a:t>
            </a:r>
            <a:r>
              <a:rPr lang="nl-NL" sz="2200" dirty="0" err="1"/>
              <a:t>and</a:t>
            </a:r>
            <a:r>
              <a:rPr lang="nl-NL" sz="2200" dirty="0"/>
              <a:t> </a:t>
            </a:r>
            <a:r>
              <a:rPr lang="nl-NL" sz="2200" dirty="0" err="1"/>
              <a:t>vocabulary</a:t>
            </a:r>
            <a:r>
              <a:rPr lang="nl-NL" sz="2200" dirty="0"/>
              <a:t> in unit 5( 5.1, 5.2, 5.5) </a:t>
            </a:r>
            <a:r>
              <a:rPr lang="nl-NL" sz="2200" dirty="0" err="1"/>
              <a:t>and</a:t>
            </a:r>
            <a:r>
              <a:rPr lang="nl-NL" sz="2200" dirty="0"/>
              <a:t> 6(6.1,6.2) </a:t>
            </a:r>
            <a:r>
              <a:rPr lang="nl-NL" sz="2200" dirty="0" err="1"/>
              <a:t>by</a:t>
            </a:r>
            <a:r>
              <a:rPr lang="nl-NL" sz="2200" dirty="0"/>
              <a:t> </a:t>
            </a:r>
            <a:r>
              <a:rPr lang="nl-NL" sz="2200" dirty="0" err="1"/>
              <a:t>using</a:t>
            </a:r>
            <a:r>
              <a:rPr lang="nl-NL" sz="2200" dirty="0"/>
              <a:t> </a:t>
            </a:r>
            <a:r>
              <a:rPr lang="nl-NL" sz="2200" dirty="0" err="1"/>
              <a:t>and</a:t>
            </a:r>
            <a:r>
              <a:rPr lang="nl-NL" sz="2200" dirty="0"/>
              <a:t> </a:t>
            </a:r>
            <a:r>
              <a:rPr lang="nl-NL" sz="2200" dirty="0" err="1"/>
              <a:t>practising</a:t>
            </a:r>
            <a:r>
              <a:rPr lang="nl-NL" sz="2200" dirty="0"/>
              <a:t> </a:t>
            </a:r>
            <a:r>
              <a:rPr lang="nl-NL" sz="2200" dirty="0" err="1"/>
              <a:t>with</a:t>
            </a:r>
            <a:r>
              <a:rPr lang="nl-NL" sz="2200" dirty="0"/>
              <a:t> </a:t>
            </a:r>
            <a:r>
              <a:rPr lang="nl-NL" sz="2200" dirty="0" err="1"/>
              <a:t>the</a:t>
            </a:r>
            <a:r>
              <a:rPr lang="nl-NL" sz="2200" dirty="0"/>
              <a:t> </a:t>
            </a:r>
            <a:r>
              <a:rPr lang="nl-NL" sz="2200" dirty="0" err="1"/>
              <a:t>material</a:t>
            </a:r>
            <a:r>
              <a:rPr lang="nl-NL" sz="2200" dirty="0"/>
              <a:t> </a:t>
            </a:r>
            <a:r>
              <a:rPr lang="nl-NL" sz="2200" dirty="0" err="1"/>
              <a:t>available</a:t>
            </a:r>
            <a:r>
              <a:rPr lang="nl-NL" sz="2200" dirty="0"/>
              <a:t> on </a:t>
            </a:r>
            <a:r>
              <a:rPr lang="nl-NL" sz="2200" dirty="0" err="1"/>
              <a:t>WikiWijs</a:t>
            </a:r>
            <a:r>
              <a:rPr lang="nl-NL" sz="2200" dirty="0"/>
              <a:t>.</a:t>
            </a:r>
          </a:p>
        </p:txBody>
      </p:sp>
      <p:pic>
        <p:nvPicPr>
          <p:cNvPr id="2050" name="Picture 2" descr="Homeschool Goal Setting: The Fun Way | Time4Learning">
            <a:extLst>
              <a:ext uri="{FF2B5EF4-FFF2-40B4-BE49-F238E27FC236}">
                <a16:creationId xmlns:a16="http://schemas.microsoft.com/office/drawing/2014/main" id="{744B8158-A9FD-4F32-873E-6C7252E28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96480" y="2517694"/>
            <a:ext cx="4161536" cy="26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33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615A5D-88E9-4854-81C7-A5D19F9DE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Subgoals</a:t>
            </a:r>
            <a:r>
              <a:rPr lang="nl-NL" dirty="0"/>
              <a:t> PER UNIT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579E97-43CA-42D7-BBA8-50FFE992C0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5.1: The student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</a:t>
            </a:r>
            <a:r>
              <a:rPr lang="nl-NL" dirty="0" err="1"/>
              <a:t>language</a:t>
            </a:r>
            <a:r>
              <a:rPr lang="nl-NL" dirty="0"/>
              <a:t> </a:t>
            </a:r>
            <a:r>
              <a:rPr lang="nl-NL" dirty="0" err="1"/>
              <a:t>related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types of school, </a:t>
            </a:r>
            <a:r>
              <a:rPr lang="nl-NL" dirty="0" err="1"/>
              <a:t>exams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tests.</a:t>
            </a:r>
          </a:p>
          <a:p>
            <a:r>
              <a:rPr lang="nl-NL" dirty="0"/>
              <a:t>5.2: The student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express</a:t>
            </a:r>
            <a:r>
              <a:rPr lang="nl-NL" dirty="0"/>
              <a:t> </a:t>
            </a:r>
            <a:r>
              <a:rPr lang="nl-NL" dirty="0" err="1"/>
              <a:t>obligation</a:t>
            </a:r>
            <a:r>
              <a:rPr lang="nl-NL" dirty="0"/>
              <a:t>(verplichting), </a:t>
            </a:r>
            <a:r>
              <a:rPr lang="nl-NL" dirty="0" err="1"/>
              <a:t>prohibition</a:t>
            </a:r>
            <a:r>
              <a:rPr lang="nl-NL" dirty="0"/>
              <a:t>(verbod)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give</a:t>
            </a:r>
            <a:r>
              <a:rPr lang="nl-NL" dirty="0"/>
              <a:t> </a:t>
            </a:r>
            <a:r>
              <a:rPr lang="nl-NL" dirty="0" err="1"/>
              <a:t>advice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present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future</a:t>
            </a:r>
            <a:r>
              <a:rPr lang="nl-NL" dirty="0"/>
              <a:t>.</a:t>
            </a:r>
          </a:p>
          <a:p>
            <a:r>
              <a:rPr lang="nl-NL" dirty="0"/>
              <a:t>5.5: The student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</a:t>
            </a:r>
            <a:r>
              <a:rPr lang="nl-NL" i="1" dirty="0" err="1"/>
              <a:t>be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i="1" dirty="0" err="1"/>
              <a:t>can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Past Simple.</a:t>
            </a:r>
          </a:p>
          <a:p>
            <a:r>
              <a:rPr lang="nl-NL" dirty="0"/>
              <a:t>6.1: The student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</a:t>
            </a:r>
            <a:r>
              <a:rPr lang="nl-NL" dirty="0" err="1"/>
              <a:t>language</a:t>
            </a:r>
            <a:r>
              <a:rPr lang="nl-NL" dirty="0"/>
              <a:t> </a:t>
            </a:r>
            <a:r>
              <a:rPr lang="nl-NL" dirty="0" err="1"/>
              <a:t>related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sports</a:t>
            </a:r>
            <a:r>
              <a:rPr lang="nl-NL" dirty="0"/>
              <a:t>.</a:t>
            </a:r>
          </a:p>
          <a:p>
            <a:r>
              <a:rPr lang="nl-NL" dirty="0"/>
              <a:t>6.2:The student </a:t>
            </a:r>
            <a:r>
              <a:rPr lang="nl-NL" dirty="0" err="1"/>
              <a:t>can</a:t>
            </a:r>
            <a:r>
              <a:rPr lang="nl-NL" dirty="0"/>
              <a:t> make </a:t>
            </a:r>
            <a:r>
              <a:rPr lang="nl-NL" dirty="0" err="1"/>
              <a:t>affirmative</a:t>
            </a:r>
            <a:r>
              <a:rPr lang="nl-NL" dirty="0"/>
              <a:t> Past Simple </a:t>
            </a:r>
            <a:r>
              <a:rPr lang="nl-NL" dirty="0" err="1"/>
              <a:t>sentences</a:t>
            </a:r>
            <a:r>
              <a:rPr lang="nl-NL" dirty="0"/>
              <a:t> </a:t>
            </a:r>
            <a:r>
              <a:rPr lang="nl-NL" dirty="0" err="1"/>
              <a:t>using</a:t>
            </a:r>
            <a:r>
              <a:rPr lang="nl-NL" dirty="0"/>
              <a:t> common </a:t>
            </a:r>
            <a:r>
              <a:rPr lang="nl-NL" dirty="0" err="1"/>
              <a:t>regular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irregular</a:t>
            </a:r>
            <a:r>
              <a:rPr lang="nl-NL" dirty="0"/>
              <a:t> </a:t>
            </a:r>
            <a:r>
              <a:rPr lang="nl-NL" dirty="0" err="1"/>
              <a:t>verbs</a:t>
            </a:r>
            <a:r>
              <a:rPr lang="nl-NL" dirty="0"/>
              <a:t>.</a:t>
            </a:r>
          </a:p>
        </p:txBody>
      </p:sp>
      <p:pic>
        <p:nvPicPr>
          <p:cNvPr id="3074" name="Picture 2" descr="What Is GDPR Compliance | Mailgun">
            <a:extLst>
              <a:ext uri="{FF2B5EF4-FFF2-40B4-BE49-F238E27FC236}">
                <a16:creationId xmlns:a16="http://schemas.microsoft.com/office/drawing/2014/main" id="{E71D4820-BB00-44D9-91CD-D0172F503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299" y="4714240"/>
            <a:ext cx="3073340" cy="204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184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0BA7D2-07D3-41FF-8A23-DF87A4AC1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nl-NL" sz="5000"/>
              <a:t>Fase 2: refresh your memory</a:t>
            </a:r>
          </a:p>
        </p:txBody>
      </p:sp>
      <p:sp>
        <p:nvSpPr>
          <p:cNvPr id="75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D8D150-B219-4A8F-A382-0525CA1569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nl-NL" sz="2200" dirty="0"/>
              <a:t>Watch </a:t>
            </a:r>
            <a:r>
              <a:rPr lang="nl-NL" sz="2200" dirty="0" err="1"/>
              <a:t>the</a:t>
            </a:r>
            <a:r>
              <a:rPr lang="nl-NL" sz="2200" dirty="0"/>
              <a:t> </a:t>
            </a:r>
            <a:r>
              <a:rPr lang="nl-NL" sz="2200" dirty="0" err="1"/>
              <a:t>educational</a:t>
            </a:r>
            <a:r>
              <a:rPr lang="nl-NL" sz="2200" dirty="0"/>
              <a:t> videoclip </a:t>
            </a:r>
            <a:r>
              <a:rPr lang="nl-NL" sz="2200" dirty="0" err="1"/>
              <a:t>about</a:t>
            </a:r>
            <a:r>
              <a:rPr lang="nl-NL" sz="2200" dirty="0"/>
              <a:t> </a:t>
            </a:r>
            <a:r>
              <a:rPr lang="nl-NL" sz="2200" dirty="0" err="1"/>
              <a:t>the</a:t>
            </a:r>
            <a:r>
              <a:rPr lang="nl-NL" sz="2200" dirty="0"/>
              <a:t> </a:t>
            </a:r>
            <a:r>
              <a:rPr lang="nl-NL" sz="2200" dirty="0" err="1"/>
              <a:t>following</a:t>
            </a:r>
            <a:r>
              <a:rPr lang="nl-NL" sz="2200" dirty="0"/>
              <a:t> </a:t>
            </a:r>
            <a:r>
              <a:rPr lang="nl-NL" sz="2200" dirty="0" err="1"/>
              <a:t>Grammar</a:t>
            </a:r>
            <a:r>
              <a:rPr lang="nl-NL" sz="2200" dirty="0"/>
              <a:t> subjects:</a:t>
            </a:r>
            <a:br>
              <a:rPr lang="nl-NL" sz="2200" dirty="0"/>
            </a:br>
            <a:r>
              <a:rPr lang="nl-NL" sz="2200" dirty="0"/>
              <a:t>1. Must/</a:t>
            </a:r>
            <a:r>
              <a:rPr lang="nl-NL" sz="2200" dirty="0" err="1"/>
              <a:t>mustn</a:t>
            </a:r>
            <a:r>
              <a:rPr lang="nl-NL" sz="2200" dirty="0"/>
              <a:t>’ t, </a:t>
            </a:r>
            <a:r>
              <a:rPr lang="nl-NL" sz="2200" dirty="0" err="1"/>
              <a:t>should</a:t>
            </a:r>
            <a:r>
              <a:rPr lang="nl-NL" sz="2200" dirty="0"/>
              <a:t>/</a:t>
            </a:r>
            <a:r>
              <a:rPr lang="nl-NL" sz="2200" dirty="0" err="1"/>
              <a:t>shouldn</a:t>
            </a:r>
            <a:r>
              <a:rPr lang="nl-NL" sz="2200" dirty="0"/>
              <a:t>’ t (Unit 5.2)</a:t>
            </a:r>
            <a:br>
              <a:rPr lang="nl-NL" sz="2200" dirty="0"/>
            </a:br>
            <a:r>
              <a:rPr lang="nl-NL" sz="2200" dirty="0"/>
              <a:t>2. Past Simple: was/</a:t>
            </a:r>
            <a:r>
              <a:rPr lang="nl-NL" sz="2200" dirty="0" err="1"/>
              <a:t>were</a:t>
            </a:r>
            <a:r>
              <a:rPr lang="nl-NL" sz="2200" dirty="0"/>
              <a:t>, </a:t>
            </a:r>
            <a:r>
              <a:rPr lang="nl-NL" sz="2200" dirty="0" err="1"/>
              <a:t>could</a:t>
            </a:r>
            <a:r>
              <a:rPr lang="nl-NL" sz="2200" dirty="0"/>
              <a:t>(Unit 5.5)</a:t>
            </a:r>
            <a:br>
              <a:rPr lang="nl-NL" sz="2200" dirty="0"/>
            </a:br>
            <a:r>
              <a:rPr lang="nl-NL" sz="2200" dirty="0"/>
              <a:t>3.Past Simple: </a:t>
            </a:r>
            <a:r>
              <a:rPr lang="nl-NL" sz="2200" dirty="0" err="1"/>
              <a:t>affirmative</a:t>
            </a:r>
            <a:r>
              <a:rPr lang="nl-NL" sz="2200" dirty="0"/>
              <a:t> statements </a:t>
            </a:r>
            <a:r>
              <a:rPr lang="nl-NL" sz="2200" dirty="0" err="1"/>
              <a:t>with</a:t>
            </a:r>
            <a:r>
              <a:rPr lang="nl-NL" sz="2200" dirty="0"/>
              <a:t> </a:t>
            </a:r>
            <a:r>
              <a:rPr lang="nl-NL" sz="2200" dirty="0" err="1"/>
              <a:t>regular</a:t>
            </a:r>
            <a:r>
              <a:rPr lang="nl-NL" sz="2200" dirty="0"/>
              <a:t> </a:t>
            </a:r>
            <a:r>
              <a:rPr lang="nl-NL" sz="2200" dirty="0" err="1"/>
              <a:t>and</a:t>
            </a:r>
            <a:r>
              <a:rPr lang="nl-NL" sz="2200" dirty="0"/>
              <a:t> </a:t>
            </a:r>
            <a:r>
              <a:rPr lang="nl-NL" sz="2200" dirty="0" err="1"/>
              <a:t>irregular</a:t>
            </a:r>
            <a:r>
              <a:rPr lang="nl-NL" sz="2200" dirty="0"/>
              <a:t> </a:t>
            </a:r>
            <a:r>
              <a:rPr lang="nl-NL" sz="2200" dirty="0" err="1"/>
              <a:t>verbs</a:t>
            </a:r>
            <a:r>
              <a:rPr lang="nl-NL" sz="2200" dirty="0"/>
              <a:t>(6.2)</a:t>
            </a:r>
          </a:p>
          <a:p>
            <a:endParaRPr lang="nl-NL" sz="2200" dirty="0"/>
          </a:p>
          <a:p>
            <a:pPr marL="0" indent="0">
              <a:buNone/>
            </a:pPr>
            <a:endParaRPr lang="nl-NL" sz="2200" dirty="0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109D8055-7AB8-469F-9508-018BEAB6C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67538" y="1953352"/>
            <a:ext cx="4690478" cy="3529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828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55208-7A31-488B-B93C-8E2101F90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3: </a:t>
            </a:r>
            <a:r>
              <a:rPr lang="nl-NL" dirty="0" err="1"/>
              <a:t>Practice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107D68-C228-45F8-8D3B-E913EFDAF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/>
              <a:t>Focus Review 5: VOCABULARY AND GRAMMAR</a:t>
            </a:r>
            <a:br>
              <a:rPr lang="en-US" sz="2700" dirty="0"/>
            </a:br>
            <a:r>
              <a:rPr lang="en-US" sz="2700" dirty="0"/>
              <a:t>--&gt;Do exercises 2, 3 and 4 on page 70</a:t>
            </a:r>
            <a:br>
              <a:rPr lang="en-US" sz="2700" dirty="0"/>
            </a:br>
            <a:br>
              <a:rPr lang="en-US" sz="2700" dirty="0"/>
            </a:br>
            <a:endParaRPr lang="en-US" sz="2700" dirty="0"/>
          </a:p>
          <a:p>
            <a:r>
              <a:rPr lang="en-US" sz="2700" dirty="0"/>
              <a:t>Focus Review 6: VOCABULARY AND GRAMMAR</a:t>
            </a:r>
            <a:br>
              <a:rPr lang="en-US" sz="2700" dirty="0"/>
            </a:br>
            <a:r>
              <a:rPr lang="en-US" sz="2700" dirty="0"/>
              <a:t>--&gt;Do exercises 1 and 3 on page 82</a:t>
            </a:r>
            <a:endParaRPr lang="nl-NL" sz="2700" dirty="0"/>
          </a:p>
        </p:txBody>
      </p:sp>
    </p:spTree>
    <p:extLst>
      <p:ext uri="{BB962C8B-B14F-4D97-AF65-F5344CB8AC3E}">
        <p14:creationId xmlns:p14="http://schemas.microsoft.com/office/powerpoint/2010/main" val="2293935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4ABA9-CCA0-4CC0-B090-5A05CA50D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6: </a:t>
            </a:r>
            <a:r>
              <a:rPr lang="nl-NL" dirty="0" err="1"/>
              <a:t>Kahoot</a:t>
            </a:r>
            <a:r>
              <a:rPr lang="nl-NL" dirty="0"/>
              <a:t> quiz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2D2C93-7997-47CF-AD0C-7669D6D96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/>
              <a:t>They say practice makes perfect.  And it is often true!  Via this link, you can </a:t>
            </a:r>
            <a:r>
              <a:rPr lang="en-US" sz="2700" dirty="0" err="1"/>
              <a:t>practise</a:t>
            </a:r>
            <a:r>
              <a:rPr lang="en-US" sz="2700" dirty="0"/>
              <a:t> more the grammar and vocabulary of units 5.1, 5.2, 5.5, 6.1 and 6.2.</a:t>
            </a:r>
          </a:p>
          <a:p>
            <a:endParaRPr lang="en-US" sz="2700" dirty="0"/>
          </a:p>
          <a:p>
            <a:r>
              <a:rPr lang="en-US" sz="2700" dirty="0"/>
              <a:t>Kahoot link: </a:t>
            </a:r>
            <a:r>
              <a:rPr lang="en-US" sz="2700" dirty="0">
                <a:hlinkClick r:id="rId2"/>
              </a:rPr>
              <a:t>https://create.kahoot.it/share/revision-unit-5-6/943b0a73-a09d-4b66-9c39-1f173cb56001</a:t>
            </a:r>
            <a:r>
              <a:rPr lang="en-US" sz="2700" dirty="0"/>
              <a:t> </a:t>
            </a:r>
            <a:endParaRPr lang="nl-NL" sz="2700" dirty="0"/>
          </a:p>
        </p:txBody>
      </p:sp>
    </p:spTree>
    <p:extLst>
      <p:ext uri="{BB962C8B-B14F-4D97-AF65-F5344CB8AC3E}">
        <p14:creationId xmlns:p14="http://schemas.microsoft.com/office/powerpoint/2010/main" val="1085888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4B305-E467-47AF-95B1-694EADD5F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7: </a:t>
            </a:r>
            <a:r>
              <a:rPr lang="nl-NL" dirty="0" err="1"/>
              <a:t>evaluate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C7D061-44EC-4AE8-A919-5C74BD1F6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700" dirty="0"/>
              <a:t>Do </a:t>
            </a:r>
            <a:r>
              <a:rPr lang="nl-NL" sz="2700" dirty="0" err="1"/>
              <a:t>the</a:t>
            </a:r>
            <a:r>
              <a:rPr lang="nl-NL" sz="2700" dirty="0"/>
              <a:t> mini </a:t>
            </a:r>
            <a:r>
              <a:rPr lang="nl-NL" sz="2700" dirty="0" err="1"/>
              <a:t>revision</a:t>
            </a:r>
            <a:r>
              <a:rPr lang="nl-NL" sz="2700" dirty="0"/>
              <a:t> quiz Unit 5 &amp; 6(Wikiwijs).</a:t>
            </a:r>
          </a:p>
          <a:p>
            <a:r>
              <a:rPr lang="nl-NL" sz="2700" dirty="0" err="1"/>
              <a:t>Fill</a:t>
            </a:r>
            <a:r>
              <a:rPr lang="nl-NL" sz="2700" dirty="0"/>
              <a:t> in </a:t>
            </a:r>
            <a:r>
              <a:rPr lang="nl-NL" sz="2700" dirty="0" err="1"/>
              <a:t>the</a:t>
            </a:r>
            <a:r>
              <a:rPr lang="nl-NL" sz="2700" dirty="0"/>
              <a:t> </a:t>
            </a:r>
            <a:r>
              <a:rPr lang="nl-NL" sz="2700" dirty="0" err="1"/>
              <a:t>evaluation</a:t>
            </a:r>
            <a:r>
              <a:rPr lang="nl-NL" sz="2700" dirty="0"/>
              <a:t> survey(Wikiwijs).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2895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493D425-F5F3-4AAB-8A01-669E25512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nl-NL" sz="5400"/>
              <a:t>Homework</a:t>
            </a:r>
          </a:p>
        </p:txBody>
      </p:sp>
      <p:sp>
        <p:nvSpPr>
          <p:cNvPr id="73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D58379-560F-4CA3-AEA8-5C81EAA04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nl-NL" sz="2500" dirty="0"/>
              <a:t>The </a:t>
            </a:r>
            <a:r>
              <a:rPr lang="nl-NL" sz="2500" dirty="0" err="1"/>
              <a:t>work</a:t>
            </a:r>
            <a:r>
              <a:rPr lang="nl-NL" sz="2500" dirty="0"/>
              <a:t> </a:t>
            </a:r>
            <a:r>
              <a:rPr lang="nl-NL" sz="2500" dirty="0" err="1"/>
              <a:t>that</a:t>
            </a:r>
            <a:r>
              <a:rPr lang="nl-NL" sz="2500" dirty="0"/>
              <a:t> </a:t>
            </a:r>
            <a:r>
              <a:rPr lang="nl-NL" sz="2500" dirty="0" err="1"/>
              <a:t>you</a:t>
            </a:r>
            <a:r>
              <a:rPr lang="nl-NL" sz="2500" dirty="0"/>
              <a:t> </a:t>
            </a:r>
            <a:r>
              <a:rPr lang="nl-NL" sz="2500" dirty="0" err="1"/>
              <a:t>haven’t</a:t>
            </a:r>
            <a:r>
              <a:rPr lang="nl-NL" sz="2500" dirty="0"/>
              <a:t> </a:t>
            </a:r>
            <a:r>
              <a:rPr lang="nl-NL" sz="2500" dirty="0" err="1"/>
              <a:t>finished</a:t>
            </a:r>
            <a:r>
              <a:rPr lang="nl-NL" sz="2500" dirty="0"/>
              <a:t> on </a:t>
            </a:r>
            <a:r>
              <a:rPr lang="nl-NL" sz="2500" dirty="0" err="1"/>
              <a:t>WikiWijs</a:t>
            </a:r>
            <a:r>
              <a:rPr lang="nl-NL" sz="2500" dirty="0"/>
              <a:t>, </a:t>
            </a:r>
            <a:r>
              <a:rPr lang="nl-NL" sz="2500" dirty="0" err="1"/>
              <a:t>you</a:t>
            </a:r>
            <a:r>
              <a:rPr lang="nl-NL" sz="2500" dirty="0"/>
              <a:t> must finish at home.</a:t>
            </a:r>
          </a:p>
        </p:txBody>
      </p:sp>
      <p:pic>
        <p:nvPicPr>
          <p:cNvPr id="5122" name="Picture 2" descr="Clipart Homework Monitor - Cartoon Image Of Homework PNG Image |  Transparent PNG Free Download on SeekPNG">
            <a:extLst>
              <a:ext uri="{FF2B5EF4-FFF2-40B4-BE49-F238E27FC236}">
                <a16:creationId xmlns:a16="http://schemas.microsoft.com/office/drawing/2014/main" id="{0D149E4A-7CBE-419F-8DA4-9D8653367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5040" y="1901689"/>
            <a:ext cx="4252976" cy="426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089464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0</TotalTime>
  <Words>369</Words>
  <Application>Microsoft Office PowerPoint</Application>
  <PresentationFormat>Breedbeeld</PresentationFormat>
  <Paragraphs>31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Gill Sans MT</vt:lpstr>
      <vt:lpstr>Impact</vt:lpstr>
      <vt:lpstr>Badge</vt:lpstr>
      <vt:lpstr>Welcome 1k</vt:lpstr>
      <vt:lpstr>Lesson programme</vt:lpstr>
      <vt:lpstr>Lesson goal</vt:lpstr>
      <vt:lpstr>Subgoals PER UNIT</vt:lpstr>
      <vt:lpstr>Fase 2: refresh your memory</vt:lpstr>
      <vt:lpstr>Fase 3: Practice</vt:lpstr>
      <vt:lpstr>Fase 6: Kahoot quiz</vt:lpstr>
      <vt:lpstr>Fase 7: evaluate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programme</dc:title>
  <dc:creator>Violetta Galavanidou (0965649)</dc:creator>
  <cp:lastModifiedBy>Violetta Galavanidou (0965649)</cp:lastModifiedBy>
  <cp:revision>6</cp:revision>
  <dcterms:created xsi:type="dcterms:W3CDTF">2021-11-29T15:40:00Z</dcterms:created>
  <dcterms:modified xsi:type="dcterms:W3CDTF">2022-03-08T22:53:27Z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AF44AD832E1B490598E0E16581E70E0E</vt:lpwstr>
  </property>
  <property fmtid="{D5CDD505-2E9C-101B-9397-08002B2CF9AE}" pid="3" name="KSOProductBuildVer">
    <vt:lpwstr>1033-11.2.0.10308</vt:lpwstr>
  </property>
</Properties>
</file>