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565" r:id="rId2"/>
    <p:sldId id="566" r:id="rId3"/>
    <p:sldId id="567" r:id="rId4"/>
    <p:sldId id="568" r:id="rId5"/>
    <p:sldId id="57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072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9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512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8044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9355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4280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434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6221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67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12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32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59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14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3080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213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874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773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753D7-B09D-48DB-8D0C-DCA08AE7129B}" type="datetimeFigureOut">
              <a:rPr lang="nl-NL" smtClean="0"/>
              <a:t>7-3-2022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5185-A00C-46F5-8E62-D23069D6D0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8111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BB6B4-D8A0-4D92-8EBD-600BE0B08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7669" y="1669291"/>
            <a:ext cx="7177046" cy="2819402"/>
          </a:xfrm>
        </p:spPr>
        <p:txBody>
          <a:bodyPr>
            <a:normAutofit/>
          </a:bodyPr>
          <a:lstStyle/>
          <a:p>
            <a:r>
              <a:rPr lang="nl-NL" sz="4400" dirty="0">
                <a:highlight>
                  <a:srgbClr val="800000"/>
                </a:highlight>
              </a:rPr>
              <a:t>Presentaties over </a:t>
            </a:r>
            <a:br>
              <a:rPr lang="nl-NL" sz="4400" dirty="0">
                <a:highlight>
                  <a:srgbClr val="800000"/>
                </a:highlight>
              </a:rPr>
            </a:br>
            <a:r>
              <a:rPr lang="nl-NL" sz="4400" dirty="0">
                <a:highlight>
                  <a:srgbClr val="800000"/>
                </a:highlight>
              </a:rPr>
              <a:t>de –ismes </a:t>
            </a:r>
            <a:br>
              <a:rPr lang="nl-NL" sz="4400" dirty="0">
                <a:highlight>
                  <a:srgbClr val="800000"/>
                </a:highlight>
              </a:rPr>
            </a:br>
            <a:r>
              <a:rPr lang="nl-NL" sz="4400" dirty="0">
                <a:highlight>
                  <a:srgbClr val="800000"/>
                </a:highlight>
              </a:rPr>
              <a:t>(paragraaf 6 t/m 12)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E17F2F-A405-4515-9592-C69E3BA15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7166FA2-47E3-4B66-A7CD-7E3EE2D53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331" y="159842"/>
            <a:ext cx="2328862" cy="25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ractie PvdA | Gemeente Halderberge">
            <a:extLst>
              <a:ext uri="{FF2B5EF4-FFF2-40B4-BE49-F238E27FC236}">
                <a16:creationId xmlns:a16="http://schemas.microsoft.com/office/drawing/2014/main" id="{55E5D628-0538-4489-9680-95C279748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9835">
            <a:off x="276006" y="343788"/>
            <a:ext cx="289560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PVV | Gemeente Venlo">
            <a:extLst>
              <a:ext uri="{FF2B5EF4-FFF2-40B4-BE49-F238E27FC236}">
                <a16:creationId xmlns:a16="http://schemas.microsoft.com/office/drawing/2014/main" id="{3FB9C02A-EB51-4272-959A-F540C7D7E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612" y="4529138"/>
            <a:ext cx="2328862" cy="2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Geschiedenis van de SGP (Staatkundig Gereformeerde Partij) | Historiek">
            <a:extLst>
              <a:ext uri="{FF2B5EF4-FFF2-40B4-BE49-F238E27FC236}">
                <a16:creationId xmlns:a16="http://schemas.microsoft.com/office/drawing/2014/main" id="{4A9677F2-8BAE-4B61-A71A-8B67C3F36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669" y="4964870"/>
            <a:ext cx="2581275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hristenUnie">
            <a:extLst>
              <a:ext uri="{FF2B5EF4-FFF2-40B4-BE49-F238E27FC236}">
                <a16:creationId xmlns:a16="http://schemas.microsoft.com/office/drawing/2014/main" id="{4D6AFA8D-2BE6-4B4B-AEA6-572A42935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453" y="448151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Marijnissen: SP is geen aanschuifpartij | Politiek | AD.nl">
            <a:extLst>
              <a:ext uri="{FF2B5EF4-FFF2-40B4-BE49-F238E27FC236}">
                <a16:creationId xmlns:a16="http://schemas.microsoft.com/office/drawing/2014/main" id="{A250C927-C4E2-48B6-B226-A2C3362ED2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7" t="3483" r="16283" b="18460"/>
          <a:stretch/>
        </p:blipFill>
        <p:spPr bwMode="auto">
          <a:xfrm>
            <a:off x="83159" y="3181552"/>
            <a:ext cx="2054780" cy="180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BIJ1 wil meedoen aan Rotterdamse verkiezingen: 'Wij schuwen de  ongemakkelijke gesprekken niet' | Rotterdam | AD.nl">
            <a:extLst>
              <a:ext uri="{FF2B5EF4-FFF2-40B4-BE49-F238E27FC236}">
                <a16:creationId xmlns:a16="http://schemas.microsoft.com/office/drawing/2014/main" id="{061CA0EF-D102-4EB5-9742-7223B0D65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332" y="13960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591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BB5839-CBB4-4D97-8788-F50C42EC7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326321"/>
          </a:xfrm>
        </p:spPr>
        <p:txBody>
          <a:bodyPr>
            <a:normAutofit/>
          </a:bodyPr>
          <a:lstStyle/>
          <a:p>
            <a:r>
              <a:rPr lang="nl-NL" sz="5400" dirty="0">
                <a:highlight>
                  <a:srgbClr val="800000"/>
                </a:highlight>
              </a:rPr>
              <a:t>Wat ga je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D7047A-3C7E-4C18-A584-868312949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478280"/>
            <a:ext cx="10353762" cy="49682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400" dirty="0">
                <a:highlight>
                  <a:srgbClr val="800000"/>
                </a:highlight>
              </a:rPr>
              <a:t>Maak duo’s (en één drietal, de docent bepaalt welk drietal).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highlight>
                  <a:srgbClr val="800000"/>
                </a:highlight>
              </a:rPr>
              <a:t>Jullie moeten bij de presentatie de volgende vragen kunnen beantwoorden: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000" dirty="0"/>
              <a:t>Wat houdt jullie –isme in?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000" dirty="0"/>
              <a:t>Waarom kwam deze –isme op in de 19</a:t>
            </a:r>
            <a:r>
              <a:rPr lang="nl-NL" sz="2000" baseline="30000" dirty="0"/>
              <a:t>e</a:t>
            </a:r>
            <a:r>
              <a:rPr lang="nl-NL" sz="2000" dirty="0"/>
              <a:t> eeuw?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000" dirty="0"/>
              <a:t>Welk idee of kenmerk van de –isme vinden jullie goed en waarom?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000" dirty="0"/>
              <a:t>Welk idee of kenmerk van de – isme zijn jullie het niet mee eens en waarom?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000" dirty="0"/>
              <a:t>Welke huidige politieke partij of organisatie past bij jullie -isme en waarom?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highlight>
                  <a:srgbClr val="800000"/>
                </a:highlight>
              </a:rPr>
              <a:t>Voeg een relevante afbeelding toe binnen jullie presentatie.</a:t>
            </a:r>
          </a:p>
        </p:txBody>
      </p:sp>
    </p:spTree>
    <p:extLst>
      <p:ext uri="{BB962C8B-B14F-4D97-AF65-F5344CB8AC3E}">
        <p14:creationId xmlns:p14="http://schemas.microsoft.com/office/powerpoint/2010/main" val="291214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D41E59-182E-4E2F-B4BA-365D27EFB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326321"/>
          </a:xfrm>
        </p:spPr>
        <p:txBody>
          <a:bodyPr>
            <a:normAutofit/>
          </a:bodyPr>
          <a:lstStyle/>
          <a:p>
            <a:r>
              <a:rPr lang="nl-NL" sz="4000" dirty="0">
                <a:highlight>
                  <a:srgbClr val="800000"/>
                </a:highlight>
              </a:rPr>
              <a:t>Regels tijdens de presentatie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2E00CD-6AEC-4C6B-BA1B-CEBA337EF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464816"/>
            <a:ext cx="10353762" cy="5042516"/>
          </a:xfrm>
        </p:spPr>
        <p:txBody>
          <a:bodyPr>
            <a:normAutofit lnSpcReduction="10000"/>
          </a:bodyPr>
          <a:lstStyle/>
          <a:p>
            <a:r>
              <a:rPr lang="nl-NL" sz="2800" dirty="0">
                <a:highlight>
                  <a:srgbClr val="800000"/>
                </a:highlight>
              </a:rPr>
              <a:t>Voor de presentators en presentatrices: </a:t>
            </a:r>
          </a:p>
          <a:p>
            <a:pPr lvl="1"/>
            <a:r>
              <a:rPr lang="nl-NL" sz="2400" dirty="0"/>
              <a:t>De spreektijd wordt eerlijk verdeeld onder het groepje.</a:t>
            </a:r>
          </a:p>
          <a:p>
            <a:pPr lvl="1"/>
            <a:r>
              <a:rPr lang="nl-NL" sz="2400" dirty="0"/>
              <a:t>Jullie beantwoorden de vijf vragen over de –isme.</a:t>
            </a:r>
          </a:p>
          <a:p>
            <a:pPr lvl="1"/>
            <a:r>
              <a:rPr lang="nl-NL" sz="2400" dirty="0"/>
              <a:t>Duurt tussen de 5 en 15 minuten lang. Hoeft niet lang, zolang de vragen maar goed worden beantwoord. </a:t>
            </a:r>
          </a:p>
          <a:p>
            <a:pPr lvl="1"/>
            <a:r>
              <a:rPr lang="nl-NL" sz="2400" dirty="0"/>
              <a:t>Bereid een digitale presentatie voor en lever die in op </a:t>
            </a:r>
            <a:r>
              <a:rPr lang="nl-NL" sz="2400" dirty="0" err="1"/>
              <a:t>Itslearning</a:t>
            </a:r>
            <a:r>
              <a:rPr lang="nl-NL" sz="2400" dirty="0"/>
              <a:t>.</a:t>
            </a:r>
          </a:p>
          <a:p>
            <a:r>
              <a:rPr lang="nl-NL" sz="2800" dirty="0">
                <a:highlight>
                  <a:srgbClr val="800000"/>
                </a:highlight>
              </a:rPr>
              <a:t>Voor het publiek:</a:t>
            </a:r>
          </a:p>
          <a:p>
            <a:pPr lvl="1"/>
            <a:r>
              <a:rPr lang="nl-NL" sz="2400" dirty="0"/>
              <a:t>Iedereen is muisstil; praten of communiceren met anderen </a:t>
            </a:r>
            <a:r>
              <a:rPr lang="nl-NL" sz="2400" dirty="0">
                <a:sym typeface="Wingdings" panose="05000000000000000000" pitchFamily="2" charset="2"/>
              </a:rPr>
              <a:t> eruit gestuurd.</a:t>
            </a:r>
          </a:p>
          <a:p>
            <a:pPr lvl="1"/>
            <a:r>
              <a:rPr lang="nl-NL" sz="2400" dirty="0">
                <a:sym typeface="Wingdings" panose="05000000000000000000" pitchFamily="2" charset="2"/>
              </a:rPr>
              <a:t>We klappen na de presentatie.</a:t>
            </a:r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66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53C9A-6964-4A68-BAF8-59C6A8B9A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59521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Over de presentaties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E5BF00-6A6B-4745-9498-45444E6C6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275" y="887895"/>
            <a:ext cx="11734800" cy="5857875"/>
          </a:xfrm>
        </p:spPr>
        <p:txBody>
          <a:bodyPr>
            <a:normAutofit/>
          </a:bodyPr>
          <a:lstStyle/>
          <a:p>
            <a:r>
              <a:rPr lang="nl-NL" sz="2800" dirty="0"/>
              <a:t>Een dikke voldoende zorgt voor </a:t>
            </a:r>
            <a:r>
              <a:rPr lang="nl-NL" sz="2800" dirty="0">
                <a:solidFill>
                  <a:srgbClr val="FFFF00"/>
                </a:solidFill>
              </a:rPr>
              <a:t>½ punt extra </a:t>
            </a:r>
            <a:r>
              <a:rPr lang="nl-NL" sz="2800" dirty="0"/>
              <a:t>bij het repetitiecijfer.</a:t>
            </a:r>
          </a:p>
          <a:p>
            <a:r>
              <a:rPr lang="nl-NL" sz="2800" dirty="0"/>
              <a:t>Een onvoldoende zorgt voor een </a:t>
            </a:r>
            <a:r>
              <a:rPr lang="nl-NL" sz="2800" dirty="0">
                <a:solidFill>
                  <a:srgbClr val="FFFF00"/>
                </a:solidFill>
              </a:rPr>
              <a:t>half punt aftrek </a:t>
            </a:r>
            <a:r>
              <a:rPr lang="nl-NL" sz="2800" dirty="0"/>
              <a:t>bij het repetitiecijfer.</a:t>
            </a:r>
          </a:p>
          <a:p>
            <a:r>
              <a:rPr lang="nl-NL" sz="2800" dirty="0"/>
              <a:t>Ik maak de planning; eerste presentaties zijn aanstaande maandag (14 maart). </a:t>
            </a:r>
          </a:p>
          <a:p>
            <a:r>
              <a:rPr lang="nl-NL" sz="2800" b="1" dirty="0">
                <a:solidFill>
                  <a:srgbClr val="FFFF00"/>
                </a:solidFill>
              </a:rPr>
              <a:t>Liberalisme</a:t>
            </a:r>
            <a:r>
              <a:rPr lang="nl-NL" sz="2800" dirty="0"/>
              <a:t> en </a:t>
            </a:r>
            <a:r>
              <a:rPr lang="nl-NL" sz="2800" b="1" dirty="0">
                <a:solidFill>
                  <a:srgbClr val="FFFF00"/>
                </a:solidFill>
              </a:rPr>
              <a:t>socialisme</a:t>
            </a:r>
            <a:r>
              <a:rPr lang="nl-NL" sz="2800" dirty="0"/>
              <a:t> zijn langere teksten, maar </a:t>
            </a:r>
            <a:r>
              <a:rPr lang="nl-NL" sz="2800" b="1" dirty="0">
                <a:solidFill>
                  <a:srgbClr val="FFFF00"/>
                </a:solidFill>
              </a:rPr>
              <a:t>gemakkelijker</a:t>
            </a:r>
            <a:r>
              <a:rPr lang="nl-NL" sz="2800" dirty="0"/>
              <a:t> om de vragen te beantwoorden!</a:t>
            </a:r>
          </a:p>
          <a:p>
            <a:r>
              <a:rPr lang="nl-NL" sz="2800" dirty="0"/>
              <a:t>Gebruik de </a:t>
            </a:r>
            <a:r>
              <a:rPr lang="nl-NL" sz="2800" dirty="0" err="1"/>
              <a:t>rubric</a:t>
            </a:r>
            <a:r>
              <a:rPr lang="nl-NL" sz="2800" dirty="0"/>
              <a:t>; een voldoende vanaf 13 punten.</a:t>
            </a:r>
          </a:p>
        </p:txBody>
      </p:sp>
    </p:spTree>
    <p:extLst>
      <p:ext uri="{BB962C8B-B14F-4D97-AF65-F5344CB8AC3E}">
        <p14:creationId xmlns:p14="http://schemas.microsoft.com/office/powerpoint/2010/main" val="1950149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7F1575-A57E-41D4-8ADD-C1F320971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0FF1FE-4A32-4DD7-ACC6-B2CB102B9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65983F9-95C8-40B5-980D-9A0B1F6E1038}"/>
              </a:ext>
            </a:extLst>
          </p:cNvPr>
          <p:cNvGraphicFramePr>
            <a:graphicFrameLocks/>
          </p:cNvGraphicFramePr>
          <p:nvPr/>
        </p:nvGraphicFramePr>
        <p:xfrm>
          <a:off x="88900" y="47705"/>
          <a:ext cx="12014200" cy="6762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217">
                  <a:extLst>
                    <a:ext uri="{9D8B030D-6E8A-4147-A177-3AD203B41FA5}">
                      <a16:colId xmlns:a16="http://schemas.microsoft.com/office/drawing/2014/main" val="1119711560"/>
                    </a:ext>
                  </a:extLst>
                </a:gridCol>
                <a:gridCol w="4724883">
                  <a:extLst>
                    <a:ext uri="{9D8B030D-6E8A-4147-A177-3AD203B41FA5}">
                      <a16:colId xmlns:a16="http://schemas.microsoft.com/office/drawing/2014/main" val="1504405603"/>
                    </a:ext>
                  </a:extLst>
                </a:gridCol>
                <a:gridCol w="3003550">
                  <a:extLst>
                    <a:ext uri="{9D8B030D-6E8A-4147-A177-3AD203B41FA5}">
                      <a16:colId xmlns:a16="http://schemas.microsoft.com/office/drawing/2014/main" val="2177557840"/>
                    </a:ext>
                  </a:extLst>
                </a:gridCol>
                <a:gridCol w="3003550">
                  <a:extLst>
                    <a:ext uri="{9D8B030D-6E8A-4147-A177-3AD203B41FA5}">
                      <a16:colId xmlns:a16="http://schemas.microsoft.com/office/drawing/2014/main" val="216317573"/>
                    </a:ext>
                  </a:extLst>
                </a:gridCol>
              </a:tblGrid>
              <a:tr h="384608">
                <a:tc>
                  <a:txBody>
                    <a:bodyPr/>
                    <a:lstStyle/>
                    <a:p>
                      <a:r>
                        <a:rPr lang="nl-NL" sz="1400" dirty="0"/>
                        <a:t>Eisen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Goed: 3 punten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Voldoende: 2 punten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Kan beter: 1 punt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454776"/>
                  </a:ext>
                </a:extLst>
              </a:tr>
              <a:tr h="659607"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Vraag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drie kenmerken of ideeën benoemd van onze –isme.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twee kenmerken of ideeën benoemd van onze –isme.</a:t>
                      </a:r>
                    </a:p>
                    <a:p>
                      <a:endParaRPr lang="nl-N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maar één kenmerk of idee benoemd van onze –isme.</a:t>
                      </a:r>
                    </a:p>
                    <a:p>
                      <a:endParaRPr lang="nl-N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7190442"/>
                  </a:ext>
                </a:extLst>
              </a:tr>
              <a:tr h="1268476"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Vraag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uitgelegd waarom onze –isme opkwam door het te koppelen aan een historische gebeurtenis, probleem of periode en aan te geven voor wie de –isme opkwam in die tijd.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uitgelegd waarom onze –isme opkwam door het te koppelen aan een historische gebeurtenis, probleem of periode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uitgelegd waarom onze –isme opkwam zonder koppeling aan een historische gebeurtenis, probleem of periode.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934813"/>
                  </a:ext>
                </a:extLst>
              </a:tr>
              <a:tr h="811825"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Vraag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onderbouwd met welk idee of kenmerk we het eens zijn via minimaal 2 argumenten.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onderbouwd met welk idee of kenmerk we het eens zijn via één argument.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niet aangegeven waarom we het eens zijn met een idee of kenmerk van onze –isme.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641871"/>
                  </a:ext>
                </a:extLst>
              </a:tr>
              <a:tr h="964042"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Vraag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onderbouwd met welk idee of kenmerk we het niet eens zijn via minimaal 2 argumenten.</a:t>
                      </a:r>
                    </a:p>
                    <a:p>
                      <a:endParaRPr lang="nl-NL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onderbouwd met welk idee of kenmerk we het niet eens zijn via één argument.</a:t>
                      </a:r>
                    </a:p>
                    <a:p>
                      <a:endParaRPr lang="nl-N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niet aangegeven waarom we het niet eens zijn met een idee of kenmerk van onze –isme.</a:t>
                      </a:r>
                    </a:p>
                    <a:p>
                      <a:endParaRPr lang="nl-N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868965"/>
                  </a:ext>
                </a:extLst>
              </a:tr>
              <a:tr h="811825"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Vraag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aangeven welke huidige partij of organisatie bij onze -isme past via twee argumenten.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aangeven welke huidige partij of organisatie bij onze –isme past via één argument.</a:t>
                      </a:r>
                    </a:p>
                    <a:p>
                      <a:endParaRPr lang="nl-N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aangeven welke huidige partij of organisatie bij onze –isme past.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170488"/>
                  </a:ext>
                </a:extLst>
              </a:tr>
              <a:tr h="659607"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Afbeeldingen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minimaal 2 relevante afbeeldingen laten zien binnen onze presentatie.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één relevante afbeelding laten zien binnen onze presentatie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geen relevante afbeeldingen laten zien binnen onze presentatie.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022436"/>
                  </a:ext>
                </a:extLst>
              </a:tr>
              <a:tr h="659607"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Verdeling spreektijd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Wij hebben alle drie ongeveer even lang gesproken tijdens het presenteren..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Twee van ons hebben het meeste gesproken tijdens het presenteren..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Eén van ons is vooral aan het woord geweest tijdens het presenteren.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414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995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D4FE1632-F131-47D3-A814-99E9CD025E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Damast</Template>
  <TotalTime>2939</TotalTime>
  <Words>628</Words>
  <Application>Microsoft Office PowerPoint</Application>
  <PresentationFormat>Breedbeeld</PresentationFormat>
  <Paragraphs>57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Bookman Old Style</vt:lpstr>
      <vt:lpstr>Rockwell</vt:lpstr>
      <vt:lpstr>Damask</vt:lpstr>
      <vt:lpstr>Presentaties over  de –ismes  (paragraaf 6 t/m 12)</vt:lpstr>
      <vt:lpstr>Wat ga je doen?</vt:lpstr>
      <vt:lpstr>Regels tijdens de presentatie</vt:lpstr>
      <vt:lpstr>Over de presentaties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  Burgers en stoommachines</dc:title>
  <dc:creator>ferry vd horst</dc:creator>
  <cp:lastModifiedBy>ferry vd horst</cp:lastModifiedBy>
  <cp:revision>89</cp:revision>
  <dcterms:created xsi:type="dcterms:W3CDTF">2020-05-05T13:43:28Z</dcterms:created>
  <dcterms:modified xsi:type="dcterms:W3CDTF">2022-03-07T10:45:16Z</dcterms:modified>
</cp:coreProperties>
</file>