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24"/>
  </p:notesMasterIdLst>
  <p:sldIdLst>
    <p:sldId id="256" r:id="rId2"/>
    <p:sldId id="282" r:id="rId3"/>
    <p:sldId id="283" r:id="rId4"/>
    <p:sldId id="257" r:id="rId5"/>
    <p:sldId id="259" r:id="rId6"/>
    <p:sldId id="261" r:id="rId7"/>
    <p:sldId id="258" r:id="rId8"/>
    <p:sldId id="297" r:id="rId9"/>
    <p:sldId id="288" r:id="rId10"/>
    <p:sldId id="286" r:id="rId11"/>
    <p:sldId id="262" r:id="rId12"/>
    <p:sldId id="285" r:id="rId13"/>
    <p:sldId id="291" r:id="rId14"/>
    <p:sldId id="289" r:id="rId15"/>
    <p:sldId id="292" r:id="rId16"/>
    <p:sldId id="295" r:id="rId17"/>
    <p:sldId id="293" r:id="rId18"/>
    <p:sldId id="296" r:id="rId19"/>
    <p:sldId id="298" r:id="rId20"/>
    <p:sldId id="299" r:id="rId21"/>
    <p:sldId id="300" r:id="rId22"/>
    <p:sldId id="281"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9174" autoAdjust="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B115DA-83C9-4F7C-B110-8878C3CBAAE7}" type="datetimeFigureOut">
              <a:rPr lang="nl-NL" smtClean="0"/>
              <a:t>1-3-2022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30AEC3-1DF8-4D79-B24C-0C2491666081}" type="slidenum">
              <a:rPr lang="nl-NL" smtClean="0"/>
              <a:t>‹nr.›</a:t>
            </a:fld>
            <a:endParaRPr lang="nl-NL"/>
          </a:p>
        </p:txBody>
      </p:sp>
    </p:spTree>
    <p:extLst>
      <p:ext uri="{BB962C8B-B14F-4D97-AF65-F5344CB8AC3E}">
        <p14:creationId xmlns:p14="http://schemas.microsoft.com/office/powerpoint/2010/main" val="1822483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2150750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667885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2293778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3/1/2022</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1044248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3907669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2864042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2596789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351480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107429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1416091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3/1/2022</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‹nr.›</a:t>
            </a:fld>
            <a:endParaRPr lang="en-US"/>
          </a:p>
        </p:txBody>
      </p:sp>
    </p:spTree>
    <p:extLst>
      <p:ext uri="{BB962C8B-B14F-4D97-AF65-F5344CB8AC3E}">
        <p14:creationId xmlns:p14="http://schemas.microsoft.com/office/powerpoint/2010/main" val="1617768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3/1/2022</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‹nr.›</a:t>
            </a:fld>
            <a:endParaRPr lang="en-US"/>
          </a:p>
        </p:txBody>
      </p:sp>
    </p:spTree>
    <p:extLst>
      <p:ext uri="{BB962C8B-B14F-4D97-AF65-F5344CB8AC3E}">
        <p14:creationId xmlns:p14="http://schemas.microsoft.com/office/powerpoint/2010/main" val="361326233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29" r:id="rId6"/>
    <p:sldLayoutId id="2147483725" r:id="rId7"/>
    <p:sldLayoutId id="2147483726" r:id="rId8"/>
    <p:sldLayoutId id="2147483727" r:id="rId9"/>
    <p:sldLayoutId id="2147483728" r:id="rId10"/>
    <p:sldLayoutId id="2147483730"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y3TOZ_abECM?feature=oembed"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52B717E-679E-41A4-B95A-8F7DFAD3FA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23">
            <a:extLst>
              <a:ext uri="{FF2B5EF4-FFF2-40B4-BE49-F238E27FC236}">
                <a16:creationId xmlns:a16="http://schemas.microsoft.com/office/drawing/2014/main" id="{0B0EB278-F8C7-43AD-BCE2-A2F4D98C49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1"/>
            <a:ext cx="7960944" cy="6859759"/>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3837993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3837993 w 6125882"/>
              <a:gd name="connsiteY4" fmla="*/ 0 h 6857998"/>
              <a:gd name="connsiteX0" fmla="*/ 3244301 w 6125882"/>
              <a:gd name="connsiteY0" fmla="*/ 0 h 6868949"/>
              <a:gd name="connsiteX1" fmla="*/ 6125882 w 6125882"/>
              <a:gd name="connsiteY1" fmla="*/ 10951 h 6868949"/>
              <a:gd name="connsiteX2" fmla="*/ 6125882 w 6125882"/>
              <a:gd name="connsiteY2" fmla="*/ 6868949 h 6868949"/>
              <a:gd name="connsiteX3" fmla="*/ 0 w 6125882"/>
              <a:gd name="connsiteY3" fmla="*/ 6856996 h 6868949"/>
              <a:gd name="connsiteX4" fmla="*/ 3244301 w 6125882"/>
              <a:gd name="connsiteY4" fmla="*/ 0 h 6868949"/>
              <a:gd name="connsiteX0" fmla="*/ 3010169 w 6125882"/>
              <a:gd name="connsiteY0" fmla="*/ 0 h 6868949"/>
              <a:gd name="connsiteX1" fmla="*/ 6125882 w 6125882"/>
              <a:gd name="connsiteY1" fmla="*/ 10951 h 6868949"/>
              <a:gd name="connsiteX2" fmla="*/ 6125882 w 6125882"/>
              <a:gd name="connsiteY2" fmla="*/ 6868949 h 6868949"/>
              <a:gd name="connsiteX3" fmla="*/ 0 w 6125882"/>
              <a:gd name="connsiteY3" fmla="*/ 6856996 h 6868949"/>
              <a:gd name="connsiteX4" fmla="*/ 3010169 w 6125882"/>
              <a:gd name="connsiteY4" fmla="*/ 0 h 6868949"/>
              <a:gd name="connsiteX0" fmla="*/ 2951635 w 6067348"/>
              <a:gd name="connsiteY0" fmla="*/ 0 h 6868949"/>
              <a:gd name="connsiteX1" fmla="*/ 6067348 w 6067348"/>
              <a:gd name="connsiteY1" fmla="*/ 10951 h 6868949"/>
              <a:gd name="connsiteX2" fmla="*/ 6067348 w 6067348"/>
              <a:gd name="connsiteY2" fmla="*/ 6868949 h 6868949"/>
              <a:gd name="connsiteX3" fmla="*/ 0 w 6067348"/>
              <a:gd name="connsiteY3" fmla="*/ 6867946 h 6868949"/>
              <a:gd name="connsiteX4" fmla="*/ 2951635 w 6067348"/>
              <a:gd name="connsiteY4" fmla="*/ 0 h 6868949"/>
              <a:gd name="connsiteX0" fmla="*/ 2762929 w 6067348"/>
              <a:gd name="connsiteY0" fmla="*/ 0 h 6859759"/>
              <a:gd name="connsiteX1" fmla="*/ 6067348 w 6067348"/>
              <a:gd name="connsiteY1" fmla="*/ 1761 h 6859759"/>
              <a:gd name="connsiteX2" fmla="*/ 6067348 w 6067348"/>
              <a:gd name="connsiteY2" fmla="*/ 6859759 h 6859759"/>
              <a:gd name="connsiteX3" fmla="*/ 0 w 6067348"/>
              <a:gd name="connsiteY3" fmla="*/ 6858756 h 6859759"/>
              <a:gd name="connsiteX4" fmla="*/ 2762929 w 6067348"/>
              <a:gd name="connsiteY4" fmla="*/ 0 h 6859759"/>
              <a:gd name="connsiteX0" fmla="*/ 2675315 w 6067348"/>
              <a:gd name="connsiteY0" fmla="*/ 0 h 6859759"/>
              <a:gd name="connsiteX1" fmla="*/ 6067348 w 6067348"/>
              <a:gd name="connsiteY1" fmla="*/ 1761 h 6859759"/>
              <a:gd name="connsiteX2" fmla="*/ 6067348 w 6067348"/>
              <a:gd name="connsiteY2" fmla="*/ 6859759 h 6859759"/>
              <a:gd name="connsiteX3" fmla="*/ 0 w 6067348"/>
              <a:gd name="connsiteY3" fmla="*/ 6858756 h 6859759"/>
              <a:gd name="connsiteX4" fmla="*/ 2675315 w 6067348"/>
              <a:gd name="connsiteY4" fmla="*/ 0 h 6859759"/>
              <a:gd name="connsiteX0" fmla="*/ 2446171 w 5838204"/>
              <a:gd name="connsiteY0" fmla="*/ 0 h 6859759"/>
              <a:gd name="connsiteX1" fmla="*/ 5838204 w 5838204"/>
              <a:gd name="connsiteY1" fmla="*/ 1761 h 6859759"/>
              <a:gd name="connsiteX2" fmla="*/ 5838204 w 5838204"/>
              <a:gd name="connsiteY2" fmla="*/ 6859759 h 6859759"/>
              <a:gd name="connsiteX3" fmla="*/ 0 w 5838204"/>
              <a:gd name="connsiteY3" fmla="*/ 6858756 h 6859759"/>
              <a:gd name="connsiteX4" fmla="*/ 2446171 w 5838204"/>
              <a:gd name="connsiteY4" fmla="*/ 0 h 6859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8204" h="6859759">
                <a:moveTo>
                  <a:pt x="2446171" y="0"/>
                </a:moveTo>
                <a:lnTo>
                  <a:pt x="5838204" y="1761"/>
                </a:lnTo>
                <a:lnTo>
                  <a:pt x="5838204" y="6859759"/>
                </a:lnTo>
                <a:lnTo>
                  <a:pt x="0" y="6858756"/>
                </a:lnTo>
                <a:lnTo>
                  <a:pt x="244617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93BCCE43-E342-4D79-825C-F105769C5FF1}"/>
              </a:ext>
            </a:extLst>
          </p:cNvPr>
          <p:cNvSpPr>
            <a:spLocks noGrp="1"/>
          </p:cNvSpPr>
          <p:nvPr>
            <p:ph type="ctrTitle"/>
          </p:nvPr>
        </p:nvSpPr>
        <p:spPr>
          <a:xfrm>
            <a:off x="960350" y="541964"/>
            <a:ext cx="4768938" cy="3818667"/>
          </a:xfrm>
        </p:spPr>
        <p:txBody>
          <a:bodyPr>
            <a:normAutofit/>
          </a:bodyPr>
          <a:lstStyle/>
          <a:p>
            <a:pPr algn="l"/>
            <a:r>
              <a:rPr lang="nl-NL" sz="4200"/>
              <a:t>Microbiologie</a:t>
            </a:r>
          </a:p>
        </p:txBody>
      </p:sp>
      <p:sp>
        <p:nvSpPr>
          <p:cNvPr id="3" name="Ondertitel 2">
            <a:extLst>
              <a:ext uri="{FF2B5EF4-FFF2-40B4-BE49-F238E27FC236}">
                <a16:creationId xmlns:a16="http://schemas.microsoft.com/office/drawing/2014/main" id="{36075FE6-5D46-406B-9A4C-401E68908311}"/>
              </a:ext>
            </a:extLst>
          </p:cNvPr>
          <p:cNvSpPr>
            <a:spLocks noGrp="1"/>
          </p:cNvSpPr>
          <p:nvPr>
            <p:ph type="subTitle" idx="1"/>
          </p:nvPr>
        </p:nvSpPr>
        <p:spPr>
          <a:xfrm>
            <a:off x="960350" y="4700659"/>
            <a:ext cx="4334664" cy="1604222"/>
          </a:xfrm>
        </p:spPr>
        <p:txBody>
          <a:bodyPr>
            <a:normAutofit/>
          </a:bodyPr>
          <a:lstStyle/>
          <a:p>
            <a:pPr algn="l"/>
            <a:r>
              <a:rPr lang="nl-NL" dirty="0"/>
              <a:t>Les 3: bacteriën kweken</a:t>
            </a:r>
          </a:p>
        </p:txBody>
      </p:sp>
      <p:cxnSp>
        <p:nvCxnSpPr>
          <p:cNvPr id="22" name="Straight Connector 21">
            <a:extLst>
              <a:ext uri="{FF2B5EF4-FFF2-40B4-BE49-F238E27FC236}">
                <a16:creationId xmlns:a16="http://schemas.microsoft.com/office/drawing/2014/main" id="{50A7A0AD-25ED-4137-AA04-A0E36CAA8E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21187" y="10631"/>
            <a:ext cx="876073" cy="68580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186F20B-6445-4368-B022-F9EABF15AE1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9307961" y="640726"/>
            <a:ext cx="2884039" cy="621727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9F97BBF-9EBF-4BEE-B39C-E6C666941D8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34086" y="0"/>
            <a:ext cx="2757914" cy="142520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Person using microscope">
            <a:extLst>
              <a:ext uri="{FF2B5EF4-FFF2-40B4-BE49-F238E27FC236}">
                <a16:creationId xmlns:a16="http://schemas.microsoft.com/office/drawing/2014/main" id="{78A08EC0-E516-4207-9B0B-7F44D3CA90D1}"/>
              </a:ext>
            </a:extLst>
          </p:cNvPr>
          <p:cNvPicPr>
            <a:picLocks noChangeAspect="1"/>
          </p:cNvPicPr>
          <p:nvPr/>
        </p:nvPicPr>
        <p:blipFill rotWithShape="1">
          <a:blip r:embed="rId2"/>
          <a:srcRect l="18978" r="36029"/>
          <a:stretch/>
        </p:blipFill>
        <p:spPr>
          <a:xfrm>
            <a:off x="6222420" y="541964"/>
            <a:ext cx="5309759" cy="5782635"/>
          </a:xfrm>
          <a:prstGeom prst="rect">
            <a:avLst/>
          </a:prstGeom>
        </p:spPr>
      </p:pic>
    </p:spTree>
    <p:extLst>
      <p:ext uri="{BB962C8B-B14F-4D97-AF65-F5344CB8AC3E}">
        <p14:creationId xmlns:p14="http://schemas.microsoft.com/office/powerpoint/2010/main" val="216530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0A6445-EFB8-440E-8F06-1DBDCED40A8E}"/>
              </a:ext>
            </a:extLst>
          </p:cNvPr>
          <p:cNvSpPr>
            <a:spLocks noGrp="1"/>
          </p:cNvSpPr>
          <p:nvPr>
            <p:ph type="title"/>
          </p:nvPr>
        </p:nvSpPr>
        <p:spPr/>
        <p:txBody>
          <a:bodyPr/>
          <a:lstStyle/>
          <a:p>
            <a:pPr algn="ctr"/>
            <a:r>
              <a:rPr lang="nl-NL" dirty="0"/>
              <a:t>Binaire deling </a:t>
            </a:r>
          </a:p>
        </p:txBody>
      </p:sp>
      <p:pic>
        <p:nvPicPr>
          <p:cNvPr id="4" name="ecoli">
            <a:hlinkClick r:id="" action="ppaction://media"/>
            <a:extLst>
              <a:ext uri="{FF2B5EF4-FFF2-40B4-BE49-F238E27FC236}">
                <a16:creationId xmlns:a16="http://schemas.microsoft.com/office/drawing/2014/main" id="{C6F4BB70-9E7E-47BE-9D29-273C597DF903}"/>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413125" y="2009775"/>
            <a:ext cx="5365749" cy="4024313"/>
          </a:xfrm>
          <a:prstGeom prst="rect">
            <a:avLst/>
          </a:prstGeom>
        </p:spPr>
      </p:pic>
    </p:spTree>
    <p:extLst>
      <p:ext uri="{BB962C8B-B14F-4D97-AF65-F5344CB8AC3E}">
        <p14:creationId xmlns:p14="http://schemas.microsoft.com/office/powerpoint/2010/main" val="159780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23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5F0A9D0-BB35-4CAB-B92D-E061B9D8E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52F5DE35-776B-4C7D-AF2E-514E68BDD2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0"/>
            <a:ext cx="698360" cy="57024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65E4E8-1272-4386-BDFE-0129D7A7E2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9642143" y="0"/>
            <a:ext cx="2549857" cy="207446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6515F51-DBC6-42B8-9C34-749F69BB65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897737" y="0"/>
            <a:ext cx="1294263" cy="599136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541E7FE3-7F68-4E55-B21A-CA5F53AD1413}"/>
              </a:ext>
            </a:extLst>
          </p:cNvPr>
          <p:cNvSpPr>
            <a:spLocks noGrp="1"/>
          </p:cNvSpPr>
          <p:nvPr>
            <p:ph type="title"/>
          </p:nvPr>
        </p:nvSpPr>
        <p:spPr>
          <a:xfrm>
            <a:off x="1129553" y="638174"/>
            <a:ext cx="10529048" cy="1476375"/>
          </a:xfrm>
        </p:spPr>
        <p:txBody>
          <a:bodyPr>
            <a:normAutofit/>
          </a:bodyPr>
          <a:lstStyle/>
          <a:p>
            <a:r>
              <a:rPr lang="nl-NL" dirty="0"/>
              <a:t>Cellen zichtbaar maken? </a:t>
            </a:r>
          </a:p>
        </p:txBody>
      </p:sp>
      <p:cxnSp>
        <p:nvCxnSpPr>
          <p:cNvPr id="18" name="Straight Connector 17">
            <a:extLst>
              <a:ext uri="{FF2B5EF4-FFF2-40B4-BE49-F238E27FC236}">
                <a16:creationId xmlns:a16="http://schemas.microsoft.com/office/drawing/2014/main" id="{873F5967-4993-405D-A3E6-84DCEFF44C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2403086" cy="103723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0609B95-D039-4E51-8162-667567DB5149}"/>
              </a:ext>
            </a:extLst>
          </p:cNvPr>
          <p:cNvSpPr>
            <a:spLocks noGrp="1"/>
          </p:cNvSpPr>
          <p:nvPr>
            <p:ph idx="1"/>
          </p:nvPr>
        </p:nvSpPr>
        <p:spPr>
          <a:xfrm>
            <a:off x="872059" y="2023144"/>
            <a:ext cx="4997530" cy="4190331"/>
          </a:xfrm>
        </p:spPr>
        <p:txBody>
          <a:bodyPr>
            <a:normAutofit/>
          </a:bodyPr>
          <a:lstStyle/>
          <a:p>
            <a:r>
              <a:rPr lang="nl-NL" dirty="0"/>
              <a:t>Bacteriecellen zijn erg klein: 0,2 tot 5 </a:t>
            </a:r>
            <a:r>
              <a:rPr lang="el-GR" i="0" dirty="0">
                <a:solidFill>
                  <a:srgbClr val="202122"/>
                </a:solidFill>
                <a:effectLst/>
              </a:rPr>
              <a:t>μ</a:t>
            </a:r>
            <a:r>
              <a:rPr lang="nl-NL" i="0" dirty="0">
                <a:solidFill>
                  <a:srgbClr val="202122"/>
                </a:solidFill>
                <a:effectLst/>
              </a:rPr>
              <a:t>m</a:t>
            </a:r>
          </a:p>
          <a:p>
            <a:r>
              <a:rPr lang="nl-NL" dirty="0">
                <a:solidFill>
                  <a:srgbClr val="202122"/>
                </a:solidFill>
              </a:rPr>
              <a:t>Zichtbaar onder de microscoop </a:t>
            </a:r>
          </a:p>
          <a:p>
            <a:endParaRPr lang="nl-NL" i="0" dirty="0">
              <a:solidFill>
                <a:srgbClr val="202122"/>
              </a:solidFill>
              <a:effectLst/>
            </a:endParaRPr>
          </a:p>
          <a:p>
            <a:r>
              <a:rPr lang="nl-NL" dirty="0">
                <a:solidFill>
                  <a:srgbClr val="202122"/>
                </a:solidFill>
              </a:rPr>
              <a:t>Zichtbaar maken door ophoping</a:t>
            </a:r>
          </a:p>
          <a:p>
            <a:pPr lvl="1"/>
            <a:r>
              <a:rPr lang="nl-NL" dirty="0">
                <a:solidFill>
                  <a:srgbClr val="202122"/>
                </a:solidFill>
              </a:rPr>
              <a:t>Zichtbaar v.a. een populatie van </a:t>
            </a:r>
            <a:r>
              <a:rPr lang="nl-NL" dirty="0">
                <a:effectLst/>
                <a:ea typeface="Times New Roman" panose="02020603050405020304" pitchFamily="18" charset="0"/>
                <a:cs typeface="Times New Roman" panose="02020603050405020304" pitchFamily="18" charset="0"/>
              </a:rPr>
              <a:t>10</a:t>
            </a:r>
            <a:r>
              <a:rPr lang="nl-NL" baseline="30000" dirty="0">
                <a:effectLst/>
                <a:ea typeface="Times New Roman" panose="02020603050405020304" pitchFamily="18" charset="0"/>
                <a:cs typeface="Times New Roman" panose="02020603050405020304" pitchFamily="18" charset="0"/>
              </a:rPr>
              <a:t>6</a:t>
            </a:r>
            <a:r>
              <a:rPr lang="nl-NL" dirty="0">
                <a:effectLst/>
                <a:ea typeface="Times New Roman" panose="02020603050405020304" pitchFamily="18" charset="0"/>
                <a:cs typeface="Times New Roman" panose="02020603050405020304" pitchFamily="18" charset="0"/>
              </a:rPr>
              <a:t> tot 10</a:t>
            </a:r>
            <a:r>
              <a:rPr lang="nl-NL" baseline="30000" dirty="0">
                <a:effectLst/>
                <a:ea typeface="Times New Roman" panose="02020603050405020304" pitchFamily="18" charset="0"/>
                <a:cs typeface="Times New Roman" panose="02020603050405020304" pitchFamily="18" charset="0"/>
              </a:rPr>
              <a:t>9</a:t>
            </a:r>
          </a:p>
          <a:p>
            <a:pPr lvl="1"/>
            <a:r>
              <a:rPr lang="nl-NL" dirty="0">
                <a:solidFill>
                  <a:srgbClr val="202122"/>
                </a:solidFill>
              </a:rPr>
              <a:t>1 populatie noemen we een </a:t>
            </a:r>
            <a:r>
              <a:rPr lang="nl-NL" b="1" dirty="0">
                <a:solidFill>
                  <a:srgbClr val="202122"/>
                </a:solidFill>
              </a:rPr>
              <a:t>kolonie</a:t>
            </a:r>
            <a:endParaRPr lang="nl-NL" dirty="0">
              <a:solidFill>
                <a:srgbClr val="202122"/>
              </a:solidFill>
            </a:endParaRPr>
          </a:p>
          <a:p>
            <a:r>
              <a:rPr lang="nl-NL" dirty="0">
                <a:solidFill>
                  <a:srgbClr val="202122"/>
                </a:solidFill>
              </a:rPr>
              <a:t>Populaties micro-organismen die worden opgekweekt noemen we </a:t>
            </a:r>
            <a:r>
              <a:rPr lang="nl-NL" b="1" dirty="0">
                <a:solidFill>
                  <a:srgbClr val="202122"/>
                </a:solidFill>
              </a:rPr>
              <a:t>culturen.</a:t>
            </a:r>
          </a:p>
          <a:p>
            <a:pPr lvl="1"/>
            <a:endParaRPr lang="nl-NL" dirty="0"/>
          </a:p>
        </p:txBody>
      </p:sp>
      <p:cxnSp>
        <p:nvCxnSpPr>
          <p:cNvPr id="20" name="Straight Connector 19">
            <a:extLst>
              <a:ext uri="{FF2B5EF4-FFF2-40B4-BE49-F238E27FC236}">
                <a16:creationId xmlns:a16="http://schemas.microsoft.com/office/drawing/2014/main" id="{A3A523CC-BD6C-4A0D-B9DB-1DC2CE1E22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807758" y="5501473"/>
            <a:ext cx="5455709" cy="135652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1030" name="Picture 6" descr="Schimmel vs. bacterie – Nationaal Farmaceutisch Museum">
            <a:extLst>
              <a:ext uri="{FF2B5EF4-FFF2-40B4-BE49-F238E27FC236}">
                <a16:creationId xmlns:a16="http://schemas.microsoft.com/office/drawing/2014/main" id="{306D8240-ECC0-4C60-939C-1C8E8230A0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4354" y="2023144"/>
            <a:ext cx="4957389" cy="34475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utrient Agar - Eliava Media Production">
            <a:extLst>
              <a:ext uri="{FF2B5EF4-FFF2-40B4-BE49-F238E27FC236}">
                <a16:creationId xmlns:a16="http://schemas.microsoft.com/office/drawing/2014/main" id="{838CEC1D-3702-46AA-B647-332C9BB7BD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6918" y="1754290"/>
            <a:ext cx="2665917" cy="199686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incultuur">
            <a:extLst>
              <a:ext uri="{FF2B5EF4-FFF2-40B4-BE49-F238E27FC236}">
                <a16:creationId xmlns:a16="http://schemas.microsoft.com/office/drawing/2014/main" id="{2B39BE4E-CD51-4AC4-A471-39133E71B0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4347" y="3970452"/>
            <a:ext cx="2545593" cy="2501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4148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2000"/>
                                  </p:stCondLst>
                                  <p:childTnLst>
                                    <p:set>
                                      <p:cBhvr>
                                        <p:cTn id="20" dur="1" fill="hold">
                                          <p:stCondLst>
                                            <p:cond delay="0"/>
                                          </p:stCondLst>
                                        </p:cTn>
                                        <p:tgtEl>
                                          <p:spTgt spid="1028"/>
                                        </p:tgtEl>
                                        <p:attrNameLst>
                                          <p:attrName>style.visibility</p:attrName>
                                        </p:attrNameLst>
                                      </p:cBhvr>
                                      <p:to>
                                        <p:strVal val="visible"/>
                                      </p:to>
                                    </p:set>
                                    <p:animEffect transition="in" filter="fade">
                                      <p:cBhvr>
                                        <p:cTn id="21" dur="500"/>
                                        <p:tgtEl>
                                          <p:spTgt spid="102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26"/>
                                        </p:tgtEl>
                                        <p:attrNameLst>
                                          <p:attrName>style.visibility</p:attrName>
                                        </p:attrNameLst>
                                      </p:cBhvr>
                                      <p:to>
                                        <p:strVal val="visible"/>
                                      </p:to>
                                    </p:set>
                                    <p:animEffect transition="in" filter="fade">
                                      <p:cBhvr>
                                        <p:cTn id="26" dur="500"/>
                                        <p:tgtEl>
                                          <p:spTgt spid="102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5F0A9D0-BB35-4CAB-B92D-E061B9D8E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52F5DE35-776B-4C7D-AF2E-514E68BDD2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0"/>
            <a:ext cx="698360" cy="57024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65E4E8-1272-4386-BDFE-0129D7A7E2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9642143" y="0"/>
            <a:ext cx="2549857" cy="207446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6515F51-DBC6-42B8-9C34-749F69BB65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897737" y="0"/>
            <a:ext cx="1294263" cy="599136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541E7FE3-7F68-4E55-B21A-CA5F53AD1413}"/>
              </a:ext>
            </a:extLst>
          </p:cNvPr>
          <p:cNvSpPr>
            <a:spLocks noGrp="1"/>
          </p:cNvSpPr>
          <p:nvPr>
            <p:ph type="title"/>
          </p:nvPr>
        </p:nvSpPr>
        <p:spPr>
          <a:xfrm>
            <a:off x="1129553" y="638174"/>
            <a:ext cx="10529048" cy="1476375"/>
          </a:xfrm>
        </p:spPr>
        <p:txBody>
          <a:bodyPr>
            <a:normAutofit/>
          </a:bodyPr>
          <a:lstStyle/>
          <a:p>
            <a:r>
              <a:rPr lang="nl-NL" dirty="0"/>
              <a:t>Culturen</a:t>
            </a:r>
          </a:p>
        </p:txBody>
      </p:sp>
      <p:cxnSp>
        <p:nvCxnSpPr>
          <p:cNvPr id="18" name="Straight Connector 17">
            <a:extLst>
              <a:ext uri="{FF2B5EF4-FFF2-40B4-BE49-F238E27FC236}">
                <a16:creationId xmlns:a16="http://schemas.microsoft.com/office/drawing/2014/main" id="{873F5967-4993-405D-A3E6-84DCEFF44C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2403086" cy="103723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0609B95-D039-4E51-8162-667567DB5149}"/>
              </a:ext>
            </a:extLst>
          </p:cNvPr>
          <p:cNvSpPr>
            <a:spLocks noGrp="1"/>
          </p:cNvSpPr>
          <p:nvPr>
            <p:ph idx="1"/>
          </p:nvPr>
        </p:nvSpPr>
        <p:spPr>
          <a:xfrm>
            <a:off x="872059" y="2023144"/>
            <a:ext cx="4997530" cy="4190331"/>
          </a:xfrm>
        </p:spPr>
        <p:txBody>
          <a:bodyPr>
            <a:normAutofit/>
          </a:bodyPr>
          <a:lstStyle/>
          <a:p>
            <a:r>
              <a:rPr lang="nl-NL" dirty="0"/>
              <a:t>Kan in een </a:t>
            </a:r>
            <a:r>
              <a:rPr lang="nl-NL" b="1" dirty="0"/>
              <a:t>vloeibaar</a:t>
            </a:r>
            <a:r>
              <a:rPr lang="nl-NL" dirty="0"/>
              <a:t> medium (bouillon) of een </a:t>
            </a:r>
            <a:r>
              <a:rPr lang="nl-NL" b="1" dirty="0"/>
              <a:t>vast</a:t>
            </a:r>
            <a:r>
              <a:rPr lang="nl-NL" dirty="0"/>
              <a:t> medium (</a:t>
            </a:r>
            <a:r>
              <a:rPr lang="nl-NL" dirty="0" err="1"/>
              <a:t>agar</a:t>
            </a:r>
            <a:r>
              <a:rPr lang="nl-NL" dirty="0"/>
              <a:t>). </a:t>
            </a:r>
          </a:p>
          <a:p>
            <a:r>
              <a:rPr lang="nl-NL" dirty="0">
                <a:solidFill>
                  <a:srgbClr val="202122"/>
                </a:solidFill>
              </a:rPr>
              <a:t>In het medium zitten </a:t>
            </a:r>
            <a:r>
              <a:rPr lang="nl-NL" b="1" dirty="0">
                <a:solidFill>
                  <a:srgbClr val="202122"/>
                </a:solidFill>
              </a:rPr>
              <a:t>voedingsstoffen</a:t>
            </a:r>
          </a:p>
          <a:p>
            <a:pPr lvl="1"/>
            <a:r>
              <a:rPr lang="nl-NL" dirty="0">
                <a:solidFill>
                  <a:srgbClr val="202122"/>
                </a:solidFill>
              </a:rPr>
              <a:t>Afhankelijk per micro-organisme </a:t>
            </a:r>
          </a:p>
          <a:p>
            <a:endParaRPr lang="nl-NL" dirty="0">
              <a:solidFill>
                <a:srgbClr val="202122"/>
              </a:solidFill>
            </a:endParaRPr>
          </a:p>
          <a:p>
            <a:r>
              <a:rPr lang="nl-NL" b="1" dirty="0">
                <a:solidFill>
                  <a:srgbClr val="202122"/>
                </a:solidFill>
              </a:rPr>
              <a:t>Reincultuur</a:t>
            </a:r>
            <a:r>
              <a:rPr lang="nl-NL" dirty="0">
                <a:solidFill>
                  <a:srgbClr val="202122"/>
                </a:solidFill>
              </a:rPr>
              <a:t> </a:t>
            </a:r>
            <a:endParaRPr lang="nl-NL" dirty="0">
              <a:solidFill>
                <a:srgbClr val="202122"/>
              </a:solidFill>
              <a:sym typeface="Wingdings" panose="05000000000000000000" pitchFamily="2" charset="2"/>
            </a:endParaRPr>
          </a:p>
          <a:p>
            <a:pPr lvl="1"/>
            <a:r>
              <a:rPr lang="nl-NL" dirty="0">
                <a:solidFill>
                  <a:srgbClr val="202122"/>
                </a:solidFill>
                <a:sym typeface="Wingdings" panose="05000000000000000000" pitchFamily="2" charset="2"/>
              </a:rPr>
              <a:t>Een populatie micro-organismen die allemaal van 1 individu afkomstig zijn </a:t>
            </a:r>
            <a:endParaRPr lang="nl-NL" dirty="0">
              <a:solidFill>
                <a:srgbClr val="202122"/>
              </a:solidFill>
            </a:endParaRPr>
          </a:p>
          <a:p>
            <a:pPr lvl="1"/>
            <a:endParaRPr lang="nl-NL" dirty="0"/>
          </a:p>
        </p:txBody>
      </p:sp>
      <p:cxnSp>
        <p:nvCxnSpPr>
          <p:cNvPr id="20" name="Straight Connector 19">
            <a:extLst>
              <a:ext uri="{FF2B5EF4-FFF2-40B4-BE49-F238E27FC236}">
                <a16:creationId xmlns:a16="http://schemas.microsoft.com/office/drawing/2014/main" id="{A3A523CC-BD6C-4A0D-B9DB-1DC2CE1E22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807758" y="5501473"/>
            <a:ext cx="5455709" cy="135652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13" name="Picture 4" descr="Nutrient Agar - Eliava Media Production">
            <a:extLst>
              <a:ext uri="{FF2B5EF4-FFF2-40B4-BE49-F238E27FC236}">
                <a16:creationId xmlns:a16="http://schemas.microsoft.com/office/drawing/2014/main" id="{C2AFA3A6-90F1-4791-8A96-708CF975A3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1234" y="331744"/>
            <a:ext cx="3707816" cy="277728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Nutrient Broth, पोषक शोरबा - Beena Infotech Services, Navi Mumbai | ID:  22584593033">
            <a:extLst>
              <a:ext uri="{FF2B5EF4-FFF2-40B4-BE49-F238E27FC236}">
                <a16:creationId xmlns:a16="http://schemas.microsoft.com/office/drawing/2014/main" id="{AEFC1757-5BD6-4DF1-9F40-2FA78DCF35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6118" y="3357829"/>
            <a:ext cx="3320152" cy="332015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Reincultuur">
            <a:extLst>
              <a:ext uri="{FF2B5EF4-FFF2-40B4-BE49-F238E27FC236}">
                <a16:creationId xmlns:a16="http://schemas.microsoft.com/office/drawing/2014/main" id="{B331C2A3-5072-418A-9846-0A1E3C3572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9427" y="1192649"/>
            <a:ext cx="4865441" cy="4780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225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14FEB5-1F46-4C93-A93E-A4E5A488157B}"/>
              </a:ext>
            </a:extLst>
          </p:cNvPr>
          <p:cNvSpPr>
            <a:spLocks noGrp="1"/>
          </p:cNvSpPr>
          <p:nvPr>
            <p:ph type="title"/>
          </p:nvPr>
        </p:nvSpPr>
        <p:spPr/>
        <p:txBody>
          <a:bodyPr/>
          <a:lstStyle/>
          <a:p>
            <a:pPr algn="ctr"/>
            <a:r>
              <a:rPr lang="nl-NL" dirty="0"/>
              <a:t>Groei op een vaste voedingsbodem</a:t>
            </a:r>
          </a:p>
        </p:txBody>
      </p:sp>
      <p:pic>
        <p:nvPicPr>
          <p:cNvPr id="4" name="Onlinemedia 6" title="Time-Lapse of Bacillus cereus growing">
            <a:hlinkClick r:id="" action="ppaction://media"/>
            <a:extLst>
              <a:ext uri="{FF2B5EF4-FFF2-40B4-BE49-F238E27FC236}">
                <a16:creationId xmlns:a16="http://schemas.microsoft.com/office/drawing/2014/main" id="{A965F12D-4792-4B47-9729-6B293F2AC6BA}"/>
              </a:ext>
            </a:extLst>
          </p:cNvPr>
          <p:cNvPicPr>
            <a:picLocks noGrp="1" noRot="1" noChangeAspect="1"/>
          </p:cNvPicPr>
          <p:nvPr>
            <p:ph idx="1"/>
            <a:videoFile r:link="rId1"/>
          </p:nvPr>
        </p:nvPicPr>
        <p:blipFill>
          <a:blip r:embed="rId3"/>
          <a:stretch>
            <a:fillRect/>
          </a:stretch>
        </p:blipFill>
        <p:spPr>
          <a:xfrm>
            <a:off x="2991727" y="1915557"/>
            <a:ext cx="6208546" cy="4653028"/>
          </a:xfrm>
          <a:prstGeom prst="rect">
            <a:avLst/>
          </a:prstGeom>
        </p:spPr>
      </p:pic>
    </p:spTree>
    <p:extLst>
      <p:ext uri="{BB962C8B-B14F-4D97-AF65-F5344CB8AC3E}">
        <p14:creationId xmlns:p14="http://schemas.microsoft.com/office/powerpoint/2010/main" val="49377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video>
              <p:cMediaNode vol="80000">
                <p:cTn id="13" fill="hold" display="0">
                  <p:stCondLst>
                    <p:cond delay="indefinite"/>
                  </p:st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5F0A9D0-BB35-4CAB-B92D-E061B9D8E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52F5DE35-776B-4C7D-AF2E-514E68BDD2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0"/>
            <a:ext cx="698360" cy="57024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65E4E8-1272-4386-BDFE-0129D7A7E2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9642143" y="0"/>
            <a:ext cx="2549857" cy="207446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6515F51-DBC6-42B8-9C34-749F69BB65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897737" y="0"/>
            <a:ext cx="1294263" cy="599136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541E7FE3-7F68-4E55-B21A-CA5F53AD1413}"/>
              </a:ext>
            </a:extLst>
          </p:cNvPr>
          <p:cNvSpPr>
            <a:spLocks noGrp="1"/>
          </p:cNvSpPr>
          <p:nvPr>
            <p:ph type="title"/>
          </p:nvPr>
        </p:nvSpPr>
        <p:spPr>
          <a:xfrm>
            <a:off x="1129553" y="638174"/>
            <a:ext cx="10529048" cy="1476375"/>
          </a:xfrm>
        </p:spPr>
        <p:txBody>
          <a:bodyPr>
            <a:normAutofit/>
          </a:bodyPr>
          <a:lstStyle/>
          <a:p>
            <a:r>
              <a:rPr lang="nl-NL" dirty="0"/>
              <a:t>Voeding</a:t>
            </a:r>
          </a:p>
        </p:txBody>
      </p:sp>
      <p:cxnSp>
        <p:nvCxnSpPr>
          <p:cNvPr id="18" name="Straight Connector 17">
            <a:extLst>
              <a:ext uri="{FF2B5EF4-FFF2-40B4-BE49-F238E27FC236}">
                <a16:creationId xmlns:a16="http://schemas.microsoft.com/office/drawing/2014/main" id="{873F5967-4993-405D-A3E6-84DCEFF44C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2403086" cy="103723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0609B95-D039-4E51-8162-667567DB5149}"/>
              </a:ext>
            </a:extLst>
          </p:cNvPr>
          <p:cNvSpPr>
            <a:spLocks noGrp="1"/>
          </p:cNvSpPr>
          <p:nvPr>
            <p:ph idx="1"/>
          </p:nvPr>
        </p:nvSpPr>
        <p:spPr>
          <a:xfrm>
            <a:off x="872059" y="2023144"/>
            <a:ext cx="4997530" cy="4190331"/>
          </a:xfrm>
        </p:spPr>
        <p:txBody>
          <a:bodyPr>
            <a:normAutofit/>
          </a:bodyPr>
          <a:lstStyle/>
          <a:p>
            <a:r>
              <a:rPr lang="nl-NL" dirty="0"/>
              <a:t>Voedingsstoffen noemen we ook wel </a:t>
            </a:r>
            <a:r>
              <a:rPr lang="nl-NL" b="1" dirty="0"/>
              <a:t>nutriënten</a:t>
            </a:r>
            <a:r>
              <a:rPr lang="nl-NL" dirty="0"/>
              <a:t>, met als functie: </a:t>
            </a:r>
          </a:p>
          <a:p>
            <a:pPr lvl="1"/>
            <a:r>
              <a:rPr lang="nl-NL" dirty="0">
                <a:solidFill>
                  <a:srgbClr val="202122"/>
                </a:solidFill>
              </a:rPr>
              <a:t>Bouwstoffen </a:t>
            </a:r>
          </a:p>
          <a:p>
            <a:pPr lvl="1"/>
            <a:r>
              <a:rPr lang="nl-NL" dirty="0">
                <a:solidFill>
                  <a:srgbClr val="202122"/>
                </a:solidFill>
              </a:rPr>
              <a:t>Brandstoffen </a:t>
            </a:r>
          </a:p>
          <a:p>
            <a:pPr lvl="1"/>
            <a:r>
              <a:rPr lang="nl-NL" dirty="0">
                <a:solidFill>
                  <a:srgbClr val="202122"/>
                </a:solidFill>
              </a:rPr>
              <a:t>Beide </a:t>
            </a:r>
          </a:p>
          <a:p>
            <a:endParaRPr lang="nl-NL" dirty="0">
              <a:solidFill>
                <a:srgbClr val="202122"/>
              </a:solidFill>
            </a:endParaRPr>
          </a:p>
          <a:p>
            <a:r>
              <a:rPr lang="nl-NL" dirty="0">
                <a:solidFill>
                  <a:srgbClr val="202122"/>
                </a:solidFill>
              </a:rPr>
              <a:t>Twee groepen nutriënten: </a:t>
            </a:r>
          </a:p>
          <a:p>
            <a:pPr lvl="1"/>
            <a:r>
              <a:rPr lang="nl-NL" dirty="0">
                <a:solidFill>
                  <a:srgbClr val="202122"/>
                </a:solidFill>
              </a:rPr>
              <a:t>Macronutriënten</a:t>
            </a:r>
          </a:p>
          <a:p>
            <a:pPr lvl="1"/>
            <a:r>
              <a:rPr lang="nl-NL" dirty="0">
                <a:solidFill>
                  <a:srgbClr val="202122"/>
                </a:solidFill>
              </a:rPr>
              <a:t>Micronutriënten</a:t>
            </a:r>
          </a:p>
          <a:p>
            <a:pPr lvl="1"/>
            <a:endParaRPr lang="nl-NL" dirty="0"/>
          </a:p>
        </p:txBody>
      </p:sp>
      <p:cxnSp>
        <p:nvCxnSpPr>
          <p:cNvPr id="20" name="Straight Connector 19">
            <a:extLst>
              <a:ext uri="{FF2B5EF4-FFF2-40B4-BE49-F238E27FC236}">
                <a16:creationId xmlns:a16="http://schemas.microsoft.com/office/drawing/2014/main" id="{A3A523CC-BD6C-4A0D-B9DB-1DC2CE1E22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807758" y="5501473"/>
            <a:ext cx="5455709" cy="135652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4098" name="Picture 2" descr="Schijf van vijf - Darmgezondheid">
            <a:extLst>
              <a:ext uri="{FF2B5EF4-FFF2-40B4-BE49-F238E27FC236}">
                <a16:creationId xmlns:a16="http://schemas.microsoft.com/office/drawing/2014/main" id="{6BB05C1A-D877-41FC-9857-75F568642D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1931" y="1751881"/>
            <a:ext cx="4032083" cy="4032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3591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FA6953-7254-49E9-9272-47CE78B267EF}"/>
              </a:ext>
            </a:extLst>
          </p:cNvPr>
          <p:cNvSpPr>
            <a:spLocks noGrp="1"/>
          </p:cNvSpPr>
          <p:nvPr>
            <p:ph type="title"/>
          </p:nvPr>
        </p:nvSpPr>
        <p:spPr/>
        <p:txBody>
          <a:bodyPr/>
          <a:lstStyle/>
          <a:p>
            <a:r>
              <a:rPr lang="nl-NL" dirty="0"/>
              <a:t>Macronutriënten</a:t>
            </a:r>
          </a:p>
        </p:txBody>
      </p:sp>
      <p:sp>
        <p:nvSpPr>
          <p:cNvPr id="3" name="Tijdelijke aanduiding voor inhoud 2">
            <a:extLst>
              <a:ext uri="{FF2B5EF4-FFF2-40B4-BE49-F238E27FC236}">
                <a16:creationId xmlns:a16="http://schemas.microsoft.com/office/drawing/2014/main" id="{01D6CF13-22DC-4382-9C26-08B010BF3F18}"/>
              </a:ext>
            </a:extLst>
          </p:cNvPr>
          <p:cNvSpPr>
            <a:spLocks noGrp="1"/>
          </p:cNvSpPr>
          <p:nvPr>
            <p:ph idx="1"/>
          </p:nvPr>
        </p:nvSpPr>
        <p:spPr/>
        <p:txBody>
          <a:bodyPr/>
          <a:lstStyle/>
          <a:p>
            <a:r>
              <a:rPr lang="nl-NL" dirty="0"/>
              <a:t>Nutriënten die de cel in behoorlijk grote hoeveelheden nodig heeft</a:t>
            </a:r>
          </a:p>
          <a:p>
            <a:r>
              <a:rPr lang="nl-NL" dirty="0"/>
              <a:t>Belangrijkste is </a:t>
            </a:r>
            <a:r>
              <a:rPr lang="nl-NL" b="1" dirty="0"/>
              <a:t>koolstof (C)</a:t>
            </a:r>
          </a:p>
          <a:p>
            <a:endParaRPr lang="nl-NL" b="1" dirty="0"/>
          </a:p>
          <a:p>
            <a:r>
              <a:rPr lang="nl-NL" b="1" dirty="0"/>
              <a:t>Autotrofe </a:t>
            </a:r>
            <a:r>
              <a:rPr lang="nl-NL" dirty="0"/>
              <a:t>m.o. gebruiken </a:t>
            </a:r>
            <a:r>
              <a:rPr lang="nl-NL" dirty="0">
                <a:effectLst/>
                <a:ea typeface="Arial" panose="020B0604020202020204" pitchFamily="34" charset="0"/>
                <a:cs typeface="Times New Roman" panose="02020603050405020304" pitchFamily="18" charset="0"/>
              </a:rPr>
              <a:t>CO</a:t>
            </a:r>
            <a:r>
              <a:rPr lang="nl-NL" baseline="-25000" dirty="0">
                <a:effectLst/>
                <a:ea typeface="Arial" panose="020B0604020202020204" pitchFamily="34" charset="0"/>
                <a:cs typeface="Times New Roman" panose="02020603050405020304" pitchFamily="18" charset="0"/>
              </a:rPr>
              <a:t>2</a:t>
            </a:r>
            <a:r>
              <a:rPr lang="nl-NL" dirty="0"/>
              <a:t> als koolstofbron</a:t>
            </a:r>
          </a:p>
          <a:p>
            <a:pPr lvl="1"/>
            <a:r>
              <a:rPr lang="nl-NL" dirty="0"/>
              <a:t>Leggen </a:t>
            </a:r>
            <a:r>
              <a:rPr lang="nl-NL" dirty="0">
                <a:effectLst/>
                <a:ea typeface="Arial" panose="020B0604020202020204" pitchFamily="34" charset="0"/>
                <a:cs typeface="Times New Roman" panose="02020603050405020304" pitchFamily="18" charset="0"/>
              </a:rPr>
              <a:t>CO</a:t>
            </a:r>
            <a:r>
              <a:rPr lang="nl-NL" baseline="-25000" dirty="0">
                <a:effectLst/>
                <a:ea typeface="Arial" panose="020B0604020202020204" pitchFamily="34" charset="0"/>
                <a:cs typeface="Times New Roman" panose="02020603050405020304" pitchFamily="18" charset="0"/>
              </a:rPr>
              <a:t>2</a:t>
            </a:r>
            <a:r>
              <a:rPr lang="nl-NL" dirty="0"/>
              <a:t> vast wat gebruikt wordt als energie </a:t>
            </a:r>
          </a:p>
          <a:p>
            <a:pPr lvl="1"/>
            <a:r>
              <a:rPr lang="nl-NL" dirty="0"/>
              <a:t>Denk ook aan fotosynthese bij planten</a:t>
            </a:r>
          </a:p>
          <a:p>
            <a:r>
              <a:rPr lang="nl-NL" b="1" dirty="0" err="1"/>
              <a:t>Heterotrofe</a:t>
            </a:r>
            <a:r>
              <a:rPr lang="nl-NL" b="1" dirty="0"/>
              <a:t> </a:t>
            </a:r>
            <a:r>
              <a:rPr lang="nl-NL" dirty="0"/>
              <a:t>m.o. hebben een organische verbinding nodig als koolstofbron</a:t>
            </a:r>
          </a:p>
          <a:p>
            <a:pPr lvl="1"/>
            <a:r>
              <a:rPr lang="nl-NL" dirty="0"/>
              <a:t>Voorbeelden organische verbindingen: Eiwitten, koolhydraten, lipiden</a:t>
            </a:r>
          </a:p>
          <a:p>
            <a:pPr lvl="1"/>
            <a:r>
              <a:rPr lang="nl-NL" dirty="0"/>
              <a:t>Belangrijke bron van organisch koolstof is glucose </a:t>
            </a:r>
            <a:endParaRPr lang="nl-NL" b="1" dirty="0"/>
          </a:p>
        </p:txBody>
      </p:sp>
    </p:spTree>
    <p:extLst>
      <p:ext uri="{BB962C8B-B14F-4D97-AF65-F5344CB8AC3E}">
        <p14:creationId xmlns:p14="http://schemas.microsoft.com/office/powerpoint/2010/main" val="352159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FA6953-7254-49E9-9272-47CE78B267EF}"/>
              </a:ext>
            </a:extLst>
          </p:cNvPr>
          <p:cNvSpPr>
            <a:spLocks noGrp="1"/>
          </p:cNvSpPr>
          <p:nvPr>
            <p:ph type="title"/>
          </p:nvPr>
        </p:nvSpPr>
        <p:spPr/>
        <p:txBody>
          <a:bodyPr/>
          <a:lstStyle/>
          <a:p>
            <a:r>
              <a:rPr lang="nl-NL" dirty="0"/>
              <a:t>Macronutriënten</a:t>
            </a:r>
          </a:p>
        </p:txBody>
      </p:sp>
      <p:sp>
        <p:nvSpPr>
          <p:cNvPr id="3" name="Tijdelijke aanduiding voor inhoud 2">
            <a:extLst>
              <a:ext uri="{FF2B5EF4-FFF2-40B4-BE49-F238E27FC236}">
                <a16:creationId xmlns:a16="http://schemas.microsoft.com/office/drawing/2014/main" id="{01D6CF13-22DC-4382-9C26-08B010BF3F18}"/>
              </a:ext>
            </a:extLst>
          </p:cNvPr>
          <p:cNvSpPr>
            <a:spLocks noGrp="1"/>
          </p:cNvSpPr>
          <p:nvPr>
            <p:ph idx="1"/>
          </p:nvPr>
        </p:nvSpPr>
        <p:spPr>
          <a:xfrm>
            <a:off x="1143000" y="1558939"/>
            <a:ext cx="9906000" cy="4475039"/>
          </a:xfrm>
        </p:spPr>
        <p:txBody>
          <a:bodyPr>
            <a:normAutofit/>
          </a:bodyPr>
          <a:lstStyle/>
          <a:p>
            <a:r>
              <a:rPr lang="nl-NL" dirty="0"/>
              <a:t>Belangrijkste is </a:t>
            </a:r>
            <a:r>
              <a:rPr lang="nl-NL" b="1" dirty="0"/>
              <a:t>koolstof (C)</a:t>
            </a:r>
          </a:p>
          <a:p>
            <a:r>
              <a:rPr lang="nl-NL" dirty="0"/>
              <a:t>12-15% van het drooggewicht van de cel bestaat uit </a:t>
            </a:r>
            <a:r>
              <a:rPr lang="nl-NL" b="1" dirty="0"/>
              <a:t>stikstof (N)</a:t>
            </a:r>
            <a:endParaRPr lang="nl-NL" dirty="0"/>
          </a:p>
          <a:p>
            <a:pPr lvl="1"/>
            <a:r>
              <a:rPr lang="nl-NL" dirty="0"/>
              <a:t>Anorganisch of organisch, denk aan stikstofkringloop</a:t>
            </a:r>
          </a:p>
          <a:p>
            <a:r>
              <a:rPr lang="nl-NL" b="1" dirty="0"/>
              <a:t>Fosfor (P)</a:t>
            </a:r>
          </a:p>
          <a:p>
            <a:pPr lvl="1"/>
            <a:r>
              <a:rPr lang="nl-NL" dirty="0"/>
              <a:t>Gebruikt in nucleïnezuren (DNA), ATP, en fosfolipiden </a:t>
            </a:r>
          </a:p>
          <a:p>
            <a:r>
              <a:rPr lang="nl-NL" b="1" dirty="0"/>
              <a:t>Zwavel (S)</a:t>
            </a:r>
          </a:p>
          <a:p>
            <a:pPr lvl="1"/>
            <a:r>
              <a:rPr lang="nl-NL" dirty="0"/>
              <a:t>Noodzakelijk voor sommige aminozuren (bouwstenen van eiwitten)</a:t>
            </a:r>
          </a:p>
          <a:p>
            <a:endParaRPr lang="nl-NL" dirty="0"/>
          </a:p>
          <a:p>
            <a:r>
              <a:rPr lang="nl-NL" dirty="0"/>
              <a:t>Overige macronutriënten: </a:t>
            </a:r>
          </a:p>
          <a:p>
            <a:pPr lvl="1"/>
            <a:r>
              <a:rPr lang="nl-NL" dirty="0"/>
              <a:t>Kalium (K), Magnesium (Mg), Calcium (Ca), Natrium (Na), </a:t>
            </a:r>
            <a:r>
              <a:rPr lang="nl-NL" dirty="0" err="1"/>
              <a:t>Ijzer</a:t>
            </a:r>
            <a:r>
              <a:rPr lang="nl-NL" dirty="0"/>
              <a:t> (Fe) </a:t>
            </a:r>
          </a:p>
          <a:p>
            <a:pPr marL="457200" lvl="1" indent="0">
              <a:buNone/>
            </a:pPr>
            <a:endParaRPr lang="nl-NL" dirty="0"/>
          </a:p>
        </p:txBody>
      </p:sp>
      <p:pic>
        <p:nvPicPr>
          <p:cNvPr id="4" name="Picture 2" descr="Stikstofkringloop - Wikipedia">
            <a:extLst>
              <a:ext uri="{FF2B5EF4-FFF2-40B4-BE49-F238E27FC236}">
                <a16:creationId xmlns:a16="http://schemas.microsoft.com/office/drawing/2014/main" id="{4987CB85-AD41-4791-BCD5-CEE3A8820C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7871" y="0"/>
            <a:ext cx="8336258" cy="6906886"/>
          </a:xfrm>
          <a:prstGeom prst="rect">
            <a:avLst/>
          </a:prstGeom>
          <a:noFill/>
          <a:extLst>
            <a:ext uri="{909E8E84-426E-40DD-AFC4-6F175D3DCCD1}">
              <a14:hiddenFill xmlns:a14="http://schemas.microsoft.com/office/drawing/2010/main">
                <a:solidFill>
                  <a:srgbClr val="FFFFFF"/>
                </a:solidFill>
              </a14:hiddenFill>
            </a:ext>
          </a:extLst>
        </p:spPr>
      </p:pic>
      <p:pic>
        <p:nvPicPr>
          <p:cNvPr id="6" name="Afbeelding 5">
            <a:extLst>
              <a:ext uri="{FF2B5EF4-FFF2-40B4-BE49-F238E27FC236}">
                <a16:creationId xmlns:a16="http://schemas.microsoft.com/office/drawing/2014/main" id="{3247D68B-1CF1-441F-A794-C13EE3604C4C}"/>
              </a:ext>
            </a:extLst>
          </p:cNvPr>
          <p:cNvPicPr>
            <a:picLocks noChangeAspect="1"/>
          </p:cNvPicPr>
          <p:nvPr/>
        </p:nvPicPr>
        <p:blipFill>
          <a:blip r:embed="rId3"/>
          <a:stretch>
            <a:fillRect/>
          </a:stretch>
        </p:blipFill>
        <p:spPr>
          <a:xfrm>
            <a:off x="2524125" y="1047750"/>
            <a:ext cx="7143750" cy="4762500"/>
          </a:xfrm>
          <a:prstGeom prst="rect">
            <a:avLst/>
          </a:prstGeom>
        </p:spPr>
      </p:pic>
    </p:spTree>
    <p:extLst>
      <p:ext uri="{BB962C8B-B14F-4D97-AF65-F5344CB8AC3E}">
        <p14:creationId xmlns:p14="http://schemas.microsoft.com/office/powerpoint/2010/main" val="26576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2171661-0838-4942-A149-8C1B789266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D355955-354F-42BC-8382-DD9E02F0C477}"/>
              </a:ext>
            </a:extLst>
          </p:cNvPr>
          <p:cNvSpPr>
            <a:spLocks noGrp="1"/>
          </p:cNvSpPr>
          <p:nvPr>
            <p:ph type="title"/>
          </p:nvPr>
        </p:nvSpPr>
        <p:spPr>
          <a:xfrm>
            <a:off x="1114426" y="533400"/>
            <a:ext cx="4529138" cy="1671639"/>
          </a:xfrm>
        </p:spPr>
        <p:txBody>
          <a:bodyPr>
            <a:normAutofit/>
          </a:bodyPr>
          <a:lstStyle/>
          <a:p>
            <a:r>
              <a:rPr lang="nl-NL" sz="3100"/>
              <a:t>Micronutriënten</a:t>
            </a:r>
          </a:p>
        </p:txBody>
      </p:sp>
      <p:sp>
        <p:nvSpPr>
          <p:cNvPr id="3" name="Tijdelijke aanduiding voor inhoud 2">
            <a:extLst>
              <a:ext uri="{FF2B5EF4-FFF2-40B4-BE49-F238E27FC236}">
                <a16:creationId xmlns:a16="http://schemas.microsoft.com/office/drawing/2014/main" id="{EB940248-4DE0-4481-BDCD-A9FA9C56DEFA}"/>
              </a:ext>
            </a:extLst>
          </p:cNvPr>
          <p:cNvSpPr>
            <a:spLocks noGrp="1"/>
          </p:cNvSpPr>
          <p:nvPr>
            <p:ph idx="1"/>
          </p:nvPr>
        </p:nvSpPr>
        <p:spPr>
          <a:xfrm>
            <a:off x="446146" y="1733108"/>
            <a:ext cx="4604319" cy="4591492"/>
          </a:xfrm>
        </p:spPr>
        <p:txBody>
          <a:bodyPr>
            <a:normAutofit/>
          </a:bodyPr>
          <a:lstStyle/>
          <a:p>
            <a:pPr>
              <a:lnSpc>
                <a:spcPct val="90000"/>
              </a:lnSpc>
            </a:pPr>
            <a:r>
              <a:rPr lang="nl-NL" dirty="0"/>
              <a:t>Nutriënten die de cel in zeer kleine hoeveelheden nodig heeft</a:t>
            </a:r>
          </a:p>
          <a:p>
            <a:pPr>
              <a:lnSpc>
                <a:spcPct val="90000"/>
              </a:lnSpc>
            </a:pPr>
            <a:r>
              <a:rPr lang="nl-NL" dirty="0"/>
              <a:t>Zijn wel net zo belangrijk voor de groei van een cel als macronutriënten</a:t>
            </a:r>
          </a:p>
          <a:p>
            <a:pPr>
              <a:lnSpc>
                <a:spcPct val="90000"/>
              </a:lnSpc>
            </a:pPr>
            <a:endParaRPr lang="nl-NL" dirty="0"/>
          </a:p>
          <a:p>
            <a:pPr>
              <a:lnSpc>
                <a:spcPct val="90000"/>
              </a:lnSpc>
            </a:pPr>
            <a:r>
              <a:rPr lang="nl-NL" dirty="0"/>
              <a:t>Noemen we ook wel </a:t>
            </a:r>
            <a:r>
              <a:rPr lang="nl-NL" b="1" dirty="0"/>
              <a:t>sporenelementen </a:t>
            </a:r>
          </a:p>
          <a:p>
            <a:pPr lvl="1">
              <a:lnSpc>
                <a:spcPct val="90000"/>
              </a:lnSpc>
            </a:pPr>
            <a:r>
              <a:rPr lang="nl-NL" dirty="0"/>
              <a:t>Voorbeelden: Kobalt (Co), Zink (Zn), Molybdeen (Mo), Koper (Cu), Mangaan (Mn)</a:t>
            </a:r>
          </a:p>
        </p:txBody>
      </p:sp>
      <p:cxnSp>
        <p:nvCxnSpPr>
          <p:cNvPr id="73" name="Straight Connector 72">
            <a:extLst>
              <a:ext uri="{FF2B5EF4-FFF2-40B4-BE49-F238E27FC236}">
                <a16:creationId xmlns:a16="http://schemas.microsoft.com/office/drawing/2014/main" id="{BB04A404-AF1E-4EC9-AF7D-46C68BFCEBB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430398" y="-1"/>
            <a:ext cx="2559923" cy="685799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1874503-FE8B-408C-ABAF-2B72BAC2966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9741182" y="0"/>
            <a:ext cx="725518" cy="685799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2050" name="Picture 2" descr="Scientists Say: Periodic table | Science News for Students">
            <a:extLst>
              <a:ext uri="{FF2B5EF4-FFF2-40B4-BE49-F238E27FC236}">
                <a16:creationId xmlns:a16="http://schemas.microsoft.com/office/drawing/2014/main" id="{1CB7FB37-B28A-4A71-B76F-824D7ACDF97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67128" y="1733108"/>
            <a:ext cx="7024872" cy="3951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958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91AB07-9EE1-4FF3-AA3E-90C243A11D69}"/>
              </a:ext>
            </a:extLst>
          </p:cNvPr>
          <p:cNvSpPr>
            <a:spLocks noGrp="1"/>
          </p:cNvSpPr>
          <p:nvPr>
            <p:ph type="title"/>
          </p:nvPr>
        </p:nvSpPr>
        <p:spPr/>
        <p:txBody>
          <a:bodyPr/>
          <a:lstStyle/>
          <a:p>
            <a:r>
              <a:rPr lang="nl-NL" dirty="0"/>
              <a:t>Gebruik van nutriënten</a:t>
            </a:r>
          </a:p>
        </p:txBody>
      </p:sp>
      <p:sp>
        <p:nvSpPr>
          <p:cNvPr id="3" name="Tijdelijke aanduiding voor tekst 2">
            <a:extLst>
              <a:ext uri="{FF2B5EF4-FFF2-40B4-BE49-F238E27FC236}">
                <a16:creationId xmlns:a16="http://schemas.microsoft.com/office/drawing/2014/main" id="{195E0D75-1615-471E-81AA-BDB10A6BD2A0}"/>
              </a:ext>
            </a:extLst>
          </p:cNvPr>
          <p:cNvSpPr>
            <a:spLocks noGrp="1"/>
          </p:cNvSpPr>
          <p:nvPr>
            <p:ph type="body" idx="1"/>
          </p:nvPr>
        </p:nvSpPr>
        <p:spPr>
          <a:xfrm>
            <a:off x="839788" y="1360966"/>
            <a:ext cx="5157787" cy="627321"/>
          </a:xfrm>
        </p:spPr>
        <p:txBody>
          <a:bodyPr>
            <a:normAutofit/>
          </a:bodyPr>
          <a:lstStyle/>
          <a:p>
            <a:r>
              <a:rPr lang="nl-NL" dirty="0"/>
              <a:t>Anabolisme</a:t>
            </a:r>
          </a:p>
        </p:txBody>
      </p:sp>
      <p:sp>
        <p:nvSpPr>
          <p:cNvPr id="4" name="Tijdelijke aanduiding voor inhoud 3">
            <a:extLst>
              <a:ext uri="{FF2B5EF4-FFF2-40B4-BE49-F238E27FC236}">
                <a16:creationId xmlns:a16="http://schemas.microsoft.com/office/drawing/2014/main" id="{FD56A95D-D6B0-43E0-8DF6-B43DE0A34D69}"/>
              </a:ext>
            </a:extLst>
          </p:cNvPr>
          <p:cNvSpPr>
            <a:spLocks noGrp="1"/>
          </p:cNvSpPr>
          <p:nvPr>
            <p:ph sz="half" idx="2"/>
          </p:nvPr>
        </p:nvSpPr>
        <p:spPr>
          <a:xfrm>
            <a:off x="839788" y="1988287"/>
            <a:ext cx="5157787" cy="4254538"/>
          </a:xfrm>
        </p:spPr>
        <p:txBody>
          <a:bodyPr/>
          <a:lstStyle/>
          <a:p>
            <a:r>
              <a:rPr lang="nl-NL" dirty="0"/>
              <a:t>Ook wel biosynthese, de aanmaak van nieuwe </a:t>
            </a:r>
            <a:r>
              <a:rPr lang="nl-NL" dirty="0" err="1"/>
              <a:t>celonderdelen</a:t>
            </a:r>
            <a:r>
              <a:rPr lang="nl-NL" dirty="0"/>
              <a:t> vanuit nutriënten</a:t>
            </a:r>
          </a:p>
        </p:txBody>
      </p:sp>
      <p:sp>
        <p:nvSpPr>
          <p:cNvPr id="5" name="Tijdelijke aanduiding voor tekst 4">
            <a:extLst>
              <a:ext uri="{FF2B5EF4-FFF2-40B4-BE49-F238E27FC236}">
                <a16:creationId xmlns:a16="http://schemas.microsoft.com/office/drawing/2014/main" id="{4F7AE0BF-2FF2-46E5-8520-1D8C267E4D64}"/>
              </a:ext>
            </a:extLst>
          </p:cNvPr>
          <p:cNvSpPr>
            <a:spLocks noGrp="1"/>
          </p:cNvSpPr>
          <p:nvPr>
            <p:ph type="body" sz="quarter" idx="3"/>
          </p:nvPr>
        </p:nvSpPr>
        <p:spPr>
          <a:xfrm>
            <a:off x="6172200" y="1360966"/>
            <a:ext cx="5183188" cy="627321"/>
          </a:xfrm>
        </p:spPr>
        <p:txBody>
          <a:bodyPr>
            <a:normAutofit/>
          </a:bodyPr>
          <a:lstStyle/>
          <a:p>
            <a:r>
              <a:rPr lang="nl-NL" dirty="0"/>
              <a:t>Katabolisme</a:t>
            </a:r>
          </a:p>
        </p:txBody>
      </p:sp>
      <p:sp>
        <p:nvSpPr>
          <p:cNvPr id="6" name="Tijdelijke aanduiding voor inhoud 5">
            <a:extLst>
              <a:ext uri="{FF2B5EF4-FFF2-40B4-BE49-F238E27FC236}">
                <a16:creationId xmlns:a16="http://schemas.microsoft.com/office/drawing/2014/main" id="{5E6F871E-EC96-47E1-A481-087732C87C03}"/>
              </a:ext>
            </a:extLst>
          </p:cNvPr>
          <p:cNvSpPr>
            <a:spLocks noGrp="1"/>
          </p:cNvSpPr>
          <p:nvPr>
            <p:ph sz="quarter" idx="4"/>
          </p:nvPr>
        </p:nvSpPr>
        <p:spPr>
          <a:xfrm>
            <a:off x="6172200" y="1988287"/>
            <a:ext cx="5183188" cy="4254538"/>
          </a:xfrm>
        </p:spPr>
        <p:txBody>
          <a:bodyPr/>
          <a:lstStyle/>
          <a:p>
            <a:r>
              <a:rPr lang="nl-NL" dirty="0"/>
              <a:t>De afbraak van een molecuul. Hierbij komt energie vrij (en afvalstoffen)</a:t>
            </a:r>
          </a:p>
          <a:p>
            <a:pPr lvl="1"/>
            <a:r>
              <a:rPr lang="nl-NL" dirty="0"/>
              <a:t>Denk bijvoorbeeld aan de afbraak van glucose voor energie</a:t>
            </a:r>
          </a:p>
        </p:txBody>
      </p:sp>
      <p:pic>
        <p:nvPicPr>
          <p:cNvPr id="8" name="Afbeelding 7">
            <a:extLst>
              <a:ext uri="{FF2B5EF4-FFF2-40B4-BE49-F238E27FC236}">
                <a16:creationId xmlns:a16="http://schemas.microsoft.com/office/drawing/2014/main" id="{7B309D36-DBFB-4C80-AB5B-C9F9EF4BA583}"/>
              </a:ext>
            </a:extLst>
          </p:cNvPr>
          <p:cNvPicPr>
            <a:picLocks noChangeAspect="1"/>
          </p:cNvPicPr>
          <p:nvPr/>
        </p:nvPicPr>
        <p:blipFill rotWithShape="1">
          <a:blip r:embed="rId2"/>
          <a:srcRect t="8745" r="48375" b="23090"/>
          <a:stretch/>
        </p:blipFill>
        <p:spPr>
          <a:xfrm>
            <a:off x="1440526" y="3453986"/>
            <a:ext cx="3631204" cy="3490429"/>
          </a:xfrm>
          <a:prstGeom prst="rect">
            <a:avLst/>
          </a:prstGeom>
        </p:spPr>
      </p:pic>
      <p:pic>
        <p:nvPicPr>
          <p:cNvPr id="9" name="Afbeelding 8">
            <a:extLst>
              <a:ext uri="{FF2B5EF4-FFF2-40B4-BE49-F238E27FC236}">
                <a16:creationId xmlns:a16="http://schemas.microsoft.com/office/drawing/2014/main" id="{0F115D05-5A86-45DD-A785-DD2A9270B19A}"/>
              </a:ext>
            </a:extLst>
          </p:cNvPr>
          <p:cNvPicPr>
            <a:picLocks noChangeAspect="1"/>
          </p:cNvPicPr>
          <p:nvPr/>
        </p:nvPicPr>
        <p:blipFill rotWithShape="1">
          <a:blip r:embed="rId2"/>
          <a:srcRect l="48742" t="8745" b="23090"/>
          <a:stretch/>
        </p:blipFill>
        <p:spPr>
          <a:xfrm>
            <a:off x="7120271" y="3429000"/>
            <a:ext cx="3631203" cy="3515415"/>
          </a:xfrm>
          <a:prstGeom prst="rect">
            <a:avLst/>
          </a:prstGeom>
        </p:spPr>
      </p:pic>
    </p:spTree>
    <p:extLst>
      <p:ext uri="{BB962C8B-B14F-4D97-AF65-F5344CB8AC3E}">
        <p14:creationId xmlns:p14="http://schemas.microsoft.com/office/powerpoint/2010/main" val="354551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D8176A-9A91-4196-9EF9-2444A6342904}"/>
              </a:ext>
            </a:extLst>
          </p:cNvPr>
          <p:cNvSpPr>
            <a:spLocks noGrp="1"/>
          </p:cNvSpPr>
          <p:nvPr>
            <p:ph type="title"/>
          </p:nvPr>
        </p:nvSpPr>
        <p:spPr>
          <a:xfrm>
            <a:off x="1143000" y="1"/>
            <a:ext cx="9906000" cy="1339702"/>
          </a:xfrm>
        </p:spPr>
        <p:txBody>
          <a:bodyPr/>
          <a:lstStyle/>
          <a:p>
            <a:r>
              <a:rPr lang="nl-NL" dirty="0"/>
              <a:t>Lesopdracht</a:t>
            </a:r>
          </a:p>
        </p:txBody>
      </p:sp>
      <p:sp>
        <p:nvSpPr>
          <p:cNvPr id="3" name="Tijdelijke aanduiding voor inhoud 2">
            <a:extLst>
              <a:ext uri="{FF2B5EF4-FFF2-40B4-BE49-F238E27FC236}">
                <a16:creationId xmlns:a16="http://schemas.microsoft.com/office/drawing/2014/main" id="{6F728728-B7DD-43B6-8E2D-D92978F1EA30}"/>
              </a:ext>
            </a:extLst>
          </p:cNvPr>
          <p:cNvSpPr>
            <a:spLocks noGrp="1"/>
          </p:cNvSpPr>
          <p:nvPr>
            <p:ph idx="1"/>
          </p:nvPr>
        </p:nvSpPr>
        <p:spPr>
          <a:xfrm>
            <a:off x="1143000" y="1339703"/>
            <a:ext cx="9906000" cy="5146157"/>
          </a:xfrm>
        </p:spPr>
        <p:txBody>
          <a:bodyPr>
            <a:normAutofit/>
          </a:bodyPr>
          <a:lstStyle/>
          <a:p>
            <a:pPr marL="0" indent="0">
              <a:buNone/>
            </a:pPr>
            <a:r>
              <a:rPr lang="nl-NL" b="1" dirty="0"/>
              <a:t>Wat: 		</a:t>
            </a:r>
            <a:r>
              <a:rPr lang="nl-NL" dirty="0"/>
              <a:t>Je gaat in een groepje van vier een aantal van de begrippen die we 		deze les hebben behandeld bespreken. De definities van de begrippen 		schrijf je op het blad dat je van je docent krijgt. </a:t>
            </a:r>
            <a:endParaRPr lang="nl-NL" b="1" dirty="0"/>
          </a:p>
          <a:p>
            <a:pPr marL="0" indent="0">
              <a:buNone/>
            </a:pPr>
            <a:endParaRPr lang="nl-NL" b="1" dirty="0"/>
          </a:p>
          <a:p>
            <a:pPr marL="0" indent="0">
              <a:buNone/>
            </a:pPr>
            <a:r>
              <a:rPr lang="nl-NL" b="1" dirty="0"/>
              <a:t>Hoe: 		</a:t>
            </a:r>
            <a:r>
              <a:rPr lang="nl-NL" dirty="0"/>
              <a:t>In groepjes van vier </a:t>
            </a:r>
            <a:endParaRPr lang="nl-NL" b="1" dirty="0"/>
          </a:p>
          <a:p>
            <a:pPr marL="0" indent="0">
              <a:buNone/>
            </a:pPr>
            <a:r>
              <a:rPr lang="nl-NL" b="1" dirty="0"/>
              <a:t>Tijd: 		</a:t>
            </a:r>
            <a:r>
              <a:rPr lang="nl-NL" dirty="0"/>
              <a:t>15 minuten </a:t>
            </a:r>
            <a:endParaRPr lang="nl-NL" b="1" dirty="0"/>
          </a:p>
          <a:p>
            <a:pPr marL="0" indent="0">
              <a:buNone/>
            </a:pPr>
            <a:r>
              <a:rPr lang="nl-NL" b="1" dirty="0"/>
              <a:t>Hulp?:  		</a:t>
            </a:r>
            <a:r>
              <a:rPr lang="nl-NL" dirty="0"/>
              <a:t>Aantekeningen van de les</a:t>
            </a:r>
          </a:p>
          <a:p>
            <a:pPr marL="0" indent="0">
              <a:buNone/>
            </a:pPr>
            <a:r>
              <a:rPr lang="nl-NL" b="1" dirty="0"/>
              <a:t>Klaar?: 		</a:t>
            </a:r>
            <a:r>
              <a:rPr lang="nl-NL" dirty="0"/>
              <a:t>In tweetallen werken aan je presentatie van je gekozen bacterie</a:t>
            </a:r>
            <a:endParaRPr lang="nl-NL" b="1" dirty="0"/>
          </a:p>
        </p:txBody>
      </p:sp>
      <p:sp>
        <p:nvSpPr>
          <p:cNvPr id="4" name="Rechthoek 3">
            <a:extLst>
              <a:ext uri="{FF2B5EF4-FFF2-40B4-BE49-F238E27FC236}">
                <a16:creationId xmlns:a16="http://schemas.microsoft.com/office/drawing/2014/main" id="{1C7A8DE9-124A-40DD-AB6D-8D88010BB67B}"/>
              </a:ext>
            </a:extLst>
          </p:cNvPr>
          <p:cNvSpPr/>
          <p:nvPr/>
        </p:nvSpPr>
        <p:spPr>
          <a:xfrm>
            <a:off x="943639" y="5045148"/>
            <a:ext cx="3147237" cy="1637414"/>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b="1" dirty="0">
              <a:solidFill>
                <a:schemeClr val="tx1"/>
              </a:solidFill>
            </a:endParaRPr>
          </a:p>
          <a:p>
            <a:endParaRPr lang="nl-NL" b="1" dirty="0">
              <a:solidFill>
                <a:schemeClr val="tx1"/>
              </a:solidFill>
            </a:endParaRPr>
          </a:p>
          <a:p>
            <a:r>
              <a:rPr lang="nl-NL" b="1" dirty="0">
                <a:solidFill>
                  <a:schemeClr val="tx1"/>
                </a:solidFill>
              </a:rPr>
              <a:t>Groep 1:</a:t>
            </a:r>
          </a:p>
          <a:p>
            <a:pPr marL="285750" indent="-285750">
              <a:buFont typeface="Arial" panose="020B0604020202020204" pitchFamily="34" charset="0"/>
              <a:buChar char="•"/>
            </a:pPr>
            <a:r>
              <a:rPr lang="nl-NL" dirty="0">
                <a:solidFill>
                  <a:schemeClr val="tx1"/>
                </a:solidFill>
              </a:rPr>
              <a:t>Wout </a:t>
            </a:r>
          </a:p>
          <a:p>
            <a:pPr marL="285750" indent="-285750">
              <a:buFont typeface="Arial" panose="020B0604020202020204" pitchFamily="34" charset="0"/>
              <a:buChar char="•"/>
            </a:pPr>
            <a:r>
              <a:rPr lang="nl-NL" dirty="0">
                <a:solidFill>
                  <a:schemeClr val="tx1"/>
                </a:solidFill>
              </a:rPr>
              <a:t>Sander</a:t>
            </a:r>
          </a:p>
          <a:p>
            <a:pPr marL="285750" indent="-285750">
              <a:buFont typeface="Arial" panose="020B0604020202020204" pitchFamily="34" charset="0"/>
              <a:buChar char="•"/>
            </a:pPr>
            <a:r>
              <a:rPr lang="nl-NL" dirty="0">
                <a:solidFill>
                  <a:schemeClr val="tx1"/>
                </a:solidFill>
              </a:rPr>
              <a:t>Robin</a:t>
            </a:r>
          </a:p>
          <a:p>
            <a:pPr marL="285750" indent="-285750">
              <a:buFont typeface="Arial" panose="020B0604020202020204" pitchFamily="34" charset="0"/>
              <a:buChar char="•"/>
            </a:pPr>
            <a:r>
              <a:rPr lang="nl-NL" dirty="0">
                <a:solidFill>
                  <a:schemeClr val="tx1"/>
                </a:solidFill>
              </a:rPr>
              <a:t>Martijn C. </a:t>
            </a:r>
          </a:p>
          <a:p>
            <a:pPr marL="285750" indent="-285750" algn="ctr">
              <a:buFont typeface="Arial" panose="020B0604020202020204" pitchFamily="34" charset="0"/>
              <a:buChar char="•"/>
            </a:pPr>
            <a:endParaRPr lang="nl-NL" dirty="0">
              <a:solidFill>
                <a:schemeClr val="tx1"/>
              </a:solidFill>
            </a:endParaRPr>
          </a:p>
          <a:p>
            <a:pPr algn="ctr"/>
            <a:r>
              <a:rPr lang="nl-NL" dirty="0">
                <a:solidFill>
                  <a:schemeClr val="tx1"/>
                </a:solidFill>
              </a:rPr>
              <a:t> </a:t>
            </a:r>
          </a:p>
          <a:p>
            <a:pPr algn="ctr"/>
            <a:endParaRPr lang="nl-NL" dirty="0"/>
          </a:p>
        </p:txBody>
      </p:sp>
      <p:sp>
        <p:nvSpPr>
          <p:cNvPr id="5" name="Rechthoek 4">
            <a:extLst>
              <a:ext uri="{FF2B5EF4-FFF2-40B4-BE49-F238E27FC236}">
                <a16:creationId xmlns:a16="http://schemas.microsoft.com/office/drawing/2014/main" id="{F3D64EF6-B1E9-4631-8CE4-950149FFF00C}"/>
              </a:ext>
            </a:extLst>
          </p:cNvPr>
          <p:cNvSpPr/>
          <p:nvPr/>
        </p:nvSpPr>
        <p:spPr>
          <a:xfrm>
            <a:off x="4561367" y="5050465"/>
            <a:ext cx="3069265" cy="1435395"/>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b="1" dirty="0">
              <a:solidFill>
                <a:schemeClr val="tx1"/>
              </a:solidFill>
            </a:endParaRPr>
          </a:p>
          <a:p>
            <a:endParaRPr lang="nl-NL" b="1" dirty="0">
              <a:solidFill>
                <a:schemeClr val="tx1"/>
              </a:solidFill>
            </a:endParaRPr>
          </a:p>
          <a:p>
            <a:r>
              <a:rPr lang="nl-NL" b="1" dirty="0">
                <a:solidFill>
                  <a:schemeClr val="tx1"/>
                </a:solidFill>
              </a:rPr>
              <a:t>Groep 2:</a:t>
            </a:r>
          </a:p>
          <a:p>
            <a:pPr marL="285750" indent="-285750">
              <a:buFont typeface="Arial" panose="020B0604020202020204" pitchFamily="34" charset="0"/>
              <a:buChar char="•"/>
            </a:pPr>
            <a:r>
              <a:rPr lang="nl-NL" dirty="0">
                <a:solidFill>
                  <a:schemeClr val="tx1"/>
                </a:solidFill>
              </a:rPr>
              <a:t>Vivian</a:t>
            </a:r>
          </a:p>
          <a:p>
            <a:pPr marL="285750" indent="-285750">
              <a:buFont typeface="Arial" panose="020B0604020202020204" pitchFamily="34" charset="0"/>
              <a:buChar char="•"/>
            </a:pPr>
            <a:r>
              <a:rPr lang="nl-NL" dirty="0">
                <a:solidFill>
                  <a:schemeClr val="tx1"/>
                </a:solidFill>
              </a:rPr>
              <a:t>Andries </a:t>
            </a:r>
          </a:p>
          <a:p>
            <a:pPr marL="285750" indent="-285750">
              <a:buFont typeface="Arial" panose="020B0604020202020204" pitchFamily="34" charset="0"/>
              <a:buChar char="•"/>
            </a:pPr>
            <a:r>
              <a:rPr lang="nl-NL" dirty="0">
                <a:solidFill>
                  <a:schemeClr val="tx1"/>
                </a:solidFill>
              </a:rPr>
              <a:t>Silvia</a:t>
            </a:r>
          </a:p>
          <a:p>
            <a:pPr algn="ctr"/>
            <a:r>
              <a:rPr lang="nl-NL" dirty="0">
                <a:solidFill>
                  <a:schemeClr val="tx1"/>
                </a:solidFill>
              </a:rPr>
              <a:t> </a:t>
            </a:r>
          </a:p>
          <a:p>
            <a:pPr algn="ctr"/>
            <a:r>
              <a:rPr lang="nl-NL" dirty="0">
                <a:solidFill>
                  <a:schemeClr val="tx1"/>
                </a:solidFill>
              </a:rPr>
              <a:t> </a:t>
            </a:r>
          </a:p>
          <a:p>
            <a:pPr algn="ctr"/>
            <a:endParaRPr lang="nl-NL" dirty="0"/>
          </a:p>
        </p:txBody>
      </p:sp>
      <p:sp>
        <p:nvSpPr>
          <p:cNvPr id="6" name="Rechthoek 5">
            <a:extLst>
              <a:ext uri="{FF2B5EF4-FFF2-40B4-BE49-F238E27FC236}">
                <a16:creationId xmlns:a16="http://schemas.microsoft.com/office/drawing/2014/main" id="{888B86B8-587E-4248-B29E-C2A006D42D16}"/>
              </a:ext>
            </a:extLst>
          </p:cNvPr>
          <p:cNvSpPr/>
          <p:nvPr/>
        </p:nvSpPr>
        <p:spPr>
          <a:xfrm>
            <a:off x="8101123" y="5045148"/>
            <a:ext cx="3104707" cy="1435395"/>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b="1" dirty="0">
              <a:solidFill>
                <a:schemeClr val="tx1"/>
              </a:solidFill>
            </a:endParaRPr>
          </a:p>
          <a:p>
            <a:r>
              <a:rPr lang="nl-NL" b="1" dirty="0">
                <a:solidFill>
                  <a:schemeClr val="tx1"/>
                </a:solidFill>
              </a:rPr>
              <a:t>Groep 3:</a:t>
            </a:r>
          </a:p>
          <a:p>
            <a:pPr marL="285750" indent="-285750">
              <a:buFont typeface="Arial" panose="020B0604020202020204" pitchFamily="34" charset="0"/>
              <a:buChar char="•"/>
            </a:pPr>
            <a:r>
              <a:rPr lang="nl-NL" dirty="0">
                <a:solidFill>
                  <a:schemeClr val="tx1"/>
                </a:solidFill>
              </a:rPr>
              <a:t>Sven </a:t>
            </a:r>
          </a:p>
          <a:p>
            <a:pPr marL="285750" indent="-285750">
              <a:buFont typeface="Arial" panose="020B0604020202020204" pitchFamily="34" charset="0"/>
              <a:buChar char="•"/>
            </a:pPr>
            <a:r>
              <a:rPr lang="nl-NL" dirty="0">
                <a:solidFill>
                  <a:schemeClr val="tx1"/>
                </a:solidFill>
              </a:rPr>
              <a:t> Martijn H.</a:t>
            </a:r>
          </a:p>
          <a:p>
            <a:pPr marL="285750" indent="-285750">
              <a:buFont typeface="Arial" panose="020B0604020202020204" pitchFamily="34" charset="0"/>
              <a:buChar char="•"/>
            </a:pPr>
            <a:r>
              <a:rPr lang="nl-NL" dirty="0">
                <a:solidFill>
                  <a:schemeClr val="tx1"/>
                </a:solidFill>
              </a:rPr>
              <a:t>Thys</a:t>
            </a:r>
          </a:p>
          <a:p>
            <a:pPr algn="ctr"/>
            <a:endParaRPr lang="nl-NL" dirty="0">
              <a:solidFill>
                <a:schemeClr val="tx1"/>
              </a:solidFill>
            </a:endParaRPr>
          </a:p>
          <a:p>
            <a:pPr algn="ctr"/>
            <a:endParaRPr lang="nl-NL" dirty="0"/>
          </a:p>
        </p:txBody>
      </p:sp>
    </p:spTree>
    <p:extLst>
      <p:ext uri="{BB962C8B-B14F-4D97-AF65-F5344CB8AC3E}">
        <p14:creationId xmlns:p14="http://schemas.microsoft.com/office/powerpoint/2010/main" val="115983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934B98-E943-43CF-AC19-2BA3A5239C84}"/>
              </a:ext>
            </a:extLst>
          </p:cNvPr>
          <p:cNvSpPr>
            <a:spLocks noGrp="1"/>
          </p:cNvSpPr>
          <p:nvPr>
            <p:ph type="title"/>
          </p:nvPr>
        </p:nvSpPr>
        <p:spPr/>
        <p:txBody>
          <a:bodyPr/>
          <a:lstStyle/>
          <a:p>
            <a:r>
              <a:rPr lang="nl-NL" dirty="0"/>
              <a:t>Oefening via wikiwijs</a:t>
            </a:r>
          </a:p>
        </p:txBody>
      </p:sp>
      <p:sp>
        <p:nvSpPr>
          <p:cNvPr id="3" name="Tijdelijke aanduiding voor inhoud 2">
            <a:extLst>
              <a:ext uri="{FF2B5EF4-FFF2-40B4-BE49-F238E27FC236}">
                <a16:creationId xmlns:a16="http://schemas.microsoft.com/office/drawing/2014/main" id="{695E22BF-7232-4414-B02C-79AFC4AE1009}"/>
              </a:ext>
            </a:extLst>
          </p:cNvPr>
          <p:cNvSpPr>
            <a:spLocks noGrp="1"/>
          </p:cNvSpPr>
          <p:nvPr>
            <p:ph idx="1"/>
          </p:nvPr>
        </p:nvSpPr>
        <p:spPr>
          <a:xfrm>
            <a:off x="1143000" y="1672389"/>
            <a:ext cx="9906000" cy="4361589"/>
          </a:xfrm>
        </p:spPr>
        <p:txBody>
          <a:bodyPr>
            <a:normAutofit/>
          </a:bodyPr>
          <a:lstStyle/>
          <a:p>
            <a:pPr marL="0" indent="0" algn="ctr">
              <a:buNone/>
            </a:pPr>
            <a:r>
              <a:rPr lang="nl-NL" b="1" dirty="0"/>
              <a:t>Vorige week niet aan toe gekomen</a:t>
            </a:r>
          </a:p>
          <a:p>
            <a:pPr marL="0" indent="0">
              <a:buNone/>
            </a:pPr>
            <a:endParaRPr lang="nl-NL" b="1" dirty="0"/>
          </a:p>
          <a:p>
            <a:pPr marL="0" indent="0">
              <a:buNone/>
            </a:pPr>
            <a:r>
              <a:rPr lang="nl-NL" b="1" dirty="0"/>
              <a:t>Wat 	</a:t>
            </a:r>
            <a:r>
              <a:rPr lang="nl-NL" dirty="0"/>
              <a:t>Ga naar de wikiwijs en doe de oefening. Deze oefening bestaat uit 5 vragen en 	is om te kijken of je het goed hebt begrepen. Gebruik tijdens het invullen niet 	het boek. Kijk bij fouten na afloop nog even goed naar pagina 238 t/m 242. </a:t>
            </a:r>
          </a:p>
          <a:p>
            <a:pPr marL="0" indent="0">
              <a:buNone/>
            </a:pPr>
            <a:endParaRPr lang="nl-NL" b="1" dirty="0"/>
          </a:p>
          <a:p>
            <a:pPr marL="0" indent="0">
              <a:buNone/>
            </a:pPr>
            <a:r>
              <a:rPr lang="nl-NL" b="1" dirty="0"/>
              <a:t>Hoe 	</a:t>
            </a:r>
            <a:r>
              <a:rPr lang="nl-NL" dirty="0"/>
              <a:t>Zelfstandig </a:t>
            </a:r>
            <a:endParaRPr lang="nl-NL" b="1" dirty="0"/>
          </a:p>
          <a:p>
            <a:pPr marL="0" indent="0">
              <a:buNone/>
            </a:pPr>
            <a:r>
              <a:rPr lang="nl-NL" b="1" dirty="0"/>
              <a:t>Tijd	</a:t>
            </a:r>
            <a:r>
              <a:rPr lang="nl-NL" dirty="0"/>
              <a:t>10 minuten </a:t>
            </a:r>
          </a:p>
          <a:p>
            <a:pPr marL="0" indent="0">
              <a:buNone/>
            </a:pPr>
            <a:r>
              <a:rPr lang="nl-NL" b="1" dirty="0"/>
              <a:t>Klaar	</a:t>
            </a:r>
            <a:r>
              <a:rPr lang="nl-NL" dirty="0"/>
              <a:t>Ga aan de slag met je presentatie </a:t>
            </a:r>
            <a:endParaRPr lang="nl-NL" b="1" dirty="0"/>
          </a:p>
          <a:p>
            <a:pPr marL="0" indent="0">
              <a:buNone/>
            </a:pPr>
            <a:endParaRPr lang="nl-NL" b="1" dirty="0"/>
          </a:p>
        </p:txBody>
      </p:sp>
    </p:spTree>
    <p:extLst>
      <p:ext uri="{BB962C8B-B14F-4D97-AF65-F5344CB8AC3E}">
        <p14:creationId xmlns:p14="http://schemas.microsoft.com/office/powerpoint/2010/main" val="33553738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D8176A-9A91-4196-9EF9-2444A6342904}"/>
              </a:ext>
            </a:extLst>
          </p:cNvPr>
          <p:cNvSpPr>
            <a:spLocks noGrp="1"/>
          </p:cNvSpPr>
          <p:nvPr>
            <p:ph type="title"/>
          </p:nvPr>
        </p:nvSpPr>
        <p:spPr>
          <a:xfrm>
            <a:off x="1143000" y="1"/>
            <a:ext cx="9906000" cy="1339702"/>
          </a:xfrm>
        </p:spPr>
        <p:txBody>
          <a:bodyPr/>
          <a:lstStyle/>
          <a:p>
            <a:r>
              <a:rPr lang="nl-NL" dirty="0"/>
              <a:t>Lesopdracht</a:t>
            </a:r>
          </a:p>
        </p:txBody>
      </p:sp>
      <p:sp>
        <p:nvSpPr>
          <p:cNvPr id="3" name="Tijdelijke aanduiding voor inhoud 2">
            <a:extLst>
              <a:ext uri="{FF2B5EF4-FFF2-40B4-BE49-F238E27FC236}">
                <a16:creationId xmlns:a16="http://schemas.microsoft.com/office/drawing/2014/main" id="{6F728728-B7DD-43B6-8E2D-D92978F1EA30}"/>
              </a:ext>
            </a:extLst>
          </p:cNvPr>
          <p:cNvSpPr>
            <a:spLocks noGrp="1"/>
          </p:cNvSpPr>
          <p:nvPr>
            <p:ph idx="1"/>
          </p:nvPr>
        </p:nvSpPr>
        <p:spPr>
          <a:xfrm>
            <a:off x="1143000" y="1339703"/>
            <a:ext cx="9906000" cy="5146157"/>
          </a:xfrm>
        </p:spPr>
        <p:txBody>
          <a:bodyPr>
            <a:normAutofit lnSpcReduction="10000"/>
          </a:bodyPr>
          <a:lstStyle/>
          <a:p>
            <a:pPr marL="0" indent="0">
              <a:buNone/>
            </a:pPr>
            <a:r>
              <a:rPr lang="nl-NL" dirty="0"/>
              <a:t>Neem de volgende begrippen over in je schrift (2 minuten):</a:t>
            </a:r>
          </a:p>
          <a:p>
            <a:pPr marL="457200" indent="-457200">
              <a:buFont typeface="+mj-lt"/>
              <a:buAutoNum type="arabicPeriod"/>
            </a:pPr>
            <a:r>
              <a:rPr lang="nl-NL" dirty="0"/>
              <a:t>Binaire deling </a:t>
            </a:r>
          </a:p>
          <a:p>
            <a:pPr marL="457200" indent="-457200">
              <a:buFont typeface="+mj-lt"/>
              <a:buAutoNum type="arabicPeriod"/>
            </a:pPr>
            <a:r>
              <a:rPr lang="nl-NL" dirty="0"/>
              <a:t>Kolonie</a:t>
            </a:r>
          </a:p>
          <a:p>
            <a:pPr marL="457200" indent="-457200">
              <a:buFont typeface="+mj-lt"/>
              <a:buAutoNum type="arabicPeriod"/>
            </a:pPr>
            <a:r>
              <a:rPr lang="nl-NL" dirty="0"/>
              <a:t>Culturen </a:t>
            </a:r>
          </a:p>
          <a:p>
            <a:pPr marL="457200" indent="-457200">
              <a:buFont typeface="+mj-lt"/>
              <a:buAutoNum type="arabicPeriod"/>
            </a:pPr>
            <a:r>
              <a:rPr lang="nl-NL" dirty="0"/>
              <a:t>Reincultuur </a:t>
            </a:r>
          </a:p>
          <a:p>
            <a:pPr marL="457200" indent="-457200">
              <a:buFont typeface="+mj-lt"/>
              <a:buAutoNum type="arabicPeriod"/>
            </a:pPr>
            <a:r>
              <a:rPr lang="nl-NL" dirty="0"/>
              <a:t>Macronutriënten</a:t>
            </a:r>
          </a:p>
          <a:p>
            <a:pPr marL="457200" indent="-457200">
              <a:buFont typeface="+mj-lt"/>
              <a:buAutoNum type="arabicPeriod"/>
            </a:pPr>
            <a:r>
              <a:rPr lang="nl-NL" dirty="0"/>
              <a:t>Micronutriënten</a:t>
            </a:r>
          </a:p>
          <a:p>
            <a:pPr marL="457200" indent="-457200">
              <a:buFont typeface="+mj-lt"/>
              <a:buAutoNum type="arabicPeriod"/>
            </a:pPr>
            <a:r>
              <a:rPr lang="nl-NL" dirty="0"/>
              <a:t>Autotroof</a:t>
            </a:r>
          </a:p>
          <a:p>
            <a:pPr marL="457200" indent="-457200">
              <a:buFont typeface="+mj-lt"/>
              <a:buAutoNum type="arabicPeriod"/>
            </a:pPr>
            <a:r>
              <a:rPr lang="nl-NL" dirty="0"/>
              <a:t>Heterotroof </a:t>
            </a:r>
          </a:p>
          <a:p>
            <a:pPr marL="457200" indent="-457200">
              <a:buFont typeface="+mj-lt"/>
              <a:buAutoNum type="arabicPeriod"/>
            </a:pPr>
            <a:r>
              <a:rPr lang="nl-NL" dirty="0"/>
              <a:t>Anabolisme</a:t>
            </a:r>
          </a:p>
          <a:p>
            <a:pPr marL="457200" indent="-457200">
              <a:buFont typeface="+mj-lt"/>
              <a:buAutoNum type="arabicPeriod"/>
            </a:pPr>
            <a:r>
              <a:rPr lang="nl-NL" dirty="0"/>
              <a:t>Katabolisme</a:t>
            </a:r>
          </a:p>
        </p:txBody>
      </p:sp>
    </p:spTree>
    <p:extLst>
      <p:ext uri="{BB962C8B-B14F-4D97-AF65-F5344CB8AC3E}">
        <p14:creationId xmlns:p14="http://schemas.microsoft.com/office/powerpoint/2010/main" val="3874824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1412F2-4FFE-4FCF-A014-15C81B3453E7}"/>
              </a:ext>
            </a:extLst>
          </p:cNvPr>
          <p:cNvSpPr>
            <a:spLocks noGrp="1"/>
          </p:cNvSpPr>
          <p:nvPr>
            <p:ph type="title"/>
          </p:nvPr>
        </p:nvSpPr>
        <p:spPr/>
        <p:txBody>
          <a:bodyPr/>
          <a:lstStyle/>
          <a:p>
            <a:r>
              <a:rPr lang="nl-NL" dirty="0"/>
              <a:t>Data </a:t>
            </a:r>
          </a:p>
        </p:txBody>
      </p:sp>
      <p:sp>
        <p:nvSpPr>
          <p:cNvPr id="3" name="Tijdelijke aanduiding voor inhoud 2">
            <a:extLst>
              <a:ext uri="{FF2B5EF4-FFF2-40B4-BE49-F238E27FC236}">
                <a16:creationId xmlns:a16="http://schemas.microsoft.com/office/drawing/2014/main" id="{373785E1-E31B-4A85-98E0-B4BC87BABA50}"/>
              </a:ext>
            </a:extLst>
          </p:cNvPr>
          <p:cNvSpPr>
            <a:spLocks noGrp="1"/>
          </p:cNvSpPr>
          <p:nvPr>
            <p:ph idx="1"/>
          </p:nvPr>
        </p:nvSpPr>
        <p:spPr/>
        <p:txBody>
          <a:bodyPr>
            <a:normAutofit/>
          </a:bodyPr>
          <a:lstStyle/>
          <a:p>
            <a:r>
              <a:rPr lang="nl-NL" dirty="0">
                <a:highlight>
                  <a:srgbClr val="FFFF00"/>
                </a:highlight>
              </a:rPr>
              <a:t>22 maart Presentaties bacteriën</a:t>
            </a:r>
          </a:p>
          <a:p>
            <a:pPr lvl="1"/>
            <a:r>
              <a:rPr lang="nl-NL" dirty="0"/>
              <a:t>Martijn &amp; Martijn 	Salmonella </a:t>
            </a:r>
            <a:r>
              <a:rPr lang="nl-NL" dirty="0" err="1"/>
              <a:t>typhi</a:t>
            </a:r>
            <a:r>
              <a:rPr lang="nl-NL" dirty="0"/>
              <a:t> </a:t>
            </a:r>
          </a:p>
          <a:p>
            <a:pPr lvl="1"/>
            <a:r>
              <a:rPr lang="nl-NL" dirty="0"/>
              <a:t>Vivian &amp; Andries 	Staphylococcus aureus </a:t>
            </a:r>
          </a:p>
          <a:p>
            <a:pPr lvl="1"/>
            <a:r>
              <a:rPr lang="nl-NL" dirty="0"/>
              <a:t>Silvia 		Listeria monocytogenes </a:t>
            </a:r>
          </a:p>
          <a:p>
            <a:pPr lvl="1"/>
            <a:r>
              <a:rPr lang="nl-NL" dirty="0"/>
              <a:t>Sander 		Pseudomonas aeruginosa </a:t>
            </a:r>
          </a:p>
          <a:p>
            <a:pPr lvl="1"/>
            <a:r>
              <a:rPr lang="nl-NL" dirty="0"/>
              <a:t>Wout 		Bacillus </a:t>
            </a:r>
            <a:r>
              <a:rPr lang="nl-NL" dirty="0" err="1"/>
              <a:t>cereus</a:t>
            </a:r>
            <a:r>
              <a:rPr lang="nl-NL" dirty="0"/>
              <a:t> </a:t>
            </a:r>
          </a:p>
          <a:p>
            <a:pPr lvl="1"/>
            <a:r>
              <a:rPr lang="nl-NL" dirty="0"/>
              <a:t>Thys 		Escherichia coli </a:t>
            </a:r>
          </a:p>
          <a:p>
            <a:pPr lvl="1"/>
            <a:r>
              <a:rPr lang="nl-NL" dirty="0"/>
              <a:t>Robin &amp; Sven 	</a:t>
            </a:r>
            <a:r>
              <a:rPr lang="nl-NL" dirty="0" err="1"/>
              <a:t>Serratia</a:t>
            </a:r>
            <a:r>
              <a:rPr lang="nl-NL" dirty="0"/>
              <a:t> </a:t>
            </a:r>
            <a:r>
              <a:rPr lang="nl-NL" dirty="0" err="1"/>
              <a:t>marcescens</a:t>
            </a:r>
            <a:r>
              <a:rPr lang="nl-NL" dirty="0"/>
              <a:t> </a:t>
            </a:r>
          </a:p>
          <a:p>
            <a:pPr lvl="1"/>
            <a:endParaRPr lang="nl-NL" dirty="0">
              <a:highlight>
                <a:srgbClr val="00FF00"/>
              </a:highlight>
            </a:endParaRPr>
          </a:p>
          <a:p>
            <a:r>
              <a:rPr lang="nl-NL" dirty="0">
                <a:highlight>
                  <a:srgbClr val="00FF00"/>
                </a:highlight>
              </a:rPr>
              <a:t>5 april Toets </a:t>
            </a:r>
          </a:p>
        </p:txBody>
      </p:sp>
      <p:sp>
        <p:nvSpPr>
          <p:cNvPr id="5" name="Rectangle 2">
            <a:extLst>
              <a:ext uri="{FF2B5EF4-FFF2-40B4-BE49-F238E27FC236}">
                <a16:creationId xmlns:a16="http://schemas.microsoft.com/office/drawing/2014/main" id="{2263686F-6664-4379-9ED5-0B1F3E35E64F}"/>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946D8041-26D5-4FBE-A663-DEF51D87D832}"/>
              </a:ext>
            </a:extLst>
          </p:cNvPr>
          <p:cNvSpPr>
            <a:spLocks noChangeArrowheads="1"/>
          </p:cNvSpPr>
          <p:nvPr/>
        </p:nvSpPr>
        <p:spPr bwMode="auto">
          <a:xfrm>
            <a:off x="45720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1"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Serratia marcescens </a:t>
            </a:r>
            <a:endParaRPr kumimoji="0" lang="nl-NL" altLang="nl-NL" sz="1800" b="0" i="0" u="none" strike="noStrike" cap="none" normalizeH="0" baseline="0">
              <a:ln>
                <a:noFill/>
              </a:ln>
              <a:solidFill>
                <a:schemeClr val="tx1"/>
              </a:solidFill>
              <a:effectLst/>
              <a:latin typeface="Arial" panose="020B0604020202020204" pitchFamily="34" charset="0"/>
            </a:endParaRPr>
          </a:p>
        </p:txBody>
      </p:sp>
      <p:pic>
        <p:nvPicPr>
          <p:cNvPr id="11" name="Afbeelding 10">
            <a:extLst>
              <a:ext uri="{FF2B5EF4-FFF2-40B4-BE49-F238E27FC236}">
                <a16:creationId xmlns:a16="http://schemas.microsoft.com/office/drawing/2014/main" id="{7D3C6F27-224D-4C96-9827-2B853AB3EE9B}"/>
              </a:ext>
            </a:extLst>
          </p:cNvPr>
          <p:cNvPicPr>
            <a:picLocks noChangeAspect="1"/>
          </p:cNvPicPr>
          <p:nvPr/>
        </p:nvPicPr>
        <p:blipFill>
          <a:blip r:embed="rId2"/>
          <a:stretch>
            <a:fillRect/>
          </a:stretch>
        </p:blipFill>
        <p:spPr>
          <a:xfrm>
            <a:off x="1143000" y="2521613"/>
            <a:ext cx="7895794" cy="3512365"/>
          </a:xfrm>
          <a:prstGeom prst="rect">
            <a:avLst/>
          </a:prstGeom>
        </p:spPr>
      </p:pic>
    </p:spTree>
    <p:extLst>
      <p:ext uri="{BB962C8B-B14F-4D97-AF65-F5344CB8AC3E}">
        <p14:creationId xmlns:p14="http://schemas.microsoft.com/office/powerpoint/2010/main" val="193622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500"/>
                                        <p:tgtEl>
                                          <p:spTgt spid="3">
                                            <p:txEl>
                                              <p:pRg st="9" end="9"/>
                                            </p:txEl>
                                          </p:spTgt>
                                        </p:tgtEl>
                                      </p:cBhvr>
                                    </p:animEffect>
                                  </p:childTnLst>
                                </p:cTn>
                              </p:par>
                              <p:par>
                                <p:cTn id="13" presetID="10" presetClass="exit" presetSubtype="0" fill="hold" nodeType="with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2F7B06-A5FE-4BE1-B283-9D462A1AFEBA}"/>
              </a:ext>
            </a:extLst>
          </p:cNvPr>
          <p:cNvSpPr>
            <a:spLocks noGrp="1"/>
          </p:cNvSpPr>
          <p:nvPr>
            <p:ph type="title"/>
          </p:nvPr>
        </p:nvSpPr>
        <p:spPr/>
        <p:txBody>
          <a:bodyPr/>
          <a:lstStyle/>
          <a:p>
            <a:r>
              <a:rPr lang="nl-NL" dirty="0"/>
              <a:t>Afsluiting </a:t>
            </a:r>
          </a:p>
        </p:txBody>
      </p:sp>
      <p:sp>
        <p:nvSpPr>
          <p:cNvPr id="3" name="Tijdelijke aanduiding voor inhoud 2">
            <a:extLst>
              <a:ext uri="{FF2B5EF4-FFF2-40B4-BE49-F238E27FC236}">
                <a16:creationId xmlns:a16="http://schemas.microsoft.com/office/drawing/2014/main" id="{A58E4484-C33D-4B85-96D8-D172EBE906C2}"/>
              </a:ext>
            </a:extLst>
          </p:cNvPr>
          <p:cNvSpPr>
            <a:spLocks noGrp="1"/>
          </p:cNvSpPr>
          <p:nvPr>
            <p:ph idx="1"/>
          </p:nvPr>
        </p:nvSpPr>
        <p:spPr/>
        <p:txBody>
          <a:bodyPr/>
          <a:lstStyle/>
          <a:p>
            <a:r>
              <a:rPr lang="nl-NL" dirty="0"/>
              <a:t>Hoe ging de les? </a:t>
            </a:r>
          </a:p>
          <a:p>
            <a:endParaRPr lang="nl-NL" dirty="0"/>
          </a:p>
          <a:p>
            <a:r>
              <a:rPr lang="nl-NL" dirty="0"/>
              <a:t>Morgen tijdens de praktijk…. </a:t>
            </a:r>
          </a:p>
          <a:p>
            <a:pPr lvl="1"/>
            <a:r>
              <a:rPr lang="nl-NL" dirty="0">
                <a:solidFill>
                  <a:srgbClr val="FF0000"/>
                </a:solidFill>
              </a:rPr>
              <a:t>Denk om je voorbereiding!!</a:t>
            </a:r>
          </a:p>
          <a:p>
            <a:endParaRPr lang="nl-NL" dirty="0"/>
          </a:p>
          <a:p>
            <a:r>
              <a:rPr lang="nl-NL" b="1" dirty="0"/>
              <a:t>Volgende week: </a:t>
            </a:r>
            <a:r>
              <a:rPr lang="nl-NL" dirty="0"/>
              <a:t>Voorjaarsvakantie!! :D </a:t>
            </a:r>
          </a:p>
          <a:p>
            <a:r>
              <a:rPr lang="nl-NL" b="1" dirty="0"/>
              <a:t>Na de vakantie: </a:t>
            </a:r>
            <a:r>
              <a:rPr lang="nl-NL" sz="2400" dirty="0">
                <a:effectLst/>
              </a:rPr>
              <a:t>Benodigde voedingsstoffen, reincultuur en bacteriekolonie</a:t>
            </a:r>
            <a:endParaRPr lang="nl-NL" sz="24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nl-NL" dirty="0"/>
          </a:p>
        </p:txBody>
      </p:sp>
    </p:spTree>
    <p:extLst>
      <p:ext uri="{BB962C8B-B14F-4D97-AF65-F5344CB8AC3E}">
        <p14:creationId xmlns:p14="http://schemas.microsoft.com/office/powerpoint/2010/main" val="37150035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20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nodeType="withEffect">
                                  <p:stCondLst>
                                    <p:cond delay="200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8222250-799A-4AD0-9BD1-BE6EB7A06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B770432A-C0A6-4D4F-AE2C-705049DAB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6244921" y="-5976"/>
            <a:ext cx="5947079" cy="6874927"/>
          </a:xfrm>
          <a:custGeom>
            <a:avLst/>
            <a:gdLst>
              <a:gd name="connsiteX0" fmla="*/ 0 w 4584879"/>
              <a:gd name="connsiteY0" fmla="*/ 0 h 6863976"/>
              <a:gd name="connsiteX1" fmla="*/ 4584879 w 4584879"/>
              <a:gd name="connsiteY1" fmla="*/ 0 h 6863976"/>
              <a:gd name="connsiteX2" fmla="*/ 2493114 w 4584879"/>
              <a:gd name="connsiteY2" fmla="*/ 6863976 h 6863976"/>
              <a:gd name="connsiteX3" fmla="*/ 0 w 4584879"/>
              <a:gd name="connsiteY3" fmla="*/ 6863976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677452 w 4584879"/>
              <a:gd name="connsiteY2" fmla="*/ 6853025 h 6863976"/>
              <a:gd name="connsiteX3" fmla="*/ 0 w 4584879"/>
              <a:gd name="connsiteY3" fmla="*/ 6863976 h 6863976"/>
              <a:gd name="connsiteX4" fmla="*/ 0 w 4584879"/>
              <a:gd name="connsiteY4" fmla="*/ 0 h 6863976"/>
              <a:gd name="connsiteX0" fmla="*/ 0 w 4584879"/>
              <a:gd name="connsiteY0" fmla="*/ 0 h 6874927"/>
              <a:gd name="connsiteX1" fmla="*/ 4584879 w 4584879"/>
              <a:gd name="connsiteY1" fmla="*/ 0 h 6874927"/>
              <a:gd name="connsiteX2" fmla="*/ 3693787 w 4584879"/>
              <a:gd name="connsiteY2" fmla="*/ 6874927 h 6874927"/>
              <a:gd name="connsiteX3" fmla="*/ 0 w 4584879"/>
              <a:gd name="connsiteY3" fmla="*/ 6863976 h 6874927"/>
              <a:gd name="connsiteX4" fmla="*/ 0 w 4584879"/>
              <a:gd name="connsiteY4" fmla="*/ 0 h 6874927"/>
              <a:gd name="connsiteX0" fmla="*/ 0 w 4584879"/>
              <a:gd name="connsiteY0" fmla="*/ 0 h 6874927"/>
              <a:gd name="connsiteX1" fmla="*/ 4584879 w 4584879"/>
              <a:gd name="connsiteY1" fmla="*/ 0 h 6874927"/>
              <a:gd name="connsiteX2" fmla="*/ 3842978 w 4584879"/>
              <a:gd name="connsiteY2" fmla="*/ 6874927 h 6874927"/>
              <a:gd name="connsiteX3" fmla="*/ 0 w 4584879"/>
              <a:gd name="connsiteY3" fmla="*/ 6863976 h 6874927"/>
              <a:gd name="connsiteX4" fmla="*/ 0 w 4584879"/>
              <a:gd name="connsiteY4" fmla="*/ 0 h 6874927"/>
              <a:gd name="connsiteX0" fmla="*/ 0 w 4435688"/>
              <a:gd name="connsiteY0" fmla="*/ 0 h 6874927"/>
              <a:gd name="connsiteX1" fmla="*/ 4435688 w 4435688"/>
              <a:gd name="connsiteY1" fmla="*/ 4763 h 6874927"/>
              <a:gd name="connsiteX2" fmla="*/ 3842978 w 4435688"/>
              <a:gd name="connsiteY2" fmla="*/ 6874927 h 6874927"/>
              <a:gd name="connsiteX3" fmla="*/ 0 w 4435688"/>
              <a:gd name="connsiteY3" fmla="*/ 6863976 h 6874927"/>
              <a:gd name="connsiteX4" fmla="*/ 0 w 4435688"/>
              <a:gd name="connsiteY4" fmla="*/ 0 h 6874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5688" h="6874927">
                <a:moveTo>
                  <a:pt x="0" y="0"/>
                </a:moveTo>
                <a:lnTo>
                  <a:pt x="4435688" y="4763"/>
                </a:lnTo>
                <a:lnTo>
                  <a:pt x="3842978" y="6874927"/>
                </a:lnTo>
                <a:lnTo>
                  <a:pt x="0" y="6863976"/>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81308B7C-0395-4CD2-ABA3-501C53202961}"/>
              </a:ext>
            </a:extLst>
          </p:cNvPr>
          <p:cNvSpPr>
            <a:spLocks noGrp="1"/>
          </p:cNvSpPr>
          <p:nvPr>
            <p:ph type="title"/>
          </p:nvPr>
        </p:nvSpPr>
        <p:spPr>
          <a:xfrm>
            <a:off x="6978316" y="-22404"/>
            <a:ext cx="5068405" cy="1598541"/>
          </a:xfrm>
        </p:spPr>
        <p:txBody>
          <a:bodyPr>
            <a:normAutofit/>
          </a:bodyPr>
          <a:lstStyle/>
          <a:p>
            <a:r>
              <a:rPr lang="nl-NL" i="0" dirty="0"/>
              <a:t>Vorige week….? </a:t>
            </a:r>
          </a:p>
        </p:txBody>
      </p:sp>
      <p:pic>
        <p:nvPicPr>
          <p:cNvPr id="4" name="Afbeelding 3">
            <a:extLst>
              <a:ext uri="{FF2B5EF4-FFF2-40B4-BE49-F238E27FC236}">
                <a16:creationId xmlns:a16="http://schemas.microsoft.com/office/drawing/2014/main" id="{EF41A5E3-7FEE-4DE7-B289-3152E7832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123352"/>
            <a:ext cx="5270053" cy="4611295"/>
          </a:xfrm>
          <a:prstGeom prst="rect">
            <a:avLst/>
          </a:prstGeom>
        </p:spPr>
      </p:pic>
      <p:cxnSp>
        <p:nvCxnSpPr>
          <p:cNvPr id="13" name="Straight Connector 12">
            <a:extLst>
              <a:ext uri="{FF2B5EF4-FFF2-40B4-BE49-F238E27FC236}">
                <a16:creationId xmlns:a16="http://schemas.microsoft.com/office/drawing/2014/main" id="{78FBE787-8B1D-40E5-8468-6F665BB5D7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43268" y="0"/>
            <a:ext cx="488370" cy="68804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76A30884-CDDA-439E-AA69-CC54F225087B}"/>
              </a:ext>
            </a:extLst>
          </p:cNvPr>
          <p:cNvSpPr>
            <a:spLocks noGrp="1"/>
          </p:cNvSpPr>
          <p:nvPr>
            <p:ph idx="1"/>
          </p:nvPr>
        </p:nvSpPr>
        <p:spPr>
          <a:xfrm>
            <a:off x="7218706" y="1592565"/>
            <a:ext cx="4439894" cy="4732035"/>
          </a:xfrm>
        </p:spPr>
        <p:txBody>
          <a:bodyPr>
            <a:normAutofit fontScale="92500" lnSpcReduction="10000"/>
          </a:bodyPr>
          <a:lstStyle/>
          <a:p>
            <a:pPr marL="0" indent="0">
              <a:buNone/>
            </a:pPr>
            <a:r>
              <a:rPr lang="nl-NL" dirty="0"/>
              <a:t>Bespreek in tweetallen de gevraagde onderdelen (2 minuten). </a:t>
            </a:r>
          </a:p>
          <a:p>
            <a:pPr marL="0" indent="0">
              <a:buNone/>
            </a:pPr>
            <a:r>
              <a:rPr lang="nl-NL" dirty="0"/>
              <a:t>1 = Kapsel </a:t>
            </a:r>
          </a:p>
          <a:p>
            <a:pPr marL="0" indent="0">
              <a:buNone/>
            </a:pPr>
            <a:r>
              <a:rPr lang="nl-NL" dirty="0"/>
              <a:t>2 = Celwand </a:t>
            </a:r>
          </a:p>
          <a:p>
            <a:pPr marL="0" indent="0">
              <a:buNone/>
            </a:pPr>
            <a:r>
              <a:rPr lang="nl-NL" dirty="0"/>
              <a:t>3 = Celmembraan </a:t>
            </a:r>
          </a:p>
          <a:p>
            <a:pPr marL="0" indent="0">
              <a:buNone/>
            </a:pPr>
            <a:r>
              <a:rPr lang="nl-NL" dirty="0"/>
              <a:t>4 = Circulair chromosoom </a:t>
            </a:r>
          </a:p>
          <a:p>
            <a:pPr marL="0" indent="0">
              <a:buNone/>
            </a:pPr>
            <a:r>
              <a:rPr lang="nl-NL" dirty="0"/>
              <a:t>5 = </a:t>
            </a:r>
            <a:r>
              <a:rPr lang="nl-NL" dirty="0" err="1"/>
              <a:t>Plasmid</a:t>
            </a:r>
            <a:r>
              <a:rPr lang="nl-NL" dirty="0"/>
              <a:t> </a:t>
            </a:r>
          </a:p>
          <a:p>
            <a:pPr marL="0" indent="0">
              <a:buNone/>
            </a:pPr>
            <a:r>
              <a:rPr lang="nl-NL" dirty="0"/>
              <a:t>6 = Ribosomen </a:t>
            </a:r>
          </a:p>
          <a:p>
            <a:pPr marL="0" indent="0">
              <a:buNone/>
            </a:pPr>
            <a:r>
              <a:rPr lang="nl-NL" dirty="0"/>
              <a:t>7 = Cytoplasma </a:t>
            </a:r>
          </a:p>
          <a:p>
            <a:pPr marL="0" indent="0">
              <a:buNone/>
            </a:pPr>
            <a:r>
              <a:rPr lang="nl-NL" dirty="0"/>
              <a:t>8 = </a:t>
            </a:r>
            <a:r>
              <a:rPr lang="nl-NL" dirty="0" err="1"/>
              <a:t>Pili</a:t>
            </a:r>
            <a:r>
              <a:rPr lang="nl-NL" dirty="0"/>
              <a:t> </a:t>
            </a:r>
          </a:p>
          <a:p>
            <a:pPr marL="0" indent="0">
              <a:buNone/>
            </a:pPr>
            <a:r>
              <a:rPr lang="nl-NL" dirty="0"/>
              <a:t>9 = </a:t>
            </a:r>
            <a:r>
              <a:rPr lang="nl-NL" dirty="0" err="1"/>
              <a:t>Flagel</a:t>
            </a:r>
            <a:r>
              <a:rPr lang="nl-NL" dirty="0"/>
              <a:t> </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34245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02211D-D093-4069-A0ED-D6665649A100}"/>
              </a:ext>
            </a:extLst>
          </p:cNvPr>
          <p:cNvSpPr>
            <a:spLocks noGrp="1"/>
          </p:cNvSpPr>
          <p:nvPr>
            <p:ph type="title"/>
          </p:nvPr>
        </p:nvSpPr>
        <p:spPr/>
        <p:txBody>
          <a:bodyPr/>
          <a:lstStyle/>
          <a:p>
            <a:endParaRPr lang="nl-NL"/>
          </a:p>
        </p:txBody>
      </p:sp>
      <p:graphicFrame>
        <p:nvGraphicFramePr>
          <p:cNvPr id="4" name="Tijdelijke aanduiding voor inhoud 3">
            <a:extLst>
              <a:ext uri="{FF2B5EF4-FFF2-40B4-BE49-F238E27FC236}">
                <a16:creationId xmlns:a16="http://schemas.microsoft.com/office/drawing/2014/main" id="{F55DEC02-4547-49C6-BA42-6C8B26FCB4F7}"/>
              </a:ext>
            </a:extLst>
          </p:cNvPr>
          <p:cNvGraphicFramePr>
            <a:graphicFrameLocks noGrp="1"/>
          </p:cNvGraphicFramePr>
          <p:nvPr>
            <p:ph idx="1"/>
            <p:extLst>
              <p:ext uri="{D42A27DB-BD31-4B8C-83A1-F6EECF244321}">
                <p14:modId xmlns:p14="http://schemas.microsoft.com/office/powerpoint/2010/main" val="613293730"/>
              </p:ext>
            </p:extLst>
          </p:nvPr>
        </p:nvGraphicFramePr>
        <p:xfrm>
          <a:off x="0" y="0"/>
          <a:ext cx="12192000" cy="7240524"/>
        </p:xfrm>
        <a:graphic>
          <a:graphicData uri="http://schemas.openxmlformats.org/drawingml/2006/table">
            <a:tbl>
              <a:tblPr firstRow="1" firstCol="1" bandRow="1">
                <a:tableStyleId>{5C22544A-7EE6-4342-B048-85BDC9FD1C3A}</a:tableStyleId>
              </a:tblPr>
              <a:tblGrid>
                <a:gridCol w="1572974">
                  <a:extLst>
                    <a:ext uri="{9D8B030D-6E8A-4147-A177-3AD203B41FA5}">
                      <a16:colId xmlns:a16="http://schemas.microsoft.com/office/drawing/2014/main" val="2426032127"/>
                    </a:ext>
                  </a:extLst>
                </a:gridCol>
                <a:gridCol w="1932466">
                  <a:extLst>
                    <a:ext uri="{9D8B030D-6E8A-4147-A177-3AD203B41FA5}">
                      <a16:colId xmlns:a16="http://schemas.microsoft.com/office/drawing/2014/main" val="3878283742"/>
                    </a:ext>
                  </a:extLst>
                </a:gridCol>
                <a:gridCol w="4391701">
                  <a:extLst>
                    <a:ext uri="{9D8B030D-6E8A-4147-A177-3AD203B41FA5}">
                      <a16:colId xmlns:a16="http://schemas.microsoft.com/office/drawing/2014/main" val="1747208183"/>
                    </a:ext>
                  </a:extLst>
                </a:gridCol>
                <a:gridCol w="2079199">
                  <a:extLst>
                    <a:ext uri="{9D8B030D-6E8A-4147-A177-3AD203B41FA5}">
                      <a16:colId xmlns:a16="http://schemas.microsoft.com/office/drawing/2014/main" val="3789626887"/>
                    </a:ext>
                  </a:extLst>
                </a:gridCol>
                <a:gridCol w="2215660">
                  <a:extLst>
                    <a:ext uri="{9D8B030D-6E8A-4147-A177-3AD203B41FA5}">
                      <a16:colId xmlns:a16="http://schemas.microsoft.com/office/drawing/2014/main" val="1220081353"/>
                    </a:ext>
                  </a:extLst>
                </a:gridCol>
              </a:tblGrid>
              <a:tr h="274425">
                <a:tc>
                  <a:txBody>
                    <a:bodyPr/>
                    <a:lstStyle/>
                    <a:p>
                      <a:pPr>
                        <a:lnSpc>
                          <a:spcPct val="150000"/>
                        </a:lnSpc>
                      </a:pPr>
                      <a:r>
                        <a:rPr lang="nl-NL" sz="1800" dirty="0" err="1">
                          <a:effectLst/>
                        </a:rPr>
                        <a:t>Weeknr</a:t>
                      </a:r>
                      <a:r>
                        <a:rPr lang="nl-NL" sz="1800" dirty="0">
                          <a:effectLst/>
                        </a:rPr>
                        <a:t>.</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Lesweek </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Lesinhoud</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Bijhorende leerdoelen</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Lesmateriaal </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2693274773"/>
                  </a:ext>
                </a:extLst>
              </a:tr>
              <a:tr h="713151">
                <a:tc>
                  <a:txBody>
                    <a:bodyPr/>
                    <a:lstStyle/>
                    <a:p>
                      <a:pPr>
                        <a:lnSpc>
                          <a:spcPct val="150000"/>
                        </a:lnSpc>
                      </a:pPr>
                      <a:r>
                        <a:rPr lang="nl-NL" sz="1800" dirty="0">
                          <a:effectLst/>
                        </a:rPr>
                        <a:t>6</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1</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Indeling van micro-organismen en het nut en schadelijkheid van micro-organismen</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1 + 2</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Biologie voor analisten, hs.12, bl.236-237 + bl.243-244</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3697779119"/>
                  </a:ext>
                </a:extLst>
              </a:tr>
              <a:tr h="566909">
                <a:tc>
                  <a:txBody>
                    <a:bodyPr/>
                    <a:lstStyle/>
                    <a:p>
                      <a:pPr>
                        <a:lnSpc>
                          <a:spcPct val="150000"/>
                        </a:lnSpc>
                      </a:pPr>
                      <a:r>
                        <a:rPr lang="nl-NL" sz="1800" dirty="0">
                          <a:effectLst/>
                        </a:rPr>
                        <a:t>7</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2</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Vermenigvuldiging, bouw en rangschikking van bacteriën</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3 + 6</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Biologie voor analisten, hs.12, bl.238-242</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509563888"/>
                  </a:ext>
                </a:extLst>
              </a:tr>
              <a:tr h="128183">
                <a:tc>
                  <a:txBody>
                    <a:bodyPr/>
                    <a:lstStyle/>
                    <a:p>
                      <a:pPr>
                        <a:lnSpc>
                          <a:spcPct val="150000"/>
                        </a:lnSpc>
                      </a:pPr>
                      <a:r>
                        <a:rPr lang="nl-NL" sz="1800">
                          <a:effectLst/>
                        </a:rPr>
                        <a:t>8</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gridSpan="3">
                  <a:txBody>
                    <a:bodyPr/>
                    <a:lstStyle/>
                    <a:p>
                      <a:pPr algn="ctr">
                        <a:lnSpc>
                          <a:spcPct val="150000"/>
                        </a:lnSpc>
                      </a:pPr>
                      <a:r>
                        <a:rPr lang="nl-NL" sz="1800">
                          <a:effectLst/>
                        </a:rPr>
                        <a:t>Voorjaarsvakantie</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20951504"/>
                  </a:ext>
                </a:extLst>
              </a:tr>
              <a:tr h="566909">
                <a:tc>
                  <a:txBody>
                    <a:bodyPr/>
                    <a:lstStyle/>
                    <a:p>
                      <a:pPr>
                        <a:lnSpc>
                          <a:spcPct val="150000"/>
                        </a:lnSpc>
                      </a:pPr>
                      <a:r>
                        <a:rPr lang="nl-NL" sz="1800">
                          <a:effectLst/>
                          <a:highlight>
                            <a:srgbClr val="FFFF00"/>
                          </a:highlight>
                        </a:rPr>
                        <a:t>9</a:t>
                      </a:r>
                      <a:endParaRPr lang="nl-NL" sz="1800">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highlight>
                            <a:srgbClr val="FFFF00"/>
                          </a:highlight>
                        </a:rPr>
                        <a:t>3</a:t>
                      </a:r>
                      <a:endParaRPr lang="nl-NL" sz="1800" dirty="0">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highlight>
                            <a:srgbClr val="FFFF00"/>
                          </a:highlight>
                        </a:rPr>
                        <a:t>Benodigde voedingsstoffen, reincultuur en bacteriekolonie</a:t>
                      </a:r>
                      <a:endParaRPr lang="nl-NL" sz="1800" dirty="0">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highlight>
                            <a:srgbClr val="FFFF00"/>
                          </a:highlight>
                        </a:rPr>
                        <a:t>4 + 5</a:t>
                      </a:r>
                      <a:endParaRPr lang="nl-NL" sz="1800">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highlight>
                            <a:srgbClr val="FFFF00"/>
                          </a:highlight>
                        </a:rPr>
                        <a:t>Biologie voor analisten, hs.13, bl.254-258</a:t>
                      </a:r>
                      <a:endParaRPr lang="nl-NL" sz="1800" dirty="0">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3113331629"/>
                  </a:ext>
                </a:extLst>
              </a:tr>
              <a:tr h="566909">
                <a:tc>
                  <a:txBody>
                    <a:bodyPr/>
                    <a:lstStyle/>
                    <a:p>
                      <a:pPr>
                        <a:lnSpc>
                          <a:spcPct val="150000"/>
                        </a:lnSpc>
                      </a:pPr>
                      <a:r>
                        <a:rPr lang="nl-NL" sz="1800">
                          <a:effectLst/>
                        </a:rPr>
                        <a:t>10</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4</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Factoren van invloed op groei, Groeicurve van bacteriën in een batchcultuur en groei meten op het lab</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 7 + 8 + 9</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Biologie voor analisten, hs.13 bl.258-264</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1977126498"/>
                  </a:ext>
                </a:extLst>
              </a:tr>
              <a:tr h="566909">
                <a:tc>
                  <a:txBody>
                    <a:bodyPr/>
                    <a:lstStyle/>
                    <a:p>
                      <a:pPr>
                        <a:lnSpc>
                          <a:spcPct val="150000"/>
                        </a:lnSpc>
                      </a:pPr>
                      <a:r>
                        <a:rPr lang="nl-NL" sz="1800">
                          <a:effectLst/>
                        </a:rPr>
                        <a:t>11</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5</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De bouw van virussen</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10</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Biologie voor analisten, hs.12, bl.249-250 </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540876750"/>
                  </a:ext>
                </a:extLst>
              </a:tr>
              <a:tr h="128183">
                <a:tc>
                  <a:txBody>
                    <a:bodyPr/>
                    <a:lstStyle/>
                    <a:p>
                      <a:pPr>
                        <a:lnSpc>
                          <a:spcPct val="150000"/>
                        </a:lnSpc>
                      </a:pPr>
                      <a:r>
                        <a:rPr lang="nl-NL" sz="1800">
                          <a:effectLst/>
                        </a:rPr>
                        <a:t>12</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6</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Presentaties bacteriën  </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 </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2913888297"/>
                  </a:ext>
                </a:extLst>
              </a:tr>
              <a:tr h="128183">
                <a:tc>
                  <a:txBody>
                    <a:bodyPr/>
                    <a:lstStyle/>
                    <a:p>
                      <a:pPr>
                        <a:lnSpc>
                          <a:spcPct val="150000"/>
                        </a:lnSpc>
                      </a:pPr>
                      <a:r>
                        <a:rPr lang="nl-NL" sz="1800">
                          <a:effectLst/>
                        </a:rPr>
                        <a:t>13</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7</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Uitloop, vragen, oefentoets</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1858752232"/>
                  </a:ext>
                </a:extLst>
              </a:tr>
              <a:tr h="128183">
                <a:tc>
                  <a:txBody>
                    <a:bodyPr/>
                    <a:lstStyle/>
                    <a:p>
                      <a:pPr>
                        <a:lnSpc>
                          <a:spcPct val="150000"/>
                        </a:lnSpc>
                      </a:pPr>
                      <a:r>
                        <a:rPr lang="nl-NL" sz="1800">
                          <a:effectLst/>
                        </a:rPr>
                        <a:t>14</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8</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Toets </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3270499279"/>
                  </a:ext>
                </a:extLst>
              </a:tr>
              <a:tr h="128183">
                <a:tc>
                  <a:txBody>
                    <a:bodyPr/>
                    <a:lstStyle/>
                    <a:p>
                      <a:pPr>
                        <a:lnSpc>
                          <a:spcPct val="150000"/>
                        </a:lnSpc>
                      </a:pPr>
                      <a:r>
                        <a:rPr lang="nl-NL" sz="1800">
                          <a:effectLst/>
                        </a:rPr>
                        <a:t>15</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9</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Toetsbespreking</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3141810277"/>
                  </a:ext>
                </a:extLst>
              </a:tr>
              <a:tr h="128183">
                <a:tc>
                  <a:txBody>
                    <a:bodyPr/>
                    <a:lstStyle/>
                    <a:p>
                      <a:pPr>
                        <a:lnSpc>
                          <a:spcPct val="150000"/>
                        </a:lnSpc>
                      </a:pPr>
                      <a:r>
                        <a:rPr lang="nl-NL" sz="1800">
                          <a:effectLst/>
                        </a:rPr>
                        <a:t>16</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Oogstweek </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a:effectLst/>
                        </a:rPr>
                        <a:t>Herkansing toets </a:t>
                      </a:r>
                      <a:endParaRPr lang="nl-NL" sz="180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tc>
                  <a:txBody>
                    <a:bodyPr/>
                    <a:lstStyle/>
                    <a:p>
                      <a:pPr>
                        <a:lnSpc>
                          <a:spcPct val="150000"/>
                        </a:lnSpc>
                      </a:pPr>
                      <a:r>
                        <a:rPr lang="nl-NL" sz="1800" dirty="0">
                          <a:effectLst/>
                        </a:rPr>
                        <a:t>-</a:t>
                      </a:r>
                      <a:endParaRPr lang="nl-NL"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9884" marR="39884" marT="0" marB="0"/>
                </a:tc>
                <a:extLst>
                  <a:ext uri="{0D108BD9-81ED-4DB2-BD59-A6C34878D82A}">
                    <a16:rowId xmlns:a16="http://schemas.microsoft.com/office/drawing/2014/main" val="1481947676"/>
                  </a:ext>
                </a:extLst>
              </a:tr>
            </a:tbl>
          </a:graphicData>
        </a:graphic>
      </p:graphicFrame>
    </p:spTree>
    <p:extLst>
      <p:ext uri="{BB962C8B-B14F-4D97-AF65-F5344CB8AC3E}">
        <p14:creationId xmlns:p14="http://schemas.microsoft.com/office/powerpoint/2010/main" val="29972295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9AECB6-3D03-411A-AD6B-AE4FF28A554A}"/>
              </a:ext>
            </a:extLst>
          </p:cNvPr>
          <p:cNvSpPr>
            <a:spLocks noGrp="1"/>
          </p:cNvSpPr>
          <p:nvPr>
            <p:ph type="title"/>
          </p:nvPr>
        </p:nvSpPr>
        <p:spPr/>
        <p:txBody>
          <a:bodyPr/>
          <a:lstStyle/>
          <a:p>
            <a:r>
              <a:rPr lang="nl-NL" dirty="0"/>
              <a:t>Leerdoelen</a:t>
            </a:r>
          </a:p>
        </p:txBody>
      </p:sp>
      <p:sp>
        <p:nvSpPr>
          <p:cNvPr id="3" name="Tijdelijke aanduiding voor inhoud 2">
            <a:extLst>
              <a:ext uri="{FF2B5EF4-FFF2-40B4-BE49-F238E27FC236}">
                <a16:creationId xmlns:a16="http://schemas.microsoft.com/office/drawing/2014/main" id="{EDDE9B75-D459-4FF9-9FE2-C10542F3DC51}"/>
              </a:ext>
            </a:extLst>
          </p:cNvPr>
          <p:cNvSpPr>
            <a:spLocks noGrp="1"/>
          </p:cNvSpPr>
          <p:nvPr>
            <p:ph idx="1"/>
          </p:nvPr>
        </p:nvSpPr>
        <p:spPr>
          <a:xfrm>
            <a:off x="1143000" y="1587500"/>
            <a:ext cx="9906000" cy="5105400"/>
          </a:xfrm>
        </p:spPr>
        <p:txBody>
          <a:bodyPr>
            <a:normAutofit fontScale="92500" lnSpcReduction="20000"/>
          </a:bodyPr>
          <a:lstStyle/>
          <a:p>
            <a:pPr algn="l">
              <a:buFont typeface="+mj-lt"/>
              <a:buAutoNum type="arabicPeriod"/>
            </a:pPr>
            <a:r>
              <a:rPr lang="nl-NL" b="0" i="0" dirty="0">
                <a:solidFill>
                  <a:srgbClr val="333333"/>
                </a:solidFill>
                <a:effectLst/>
                <a:highlight>
                  <a:srgbClr val="00FF00"/>
                </a:highlight>
              </a:rPr>
              <a:t>De indeling van de verschillende micro-organismen benoemen en uitleggen wat de belangrijkste kenmerken zijn.</a:t>
            </a:r>
          </a:p>
          <a:p>
            <a:pPr algn="l">
              <a:buFont typeface="+mj-lt"/>
              <a:buAutoNum type="arabicPeriod"/>
            </a:pPr>
            <a:r>
              <a:rPr lang="nl-NL" b="0" i="0" dirty="0">
                <a:solidFill>
                  <a:srgbClr val="333333"/>
                </a:solidFill>
                <a:effectLst/>
                <a:highlight>
                  <a:srgbClr val="00FF00"/>
                </a:highlight>
              </a:rPr>
              <a:t>Toelichten wat het nut en de schadelijkheid van micro-organismen in het dagelijks leven zijn en van beide een voorbeeld geven.</a:t>
            </a:r>
          </a:p>
          <a:p>
            <a:pPr algn="l">
              <a:buFont typeface="+mj-lt"/>
              <a:buAutoNum type="arabicPeriod"/>
            </a:pPr>
            <a:r>
              <a:rPr lang="nl-NL" b="0" i="0" dirty="0">
                <a:solidFill>
                  <a:srgbClr val="333333"/>
                </a:solidFill>
                <a:effectLst/>
                <a:highlight>
                  <a:srgbClr val="00FF00"/>
                </a:highlight>
              </a:rPr>
              <a:t>De bouw en rangschikking van bacteriën benoemen. </a:t>
            </a:r>
          </a:p>
          <a:p>
            <a:pPr algn="l">
              <a:buFont typeface="+mj-lt"/>
              <a:buAutoNum type="arabicPeriod"/>
            </a:pPr>
            <a:r>
              <a:rPr lang="nl-NL" b="0" i="0" dirty="0">
                <a:solidFill>
                  <a:srgbClr val="333333"/>
                </a:solidFill>
                <a:effectLst/>
              </a:rPr>
              <a:t>De verschillende voedingsstoffen noemen die bacteriën nodig hebben om te groeien.</a:t>
            </a:r>
          </a:p>
          <a:p>
            <a:pPr algn="l">
              <a:buFont typeface="+mj-lt"/>
              <a:buAutoNum type="arabicPeriod"/>
            </a:pPr>
            <a:r>
              <a:rPr lang="nl-NL" b="0" i="0" dirty="0">
                <a:solidFill>
                  <a:srgbClr val="333333"/>
                </a:solidFill>
                <a:effectLst/>
              </a:rPr>
              <a:t>Uitleggen wat een reincultuur en bacteriekolonie zijn, en dit in verband brengen met hoe bacteriën op het laboratorium worden gekweekt.</a:t>
            </a:r>
          </a:p>
          <a:p>
            <a:pPr algn="l">
              <a:buFont typeface="+mj-lt"/>
              <a:buAutoNum type="arabicPeriod"/>
            </a:pPr>
            <a:r>
              <a:rPr lang="nl-NL" b="0" i="0" dirty="0">
                <a:solidFill>
                  <a:srgbClr val="333333"/>
                </a:solidFill>
                <a:effectLst/>
                <a:highlight>
                  <a:srgbClr val="00FF00"/>
                </a:highlight>
              </a:rPr>
              <a:t>Benoemen hoe bacteriën zich vermenigvuldigen</a:t>
            </a:r>
          </a:p>
          <a:p>
            <a:pPr algn="l">
              <a:buFont typeface="+mj-lt"/>
              <a:buAutoNum type="arabicPeriod"/>
            </a:pPr>
            <a:r>
              <a:rPr lang="nl-NL" b="0" i="0" dirty="0">
                <a:solidFill>
                  <a:srgbClr val="333333"/>
                </a:solidFill>
                <a:effectLst/>
              </a:rPr>
              <a:t>Uitleggen welke factoren invloed hebben op de groei van bacteriën</a:t>
            </a:r>
          </a:p>
          <a:p>
            <a:pPr algn="l">
              <a:buFont typeface="+mj-lt"/>
              <a:buAutoNum type="arabicPeriod"/>
            </a:pPr>
            <a:r>
              <a:rPr lang="nl-NL" b="0" i="0" dirty="0">
                <a:solidFill>
                  <a:srgbClr val="333333"/>
                </a:solidFill>
                <a:effectLst/>
              </a:rPr>
              <a:t>De verschillende fasen van een groeicurve benoemen en hierbij een korte toelichting geven.</a:t>
            </a:r>
          </a:p>
          <a:p>
            <a:pPr algn="l">
              <a:buFont typeface="+mj-lt"/>
              <a:buAutoNum type="arabicPeriod"/>
            </a:pPr>
            <a:r>
              <a:rPr lang="nl-NL" b="0" i="0" dirty="0">
                <a:solidFill>
                  <a:srgbClr val="333333"/>
                </a:solidFill>
                <a:effectLst/>
              </a:rPr>
              <a:t>Uitleggen hoe de groei van micro-organismen op het lab wordt gemeten</a:t>
            </a:r>
          </a:p>
          <a:p>
            <a:pPr algn="l">
              <a:buFont typeface="+mj-lt"/>
              <a:buAutoNum type="arabicPeriod"/>
            </a:pPr>
            <a:r>
              <a:rPr lang="nl-NL" b="0" i="0" dirty="0">
                <a:solidFill>
                  <a:srgbClr val="333333"/>
                </a:solidFill>
                <a:effectLst/>
              </a:rPr>
              <a:t>De bouw van een virus benoemen en uitleggen wat een virus is</a:t>
            </a:r>
          </a:p>
          <a:p>
            <a:endParaRPr lang="nl-NL" dirty="0"/>
          </a:p>
        </p:txBody>
      </p:sp>
    </p:spTree>
    <p:extLst>
      <p:ext uri="{BB962C8B-B14F-4D97-AF65-F5344CB8AC3E}">
        <p14:creationId xmlns:p14="http://schemas.microsoft.com/office/powerpoint/2010/main" val="1830587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9AECB6-3D03-411A-AD6B-AE4FF28A554A}"/>
              </a:ext>
            </a:extLst>
          </p:cNvPr>
          <p:cNvSpPr>
            <a:spLocks noGrp="1"/>
          </p:cNvSpPr>
          <p:nvPr>
            <p:ph type="title"/>
          </p:nvPr>
        </p:nvSpPr>
        <p:spPr/>
        <p:txBody>
          <a:bodyPr/>
          <a:lstStyle/>
          <a:p>
            <a:r>
              <a:rPr lang="nl-NL" dirty="0"/>
              <a:t>Leerdoelen</a:t>
            </a:r>
          </a:p>
        </p:txBody>
      </p:sp>
      <p:sp>
        <p:nvSpPr>
          <p:cNvPr id="3" name="Tijdelijke aanduiding voor inhoud 2">
            <a:extLst>
              <a:ext uri="{FF2B5EF4-FFF2-40B4-BE49-F238E27FC236}">
                <a16:creationId xmlns:a16="http://schemas.microsoft.com/office/drawing/2014/main" id="{EDDE9B75-D459-4FF9-9FE2-C10542F3DC51}"/>
              </a:ext>
            </a:extLst>
          </p:cNvPr>
          <p:cNvSpPr>
            <a:spLocks noGrp="1"/>
          </p:cNvSpPr>
          <p:nvPr>
            <p:ph idx="1"/>
          </p:nvPr>
        </p:nvSpPr>
        <p:spPr>
          <a:xfrm>
            <a:off x="1143000" y="1587500"/>
            <a:ext cx="9906000" cy="5105400"/>
          </a:xfrm>
        </p:spPr>
        <p:txBody>
          <a:bodyPr>
            <a:normAutofit fontScale="92500" lnSpcReduction="20000"/>
          </a:bodyPr>
          <a:lstStyle/>
          <a:p>
            <a:pPr algn="l">
              <a:buFont typeface="+mj-lt"/>
              <a:buAutoNum type="arabicPeriod"/>
            </a:pPr>
            <a:r>
              <a:rPr lang="nl-NL" b="0" i="0" dirty="0">
                <a:solidFill>
                  <a:srgbClr val="333333"/>
                </a:solidFill>
                <a:effectLst/>
              </a:rPr>
              <a:t>De indeling van de verschillende micro-organismen benoemen en uitleggen wat de belangrijkste kenmerken zijn.</a:t>
            </a:r>
          </a:p>
          <a:p>
            <a:pPr algn="l">
              <a:buFont typeface="+mj-lt"/>
              <a:buAutoNum type="arabicPeriod"/>
            </a:pPr>
            <a:r>
              <a:rPr lang="nl-NL" b="0" i="0" dirty="0">
                <a:solidFill>
                  <a:srgbClr val="333333"/>
                </a:solidFill>
                <a:effectLst/>
              </a:rPr>
              <a:t>Toelichten wat het nut en de schadelijkheid van micro-organismen in het dagelijks leven zijn en van beide een voorbeeld geven.</a:t>
            </a:r>
          </a:p>
          <a:p>
            <a:pPr algn="l">
              <a:buFont typeface="+mj-lt"/>
              <a:buAutoNum type="arabicPeriod"/>
            </a:pPr>
            <a:r>
              <a:rPr lang="nl-NL" b="0" i="0" dirty="0">
                <a:solidFill>
                  <a:srgbClr val="333333"/>
                </a:solidFill>
                <a:effectLst/>
              </a:rPr>
              <a:t>De bouw en rangschikking van bacteriën benoemen. </a:t>
            </a:r>
          </a:p>
          <a:p>
            <a:pPr algn="l">
              <a:buFont typeface="+mj-lt"/>
              <a:buAutoNum type="arabicPeriod"/>
            </a:pPr>
            <a:r>
              <a:rPr lang="nl-NL" b="0" i="0" dirty="0">
                <a:solidFill>
                  <a:srgbClr val="333333"/>
                </a:solidFill>
                <a:effectLst/>
                <a:highlight>
                  <a:srgbClr val="FFFF00"/>
                </a:highlight>
              </a:rPr>
              <a:t>De verschillende voedingsstoffen noemen die bacteriën nodig hebben om te groeien.</a:t>
            </a:r>
          </a:p>
          <a:p>
            <a:pPr algn="l">
              <a:buFont typeface="+mj-lt"/>
              <a:buAutoNum type="arabicPeriod"/>
            </a:pPr>
            <a:r>
              <a:rPr lang="nl-NL" b="0" i="0" dirty="0">
                <a:solidFill>
                  <a:srgbClr val="333333"/>
                </a:solidFill>
                <a:effectLst/>
                <a:highlight>
                  <a:srgbClr val="FFFF00"/>
                </a:highlight>
              </a:rPr>
              <a:t>Uitleggen wat een reincultuur en bacteriekolonie zijn, en dit in verband brengen met hoe bacteriën op het laboratorium worden gekweekt.</a:t>
            </a:r>
          </a:p>
          <a:p>
            <a:pPr algn="l">
              <a:buFont typeface="+mj-lt"/>
              <a:buAutoNum type="arabicPeriod"/>
            </a:pPr>
            <a:r>
              <a:rPr lang="nl-NL" b="0" i="0" dirty="0">
                <a:solidFill>
                  <a:srgbClr val="333333"/>
                </a:solidFill>
                <a:effectLst/>
              </a:rPr>
              <a:t>Benoemen hoe bacteriën zich vermenigvuldigen</a:t>
            </a:r>
          </a:p>
          <a:p>
            <a:pPr algn="l">
              <a:buFont typeface="+mj-lt"/>
              <a:buAutoNum type="arabicPeriod"/>
            </a:pPr>
            <a:r>
              <a:rPr lang="nl-NL" b="0" i="0" dirty="0">
                <a:solidFill>
                  <a:srgbClr val="333333"/>
                </a:solidFill>
                <a:effectLst/>
              </a:rPr>
              <a:t>Uitleggen welke factoren invloed hebben op de groei van bacteriën</a:t>
            </a:r>
          </a:p>
          <a:p>
            <a:pPr algn="l">
              <a:buFont typeface="+mj-lt"/>
              <a:buAutoNum type="arabicPeriod"/>
            </a:pPr>
            <a:r>
              <a:rPr lang="nl-NL" b="0" i="0" dirty="0">
                <a:solidFill>
                  <a:srgbClr val="333333"/>
                </a:solidFill>
                <a:effectLst/>
              </a:rPr>
              <a:t>De verschillende fasen van een groeicurve benoemen en hierbij een korte toelichting geven.</a:t>
            </a:r>
          </a:p>
          <a:p>
            <a:pPr algn="l">
              <a:buFont typeface="+mj-lt"/>
              <a:buAutoNum type="arabicPeriod"/>
            </a:pPr>
            <a:r>
              <a:rPr lang="nl-NL" b="0" i="0" dirty="0">
                <a:solidFill>
                  <a:srgbClr val="333333"/>
                </a:solidFill>
                <a:effectLst/>
              </a:rPr>
              <a:t>Uitleggen hoe de groei van micro-organismen op het lab wordt gemeten</a:t>
            </a:r>
          </a:p>
          <a:p>
            <a:pPr algn="l">
              <a:buFont typeface="+mj-lt"/>
              <a:buAutoNum type="arabicPeriod"/>
            </a:pPr>
            <a:r>
              <a:rPr lang="nl-NL" b="0" i="0" dirty="0">
                <a:solidFill>
                  <a:srgbClr val="333333"/>
                </a:solidFill>
                <a:effectLst/>
              </a:rPr>
              <a:t>De bouw van een virus benoemen en uitleggen wat een virus is</a:t>
            </a:r>
          </a:p>
          <a:p>
            <a:endParaRPr lang="nl-NL" dirty="0"/>
          </a:p>
        </p:txBody>
      </p:sp>
    </p:spTree>
    <p:extLst>
      <p:ext uri="{BB962C8B-B14F-4D97-AF65-F5344CB8AC3E}">
        <p14:creationId xmlns:p14="http://schemas.microsoft.com/office/powerpoint/2010/main" val="18770070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1EDA7B-B42F-446D-8195-E9DC5FDD0F59}"/>
              </a:ext>
            </a:extLst>
          </p:cNvPr>
          <p:cNvSpPr>
            <a:spLocks noGrp="1"/>
          </p:cNvSpPr>
          <p:nvPr>
            <p:ph type="title"/>
          </p:nvPr>
        </p:nvSpPr>
        <p:spPr/>
        <p:txBody>
          <a:bodyPr/>
          <a:lstStyle/>
          <a:p>
            <a:r>
              <a:rPr lang="nl-NL" dirty="0"/>
              <a:t>Les onderwerpen:</a:t>
            </a:r>
          </a:p>
        </p:txBody>
      </p:sp>
      <p:sp>
        <p:nvSpPr>
          <p:cNvPr id="3" name="Tijdelijke aanduiding voor inhoud 2">
            <a:extLst>
              <a:ext uri="{FF2B5EF4-FFF2-40B4-BE49-F238E27FC236}">
                <a16:creationId xmlns:a16="http://schemas.microsoft.com/office/drawing/2014/main" id="{F3FA0B15-0BE6-458F-BD14-51443ED0268C}"/>
              </a:ext>
            </a:extLst>
          </p:cNvPr>
          <p:cNvSpPr>
            <a:spLocks noGrp="1"/>
          </p:cNvSpPr>
          <p:nvPr>
            <p:ph idx="1"/>
          </p:nvPr>
        </p:nvSpPr>
        <p:spPr/>
        <p:txBody>
          <a:bodyPr/>
          <a:lstStyle/>
          <a:p>
            <a:r>
              <a:rPr lang="nl-NL" sz="2800" dirty="0">
                <a:solidFill>
                  <a:srgbClr val="333333"/>
                </a:solidFill>
              </a:rPr>
              <a:t>Wat een reincultuur en een bacteriekolonie is</a:t>
            </a:r>
          </a:p>
          <a:p>
            <a:r>
              <a:rPr lang="nl-NL" sz="2800" dirty="0">
                <a:solidFill>
                  <a:srgbClr val="333333"/>
                </a:solidFill>
              </a:rPr>
              <a:t>Anabolisme en katabolisme </a:t>
            </a:r>
          </a:p>
          <a:p>
            <a:r>
              <a:rPr lang="nl-NL" sz="2800" dirty="0">
                <a:solidFill>
                  <a:srgbClr val="333333"/>
                </a:solidFill>
              </a:rPr>
              <a:t>Macronutriënten en micronutriënten </a:t>
            </a:r>
          </a:p>
          <a:p>
            <a:r>
              <a:rPr lang="nl-NL" sz="2800" dirty="0">
                <a:solidFill>
                  <a:srgbClr val="333333"/>
                </a:solidFill>
              </a:rPr>
              <a:t>Hoe doen we een </a:t>
            </a:r>
            <a:r>
              <a:rPr lang="nl-NL" sz="2800" dirty="0" err="1">
                <a:solidFill>
                  <a:srgbClr val="333333"/>
                </a:solidFill>
              </a:rPr>
              <a:t>kiemgetalbepaling</a:t>
            </a:r>
            <a:r>
              <a:rPr lang="nl-NL" sz="2800" dirty="0">
                <a:solidFill>
                  <a:srgbClr val="333333"/>
                </a:solidFill>
              </a:rPr>
              <a:t>? </a:t>
            </a:r>
          </a:p>
          <a:p>
            <a:endParaRPr lang="nl-NL" dirty="0"/>
          </a:p>
        </p:txBody>
      </p:sp>
    </p:spTree>
    <p:extLst>
      <p:ext uri="{BB962C8B-B14F-4D97-AF65-F5344CB8AC3E}">
        <p14:creationId xmlns:p14="http://schemas.microsoft.com/office/powerpoint/2010/main" val="11063980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D8176A-9A91-4196-9EF9-2444A6342904}"/>
              </a:ext>
            </a:extLst>
          </p:cNvPr>
          <p:cNvSpPr>
            <a:spLocks noGrp="1"/>
          </p:cNvSpPr>
          <p:nvPr>
            <p:ph type="title"/>
          </p:nvPr>
        </p:nvSpPr>
        <p:spPr>
          <a:xfrm>
            <a:off x="1143000" y="1"/>
            <a:ext cx="9906000" cy="1339702"/>
          </a:xfrm>
        </p:spPr>
        <p:txBody>
          <a:bodyPr/>
          <a:lstStyle/>
          <a:p>
            <a:r>
              <a:rPr lang="nl-NL" dirty="0"/>
              <a:t>Lesopdracht</a:t>
            </a:r>
          </a:p>
        </p:txBody>
      </p:sp>
      <p:sp>
        <p:nvSpPr>
          <p:cNvPr id="3" name="Tijdelijke aanduiding voor inhoud 2">
            <a:extLst>
              <a:ext uri="{FF2B5EF4-FFF2-40B4-BE49-F238E27FC236}">
                <a16:creationId xmlns:a16="http://schemas.microsoft.com/office/drawing/2014/main" id="{6F728728-B7DD-43B6-8E2D-D92978F1EA30}"/>
              </a:ext>
            </a:extLst>
          </p:cNvPr>
          <p:cNvSpPr>
            <a:spLocks noGrp="1"/>
          </p:cNvSpPr>
          <p:nvPr>
            <p:ph idx="1"/>
          </p:nvPr>
        </p:nvSpPr>
        <p:spPr>
          <a:xfrm>
            <a:off x="1143000" y="1339703"/>
            <a:ext cx="9906000" cy="5146157"/>
          </a:xfrm>
        </p:spPr>
        <p:txBody>
          <a:bodyPr>
            <a:normAutofit lnSpcReduction="10000"/>
          </a:bodyPr>
          <a:lstStyle/>
          <a:p>
            <a:pPr marL="0" indent="0">
              <a:buNone/>
            </a:pPr>
            <a:r>
              <a:rPr lang="nl-NL" dirty="0"/>
              <a:t>Neem de volgende begrippen over in je schrift (2 minuten):</a:t>
            </a:r>
          </a:p>
          <a:p>
            <a:pPr marL="457200" indent="-457200">
              <a:buFont typeface="+mj-lt"/>
              <a:buAutoNum type="arabicPeriod"/>
            </a:pPr>
            <a:r>
              <a:rPr lang="nl-NL" dirty="0"/>
              <a:t>Binaire deling </a:t>
            </a:r>
          </a:p>
          <a:p>
            <a:pPr marL="457200" indent="-457200">
              <a:buFont typeface="+mj-lt"/>
              <a:buAutoNum type="arabicPeriod"/>
            </a:pPr>
            <a:r>
              <a:rPr lang="nl-NL" dirty="0"/>
              <a:t>Kolonie</a:t>
            </a:r>
          </a:p>
          <a:p>
            <a:pPr marL="457200" indent="-457200">
              <a:buFont typeface="+mj-lt"/>
              <a:buAutoNum type="arabicPeriod"/>
            </a:pPr>
            <a:r>
              <a:rPr lang="nl-NL" dirty="0"/>
              <a:t>Culturen </a:t>
            </a:r>
          </a:p>
          <a:p>
            <a:pPr marL="457200" indent="-457200">
              <a:buFont typeface="+mj-lt"/>
              <a:buAutoNum type="arabicPeriod"/>
            </a:pPr>
            <a:r>
              <a:rPr lang="nl-NL" dirty="0"/>
              <a:t>Reincultuur </a:t>
            </a:r>
          </a:p>
          <a:p>
            <a:pPr marL="457200" indent="-457200">
              <a:buFont typeface="+mj-lt"/>
              <a:buAutoNum type="arabicPeriod"/>
            </a:pPr>
            <a:r>
              <a:rPr lang="nl-NL" dirty="0"/>
              <a:t>Macronutriënten</a:t>
            </a:r>
          </a:p>
          <a:p>
            <a:pPr marL="457200" indent="-457200">
              <a:buFont typeface="+mj-lt"/>
              <a:buAutoNum type="arabicPeriod"/>
            </a:pPr>
            <a:r>
              <a:rPr lang="nl-NL" dirty="0"/>
              <a:t>Micronutriënten</a:t>
            </a:r>
          </a:p>
          <a:p>
            <a:pPr marL="457200" indent="-457200">
              <a:buFont typeface="+mj-lt"/>
              <a:buAutoNum type="arabicPeriod"/>
            </a:pPr>
            <a:r>
              <a:rPr lang="nl-NL" dirty="0"/>
              <a:t>Autotroof</a:t>
            </a:r>
          </a:p>
          <a:p>
            <a:pPr marL="457200" indent="-457200">
              <a:buFont typeface="+mj-lt"/>
              <a:buAutoNum type="arabicPeriod"/>
            </a:pPr>
            <a:r>
              <a:rPr lang="nl-NL" dirty="0"/>
              <a:t>Heterotroof </a:t>
            </a:r>
          </a:p>
          <a:p>
            <a:pPr marL="457200" indent="-457200">
              <a:buFont typeface="+mj-lt"/>
              <a:buAutoNum type="arabicPeriod"/>
            </a:pPr>
            <a:r>
              <a:rPr lang="nl-NL" dirty="0"/>
              <a:t>Anabolisme</a:t>
            </a:r>
          </a:p>
          <a:p>
            <a:pPr marL="457200" indent="-457200">
              <a:buFont typeface="+mj-lt"/>
              <a:buAutoNum type="arabicPeriod"/>
            </a:pPr>
            <a:r>
              <a:rPr lang="nl-NL" dirty="0"/>
              <a:t>Katabolisme</a:t>
            </a:r>
          </a:p>
        </p:txBody>
      </p:sp>
    </p:spTree>
    <p:extLst>
      <p:ext uri="{BB962C8B-B14F-4D97-AF65-F5344CB8AC3E}">
        <p14:creationId xmlns:p14="http://schemas.microsoft.com/office/powerpoint/2010/main" val="4008185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8939E3-5FC7-4ACF-A078-68F5FB35BC71}"/>
              </a:ext>
            </a:extLst>
          </p:cNvPr>
          <p:cNvSpPr>
            <a:spLocks noGrp="1"/>
          </p:cNvSpPr>
          <p:nvPr>
            <p:ph type="title"/>
          </p:nvPr>
        </p:nvSpPr>
        <p:spPr>
          <a:xfrm>
            <a:off x="878305" y="533401"/>
            <a:ext cx="10491537" cy="1382156"/>
          </a:xfrm>
        </p:spPr>
        <p:txBody>
          <a:bodyPr/>
          <a:lstStyle/>
          <a:p>
            <a:r>
              <a:rPr lang="nl-NL" dirty="0"/>
              <a:t>Groei van micro-organismen</a:t>
            </a:r>
          </a:p>
        </p:txBody>
      </p:sp>
      <p:sp>
        <p:nvSpPr>
          <p:cNvPr id="3" name="Tijdelijke aanduiding voor inhoud 2">
            <a:extLst>
              <a:ext uri="{FF2B5EF4-FFF2-40B4-BE49-F238E27FC236}">
                <a16:creationId xmlns:a16="http://schemas.microsoft.com/office/drawing/2014/main" id="{95C68EDD-8EC2-4E2D-829D-14B537157466}"/>
              </a:ext>
            </a:extLst>
          </p:cNvPr>
          <p:cNvSpPr>
            <a:spLocks noGrp="1"/>
          </p:cNvSpPr>
          <p:nvPr>
            <p:ph idx="1"/>
          </p:nvPr>
        </p:nvSpPr>
        <p:spPr>
          <a:xfrm>
            <a:off x="878306" y="2009554"/>
            <a:ext cx="6051884" cy="4024424"/>
          </a:xfrm>
        </p:spPr>
        <p:txBody>
          <a:bodyPr>
            <a:normAutofit/>
          </a:bodyPr>
          <a:lstStyle/>
          <a:p>
            <a:r>
              <a:rPr lang="nl-NL" b="1" dirty="0">
                <a:ea typeface="+mn-lt"/>
                <a:cs typeface="+mn-lt"/>
              </a:rPr>
              <a:t>Groei</a:t>
            </a:r>
            <a:r>
              <a:rPr lang="nl-NL" dirty="0">
                <a:ea typeface="+mn-lt"/>
                <a:cs typeface="+mn-lt"/>
              </a:rPr>
              <a:t>: toename van het aantal cellen.</a:t>
            </a:r>
          </a:p>
          <a:p>
            <a:endParaRPr lang="nl-NL" dirty="0">
              <a:ea typeface="+mn-lt"/>
              <a:cs typeface="+mn-lt"/>
            </a:endParaRPr>
          </a:p>
          <a:p>
            <a:pPr marL="0" indent="0">
              <a:buNone/>
            </a:pPr>
            <a:r>
              <a:rPr lang="nl-NL" i="1" dirty="0">
                <a:ea typeface="+mn-lt"/>
                <a:cs typeface="+mn-lt"/>
              </a:rPr>
              <a:t>Hoe noemen we groei bij bacteriën? </a:t>
            </a:r>
          </a:p>
          <a:p>
            <a:r>
              <a:rPr lang="nl-NL" dirty="0"/>
              <a:t>Binaire deling:</a:t>
            </a:r>
          </a:p>
          <a:p>
            <a:pPr lvl="1"/>
            <a:r>
              <a:rPr lang="nl-NL" dirty="0"/>
              <a:t>Fase 1: vermeerdering </a:t>
            </a:r>
            <a:r>
              <a:rPr lang="nl-NL" dirty="0" err="1"/>
              <a:t>celcomponenten</a:t>
            </a:r>
            <a:r>
              <a:rPr lang="nl-NL" dirty="0"/>
              <a:t> waaronder DNA</a:t>
            </a:r>
          </a:p>
          <a:p>
            <a:pPr lvl="1"/>
            <a:r>
              <a:rPr lang="nl-NL" dirty="0"/>
              <a:t>Fase 2: Instulping celmembraan</a:t>
            </a:r>
          </a:p>
          <a:p>
            <a:pPr lvl="1"/>
            <a:r>
              <a:rPr lang="nl-NL" dirty="0"/>
              <a:t>Fase 3: Vorming dwarswand</a:t>
            </a:r>
          </a:p>
          <a:p>
            <a:pPr lvl="1"/>
            <a:r>
              <a:rPr lang="nl-NL" dirty="0"/>
              <a:t>Fase 4: De twee cellen gaan uit elkaar</a:t>
            </a:r>
          </a:p>
          <a:p>
            <a:endParaRPr lang="nl-NL" dirty="0"/>
          </a:p>
        </p:txBody>
      </p:sp>
      <p:pic>
        <p:nvPicPr>
          <p:cNvPr id="4" name="Afbeelding 3">
            <a:extLst>
              <a:ext uri="{FF2B5EF4-FFF2-40B4-BE49-F238E27FC236}">
                <a16:creationId xmlns:a16="http://schemas.microsoft.com/office/drawing/2014/main" id="{32957677-75F6-48F2-A333-09F94DD2F5D1}"/>
              </a:ext>
            </a:extLst>
          </p:cNvPr>
          <p:cNvPicPr>
            <a:picLocks noChangeAspect="1"/>
          </p:cNvPicPr>
          <p:nvPr/>
        </p:nvPicPr>
        <p:blipFill>
          <a:blip r:embed="rId2"/>
          <a:stretch>
            <a:fillRect/>
          </a:stretch>
        </p:blipFill>
        <p:spPr>
          <a:xfrm>
            <a:off x="6720766" y="1471614"/>
            <a:ext cx="5471234" cy="5100303"/>
          </a:xfrm>
          <a:prstGeom prst="rect">
            <a:avLst/>
          </a:prstGeom>
        </p:spPr>
      </p:pic>
    </p:spTree>
    <p:extLst>
      <p:ext uri="{BB962C8B-B14F-4D97-AF65-F5344CB8AC3E}">
        <p14:creationId xmlns:p14="http://schemas.microsoft.com/office/powerpoint/2010/main" val="94371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100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200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300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400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ngleLinesVTI">
  <a:themeElements>
    <a:clrScheme name="Custom 34">
      <a:dk1>
        <a:sysClr val="windowText" lastClr="000000"/>
      </a:dk1>
      <a:lt1>
        <a:sysClr val="window" lastClr="FFFFFF"/>
      </a:lt1>
      <a:dk2>
        <a:srgbClr val="001E2E"/>
      </a:dk2>
      <a:lt2>
        <a:srgbClr val="F0ECEC"/>
      </a:lt2>
      <a:accent1>
        <a:srgbClr val="155767"/>
      </a:accent1>
      <a:accent2>
        <a:srgbClr val="BA9CA0"/>
      </a:accent2>
      <a:accent3>
        <a:srgbClr val="A57931"/>
      </a:accent3>
      <a:accent4>
        <a:srgbClr val="0E577C"/>
      </a:accent4>
      <a:accent5>
        <a:srgbClr val="CC846E"/>
      </a:accent5>
      <a:accent6>
        <a:srgbClr val="93767A"/>
      </a:accent6>
      <a:hlink>
        <a:srgbClr val="0563C1"/>
      </a:hlink>
      <a:folHlink>
        <a:srgbClr val="954F72"/>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576</TotalTime>
  <Words>1213</Words>
  <Application>Microsoft Office PowerPoint</Application>
  <PresentationFormat>Breedbeeld</PresentationFormat>
  <Paragraphs>247</Paragraphs>
  <Slides>22</Slides>
  <Notes>0</Notes>
  <HiddenSlides>0</HiddenSlides>
  <MMClips>2</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Calibri</vt:lpstr>
      <vt:lpstr>Univers Condensed Light</vt:lpstr>
      <vt:lpstr>Walbaum Display Light</vt:lpstr>
      <vt:lpstr>AngleLinesVTI</vt:lpstr>
      <vt:lpstr>Microbiologie</vt:lpstr>
      <vt:lpstr>Oefening via wikiwijs</vt:lpstr>
      <vt:lpstr>Vorige week….? </vt:lpstr>
      <vt:lpstr>PowerPoint-presentatie</vt:lpstr>
      <vt:lpstr>Leerdoelen</vt:lpstr>
      <vt:lpstr>Leerdoelen</vt:lpstr>
      <vt:lpstr>Les onderwerpen:</vt:lpstr>
      <vt:lpstr>Lesopdracht</vt:lpstr>
      <vt:lpstr>Groei van micro-organismen</vt:lpstr>
      <vt:lpstr>Binaire deling </vt:lpstr>
      <vt:lpstr>Cellen zichtbaar maken? </vt:lpstr>
      <vt:lpstr>Culturen</vt:lpstr>
      <vt:lpstr>Groei op een vaste voedingsbodem</vt:lpstr>
      <vt:lpstr>Voeding</vt:lpstr>
      <vt:lpstr>Macronutriënten</vt:lpstr>
      <vt:lpstr>Macronutriënten</vt:lpstr>
      <vt:lpstr>Micronutriënten</vt:lpstr>
      <vt:lpstr>Gebruik van nutriënten</vt:lpstr>
      <vt:lpstr>Lesopdracht</vt:lpstr>
      <vt:lpstr>Lesopdracht</vt:lpstr>
      <vt:lpstr>Data </vt:lpstr>
      <vt:lpstr>Afsluiting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Microbiologie</dc:title>
  <dc:creator>rianne zijlstra</dc:creator>
  <cp:lastModifiedBy>rianne zijlstra</cp:lastModifiedBy>
  <cp:revision>10</cp:revision>
  <dcterms:created xsi:type="dcterms:W3CDTF">2022-02-10T14:55:09Z</dcterms:created>
  <dcterms:modified xsi:type="dcterms:W3CDTF">2022-03-01T12:42:18Z</dcterms:modified>
</cp:coreProperties>
</file>