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6" r:id="rId3"/>
    <p:sldId id="260" r:id="rId4"/>
    <p:sldId id="257" r:id="rId5"/>
    <p:sldId id="258" r:id="rId6"/>
    <p:sldId id="259" r:id="rId7"/>
    <p:sldId id="261" r:id="rId8"/>
    <p:sldId id="262" r:id="rId9"/>
    <p:sldId id="270" r:id="rId10"/>
    <p:sldId id="278" r:id="rId11"/>
    <p:sldId id="267" r:id="rId12"/>
    <p:sldId id="268" r:id="rId13"/>
    <p:sldId id="271" r:id="rId14"/>
    <p:sldId id="263" r:id="rId15"/>
    <p:sldId id="272" r:id="rId16"/>
    <p:sldId id="273" r:id="rId17"/>
    <p:sldId id="274" r:id="rId18"/>
    <p:sldId id="275" r:id="rId1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0" d="100"/>
          <a:sy n="40" d="100"/>
        </p:scale>
        <p:origin x="1386" y="5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426823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08304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7013301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ctrTitle"/>
          </p:nvPr>
        </p:nvSpPr>
        <p:spPr>
          <a:xfrm>
            <a:off x="685800" y="2130423"/>
            <a:ext cx="7772400" cy="1470026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3"/>
          </a:xfrm>
        </p:spPr>
        <p:txBody>
          <a:bodyPr anchorCtr="1"/>
          <a:lstStyle>
            <a:lvl1pPr marL="0" indent="0" algn="ctr">
              <a:buNone/>
              <a:defRPr>
                <a:solidFill>
                  <a:srgbClr val="898989"/>
                </a:solidFill>
              </a:defRPr>
            </a:lvl1pPr>
          </a:lstStyle>
          <a:p>
            <a:pPr lvl="0"/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6C09AAC3-92A1-45B1-8D5F-CB08A97C934F}" type="datetime1">
              <a:rPr lang="nl-NL"/>
              <a:pPr/>
              <a:t>13-1-2022</a:t>
            </a:fld>
            <a:endParaRPr/>
          </a:p>
        </p:txBody>
      </p:sp>
      <p:sp>
        <p:nvSpPr>
          <p:cNvPr id="5" name="Tijdelijke aanduiding voor voettekst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6" name="Tijdelijke aanduiding voor dianumm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F5D18FE5-D959-4B9E-9F16-9019AC6A058B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700661410"/>
      </p:ext>
    </p:extLst>
  </p:cSld>
  <p:clrMapOvr>
    <a:masterClrMapping/>
  </p:clrMapOvr>
  <p:hf sldNum="0"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 txBox="1">
            <a:spLocks noGrp="1"/>
          </p:cNvSpPr>
          <p:nvPr>
            <p:ph idx="1"/>
          </p:nvPr>
        </p:nvSpPr>
        <p:spPr/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10F4F1B4-7335-44A8-9A0E-39C2FB1D7912}" type="datetime1">
              <a:rPr lang="nl-NL"/>
              <a:pPr/>
              <a:t>13-1-2022</a:t>
            </a:fld>
            <a:endParaRPr/>
          </a:p>
        </p:txBody>
      </p:sp>
      <p:sp>
        <p:nvSpPr>
          <p:cNvPr id="5" name="Tijdelijke aanduiding voor voettekst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6" name="Tijdelijke aanduiding voor dianumm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1AAD363A-92FB-4907-9D33-B0E004EC5830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148624641"/>
      </p:ext>
    </p:extLst>
  </p:cSld>
  <p:clrMapOvr>
    <a:masterClrMapping/>
  </p:clrMapOvr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>
          <a:xfrm>
            <a:off x="722311" y="4406895"/>
            <a:ext cx="7772400" cy="1362071"/>
          </a:xfrm>
        </p:spPr>
        <p:txBody>
          <a:bodyPr anchor="t" anchorCtr="0"/>
          <a:lstStyle>
            <a:lvl1pPr algn="l">
              <a:defRPr sz="4000" b="1" cap="all"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 txBox="1">
            <a:spLocks noGrp="1"/>
          </p:cNvSpPr>
          <p:nvPr>
            <p:ph type="body" idx="1"/>
          </p:nvPr>
        </p:nvSpPr>
        <p:spPr>
          <a:xfrm>
            <a:off x="722311" y="2906713"/>
            <a:ext cx="7772400" cy="1500182"/>
          </a:xfrm>
        </p:spPr>
        <p:txBody>
          <a:bodyPr anchor="b"/>
          <a:lstStyle>
            <a:lvl1pPr marL="0" indent="0">
              <a:spcBef>
                <a:spcPts val="500"/>
              </a:spcBef>
              <a:buNone/>
              <a:defRPr sz="2000">
                <a:solidFill>
                  <a:srgbClr val="898989"/>
                </a:solidFill>
              </a:defRPr>
            </a:lvl1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EBD8C661-97C7-489D-9B99-49F8CB5A448E}" type="datetime1">
              <a:rPr lang="nl-NL"/>
              <a:pPr/>
              <a:t>13-1-2022</a:t>
            </a:fld>
            <a:endParaRPr/>
          </a:p>
        </p:txBody>
      </p:sp>
      <p:sp>
        <p:nvSpPr>
          <p:cNvPr id="5" name="Tijdelijke aanduiding voor voettekst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6" name="Tijdelijke aanduiding voor dianumm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F0FF52D4-ED65-4D1A-A69D-AB4011769D35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87443289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 txBox="1">
            <a:spLocks noGrp="1"/>
          </p:cNvSpPr>
          <p:nvPr>
            <p:ph idx="1"/>
          </p:nvPr>
        </p:nvSpPr>
        <p:spPr>
          <a:xfrm>
            <a:off x="457200" y="1600200"/>
            <a:ext cx="4038603" cy="4525959"/>
          </a:xfrm>
        </p:spPr>
        <p:txBody>
          <a:bodyPr/>
          <a:lstStyle>
            <a:lvl1pPr>
              <a:spcBef>
                <a:spcPts val="700"/>
              </a:spcBef>
              <a:defRPr sz="2800"/>
            </a:lvl1pPr>
            <a:lvl2pPr>
              <a:spcBef>
                <a:spcPts val="600"/>
              </a:spcBef>
              <a:defRPr sz="2400"/>
            </a:lvl2pPr>
            <a:lvl3pPr>
              <a:spcBef>
                <a:spcPts val="500"/>
              </a:spcBef>
              <a:defRPr sz="2000"/>
            </a:lvl3pPr>
            <a:lvl4pPr>
              <a:spcBef>
                <a:spcPts val="400"/>
              </a:spcBef>
              <a:defRPr sz="1800"/>
            </a:lvl4pPr>
            <a:lvl5pPr>
              <a:spcBef>
                <a:spcPts val="400"/>
              </a:spcBef>
              <a:defRPr sz="1800"/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 txBox="1">
            <a:spLocks noGrp="1"/>
          </p:cNvSpPr>
          <p:nvPr>
            <p:ph idx="2"/>
          </p:nvPr>
        </p:nvSpPr>
        <p:spPr>
          <a:xfrm>
            <a:off x="4648196" y="1600200"/>
            <a:ext cx="4038603" cy="4525959"/>
          </a:xfrm>
        </p:spPr>
        <p:txBody>
          <a:bodyPr/>
          <a:lstStyle>
            <a:lvl1pPr>
              <a:spcBef>
                <a:spcPts val="700"/>
              </a:spcBef>
              <a:defRPr sz="2800"/>
            </a:lvl1pPr>
            <a:lvl2pPr>
              <a:spcBef>
                <a:spcPts val="600"/>
              </a:spcBef>
              <a:defRPr sz="2400"/>
            </a:lvl2pPr>
            <a:lvl3pPr>
              <a:spcBef>
                <a:spcPts val="500"/>
              </a:spcBef>
              <a:defRPr sz="2000"/>
            </a:lvl3pPr>
            <a:lvl4pPr>
              <a:spcBef>
                <a:spcPts val="400"/>
              </a:spcBef>
              <a:defRPr sz="1800"/>
            </a:lvl4pPr>
            <a:lvl5pPr>
              <a:spcBef>
                <a:spcPts val="400"/>
              </a:spcBef>
              <a:defRPr sz="1800"/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B3BFF585-7C2E-4FD9-AB8D-DE5F34E614AE}" type="datetime1">
              <a:rPr lang="nl-NL"/>
              <a:pPr/>
              <a:t>13-1-2022</a:t>
            </a:fld>
            <a:endParaRPr/>
          </a:p>
        </p:txBody>
      </p:sp>
      <p:sp>
        <p:nvSpPr>
          <p:cNvPr id="6" name="Tijdelijke aanduiding voor voettekst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7" name="Tijdelijke aanduiding voor dianumm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11BF7109-5647-4195-A14C-97F381E15E4A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4531471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 txBox="1">
            <a:spLocks noGrp="1"/>
          </p:cNvSpPr>
          <p:nvPr>
            <p:ph type="body" idx="1"/>
          </p:nvPr>
        </p:nvSpPr>
        <p:spPr>
          <a:xfrm>
            <a:off x="457200" y="1535113"/>
            <a:ext cx="4040184" cy="639759"/>
          </a:xfrm>
        </p:spPr>
        <p:txBody>
          <a:bodyPr anchor="b"/>
          <a:lstStyle>
            <a:lvl1pPr marL="0" indent="0">
              <a:spcBef>
                <a:spcPts val="600"/>
              </a:spcBef>
              <a:buNone/>
              <a:defRPr sz="2400" b="1"/>
            </a:lvl1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 txBox="1">
            <a:spLocks noGrp="1"/>
          </p:cNvSpPr>
          <p:nvPr>
            <p:ph idx="2"/>
          </p:nvPr>
        </p:nvSpPr>
        <p:spPr>
          <a:xfrm>
            <a:off x="457200" y="2174872"/>
            <a:ext cx="4040184" cy="3951286"/>
          </a:xfrm>
        </p:spPr>
        <p:txBody>
          <a:bodyPr/>
          <a:lstStyle>
            <a:lvl1pPr>
              <a:spcBef>
                <a:spcPts val="600"/>
              </a:spcBef>
              <a:defRPr sz="2400"/>
            </a:lvl1pPr>
            <a:lvl2pPr>
              <a:spcBef>
                <a:spcPts val="500"/>
              </a:spcBef>
              <a:defRPr sz="2000"/>
            </a:lvl2pPr>
            <a:lvl3pPr>
              <a:spcBef>
                <a:spcPts val="400"/>
              </a:spcBef>
              <a:defRPr sz="1800"/>
            </a:lvl3pPr>
            <a:lvl4pPr>
              <a:spcBef>
                <a:spcPts val="400"/>
              </a:spcBef>
              <a:defRPr sz="1600"/>
            </a:lvl4pPr>
            <a:lvl5pPr>
              <a:spcBef>
                <a:spcPts val="400"/>
              </a:spcBef>
              <a:defRPr sz="1600"/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 txBox="1">
            <a:spLocks noGrp="1"/>
          </p:cNvSpPr>
          <p:nvPr>
            <p:ph type="body" idx="3"/>
          </p:nvPr>
        </p:nvSpPr>
        <p:spPr>
          <a:xfrm>
            <a:off x="4645023" y="1535113"/>
            <a:ext cx="4041776" cy="639759"/>
          </a:xfrm>
        </p:spPr>
        <p:txBody>
          <a:bodyPr anchor="b"/>
          <a:lstStyle>
            <a:lvl1pPr marL="0" indent="0">
              <a:spcBef>
                <a:spcPts val="600"/>
              </a:spcBef>
              <a:buNone/>
              <a:defRPr sz="2400" b="1"/>
            </a:lvl1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 txBox="1">
            <a:spLocks noGrp="1"/>
          </p:cNvSpPr>
          <p:nvPr>
            <p:ph idx="4"/>
          </p:nvPr>
        </p:nvSpPr>
        <p:spPr>
          <a:xfrm>
            <a:off x="4645023" y="2174872"/>
            <a:ext cx="4041776" cy="3951286"/>
          </a:xfrm>
        </p:spPr>
        <p:txBody>
          <a:bodyPr/>
          <a:lstStyle>
            <a:lvl1pPr>
              <a:spcBef>
                <a:spcPts val="600"/>
              </a:spcBef>
              <a:defRPr sz="2400"/>
            </a:lvl1pPr>
            <a:lvl2pPr>
              <a:spcBef>
                <a:spcPts val="500"/>
              </a:spcBef>
              <a:defRPr sz="2000"/>
            </a:lvl2pPr>
            <a:lvl3pPr>
              <a:spcBef>
                <a:spcPts val="400"/>
              </a:spcBef>
              <a:defRPr sz="1800"/>
            </a:lvl3pPr>
            <a:lvl4pPr>
              <a:spcBef>
                <a:spcPts val="400"/>
              </a:spcBef>
              <a:defRPr sz="1600"/>
            </a:lvl4pPr>
            <a:lvl5pPr>
              <a:spcBef>
                <a:spcPts val="400"/>
              </a:spcBef>
              <a:defRPr sz="1600"/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D1F62BAB-670D-4456-B084-973FA54F8903}" type="datetime1">
              <a:rPr lang="nl-NL"/>
              <a:pPr/>
              <a:t>13-1-2022</a:t>
            </a:fld>
            <a:endParaRPr/>
          </a:p>
        </p:txBody>
      </p:sp>
      <p:sp>
        <p:nvSpPr>
          <p:cNvPr id="8" name="Tijdelijke aanduiding voor voettekst 7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9" name="Tijdelijke aanduiding voor dianummer 8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708538B7-8C75-447C-BCA4-AB30F355545A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79278515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376704D2-6ACC-4B61-B828-3AD550EF6DED}" type="datetime1">
              <a:rPr lang="nl-NL"/>
              <a:pPr/>
              <a:t>13-1-2022</a:t>
            </a:fld>
            <a:endParaRPr/>
          </a:p>
        </p:txBody>
      </p:sp>
      <p:sp>
        <p:nvSpPr>
          <p:cNvPr id="4" name="Tijdelijke aanduiding voor voettekst 3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Tijdelijke aanduiding voor dianummer 4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54ADBC37-AC8A-46B2-B54B-D27E2E23CDE8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074713054"/>
      </p:ext>
    </p:extLst>
  </p:cSld>
  <p:clrMapOvr>
    <a:masterClrMapping/>
  </p:clrMapOvr>
  <p:hf sldNum="0" hdr="0" ftr="0" dt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A5FE1864-A412-434E-9385-202D95E5C839}" type="datetime1">
              <a:rPr lang="nl-NL"/>
              <a:pPr/>
              <a:t>13-1-2022</a:t>
            </a:fld>
            <a:endParaRPr/>
          </a:p>
        </p:txBody>
      </p:sp>
      <p:sp>
        <p:nvSpPr>
          <p:cNvPr id="3" name="Tijdelijke aanduiding voor voettekst 2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Tijdelijke aanduiding voor dianummer 3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100B4089-F50E-4777-AA1C-1FC1BC9BFC68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216127576"/>
      </p:ext>
    </p:extLst>
  </p:cSld>
  <p:clrMapOvr>
    <a:masterClrMapping/>
  </p:clrMapOvr>
  <p:hf sldNum="0" hdr="0" ftr="0" dt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>
          <a:xfrm>
            <a:off x="457200" y="273048"/>
            <a:ext cx="3008311" cy="1162046"/>
          </a:xfrm>
        </p:spPr>
        <p:txBody>
          <a:bodyPr anchor="b" anchorCtr="0"/>
          <a:lstStyle>
            <a:lvl1pPr algn="l">
              <a:defRPr sz="2000" b="1"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 txBox="1">
            <a:spLocks noGrp="1"/>
          </p:cNvSpPr>
          <p:nvPr>
            <p:ph idx="1"/>
          </p:nvPr>
        </p:nvSpPr>
        <p:spPr>
          <a:xfrm>
            <a:off x="3575047" y="273048"/>
            <a:ext cx="5111752" cy="5853110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 txBox="1">
            <a:spLocks noGrp="1"/>
          </p:cNvSpPr>
          <p:nvPr>
            <p:ph type="body" idx="2"/>
          </p:nvPr>
        </p:nvSpPr>
        <p:spPr>
          <a:xfrm>
            <a:off x="457200" y="1435095"/>
            <a:ext cx="3008311" cy="4691064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143B4612-ACA5-4571-8C03-D6A31D7751A6}" type="datetime1">
              <a:rPr lang="nl-NL"/>
              <a:pPr/>
              <a:t>13-1-2022</a:t>
            </a:fld>
            <a:endParaRPr/>
          </a:p>
        </p:txBody>
      </p:sp>
      <p:sp>
        <p:nvSpPr>
          <p:cNvPr id="6" name="Tijdelijke aanduiding voor voettekst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7" name="Tijdelijke aanduiding voor dianumm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A92562FE-4DDE-4045-8F03-A4EC696A58B4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4611025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942727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400" cy="566735"/>
          </a:xfrm>
        </p:spPr>
        <p:txBody>
          <a:bodyPr anchor="b" anchorCtr="0"/>
          <a:lstStyle>
            <a:lvl1pPr algn="l">
              <a:defRPr sz="2000" b="1"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 txBox="1">
            <a:spLocks noGrp="1"/>
          </p:cNvSpPr>
          <p:nvPr>
            <p:ph type="pic" idx="1"/>
          </p:nvPr>
        </p:nvSpPr>
        <p:spPr>
          <a:xfrm>
            <a:off x="1792288" y="612776"/>
            <a:ext cx="5486400" cy="411480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pPr lvl="0"/>
            <a:endParaRPr lang="nl-NL"/>
          </a:p>
        </p:txBody>
      </p:sp>
      <p:sp>
        <p:nvSpPr>
          <p:cNvPr id="4" name="Tijdelijke aanduiding voor tekst 3"/>
          <p:cNvSpPr txBox="1">
            <a:spLocks noGrp="1"/>
          </p:cNvSpPr>
          <p:nvPr>
            <p:ph type="body" idx="2"/>
          </p:nvPr>
        </p:nvSpPr>
        <p:spPr>
          <a:xfrm>
            <a:off x="1792288" y="5367335"/>
            <a:ext cx="5486400" cy="804864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494BA13C-052E-412E-BCB0-63A1EBDB82B3}" type="datetime1">
              <a:rPr lang="nl-NL"/>
              <a:pPr/>
              <a:t>13-1-2022</a:t>
            </a:fld>
            <a:endParaRPr/>
          </a:p>
        </p:txBody>
      </p:sp>
      <p:sp>
        <p:nvSpPr>
          <p:cNvPr id="6" name="Tijdelijke aanduiding voor voettekst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7" name="Tijdelijke aanduiding voor dianumm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3AD03CA6-70CB-499E-B207-21E4EF211B3A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9035319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 txBox="1"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4D52CA52-637E-4B5F-BE12-D8622A7E5DC1}" type="datetime1">
              <a:rPr lang="nl-NL"/>
              <a:pPr/>
              <a:t>13-1-2022</a:t>
            </a:fld>
            <a:endParaRPr/>
          </a:p>
        </p:txBody>
      </p:sp>
      <p:sp>
        <p:nvSpPr>
          <p:cNvPr id="5" name="Tijdelijke aanduiding voor voettekst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6" name="Tijdelijke aanduiding voor dianumm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80048200-666F-475E-AC8A-BC5D9A5F95C2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80921620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 txBox="1"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9"/>
          </a:xfrm>
        </p:spPr>
        <p:txBody>
          <a:bodyPr vert="eaVert"/>
          <a:lstStyle>
            <a:lvl1pPr>
              <a:defRPr/>
            </a:lvl1pPr>
          </a:lstStyle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 txBox="1">
            <a:spLocks noGrp="1"/>
          </p:cNvSpPr>
          <p:nvPr>
            <p:ph type="body" orient="vert" idx="1"/>
          </p:nvPr>
        </p:nvSpPr>
        <p:spPr>
          <a:xfrm>
            <a:off x="457200" y="274640"/>
            <a:ext cx="6019796" cy="5851529"/>
          </a:xfrm>
        </p:spPr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fld id="{31DC34CD-BE14-4163-8B13-4B3F26CA4013}" type="datetime1">
              <a:rPr lang="nl-NL"/>
              <a:pPr/>
              <a:t>13-1-2022</a:t>
            </a:fld>
            <a:endParaRPr/>
          </a:p>
        </p:txBody>
      </p:sp>
      <p:sp>
        <p:nvSpPr>
          <p:cNvPr id="5" name="Tijdelijke aanduiding voor voettekst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endParaRPr/>
          </a:p>
        </p:txBody>
      </p:sp>
      <p:sp>
        <p:nvSpPr>
          <p:cNvPr id="6" name="Tijdelijke aanduiding voor dianumm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fld id="{A6A926ED-1DE1-4808-B35E-593B9C195153}" type="slidenum">
              <a:rPr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1168662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90845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60904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50460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30815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66957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0466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65517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A7D951-5904-409E-90A5-0D6A074B50F5}" type="datetimeFigureOut">
              <a:rPr lang="nl-NL" smtClean="0"/>
              <a:t>13-1-2022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E3956-E0C4-4BD6-B1F8-44CAA26CF59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634678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 txBox="1">
            <a:spLocks noGrp="1"/>
          </p:cNvSpPr>
          <p:nvPr>
            <p:ph type="title"/>
          </p:nvPr>
        </p:nvSpPr>
        <p:spPr>
          <a:xfrm>
            <a:off x="457200" y="274640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lvl="0"/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 txBox="1">
            <a:spLocks noGrp="1"/>
          </p:cNvSpPr>
          <p:nvPr>
            <p:ph type="dt" sz="half" idx="2"/>
          </p:nvPr>
        </p:nvSpPr>
        <p:spPr>
          <a:xfrm>
            <a:off x="457200" y="6356351"/>
            <a:ext cx="2133596" cy="36512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0" compatLnSpc="1">
            <a:noAutofit/>
          </a:bodyPr>
          <a:lstStyle>
            <a:lvl1pPr marL="0" marR="0" lvl="0" indent="0" algn="l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nl-NL" sz="1200" b="0" i="0" u="none" strike="noStrike" kern="1200" cap="none" spc="0" baseline="0">
                <a:solidFill>
                  <a:srgbClr val="898989"/>
                </a:solidFill>
                <a:uFillTx/>
                <a:latin typeface="Calibri"/>
              </a:defRPr>
            </a:lvl1pPr>
          </a:lstStyle>
          <a:p>
            <a:fld id="{869304F9-7EFF-46B3-9FA6-C7C1081C1F21}" type="datetime1">
              <a:rPr lang="nl-NL" smtClean="0"/>
              <a:pPr/>
              <a:t>13-1-2022</a:t>
            </a:fld>
            <a:endParaRPr/>
          </a:p>
        </p:txBody>
      </p:sp>
      <p:sp>
        <p:nvSpPr>
          <p:cNvPr id="5" name="Tijdelijke aanduiding voor voettekst 4"/>
          <p:cNvSpPr txBox="1">
            <a:spLocks noGrp="1"/>
          </p:cNvSpPr>
          <p:nvPr>
            <p:ph type="ftr" sz="quarter" idx="3"/>
          </p:nvPr>
        </p:nvSpPr>
        <p:spPr>
          <a:xfrm>
            <a:off x="3124203" y="6356351"/>
            <a:ext cx="2895603" cy="36512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1" compatLnSpc="1">
            <a:noAutofit/>
          </a:bodyPr>
          <a:lstStyle>
            <a:lvl1pPr marL="0" marR="0" lvl="0" indent="0" algn="ct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nl-NL" sz="1200" b="0" i="0" u="none" strike="noStrike" kern="1200" cap="none" spc="0" baseline="0">
                <a:solidFill>
                  <a:srgbClr val="898989"/>
                </a:solidFill>
                <a:uFillTx/>
                <a:latin typeface="Calibri"/>
              </a:defRPr>
            </a:lvl1pPr>
          </a:lstStyle>
          <a:p>
            <a:endParaRPr/>
          </a:p>
        </p:txBody>
      </p:sp>
      <p:sp>
        <p:nvSpPr>
          <p:cNvPr id="6" name="Tijdelijke aanduiding voor dianummer 5"/>
          <p:cNvSpPr txBox="1">
            <a:spLocks noGrp="1"/>
          </p:cNvSpPr>
          <p:nvPr>
            <p:ph type="sldNum" sz="quarter" idx="4"/>
          </p:nvPr>
        </p:nvSpPr>
        <p:spPr>
          <a:xfrm>
            <a:off x="6553203" y="6356351"/>
            <a:ext cx="2133596" cy="36512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0" compatLnSpc="1">
            <a:noAutofit/>
          </a:bodyPr>
          <a:lstStyle>
            <a:lvl1pPr marL="0" marR="0" lvl="0" indent="0" algn="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nl-NL" sz="1200" b="0" i="0" u="none" strike="noStrike" kern="1200" cap="none" spc="0" baseline="0">
                <a:solidFill>
                  <a:srgbClr val="898989"/>
                </a:solidFill>
                <a:uFillTx/>
                <a:latin typeface="Calibri"/>
              </a:defRPr>
            </a:lvl1pPr>
          </a:lstStyle>
          <a:p>
            <a:fld id="{9DEE970E-6252-49B1-9996-6B25F9165108}" type="slidenum">
              <a:rPr smtClean="0"/>
              <a:pPr/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3104832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marL="0" marR="0" lvl="0" indent="0" algn="ctr" defTabSz="914400" rtl="0" fontAlgn="auto" hangingPunct="1">
        <a:lnSpc>
          <a:spcPct val="100000"/>
        </a:lnSpc>
        <a:spcBef>
          <a:spcPts val="0"/>
        </a:spcBef>
        <a:spcAft>
          <a:spcPts val="0"/>
        </a:spcAft>
        <a:buNone/>
        <a:tabLst/>
        <a:defRPr lang="nl-NL" sz="4400" b="0" i="0" u="none" strike="noStrike" kern="1200" cap="none" spc="0" baseline="0">
          <a:solidFill>
            <a:srgbClr val="000000"/>
          </a:solidFill>
          <a:uFillTx/>
          <a:latin typeface="Calibri"/>
        </a:defRPr>
      </a:lvl1pPr>
    </p:titleStyle>
    <p:bodyStyle>
      <a:lvl1pPr marL="342900" marR="0" lvl="0" indent="-342900" algn="l" defTabSz="914400" rtl="0" fontAlgn="auto" hangingPunct="1">
        <a:lnSpc>
          <a:spcPct val="100000"/>
        </a:lnSpc>
        <a:spcBef>
          <a:spcPts val="800"/>
        </a:spcBef>
        <a:spcAft>
          <a:spcPts val="0"/>
        </a:spcAft>
        <a:buSzPct val="100000"/>
        <a:buFont typeface="Arial" pitchFamily="34"/>
        <a:buChar char="•"/>
        <a:tabLst/>
        <a:defRPr lang="nl-NL" sz="3200" b="0" i="0" u="none" strike="noStrike" kern="1200" cap="none" spc="0" baseline="0">
          <a:solidFill>
            <a:srgbClr val="000000"/>
          </a:solidFill>
          <a:uFillTx/>
          <a:latin typeface="Calibri"/>
        </a:defRPr>
      </a:lvl1pPr>
      <a:lvl2pPr marL="742950" marR="0" lvl="1" indent="-285750" algn="l" defTabSz="914400" rtl="0" fontAlgn="auto" hangingPunct="1">
        <a:lnSpc>
          <a:spcPct val="100000"/>
        </a:lnSpc>
        <a:spcBef>
          <a:spcPts val="700"/>
        </a:spcBef>
        <a:spcAft>
          <a:spcPts val="0"/>
        </a:spcAft>
        <a:buSzPct val="100000"/>
        <a:buFont typeface="Arial" pitchFamily="34"/>
        <a:buChar char="–"/>
        <a:tabLst/>
        <a:defRPr lang="nl-NL" sz="2800" b="0" i="0" u="none" strike="noStrike" kern="1200" cap="none" spc="0" baseline="0">
          <a:solidFill>
            <a:srgbClr val="000000"/>
          </a:solidFill>
          <a:uFillTx/>
          <a:latin typeface="Calibri"/>
        </a:defRPr>
      </a:lvl2pPr>
      <a:lvl3pPr marL="1143000" marR="0" lvl="2" indent="-228600" algn="l" defTabSz="914400" rtl="0" fontAlgn="auto" hangingPunct="1">
        <a:lnSpc>
          <a:spcPct val="100000"/>
        </a:lnSpc>
        <a:spcBef>
          <a:spcPts val="600"/>
        </a:spcBef>
        <a:spcAft>
          <a:spcPts val="0"/>
        </a:spcAft>
        <a:buSzPct val="100000"/>
        <a:buFont typeface="Arial" pitchFamily="34"/>
        <a:buChar char="•"/>
        <a:tabLst/>
        <a:defRPr lang="nl-NL" sz="2400" b="0" i="0" u="none" strike="noStrike" kern="1200" cap="none" spc="0" baseline="0">
          <a:solidFill>
            <a:srgbClr val="000000"/>
          </a:solidFill>
          <a:uFillTx/>
          <a:latin typeface="Calibri"/>
        </a:defRPr>
      </a:lvl3pPr>
      <a:lvl4pPr marL="1600200" marR="0" lvl="3" indent="-228600" algn="l" defTabSz="914400" rtl="0" fontAlgn="auto" hangingPunct="1">
        <a:lnSpc>
          <a:spcPct val="10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–"/>
        <a:tabLst/>
        <a:defRPr lang="nl-NL" sz="2000" b="0" i="0" u="none" strike="noStrike" kern="1200" cap="none" spc="0" baseline="0">
          <a:solidFill>
            <a:srgbClr val="000000"/>
          </a:solidFill>
          <a:uFillTx/>
          <a:latin typeface="Calibri"/>
        </a:defRPr>
      </a:lvl4pPr>
      <a:lvl5pPr marL="2057400" marR="0" lvl="4" indent="-228600" algn="l" defTabSz="914400" rtl="0" fontAlgn="auto" hangingPunct="1">
        <a:lnSpc>
          <a:spcPct val="100000"/>
        </a:lnSpc>
        <a:spcBef>
          <a:spcPts val="500"/>
        </a:spcBef>
        <a:spcAft>
          <a:spcPts val="0"/>
        </a:spcAft>
        <a:buSzPct val="100000"/>
        <a:buFont typeface="Arial" pitchFamily="34"/>
        <a:buChar char="»"/>
        <a:tabLst/>
        <a:defRPr lang="nl-NL" sz="2000" b="0" i="0" u="none" strike="noStrike" kern="1200" cap="none" spc="0" baseline="0">
          <a:solidFill>
            <a:srgbClr val="000000"/>
          </a:solidFill>
          <a:uFillTx/>
          <a:latin typeface="Calibri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Cursus werkwoordspelling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Goed spellen? Kwestie van regels</a:t>
            </a:r>
          </a:p>
        </p:txBody>
      </p:sp>
    </p:spTree>
    <p:extLst>
      <p:ext uri="{BB962C8B-B14F-4D97-AF65-F5344CB8AC3E}">
        <p14:creationId xmlns:p14="http://schemas.microsoft.com/office/powerpoint/2010/main" val="59780153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26170"/>
          </a:xfrm>
        </p:spPr>
        <p:txBody>
          <a:bodyPr>
            <a:normAutofit fontScale="90000"/>
          </a:bodyPr>
          <a:lstStyle/>
          <a:p>
            <a:r>
              <a:rPr lang="nl-NL" dirty="0"/>
              <a:t>Even oefenen: vervoeg onderstaande werkwoorden op de juiste manier</a:t>
            </a:r>
            <a:br>
              <a:rPr lang="nl-NL" dirty="0"/>
            </a:br>
            <a:r>
              <a:rPr lang="nl-NL" dirty="0"/>
              <a:t>gebruik je schema!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281339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endParaRPr lang="nl-NL" sz="1800" b="1" u="sng" dirty="0"/>
          </a:p>
          <a:p>
            <a:pPr marL="0" indent="0">
              <a:buNone/>
            </a:pPr>
            <a:endParaRPr lang="nl-NL" sz="1800" b="1" u="sng" dirty="0"/>
          </a:p>
          <a:p>
            <a:pPr marL="0" indent="0">
              <a:buNone/>
            </a:pPr>
            <a:r>
              <a:rPr lang="nl-NL" sz="1800" b="1" u="sng"/>
              <a:t>1 tm</a:t>
            </a:r>
            <a:r>
              <a:rPr lang="nl-NL" sz="1800" b="1" u="sng" dirty="0"/>
              <a:t> 3 pv </a:t>
            </a:r>
            <a:r>
              <a:rPr lang="nl-NL" sz="1800" b="1" u="sng" dirty="0" err="1"/>
              <a:t>tt</a:t>
            </a:r>
            <a:endParaRPr lang="nl-NL" sz="1800" b="1" u="sng" dirty="0"/>
          </a:p>
          <a:p>
            <a:pPr marL="0" indent="0">
              <a:buNone/>
            </a:pPr>
            <a:endParaRPr lang="nl-NL" sz="1800" b="1" u="sng" dirty="0"/>
          </a:p>
          <a:p>
            <a:pPr>
              <a:buFont typeface="+mj-lt"/>
              <a:buAutoNum type="arabicPeriod"/>
            </a:pPr>
            <a:r>
              <a:rPr lang="nl-NL" sz="1800" dirty="0"/>
              <a:t>Hij doet of zijn neus (bloeden) </a:t>
            </a:r>
          </a:p>
          <a:p>
            <a:pPr>
              <a:buFont typeface="+mj-lt"/>
              <a:buAutoNum type="arabicPeriod"/>
            </a:pPr>
            <a:r>
              <a:rPr lang="nl-NL" sz="1800" dirty="0"/>
              <a:t>(Wenden)  je tot degene in wie je vertrouwen (stellen) .</a:t>
            </a:r>
          </a:p>
          <a:p>
            <a:pPr>
              <a:buFont typeface="+mj-lt"/>
              <a:buAutoNum type="arabicPeriod"/>
            </a:pPr>
            <a:r>
              <a:rPr lang="nl-NL" sz="1800" dirty="0"/>
              <a:t>Als je te veel (roken) , (schaden)  je je gezondheid.</a:t>
            </a:r>
          </a:p>
          <a:p>
            <a:pPr>
              <a:buFont typeface="+mj-lt"/>
              <a:buAutoNum type="arabicPeriod"/>
            </a:pPr>
            <a:endParaRPr lang="nl-NL" sz="1800" dirty="0"/>
          </a:p>
          <a:p>
            <a:pPr marL="0" indent="0">
              <a:buNone/>
            </a:pPr>
            <a:r>
              <a:rPr lang="nl-NL" sz="1800" b="1" u="sng" dirty="0"/>
              <a:t>1 </a:t>
            </a:r>
            <a:r>
              <a:rPr lang="nl-NL" sz="1800" b="1" u="sng" dirty="0" err="1"/>
              <a:t>tm</a:t>
            </a:r>
            <a:r>
              <a:rPr lang="nl-NL" sz="1800" b="1" u="sng" dirty="0"/>
              <a:t> 3 pv </a:t>
            </a:r>
            <a:r>
              <a:rPr lang="nl-NL" sz="1800" b="1" u="sng" dirty="0" err="1"/>
              <a:t>vt</a:t>
            </a:r>
            <a:endParaRPr lang="nl-NL" sz="1800" b="1" u="sng" dirty="0"/>
          </a:p>
          <a:p>
            <a:pPr marL="0" indent="0">
              <a:buNone/>
            </a:pPr>
            <a:endParaRPr lang="nl-NL" sz="1800" b="1" u="sng" dirty="0"/>
          </a:p>
          <a:p>
            <a:pPr>
              <a:buFont typeface="+mj-lt"/>
              <a:buAutoNum type="arabicPeriod"/>
            </a:pPr>
            <a:r>
              <a:rPr lang="nl-NL" sz="1800" dirty="0"/>
              <a:t>De reparatie van de auto (kosten) meer tijd dan wij (verwachten) .</a:t>
            </a:r>
          </a:p>
          <a:p>
            <a:pPr>
              <a:buFont typeface="+mj-lt"/>
              <a:buAutoNum type="arabicPeriod"/>
            </a:pPr>
            <a:r>
              <a:rPr lang="nl-NL" sz="1800" dirty="0"/>
              <a:t>Ik (hoesten) en (niezen) de hele dag.</a:t>
            </a:r>
          </a:p>
          <a:p>
            <a:pPr>
              <a:buFont typeface="+mj-lt"/>
              <a:buAutoNum type="arabicPeriod"/>
            </a:pPr>
            <a:r>
              <a:rPr lang="nl-NL" sz="1800" dirty="0"/>
              <a:t>De tanker (wenden) de steven en (koersen) naar het noorden.</a:t>
            </a:r>
            <a:br>
              <a:rPr lang="nl-NL" sz="1800" dirty="0"/>
            </a:br>
            <a:endParaRPr lang="nl-NL" sz="1800" dirty="0"/>
          </a:p>
          <a:p>
            <a:pPr marL="0" indent="0">
              <a:buNone/>
            </a:pPr>
            <a:br>
              <a:rPr lang="nl-NL" sz="1800" dirty="0"/>
            </a:br>
            <a:endParaRPr lang="nl-NL" sz="18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7279561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/>
              <a:t>De antwoorden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sz="1800" b="1" u="sng" dirty="0"/>
              <a:t>1tm3 pv </a:t>
            </a:r>
            <a:r>
              <a:rPr lang="nl-NL" sz="1800" b="1" u="sng" dirty="0" err="1"/>
              <a:t>tt</a:t>
            </a:r>
            <a:endParaRPr lang="nl-NL" sz="1800" b="1" u="sng" dirty="0"/>
          </a:p>
          <a:p>
            <a:pPr marL="0" indent="0">
              <a:buNone/>
            </a:pPr>
            <a:endParaRPr lang="nl-NL" sz="1800" b="1" u="sng" dirty="0"/>
          </a:p>
          <a:p>
            <a:pPr>
              <a:buFont typeface="+mj-lt"/>
              <a:buAutoNum type="arabicPeriod"/>
            </a:pPr>
            <a:r>
              <a:rPr lang="nl-NL" sz="1800" dirty="0"/>
              <a:t>Hij doet of zijn neus </a:t>
            </a:r>
            <a:r>
              <a:rPr lang="nl-NL" sz="1800" b="1" dirty="0"/>
              <a:t>bloedt</a:t>
            </a:r>
            <a:endParaRPr lang="nl-NL" sz="1800" dirty="0"/>
          </a:p>
          <a:p>
            <a:pPr>
              <a:buFont typeface="+mj-lt"/>
              <a:buAutoNum type="arabicPeriod"/>
            </a:pPr>
            <a:r>
              <a:rPr lang="nl-NL" sz="1800" b="1" dirty="0"/>
              <a:t>Wend</a:t>
            </a:r>
            <a:r>
              <a:rPr lang="nl-NL" sz="1800" dirty="0"/>
              <a:t> je tot degene in wie je vertrouwen </a:t>
            </a:r>
            <a:r>
              <a:rPr lang="nl-NL" sz="1800" b="1" dirty="0"/>
              <a:t>stelt.</a:t>
            </a:r>
            <a:endParaRPr lang="nl-NL" sz="1800" dirty="0"/>
          </a:p>
          <a:p>
            <a:pPr>
              <a:buFont typeface="+mj-lt"/>
              <a:buAutoNum type="arabicPeriod"/>
            </a:pPr>
            <a:r>
              <a:rPr lang="nl-NL" sz="1800" dirty="0"/>
              <a:t>Als je te veel </a:t>
            </a:r>
            <a:r>
              <a:rPr lang="nl-NL" sz="1800" b="1" dirty="0"/>
              <a:t>rookt</a:t>
            </a:r>
            <a:r>
              <a:rPr lang="nl-NL" sz="1800" dirty="0"/>
              <a:t>, </a:t>
            </a:r>
            <a:r>
              <a:rPr lang="nl-NL" sz="1800" b="1" dirty="0"/>
              <a:t>schaad</a:t>
            </a:r>
            <a:r>
              <a:rPr lang="nl-NL" sz="1800" dirty="0"/>
              <a:t> je je gezondheid.</a:t>
            </a:r>
          </a:p>
          <a:p>
            <a:pPr>
              <a:buFont typeface="+mj-lt"/>
              <a:buAutoNum type="arabicPeriod"/>
            </a:pPr>
            <a:endParaRPr lang="nl-NL" sz="1800" dirty="0"/>
          </a:p>
          <a:p>
            <a:pPr marL="0" indent="0">
              <a:buNone/>
            </a:pPr>
            <a:r>
              <a:rPr lang="nl-NL" sz="1800" b="1" u="sng" dirty="0"/>
              <a:t>1 </a:t>
            </a:r>
            <a:r>
              <a:rPr lang="nl-NL" sz="1800" b="1" u="sng" dirty="0" err="1"/>
              <a:t>tm</a:t>
            </a:r>
            <a:r>
              <a:rPr lang="nl-NL" sz="1800" b="1" u="sng" dirty="0"/>
              <a:t> 3 pv </a:t>
            </a:r>
            <a:r>
              <a:rPr lang="nl-NL" sz="1800" b="1" u="sng" dirty="0" err="1"/>
              <a:t>vt</a:t>
            </a:r>
            <a:endParaRPr lang="nl-NL" sz="1800" b="1" u="sng" dirty="0"/>
          </a:p>
          <a:p>
            <a:pPr marL="0" indent="0">
              <a:buNone/>
            </a:pPr>
            <a:endParaRPr lang="nl-NL" sz="1800" b="1" u="sng" dirty="0"/>
          </a:p>
          <a:p>
            <a:pPr>
              <a:buFont typeface="+mj-lt"/>
              <a:buAutoNum type="arabicPeriod"/>
            </a:pPr>
            <a:r>
              <a:rPr lang="nl-NL" sz="1800" dirty="0"/>
              <a:t>De reparatie van de auto </a:t>
            </a:r>
            <a:r>
              <a:rPr lang="nl-NL" sz="1800" b="1" dirty="0"/>
              <a:t>kostte </a:t>
            </a:r>
            <a:r>
              <a:rPr lang="nl-NL" sz="1800" dirty="0"/>
              <a:t>meer tijd dan wij </a:t>
            </a:r>
            <a:r>
              <a:rPr lang="nl-NL" sz="1800" b="1" dirty="0"/>
              <a:t> verwachtten.</a:t>
            </a:r>
            <a:endParaRPr lang="nl-NL" sz="1800" dirty="0"/>
          </a:p>
          <a:p>
            <a:pPr>
              <a:buFont typeface="+mj-lt"/>
              <a:buAutoNum type="arabicPeriod"/>
            </a:pPr>
            <a:r>
              <a:rPr lang="nl-NL" sz="1800" dirty="0"/>
              <a:t>Ik  </a:t>
            </a:r>
            <a:r>
              <a:rPr lang="nl-NL" sz="1800" b="1" dirty="0"/>
              <a:t>hoestte </a:t>
            </a:r>
            <a:r>
              <a:rPr lang="nl-NL" sz="1800" dirty="0"/>
              <a:t>en </a:t>
            </a:r>
            <a:r>
              <a:rPr lang="nl-NL" sz="1800" b="1" dirty="0"/>
              <a:t>niesde </a:t>
            </a:r>
            <a:r>
              <a:rPr lang="nl-NL" sz="1800" dirty="0"/>
              <a:t>de hele dag.</a:t>
            </a:r>
          </a:p>
          <a:p>
            <a:pPr>
              <a:buFont typeface="+mj-lt"/>
              <a:buAutoNum type="arabicPeriod"/>
            </a:pPr>
            <a:r>
              <a:rPr lang="nl-NL" sz="1800" dirty="0"/>
              <a:t>De tanker </a:t>
            </a:r>
            <a:r>
              <a:rPr lang="nl-NL" sz="1800" b="1" dirty="0"/>
              <a:t>wendde </a:t>
            </a:r>
            <a:r>
              <a:rPr lang="nl-NL" sz="1800" dirty="0"/>
              <a:t>de steven en </a:t>
            </a:r>
            <a:r>
              <a:rPr lang="nl-NL" sz="1800" b="1" dirty="0"/>
              <a:t>koerste </a:t>
            </a:r>
            <a:r>
              <a:rPr lang="nl-NL" sz="1800" dirty="0"/>
              <a:t>naar het noorden.</a:t>
            </a:r>
            <a:br>
              <a:rPr lang="nl-NL" sz="1800" dirty="0"/>
            </a:br>
            <a:endParaRPr lang="nl-NL" sz="1800" dirty="0"/>
          </a:p>
          <a:p>
            <a:pPr marL="0" indent="0">
              <a:buNone/>
            </a:pPr>
            <a:br>
              <a:rPr lang="nl-NL" sz="1800" dirty="0"/>
            </a:br>
            <a:endParaRPr lang="nl-NL" sz="18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2074077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/>
              <a:t>De andere </a:t>
            </a:r>
            <a:r>
              <a:rPr lang="nl-NL" dirty="0" err="1"/>
              <a:t>ww</a:t>
            </a:r>
            <a:r>
              <a:rPr lang="nl-NL" dirty="0"/>
              <a:t>-vormen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+mj-lt"/>
              <a:buAutoNum type="arabicPeriod"/>
            </a:pPr>
            <a:r>
              <a:rPr lang="nl-NL" sz="1800" b="1" u="sng" dirty="0"/>
              <a:t>Het voltooid deelwoord: </a:t>
            </a:r>
            <a:r>
              <a:rPr lang="nl-NL" sz="1800" dirty="0"/>
              <a:t>gebruik het `t ex fokschaap om te bepalen of de uitgang –d of –t wordt.</a:t>
            </a:r>
          </a:p>
          <a:p>
            <a:pPr>
              <a:buFont typeface="+mj-lt"/>
              <a:buAutoNum type="arabicPeriod"/>
            </a:pPr>
            <a:endParaRPr lang="nl-NL" sz="1800" dirty="0"/>
          </a:p>
          <a:p>
            <a:pPr>
              <a:buFont typeface="+mj-lt"/>
              <a:buAutoNum type="arabicPeriod"/>
            </a:pPr>
            <a:r>
              <a:rPr lang="nl-NL" sz="1800" b="1" u="sng" dirty="0"/>
              <a:t>Het onvoltooid deelwoord: </a:t>
            </a:r>
            <a:r>
              <a:rPr lang="nl-NL" sz="1800" dirty="0"/>
              <a:t>spel  deze vorm als infinitief +d(e)</a:t>
            </a:r>
          </a:p>
          <a:p>
            <a:pPr>
              <a:buFont typeface="+mj-lt"/>
              <a:buAutoNum type="arabicPeriod"/>
            </a:pPr>
            <a:endParaRPr lang="nl-NL" sz="1800" b="1" u="sng" dirty="0"/>
          </a:p>
          <a:p>
            <a:pPr>
              <a:buFont typeface="+mj-lt"/>
              <a:buAutoNum type="arabicPeriod"/>
            </a:pPr>
            <a:r>
              <a:rPr lang="nl-NL" sz="1800" b="1" u="sng" dirty="0"/>
              <a:t>De gebiedende wijs: </a:t>
            </a:r>
            <a:r>
              <a:rPr lang="nl-NL" sz="1800" dirty="0"/>
              <a:t> spel deze vorm als ik-vorm</a:t>
            </a:r>
          </a:p>
          <a:p>
            <a:pPr>
              <a:buFont typeface="+mj-lt"/>
              <a:buAutoNum type="arabicPeriod"/>
            </a:pPr>
            <a:endParaRPr lang="nl-NL" sz="1800" b="1" u="sng" dirty="0"/>
          </a:p>
          <a:p>
            <a:pPr>
              <a:buFont typeface="+mj-lt"/>
              <a:buAutoNum type="arabicPeriod"/>
            </a:pPr>
            <a:r>
              <a:rPr lang="nl-NL" sz="1800" b="1" u="sng" dirty="0"/>
              <a:t>Het deelwoord bijvoeglijk gebruikt:  </a:t>
            </a:r>
            <a:r>
              <a:rPr lang="nl-NL" sz="1800" dirty="0"/>
              <a:t> spel dit altijd zo kort mogelijk! </a:t>
            </a:r>
            <a:endParaRPr lang="nl-NL" sz="1800" b="1" u="sng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9985897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1.Het voltooid deelwoord 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nl-NL" b="1" u="sng" dirty="0"/>
              <a:t>Kenmerken:</a:t>
            </a:r>
          </a:p>
          <a:p>
            <a:r>
              <a:rPr lang="nl-NL" dirty="0"/>
              <a:t>Deze werkwoordsvorm geeft aan dat iets is </a:t>
            </a:r>
            <a:r>
              <a:rPr lang="nl-NL" b="1" dirty="0"/>
              <a:t>afgerond, voltooid of klaar is</a:t>
            </a:r>
            <a:r>
              <a:rPr lang="nl-NL" dirty="0"/>
              <a:t>. Vaak staat het voorvoegsel </a:t>
            </a:r>
            <a:r>
              <a:rPr lang="nl-NL" b="1" dirty="0"/>
              <a:t>ge-, ver- of </a:t>
            </a:r>
            <a:r>
              <a:rPr lang="nl-NL" b="1" dirty="0" err="1"/>
              <a:t>be</a:t>
            </a:r>
            <a:r>
              <a:rPr lang="nl-NL" b="1" dirty="0"/>
              <a:t>-</a:t>
            </a:r>
            <a:r>
              <a:rPr lang="nl-NL" dirty="0"/>
              <a:t> voor het werkwoord. </a:t>
            </a:r>
          </a:p>
          <a:p>
            <a:endParaRPr lang="nl-NL" dirty="0"/>
          </a:p>
          <a:p>
            <a:r>
              <a:rPr lang="nl-NL" dirty="0"/>
              <a:t>Het voltooid deelwoord is</a:t>
            </a:r>
            <a:r>
              <a:rPr lang="nl-NL" b="1" dirty="0"/>
              <a:t> nooit</a:t>
            </a:r>
            <a:r>
              <a:rPr lang="nl-NL" dirty="0"/>
              <a:t> het enige werkwoord in de zin. Er staat altijd een </a:t>
            </a:r>
            <a:r>
              <a:rPr lang="nl-NL" b="1" dirty="0"/>
              <a:t>hulpwerkwoord </a:t>
            </a:r>
            <a:r>
              <a:rPr lang="nl-NL" dirty="0"/>
              <a:t>bij: HEBBEN/ZIJN/WORDEN</a:t>
            </a:r>
          </a:p>
          <a:p>
            <a:pPr marL="0" indent="0">
              <a:buNone/>
            </a:pPr>
            <a:r>
              <a:rPr lang="nl-NL" dirty="0"/>
              <a:t> 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nl-NL" b="1" dirty="0"/>
              <a:t>Hoe spel je het?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Uitgang met –d of –t? Gebruik het `t ex fokschaap</a:t>
            </a:r>
          </a:p>
          <a:p>
            <a:endParaRPr lang="nl-NL" dirty="0"/>
          </a:p>
          <a:p>
            <a:r>
              <a:rPr lang="nl-NL" dirty="0"/>
              <a:t>Het eten is </a:t>
            </a:r>
            <a:r>
              <a:rPr lang="nl-NL" dirty="0">
                <a:solidFill>
                  <a:srgbClr val="FF0000"/>
                </a:solidFill>
              </a:rPr>
              <a:t>gehaald.</a:t>
            </a:r>
          </a:p>
          <a:p>
            <a:r>
              <a:rPr lang="nl-NL" dirty="0"/>
              <a:t>Het vliegtuig is </a:t>
            </a:r>
            <a:r>
              <a:rPr lang="nl-NL" dirty="0">
                <a:solidFill>
                  <a:srgbClr val="FF0000"/>
                </a:solidFill>
              </a:rPr>
              <a:t>geland.</a:t>
            </a:r>
          </a:p>
        </p:txBody>
      </p:sp>
    </p:spTree>
    <p:extLst>
      <p:ext uri="{BB962C8B-B14F-4D97-AF65-F5344CB8AC3E}">
        <p14:creationId xmlns:p14="http://schemas.microsoft.com/office/powerpoint/2010/main" val="17145833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2. Het onvoltooid deelwoord 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b="1" u="sng" dirty="0"/>
              <a:t>Kenmerken:</a:t>
            </a:r>
          </a:p>
          <a:p>
            <a:r>
              <a:rPr lang="nl-NL" dirty="0"/>
              <a:t>Deze werkwoordsvorm geeft aan dat iets is </a:t>
            </a:r>
            <a:r>
              <a:rPr lang="nl-NL" b="1" dirty="0"/>
              <a:t>nog niet afgerond klaar is.</a:t>
            </a:r>
            <a:r>
              <a:rPr lang="nl-NL" dirty="0"/>
              <a:t> </a:t>
            </a:r>
          </a:p>
          <a:p>
            <a:endParaRPr lang="nl-NL" dirty="0"/>
          </a:p>
          <a:p>
            <a:r>
              <a:rPr lang="nl-NL" dirty="0"/>
              <a:t>Het onvoltooid deel wordt vaak bijvoeglijke gebruikt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b="1" dirty="0"/>
              <a:t>Hoe spel je hem?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Neem het infinitief en plaatse daar d(e) achter.</a:t>
            </a:r>
          </a:p>
          <a:p>
            <a:endParaRPr lang="nl-NL" dirty="0"/>
          </a:p>
          <a:p>
            <a:r>
              <a:rPr lang="nl-NL" dirty="0">
                <a:solidFill>
                  <a:srgbClr val="FF0000"/>
                </a:solidFill>
              </a:rPr>
              <a:t>Lachend </a:t>
            </a:r>
            <a:r>
              <a:rPr lang="nl-NL" dirty="0"/>
              <a:t>zat de man in de bus.</a:t>
            </a:r>
          </a:p>
          <a:p>
            <a:r>
              <a:rPr lang="nl-NL" dirty="0">
                <a:solidFill>
                  <a:srgbClr val="FF0000"/>
                </a:solidFill>
              </a:rPr>
              <a:t>Schrijvende </a:t>
            </a:r>
            <a:r>
              <a:rPr lang="nl-NL" dirty="0"/>
              <a:t>leerlingen zie ik graag.</a:t>
            </a:r>
          </a:p>
        </p:txBody>
      </p:sp>
    </p:spTree>
    <p:extLst>
      <p:ext uri="{BB962C8B-B14F-4D97-AF65-F5344CB8AC3E}">
        <p14:creationId xmlns:p14="http://schemas.microsoft.com/office/powerpoint/2010/main" val="26098056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3. Gebiedende wijs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b="1" u="sng" dirty="0"/>
              <a:t>Kenmerken:</a:t>
            </a:r>
          </a:p>
          <a:p>
            <a:r>
              <a:rPr lang="nl-NL" dirty="0"/>
              <a:t>Drukt altijd een bevel uit; iets wat moet.</a:t>
            </a:r>
          </a:p>
          <a:p>
            <a:endParaRPr lang="nl-NL" dirty="0"/>
          </a:p>
          <a:p>
            <a:r>
              <a:rPr lang="nl-NL" dirty="0"/>
              <a:t>Staat meestal vooraan in de zin</a:t>
            </a:r>
          </a:p>
          <a:p>
            <a:endParaRPr lang="nl-NL" dirty="0"/>
          </a:p>
          <a:p>
            <a:r>
              <a:rPr lang="nl-NL" dirty="0"/>
              <a:t>De zin waarin de </a:t>
            </a:r>
            <a:r>
              <a:rPr lang="nl-NL" dirty="0" err="1"/>
              <a:t>gw</a:t>
            </a:r>
            <a:r>
              <a:rPr lang="nl-NL" dirty="0"/>
              <a:t> gebruikt wordt heeft (meestal) geen ow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b="1" dirty="0"/>
              <a:t>Hoe spel je het?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Spel de </a:t>
            </a:r>
            <a:r>
              <a:rPr lang="nl-NL" dirty="0" err="1"/>
              <a:t>gw</a:t>
            </a:r>
            <a:r>
              <a:rPr lang="nl-NL" dirty="0"/>
              <a:t> als ik-vorm.</a:t>
            </a:r>
          </a:p>
          <a:p>
            <a:endParaRPr lang="nl-NL" dirty="0"/>
          </a:p>
          <a:p>
            <a:r>
              <a:rPr lang="nl-NL" dirty="0">
                <a:solidFill>
                  <a:srgbClr val="FF0000"/>
                </a:solidFill>
              </a:rPr>
              <a:t>Let</a:t>
            </a:r>
            <a:r>
              <a:rPr lang="nl-NL" dirty="0"/>
              <a:t> nou eens op!</a:t>
            </a:r>
          </a:p>
          <a:p>
            <a:r>
              <a:rPr lang="nl-NL" dirty="0">
                <a:solidFill>
                  <a:srgbClr val="FF0000"/>
                </a:solidFill>
              </a:rPr>
              <a:t>Pak</a:t>
            </a:r>
            <a:r>
              <a:rPr lang="nl-NL" dirty="0"/>
              <a:t> allemaal je boek.</a:t>
            </a:r>
          </a:p>
          <a:p>
            <a:r>
              <a:rPr lang="nl-NL" dirty="0">
                <a:solidFill>
                  <a:srgbClr val="FF0000"/>
                </a:solidFill>
              </a:rPr>
              <a:t>Geef</a:t>
            </a:r>
            <a:r>
              <a:rPr lang="nl-NL" dirty="0"/>
              <a:t> dat maar hier.</a:t>
            </a:r>
          </a:p>
        </p:txBody>
      </p:sp>
    </p:spTree>
    <p:extLst>
      <p:ext uri="{BB962C8B-B14F-4D97-AF65-F5344CB8AC3E}">
        <p14:creationId xmlns:p14="http://schemas.microsoft.com/office/powerpoint/2010/main" val="20780826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/>
              <a:t>4. Deelwoorden bijvoeglijk gebruikt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b="1" u="sng" dirty="0"/>
              <a:t>Kenmerken:</a:t>
            </a:r>
          </a:p>
          <a:p>
            <a:r>
              <a:rPr lang="nl-NL" dirty="0"/>
              <a:t>Geven een eigenschap aan van zelfstandige naamwoorden.</a:t>
            </a:r>
          </a:p>
          <a:p>
            <a:endParaRPr lang="nl-NL" dirty="0"/>
          </a:p>
          <a:p>
            <a:r>
              <a:rPr lang="nl-NL" dirty="0"/>
              <a:t>Staat meestal  direct voor een </a:t>
            </a:r>
            <a:r>
              <a:rPr lang="nl-NL" dirty="0" err="1"/>
              <a:t>zn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b="1" dirty="0"/>
              <a:t>Hoe spel je het?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Spel het zo kort mogelijk! </a:t>
            </a:r>
            <a:r>
              <a:rPr lang="nl-NL" b="1" dirty="0"/>
              <a:t>Let wel op dat de uitspraak juist blijft!</a:t>
            </a:r>
          </a:p>
          <a:p>
            <a:r>
              <a:rPr lang="nl-NL" dirty="0"/>
              <a:t>Het </a:t>
            </a:r>
            <a:r>
              <a:rPr lang="nl-NL" dirty="0">
                <a:solidFill>
                  <a:srgbClr val="FF0000"/>
                </a:solidFill>
              </a:rPr>
              <a:t>geschilderde</a:t>
            </a:r>
            <a:r>
              <a:rPr lang="nl-NL" dirty="0"/>
              <a:t> plafond was weer als nieuw.</a:t>
            </a:r>
          </a:p>
          <a:p>
            <a:r>
              <a:rPr lang="nl-NL" dirty="0"/>
              <a:t>De </a:t>
            </a:r>
            <a:r>
              <a:rPr lang="nl-NL" dirty="0">
                <a:solidFill>
                  <a:srgbClr val="FF0000"/>
                </a:solidFill>
              </a:rPr>
              <a:t>gewitte </a:t>
            </a:r>
            <a:r>
              <a:rPr lang="nl-NL" dirty="0"/>
              <a:t>muur zag er goed uit.</a:t>
            </a:r>
          </a:p>
          <a:p>
            <a:r>
              <a:rPr lang="nl-NL" dirty="0"/>
              <a:t>De </a:t>
            </a:r>
            <a:r>
              <a:rPr lang="nl-NL" dirty="0">
                <a:solidFill>
                  <a:srgbClr val="FF0000"/>
                </a:solidFill>
              </a:rPr>
              <a:t>beschuldigde </a:t>
            </a:r>
            <a:r>
              <a:rPr lang="nl-NL" dirty="0"/>
              <a:t>man voelde zich rot.</a:t>
            </a:r>
          </a:p>
        </p:txBody>
      </p:sp>
    </p:spTree>
    <p:extLst>
      <p:ext uri="{BB962C8B-B14F-4D97-AF65-F5344CB8AC3E}">
        <p14:creationId xmlns:p14="http://schemas.microsoft.com/office/powerpoint/2010/main" val="38721642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hebben we geleerd?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Spelling pv </a:t>
            </a:r>
            <a:r>
              <a:rPr lang="nl-NL" dirty="0" err="1"/>
              <a:t>tt</a:t>
            </a:r>
            <a:r>
              <a:rPr lang="nl-NL" dirty="0"/>
              <a:t> : ik-vorm, </a:t>
            </a:r>
            <a:r>
              <a:rPr lang="nl-NL" dirty="0" err="1"/>
              <a:t>ik-vorm+t</a:t>
            </a:r>
            <a:r>
              <a:rPr lang="nl-NL" dirty="0"/>
              <a:t>, </a:t>
            </a:r>
            <a:r>
              <a:rPr lang="nl-NL" dirty="0" err="1"/>
              <a:t>inf</a:t>
            </a:r>
            <a:endParaRPr lang="nl-NL" dirty="0"/>
          </a:p>
          <a:p>
            <a:r>
              <a:rPr lang="nl-NL" dirty="0"/>
              <a:t>Spelling pv </a:t>
            </a:r>
            <a:r>
              <a:rPr lang="nl-NL" dirty="0" err="1"/>
              <a:t>vt</a:t>
            </a:r>
            <a:r>
              <a:rPr lang="nl-NL" dirty="0"/>
              <a:t>: </a:t>
            </a:r>
            <a:r>
              <a:rPr lang="nl-NL" dirty="0" err="1"/>
              <a:t>ik-vorm+te</a:t>
            </a:r>
            <a:r>
              <a:rPr lang="nl-NL" dirty="0"/>
              <a:t>(n) of </a:t>
            </a:r>
            <a:r>
              <a:rPr lang="nl-NL" dirty="0" err="1"/>
              <a:t>ik-vorm+de</a:t>
            </a:r>
            <a:r>
              <a:rPr lang="nl-NL" dirty="0"/>
              <a:t>(n)</a:t>
            </a:r>
          </a:p>
          <a:p>
            <a:r>
              <a:rPr lang="nl-NL" dirty="0"/>
              <a:t>Spelling </a:t>
            </a:r>
            <a:r>
              <a:rPr lang="nl-NL" dirty="0" err="1"/>
              <a:t>vd</a:t>
            </a:r>
            <a:r>
              <a:rPr lang="nl-NL" dirty="0"/>
              <a:t>: gebruik het `t ex fokschaap</a:t>
            </a:r>
          </a:p>
          <a:p>
            <a:r>
              <a:rPr lang="nl-NL" dirty="0"/>
              <a:t>Spelling </a:t>
            </a:r>
            <a:r>
              <a:rPr lang="nl-NL" dirty="0" err="1"/>
              <a:t>od</a:t>
            </a:r>
            <a:r>
              <a:rPr lang="nl-NL" dirty="0"/>
              <a:t>: </a:t>
            </a:r>
            <a:r>
              <a:rPr lang="nl-NL" dirty="0" err="1"/>
              <a:t>inf+d</a:t>
            </a:r>
            <a:r>
              <a:rPr lang="nl-NL" dirty="0"/>
              <a:t>(e)</a:t>
            </a:r>
          </a:p>
          <a:p>
            <a:r>
              <a:rPr lang="nl-NL" dirty="0"/>
              <a:t>Spelling </a:t>
            </a:r>
            <a:r>
              <a:rPr lang="nl-NL" dirty="0" err="1"/>
              <a:t>gw</a:t>
            </a:r>
            <a:r>
              <a:rPr lang="nl-NL" dirty="0"/>
              <a:t>: ik-vorm</a:t>
            </a:r>
          </a:p>
          <a:p>
            <a:r>
              <a:rPr lang="nl-NL" dirty="0"/>
              <a:t>Spelling bijvoeglijk gebruikte deelwoorden: zo kort mogelijk; let wel op de uitspraak!</a:t>
            </a:r>
          </a:p>
        </p:txBody>
      </p:sp>
    </p:spTree>
    <p:extLst>
      <p:ext uri="{BB962C8B-B14F-4D97-AF65-F5344CB8AC3E}">
        <p14:creationId xmlns:p14="http://schemas.microsoft.com/office/powerpoint/2010/main" val="19012532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Hoe weet ik of het een werkwoord is?</a:t>
            </a:r>
          </a:p>
        </p:txBody>
      </p:sp>
      <p:sp>
        <p:nvSpPr>
          <p:cNvPr id="3" name="Tekstvak 2"/>
          <p:cNvSpPr txBox="1"/>
          <p:nvPr/>
        </p:nvSpPr>
        <p:spPr>
          <a:xfrm>
            <a:off x="539552" y="1628800"/>
            <a:ext cx="8352928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Een werkwoord kun je </a:t>
            </a:r>
            <a:r>
              <a:rPr lang="nl-NL" b="1" dirty="0"/>
              <a:t>vervoegen!</a:t>
            </a:r>
            <a:r>
              <a:rPr lang="nl-NL" dirty="0"/>
              <a:t> </a:t>
            </a:r>
          </a:p>
          <a:p>
            <a:r>
              <a:rPr lang="nl-NL" dirty="0"/>
              <a:t>Je kunt er  ik/hij/zij/het/de man/het bureau </a:t>
            </a:r>
            <a:r>
              <a:rPr lang="nl-NL" dirty="0" err="1"/>
              <a:t>enz</a:t>
            </a:r>
            <a:r>
              <a:rPr lang="nl-NL" dirty="0"/>
              <a:t> voor zetten.</a:t>
            </a:r>
          </a:p>
          <a:p>
            <a:endParaRPr lang="nl-NL" dirty="0"/>
          </a:p>
          <a:p>
            <a:r>
              <a:rPr lang="nl-NL" b="1" dirty="0"/>
              <a:t>Zijn de volgende woorden werkwoorden?</a:t>
            </a:r>
          </a:p>
          <a:p>
            <a:endParaRPr lang="nl-NL" dirty="0"/>
          </a:p>
          <a:p>
            <a:endParaRPr lang="nl-NL" dirty="0"/>
          </a:p>
          <a:p>
            <a:pPr marL="342900" indent="-342900">
              <a:buFont typeface="+mj-lt"/>
              <a:buAutoNum type="arabicPeriod"/>
            </a:pPr>
            <a:r>
              <a:rPr lang="nl-NL" dirty="0"/>
              <a:t>Wedstrijd</a:t>
            </a:r>
          </a:p>
          <a:p>
            <a:pPr marL="342900" indent="-342900">
              <a:buFont typeface="+mj-lt"/>
              <a:buAutoNum type="arabicPeriod"/>
            </a:pPr>
            <a:r>
              <a:rPr lang="nl-NL" dirty="0"/>
              <a:t>Spelen</a:t>
            </a:r>
          </a:p>
          <a:p>
            <a:pPr marL="342900" indent="-342900">
              <a:buFont typeface="+mj-lt"/>
              <a:buAutoNum type="arabicPeriod"/>
            </a:pPr>
            <a:r>
              <a:rPr lang="nl-NL" dirty="0"/>
              <a:t>Doen</a:t>
            </a:r>
          </a:p>
          <a:p>
            <a:pPr marL="342900" indent="-342900">
              <a:buFont typeface="+mj-lt"/>
              <a:buAutoNum type="arabicPeriod"/>
            </a:pPr>
            <a:r>
              <a:rPr lang="nl-NL" dirty="0"/>
              <a:t>Zijn</a:t>
            </a:r>
          </a:p>
          <a:p>
            <a:pPr marL="342900" indent="-342900">
              <a:buFont typeface="+mj-lt"/>
              <a:buAutoNum type="arabicPeriod"/>
            </a:pPr>
            <a:r>
              <a:rPr lang="nl-NL" dirty="0"/>
              <a:t>Mogen</a:t>
            </a:r>
          </a:p>
          <a:p>
            <a:pPr marL="342900" indent="-342900">
              <a:buFont typeface="+mj-lt"/>
              <a:buAutoNum type="arabicPeriod"/>
            </a:pPr>
            <a:r>
              <a:rPr lang="nl-NL" dirty="0"/>
              <a:t>Televisie</a:t>
            </a:r>
          </a:p>
          <a:p>
            <a:pPr marL="342900" indent="-342900">
              <a:buFont typeface="+mj-lt"/>
              <a:buAutoNum type="arabicPeriod"/>
            </a:pPr>
            <a:r>
              <a:rPr lang="nl-NL" dirty="0"/>
              <a:t>Geweldig</a:t>
            </a:r>
          </a:p>
          <a:p>
            <a:pPr marL="342900" indent="-342900">
              <a:buFont typeface="+mj-lt"/>
              <a:buAutoNum type="arabicPeriod"/>
            </a:pPr>
            <a:r>
              <a:rPr lang="nl-NL" dirty="0"/>
              <a:t>Schrijven</a:t>
            </a:r>
          </a:p>
        </p:txBody>
      </p:sp>
    </p:spTree>
    <p:extLst>
      <p:ext uri="{BB962C8B-B14F-4D97-AF65-F5344CB8AC3E}">
        <p14:creationId xmlns:p14="http://schemas.microsoft.com/office/powerpoint/2010/main" val="7609915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vaal 6"/>
          <p:cNvSpPr/>
          <p:nvPr/>
        </p:nvSpPr>
        <p:spPr>
          <a:xfrm>
            <a:off x="3618424" y="1958482"/>
            <a:ext cx="1728192" cy="2088232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dirty="0"/>
              <a:t>werkwoorden</a:t>
            </a:r>
          </a:p>
        </p:txBody>
      </p:sp>
      <p:cxnSp>
        <p:nvCxnSpPr>
          <p:cNvPr id="9" name="Rechte verbindingslijn met pijl 8"/>
          <p:cNvCxnSpPr>
            <a:stCxn id="7" idx="5"/>
          </p:cNvCxnSpPr>
          <p:nvPr/>
        </p:nvCxnSpPr>
        <p:spPr>
          <a:xfrm>
            <a:off x="5093528" y="3740900"/>
            <a:ext cx="757144" cy="95388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met pijl 10"/>
          <p:cNvCxnSpPr>
            <a:stCxn id="7" idx="3"/>
          </p:cNvCxnSpPr>
          <p:nvPr/>
        </p:nvCxnSpPr>
        <p:spPr>
          <a:xfrm flipH="1">
            <a:off x="3042360" y="3740900"/>
            <a:ext cx="829152" cy="80987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met pijl 12"/>
          <p:cNvCxnSpPr>
            <a:stCxn id="7" idx="2"/>
          </p:cNvCxnSpPr>
          <p:nvPr/>
        </p:nvCxnSpPr>
        <p:spPr>
          <a:xfrm flipH="1">
            <a:off x="2610312" y="3002598"/>
            <a:ext cx="100811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met pijl 14"/>
          <p:cNvCxnSpPr/>
          <p:nvPr/>
        </p:nvCxnSpPr>
        <p:spPr>
          <a:xfrm flipV="1">
            <a:off x="5346616" y="2204864"/>
            <a:ext cx="936104" cy="27421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kstvak 15"/>
          <p:cNvSpPr txBox="1"/>
          <p:nvPr/>
        </p:nvSpPr>
        <p:spPr>
          <a:xfrm>
            <a:off x="6372200" y="2893586"/>
            <a:ext cx="1800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Persoonsvorm verleden tijd en tegenwoordige tijd</a:t>
            </a:r>
          </a:p>
        </p:txBody>
      </p:sp>
      <p:sp>
        <p:nvSpPr>
          <p:cNvPr id="17" name="Tekstvak 16"/>
          <p:cNvSpPr txBox="1"/>
          <p:nvPr/>
        </p:nvSpPr>
        <p:spPr>
          <a:xfrm>
            <a:off x="5850672" y="4694786"/>
            <a:ext cx="16016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infinitief</a:t>
            </a:r>
          </a:p>
        </p:txBody>
      </p:sp>
      <p:sp>
        <p:nvSpPr>
          <p:cNvPr id="18" name="Tekstvak 17"/>
          <p:cNvSpPr txBox="1"/>
          <p:nvPr/>
        </p:nvSpPr>
        <p:spPr>
          <a:xfrm>
            <a:off x="1907704" y="2708920"/>
            <a:ext cx="7026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stam</a:t>
            </a:r>
          </a:p>
        </p:txBody>
      </p:sp>
      <p:sp>
        <p:nvSpPr>
          <p:cNvPr id="19" name="Tekstvak 18"/>
          <p:cNvSpPr txBox="1"/>
          <p:nvPr/>
        </p:nvSpPr>
        <p:spPr>
          <a:xfrm>
            <a:off x="1475656" y="4550770"/>
            <a:ext cx="15667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Voltooid deelwoord</a:t>
            </a:r>
          </a:p>
        </p:txBody>
      </p:sp>
      <p:cxnSp>
        <p:nvCxnSpPr>
          <p:cNvPr id="21" name="Rechte verbindingslijn met pijl 20"/>
          <p:cNvCxnSpPr>
            <a:stCxn id="7" idx="4"/>
          </p:cNvCxnSpPr>
          <p:nvPr/>
        </p:nvCxnSpPr>
        <p:spPr>
          <a:xfrm>
            <a:off x="4482520" y="4046714"/>
            <a:ext cx="0" cy="115038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kstvak 21"/>
          <p:cNvSpPr txBox="1"/>
          <p:nvPr/>
        </p:nvSpPr>
        <p:spPr>
          <a:xfrm>
            <a:off x="3871512" y="5373216"/>
            <a:ext cx="14751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Onvoltooid deelwoord</a:t>
            </a:r>
          </a:p>
        </p:txBody>
      </p:sp>
      <p:sp>
        <p:nvSpPr>
          <p:cNvPr id="25" name="Tekstvak 24"/>
          <p:cNvSpPr txBox="1"/>
          <p:nvPr/>
        </p:nvSpPr>
        <p:spPr>
          <a:xfrm>
            <a:off x="2200485" y="476672"/>
            <a:ext cx="48692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Welke vormen heeft een werkwoord allemaal?</a:t>
            </a:r>
          </a:p>
        </p:txBody>
      </p:sp>
      <p:cxnSp>
        <p:nvCxnSpPr>
          <p:cNvPr id="14" name="Rechte verbindingslijn met pijl 13"/>
          <p:cNvCxnSpPr/>
          <p:nvPr/>
        </p:nvCxnSpPr>
        <p:spPr>
          <a:xfrm>
            <a:off x="5385850" y="3429000"/>
            <a:ext cx="936104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kstvak 19"/>
          <p:cNvSpPr txBox="1"/>
          <p:nvPr/>
        </p:nvSpPr>
        <p:spPr>
          <a:xfrm>
            <a:off x="6313677" y="1380733"/>
            <a:ext cx="151216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Bijvoeglijk gebruikte deelwoorden</a:t>
            </a:r>
          </a:p>
        </p:txBody>
      </p:sp>
    </p:spTree>
    <p:extLst>
      <p:ext uri="{BB962C8B-B14F-4D97-AF65-F5344CB8AC3E}">
        <p14:creationId xmlns:p14="http://schemas.microsoft.com/office/powerpoint/2010/main" val="28120442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16" grpId="0"/>
      <p:bldP spid="17" grpId="0"/>
      <p:bldP spid="18" grpId="0"/>
      <p:bldP spid="19" grpId="0"/>
      <p:bldP spid="22" grpId="0"/>
      <p:bldP spid="2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58614"/>
            <a:ext cx="8229600" cy="1426170"/>
          </a:xfrm>
        </p:spPr>
        <p:txBody>
          <a:bodyPr>
            <a:normAutofit/>
          </a:bodyPr>
          <a:lstStyle/>
          <a:p>
            <a:r>
              <a:rPr lang="nl-NL" sz="3600" dirty="0"/>
              <a:t>Om welke vorm gaat het bij de werkwoorden uit onderstaande zinnen?</a:t>
            </a:r>
          </a:p>
        </p:txBody>
      </p:sp>
      <p:sp>
        <p:nvSpPr>
          <p:cNvPr id="3" name="Tekstvak 2"/>
          <p:cNvSpPr txBox="1"/>
          <p:nvPr/>
        </p:nvSpPr>
        <p:spPr>
          <a:xfrm>
            <a:off x="179512" y="1484784"/>
            <a:ext cx="8784976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Meneer Vrancken heeft het een cursus werkwoord spelling gemaakt.</a:t>
            </a:r>
          </a:p>
          <a:p>
            <a:r>
              <a:rPr lang="nl-NL" sz="2400" dirty="0" err="1">
                <a:solidFill>
                  <a:schemeClr val="tx2">
                    <a:lumMod val="50000"/>
                  </a:schemeClr>
                </a:solidFill>
              </a:rPr>
              <a:t>heeft+pv</a:t>
            </a:r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 </a:t>
            </a:r>
            <a:r>
              <a:rPr lang="nl-NL" sz="2400" dirty="0" err="1">
                <a:solidFill>
                  <a:schemeClr val="tx2">
                    <a:lumMod val="50000"/>
                  </a:schemeClr>
                </a:solidFill>
              </a:rPr>
              <a:t>tt</a:t>
            </a:r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  gemaakt=voltooid deelwoord</a:t>
            </a:r>
          </a:p>
          <a:p>
            <a:endParaRPr lang="nl-NL" sz="2400" dirty="0">
              <a:solidFill>
                <a:schemeClr val="tx2">
                  <a:lumMod val="50000"/>
                </a:schemeClr>
              </a:solidFill>
            </a:endParaRPr>
          </a:p>
          <a:p>
            <a:r>
              <a:rPr lang="nl-NL" dirty="0">
                <a:solidFill>
                  <a:schemeClr val="tx2">
                    <a:lumMod val="50000"/>
                  </a:schemeClr>
                </a:solidFill>
              </a:rPr>
              <a:t>Wij doen erg ons best om de stof te begrijpen.</a:t>
            </a:r>
          </a:p>
          <a:p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Doen=pv </a:t>
            </a:r>
            <a:r>
              <a:rPr lang="nl-NL" sz="2400" dirty="0" err="1">
                <a:solidFill>
                  <a:schemeClr val="tx2">
                    <a:lumMod val="50000"/>
                  </a:schemeClr>
                </a:solidFill>
              </a:rPr>
              <a:t>tt</a:t>
            </a:r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  begrijpen=infinitief</a:t>
            </a:r>
          </a:p>
          <a:p>
            <a:endParaRPr lang="nl-NL" dirty="0">
              <a:solidFill>
                <a:schemeClr val="tx2">
                  <a:lumMod val="50000"/>
                </a:schemeClr>
              </a:solidFill>
            </a:endParaRPr>
          </a:p>
          <a:p>
            <a:r>
              <a:rPr lang="nl-NL" dirty="0">
                <a:solidFill>
                  <a:schemeClr val="tx2">
                    <a:lumMod val="50000"/>
                  </a:schemeClr>
                </a:solidFill>
              </a:rPr>
              <a:t>Het wordt ons niet makkelijk gemaakt.</a:t>
            </a:r>
          </a:p>
          <a:p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Wordt=pv </a:t>
            </a:r>
            <a:r>
              <a:rPr lang="nl-NL" sz="2400" dirty="0" err="1">
                <a:solidFill>
                  <a:schemeClr val="tx2">
                    <a:lumMod val="50000"/>
                  </a:schemeClr>
                </a:solidFill>
              </a:rPr>
              <a:t>tt</a:t>
            </a:r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 gemaakt= voltooid deelwoord</a:t>
            </a:r>
          </a:p>
          <a:p>
            <a:endParaRPr lang="nl-NL" dirty="0">
              <a:solidFill>
                <a:schemeClr val="tx2">
                  <a:lumMod val="50000"/>
                </a:schemeClr>
              </a:solidFill>
            </a:endParaRPr>
          </a:p>
          <a:p>
            <a:r>
              <a:rPr lang="nl-NL" dirty="0">
                <a:solidFill>
                  <a:schemeClr val="tx2">
                    <a:lumMod val="50000"/>
                  </a:schemeClr>
                </a:solidFill>
              </a:rPr>
              <a:t>Leer  het nou toch eens die werkwoordspelling!</a:t>
            </a:r>
          </a:p>
          <a:p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Leer= pv </a:t>
            </a:r>
            <a:r>
              <a:rPr lang="nl-NL" sz="2400" dirty="0" err="1">
                <a:solidFill>
                  <a:schemeClr val="tx2">
                    <a:lumMod val="50000"/>
                  </a:schemeClr>
                </a:solidFill>
              </a:rPr>
              <a:t>tt</a:t>
            </a:r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 (ik-vorm i.v.m. gebiedende wijs) </a:t>
            </a:r>
          </a:p>
          <a:p>
            <a:endParaRPr lang="nl-NL" dirty="0">
              <a:solidFill>
                <a:schemeClr val="tx2">
                  <a:lumMod val="50000"/>
                </a:schemeClr>
              </a:solidFill>
            </a:endParaRPr>
          </a:p>
          <a:p>
            <a:r>
              <a:rPr lang="nl-NL" dirty="0">
                <a:solidFill>
                  <a:schemeClr val="tx2">
                    <a:lumMod val="50000"/>
                  </a:schemeClr>
                </a:solidFill>
              </a:rPr>
              <a:t>Vroeger werd er meer aandacht aan besteed.</a:t>
            </a:r>
          </a:p>
          <a:p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Werd =pv </a:t>
            </a:r>
            <a:r>
              <a:rPr lang="nl-NL" sz="2400" dirty="0" err="1">
                <a:solidFill>
                  <a:schemeClr val="tx2">
                    <a:lumMod val="50000"/>
                  </a:schemeClr>
                </a:solidFill>
              </a:rPr>
              <a:t>vt</a:t>
            </a:r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 besteed=voltooid deelwoord</a:t>
            </a:r>
          </a:p>
          <a:p>
            <a:pPr marL="342900" indent="-342900">
              <a:buFont typeface="+mj-lt"/>
              <a:buAutoNum type="arabicPeriod"/>
            </a:pPr>
            <a:endParaRPr lang="nl-NL" dirty="0">
              <a:solidFill>
                <a:schemeClr val="tx2">
                  <a:lumMod val="50000"/>
                </a:schemeClr>
              </a:solidFill>
            </a:endParaRPr>
          </a:p>
          <a:p>
            <a:r>
              <a:rPr lang="nl-NL" dirty="0">
                <a:solidFill>
                  <a:schemeClr val="tx2">
                    <a:lumMod val="50000"/>
                  </a:schemeClr>
                </a:solidFill>
              </a:rPr>
              <a:t>Zwetend van inspanning waren de leerlingen aan het werk.</a:t>
            </a:r>
          </a:p>
          <a:p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Zwetend=onvoltooid </a:t>
            </a:r>
            <a:r>
              <a:rPr lang="nl-NL" sz="2400" dirty="0" err="1">
                <a:solidFill>
                  <a:schemeClr val="tx2">
                    <a:lumMod val="50000"/>
                  </a:schemeClr>
                </a:solidFill>
              </a:rPr>
              <a:t>deeldwoord</a:t>
            </a:r>
            <a:r>
              <a:rPr lang="nl-NL" sz="2400" dirty="0">
                <a:solidFill>
                  <a:schemeClr val="tx2">
                    <a:lumMod val="50000"/>
                  </a:schemeClr>
                </a:solidFill>
              </a:rPr>
              <a:t> waren=pv </a:t>
            </a:r>
            <a:r>
              <a:rPr lang="nl-NL" sz="2400" dirty="0" err="1">
                <a:solidFill>
                  <a:schemeClr val="tx2">
                    <a:lumMod val="50000"/>
                  </a:schemeClr>
                </a:solidFill>
              </a:rPr>
              <a:t>vt</a:t>
            </a:r>
            <a:endParaRPr lang="nl-NL" sz="2400" dirty="0">
              <a:solidFill>
                <a:schemeClr val="tx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97477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pv </a:t>
            </a:r>
            <a:r>
              <a:rPr lang="nl-NL" dirty="0" err="1"/>
              <a:t>tt</a:t>
            </a:r>
            <a:endParaRPr lang="nl-NL" dirty="0"/>
          </a:p>
        </p:txBody>
      </p:sp>
      <p:sp>
        <p:nvSpPr>
          <p:cNvPr id="3" name="Tekstvak 2"/>
          <p:cNvSpPr txBox="1"/>
          <p:nvPr/>
        </p:nvSpPr>
        <p:spPr>
          <a:xfrm>
            <a:off x="395536" y="1196752"/>
            <a:ext cx="7920880" cy="61863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Arial" pitchFamily="34" charset="0"/>
              <a:buChar char="•"/>
            </a:pPr>
            <a:endParaRPr lang="nl-NL" sz="2000" b="1" dirty="0">
              <a:solidFill>
                <a:srgbClr val="FF0000"/>
              </a:solidFill>
            </a:endParaRPr>
          </a:p>
          <a:p>
            <a:r>
              <a:rPr lang="nl-NL" sz="2000" b="1" dirty="0"/>
              <a:t> </a:t>
            </a:r>
            <a:endParaRPr lang="nl-NL" sz="2000" b="1" dirty="0">
              <a:effectLst/>
            </a:endParaRPr>
          </a:p>
          <a:p>
            <a:endParaRPr lang="nl-NL" sz="2000" b="1" dirty="0"/>
          </a:p>
          <a:p>
            <a:r>
              <a:rPr lang="nl-NL" sz="2000" b="1" dirty="0"/>
              <a:t> </a:t>
            </a:r>
          </a:p>
          <a:p>
            <a:endParaRPr lang="nl-NL" sz="2000" b="1" dirty="0"/>
          </a:p>
          <a:p>
            <a:endParaRPr lang="nl-NL" sz="2000" b="1" dirty="0"/>
          </a:p>
          <a:p>
            <a:r>
              <a:rPr lang="nl-NL" sz="2000" b="1" dirty="0"/>
              <a:t>Ik (bekennen )de misdaad.</a:t>
            </a:r>
          </a:p>
          <a:p>
            <a:r>
              <a:rPr lang="nl-NL" sz="2000" b="1" dirty="0">
                <a:solidFill>
                  <a:srgbClr val="FF0000"/>
                </a:solidFill>
              </a:rPr>
              <a:t>Ik beken </a:t>
            </a:r>
            <a:r>
              <a:rPr lang="nl-NL" sz="2000" b="1" dirty="0"/>
              <a:t>de misdaad:  </a:t>
            </a:r>
            <a:r>
              <a:rPr lang="nl-NL" sz="2000" b="1" dirty="0" err="1"/>
              <a:t>ow:ik</a:t>
            </a:r>
            <a:r>
              <a:rPr lang="nl-NL" sz="2000" b="1" dirty="0"/>
              <a:t>  dus de ik-vorm</a:t>
            </a:r>
          </a:p>
          <a:p>
            <a:r>
              <a:rPr lang="nl-NL" sz="2000" b="1" dirty="0"/>
              <a:t> </a:t>
            </a:r>
          </a:p>
          <a:p>
            <a:r>
              <a:rPr lang="nl-NL" sz="2000" b="1" dirty="0"/>
              <a:t>(Bekennen) je de misdaad?</a:t>
            </a:r>
          </a:p>
          <a:p>
            <a:r>
              <a:rPr lang="nl-NL" sz="2000" b="1" dirty="0">
                <a:solidFill>
                  <a:srgbClr val="FF0000"/>
                </a:solidFill>
              </a:rPr>
              <a:t>Beken je </a:t>
            </a:r>
            <a:r>
              <a:rPr lang="nl-NL" sz="2000" b="1" dirty="0"/>
              <a:t>de misdaad? Onderwerp: je achter de pv dus ik-vorm</a:t>
            </a:r>
          </a:p>
          <a:p>
            <a:endParaRPr lang="nl-NL" sz="2000" b="1" dirty="0"/>
          </a:p>
          <a:p>
            <a:r>
              <a:rPr lang="nl-NL" sz="2000" b="1" dirty="0"/>
              <a:t>De man (bekennen) zijn misdaad. </a:t>
            </a:r>
          </a:p>
          <a:p>
            <a:r>
              <a:rPr lang="nl-NL" sz="2000" b="1" dirty="0">
                <a:solidFill>
                  <a:srgbClr val="FF0000"/>
                </a:solidFill>
              </a:rPr>
              <a:t>De man bekent </a:t>
            </a:r>
            <a:r>
              <a:rPr lang="nl-NL" sz="2000" b="1" dirty="0"/>
              <a:t>zijn misdaad. Onderwerp: de man dus </a:t>
            </a:r>
            <a:r>
              <a:rPr lang="nl-NL" sz="2000" b="1" dirty="0" err="1"/>
              <a:t>ik-vorm+t</a:t>
            </a:r>
            <a:endParaRPr lang="nl-NL" sz="2000" b="1" dirty="0"/>
          </a:p>
          <a:p>
            <a:r>
              <a:rPr lang="nl-NL" sz="2000" b="1" dirty="0"/>
              <a:t> </a:t>
            </a:r>
          </a:p>
          <a:p>
            <a:r>
              <a:rPr lang="nl-NL" sz="2000" b="1" dirty="0"/>
              <a:t>De (mannen) bekennen de misdaad.</a:t>
            </a:r>
          </a:p>
          <a:p>
            <a:r>
              <a:rPr lang="nl-NL" sz="2000" b="1" dirty="0">
                <a:solidFill>
                  <a:srgbClr val="FF0000"/>
                </a:solidFill>
              </a:rPr>
              <a:t>De mannen bekennen </a:t>
            </a:r>
            <a:r>
              <a:rPr lang="nl-NL" sz="2000" b="1" dirty="0"/>
              <a:t>de misdaad. Onderwerp: de mannen ,dus infinitief </a:t>
            </a:r>
          </a:p>
          <a:p>
            <a:r>
              <a:rPr lang="nl-NL" sz="2000" b="1" dirty="0"/>
              <a:t> </a:t>
            </a:r>
          </a:p>
          <a:p>
            <a:r>
              <a:rPr lang="nl-NL" dirty="0"/>
              <a:t> </a:t>
            </a:r>
          </a:p>
          <a:p>
            <a:endParaRPr lang="nl-NL" dirty="0"/>
          </a:p>
        </p:txBody>
      </p:sp>
      <p:graphicFrame>
        <p:nvGraphicFramePr>
          <p:cNvPr id="5" name="Tabel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56683916"/>
              </p:ext>
            </p:extLst>
          </p:nvPr>
        </p:nvGraphicFramePr>
        <p:xfrm>
          <a:off x="683568" y="1196752"/>
          <a:ext cx="6096000" cy="1463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12890">
                <a:tc>
                  <a:txBody>
                    <a:bodyPr/>
                    <a:lstStyle/>
                    <a:p>
                      <a:r>
                        <a:rPr lang="nl-NL" dirty="0"/>
                        <a:t>Onderwerp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Spellingsregel</a:t>
                      </a:r>
                      <a:r>
                        <a:rPr lang="nl-NL" baseline="0" dirty="0"/>
                        <a:t> 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12890">
                <a:tc>
                  <a:txBody>
                    <a:bodyPr/>
                    <a:lstStyle/>
                    <a:p>
                      <a:r>
                        <a:rPr lang="nl-NL" dirty="0"/>
                        <a:t>Ik</a:t>
                      </a:r>
                      <a:r>
                        <a:rPr lang="nl-NL" baseline="0" dirty="0"/>
                        <a:t> of je/jij achter de pv 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ik-vorm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2890">
                <a:tc>
                  <a:txBody>
                    <a:bodyPr/>
                    <a:lstStyle/>
                    <a:p>
                      <a:r>
                        <a:rPr lang="nl-NL" dirty="0"/>
                        <a:t>Iets anders (hij/zij/u/jij/je)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Ik-vorm+t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12890">
                <a:tc>
                  <a:txBody>
                    <a:bodyPr/>
                    <a:lstStyle/>
                    <a:p>
                      <a:r>
                        <a:rPr lang="nl-NL" dirty="0"/>
                        <a:t>Meervoud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infinitief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632542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pv </a:t>
            </a:r>
            <a:r>
              <a:rPr lang="nl-NL" dirty="0" err="1"/>
              <a:t>vt</a:t>
            </a:r>
            <a:r>
              <a:rPr lang="nl-NL" dirty="0"/>
              <a:t> (zwak)</a:t>
            </a:r>
          </a:p>
        </p:txBody>
      </p:sp>
      <p:sp>
        <p:nvSpPr>
          <p:cNvPr id="3" name="Tekstvak 2"/>
          <p:cNvSpPr txBox="1"/>
          <p:nvPr/>
        </p:nvSpPr>
        <p:spPr>
          <a:xfrm>
            <a:off x="323528" y="1196752"/>
            <a:ext cx="8136904" cy="67710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nl-NL" sz="2000" dirty="0"/>
          </a:p>
          <a:p>
            <a:endParaRPr lang="nl-NL" sz="2000" dirty="0"/>
          </a:p>
          <a:p>
            <a:endParaRPr lang="nl-NL" sz="2000" dirty="0"/>
          </a:p>
          <a:p>
            <a:endParaRPr lang="nl-NL" sz="2000" dirty="0"/>
          </a:p>
          <a:p>
            <a:r>
              <a:rPr lang="nl-NL" sz="2000" dirty="0"/>
              <a:t> </a:t>
            </a:r>
            <a:r>
              <a:rPr lang="nl-NL" sz="2000" b="1" i="1" u="sng" dirty="0"/>
              <a:t>Wanneer komt er –te(n) of de(n) achter de ik-vorm? &gt;Verlengingsregel</a:t>
            </a:r>
          </a:p>
          <a:p>
            <a:endParaRPr lang="nl-NL" sz="2000" dirty="0"/>
          </a:p>
          <a:p>
            <a:r>
              <a:rPr lang="nl-NL" sz="2000" dirty="0"/>
              <a:t>Maak het werkwoord langer dan hoor je –te of -de. : 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nl-NL" sz="2000" dirty="0" err="1"/>
              <a:t>bakde</a:t>
            </a:r>
            <a:r>
              <a:rPr lang="nl-NL" sz="2000" dirty="0"/>
              <a:t> of bakte? 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nl-NL" sz="2000" dirty="0"/>
              <a:t>Belde of </a:t>
            </a:r>
            <a:r>
              <a:rPr lang="nl-NL" sz="2000" dirty="0" err="1"/>
              <a:t>belte</a:t>
            </a:r>
            <a:r>
              <a:rPr lang="nl-NL" sz="2000" dirty="0"/>
              <a:t>? </a:t>
            </a:r>
            <a:endParaRPr lang="nl-NL" sz="2000" b="1" dirty="0"/>
          </a:p>
          <a:p>
            <a:endParaRPr lang="nl-NL" sz="2000" b="1" dirty="0"/>
          </a:p>
          <a:p>
            <a:r>
              <a:rPr lang="nl-NL" sz="2000" b="1" dirty="0"/>
              <a:t>!!LET OP!!</a:t>
            </a:r>
            <a:endParaRPr lang="nl-NL" sz="2000" dirty="0"/>
          </a:p>
          <a:p>
            <a:r>
              <a:rPr lang="nl-NL" sz="2000" dirty="0"/>
              <a:t> </a:t>
            </a:r>
          </a:p>
          <a:p>
            <a:r>
              <a:rPr lang="nl-NL" sz="2000" dirty="0"/>
              <a:t>Bovenstaande regels gelden </a:t>
            </a:r>
            <a:r>
              <a:rPr lang="nl-NL" sz="2000" b="1" dirty="0"/>
              <a:t>alleen</a:t>
            </a:r>
            <a:r>
              <a:rPr lang="nl-NL" sz="2000" dirty="0"/>
              <a:t> voor </a:t>
            </a:r>
            <a:r>
              <a:rPr lang="nl-NL" sz="2000" b="1" dirty="0"/>
              <a:t>zwakke werkwoorden</a:t>
            </a:r>
            <a:r>
              <a:rPr lang="nl-NL" sz="2000" dirty="0"/>
              <a:t>. Bij </a:t>
            </a:r>
            <a:r>
              <a:rPr lang="nl-NL" sz="2000" b="1" dirty="0"/>
              <a:t>sterke werkwoorden </a:t>
            </a:r>
            <a:r>
              <a:rPr lang="nl-NL" sz="2000" dirty="0"/>
              <a:t>verandert </a:t>
            </a:r>
            <a:r>
              <a:rPr lang="nl-NL" sz="2000" b="1" dirty="0"/>
              <a:t>de klank </a:t>
            </a:r>
            <a:r>
              <a:rPr lang="nl-NL" sz="2000" dirty="0"/>
              <a:t>in de verleden tijd</a:t>
            </a:r>
          </a:p>
          <a:p>
            <a:r>
              <a:rPr lang="nl-NL" sz="2000" b="1" dirty="0"/>
              <a:t> </a:t>
            </a:r>
            <a:endParaRPr lang="nl-NL" sz="2000" dirty="0"/>
          </a:p>
          <a:p>
            <a:r>
              <a:rPr lang="nl-NL" sz="2000" b="1" dirty="0"/>
              <a:t>Voorbeeld:</a:t>
            </a:r>
            <a:endParaRPr lang="nl-NL" sz="2000" dirty="0"/>
          </a:p>
          <a:p>
            <a:r>
              <a:rPr lang="nl-NL" sz="2000" dirty="0"/>
              <a:t>De jongen </a:t>
            </a:r>
            <a:r>
              <a:rPr lang="nl-NL" sz="2000" b="1" dirty="0"/>
              <a:t>zwem/zwom</a:t>
            </a:r>
            <a:r>
              <a:rPr lang="nl-NL" sz="2000" dirty="0"/>
              <a:t> in het bad.</a:t>
            </a:r>
          </a:p>
          <a:p>
            <a:r>
              <a:rPr lang="nl-NL" sz="2000" dirty="0"/>
              <a:t>De </a:t>
            </a:r>
            <a:r>
              <a:rPr lang="nl-NL" sz="2000" b="1" dirty="0"/>
              <a:t>loop/liep</a:t>
            </a:r>
            <a:r>
              <a:rPr lang="nl-NL" sz="2000" dirty="0"/>
              <a:t> door het bos.</a:t>
            </a:r>
          </a:p>
          <a:p>
            <a:r>
              <a:rPr lang="nl-NL" sz="2000" dirty="0"/>
              <a:t> </a:t>
            </a:r>
          </a:p>
          <a:p>
            <a:br>
              <a:rPr lang="nl-NL" dirty="0"/>
            </a:br>
            <a:r>
              <a:rPr lang="nl-NL" b="1" dirty="0"/>
              <a:t> </a:t>
            </a:r>
            <a:endParaRPr lang="nl-NL" dirty="0"/>
          </a:p>
          <a:p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22350709"/>
              </p:ext>
            </p:extLst>
          </p:nvPr>
        </p:nvGraphicFramePr>
        <p:xfrm>
          <a:off x="611560" y="1196752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onderwerp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regel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enkelvoud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Ik-vorm+te</a:t>
                      </a:r>
                      <a:r>
                        <a:rPr lang="nl-NL" dirty="0"/>
                        <a:t>/de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meervoud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Ik-vorm+ten</a:t>
                      </a:r>
                      <a:r>
                        <a:rPr lang="nl-NL" dirty="0"/>
                        <a:t>/den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860929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nl-NL" dirty="0"/>
              <a:t>Pv </a:t>
            </a:r>
            <a:r>
              <a:rPr lang="nl-NL" dirty="0" err="1"/>
              <a:t>vt</a:t>
            </a:r>
            <a:r>
              <a:rPr lang="nl-NL" dirty="0"/>
              <a:t> en `t ex fokschaap</a:t>
            </a:r>
          </a:p>
        </p:txBody>
      </p:sp>
      <p:sp>
        <p:nvSpPr>
          <p:cNvPr id="3" name="Tekstvak 2"/>
          <p:cNvSpPr txBox="1"/>
          <p:nvPr/>
        </p:nvSpPr>
        <p:spPr>
          <a:xfrm>
            <a:off x="539552" y="1484784"/>
            <a:ext cx="8136904" cy="53553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u="sng" dirty="0"/>
              <a:t>Verlengingsregel werkt niet, en nu?</a:t>
            </a:r>
            <a:endParaRPr lang="nl-NL" dirty="0"/>
          </a:p>
          <a:p>
            <a:r>
              <a:rPr lang="nl-NL" b="1" dirty="0"/>
              <a:t> </a:t>
            </a:r>
            <a:endParaRPr lang="nl-NL" dirty="0"/>
          </a:p>
          <a:p>
            <a:r>
              <a:rPr lang="nl-NL" dirty="0"/>
              <a:t> Kijk naar de laatste letter van de </a:t>
            </a:r>
            <a:r>
              <a:rPr lang="nl-NL" b="1" dirty="0"/>
              <a:t>stam</a:t>
            </a:r>
            <a:r>
              <a:rPr lang="nl-NL" dirty="0"/>
              <a:t>. Zit die  letter in het </a:t>
            </a:r>
            <a:r>
              <a:rPr lang="nl-NL" b="1" i="1" dirty="0"/>
              <a:t>`t ex fokschaap</a:t>
            </a:r>
            <a:r>
              <a:rPr lang="nl-NL" dirty="0"/>
              <a:t> dan </a:t>
            </a:r>
            <a:r>
              <a:rPr lang="nl-NL" b="1" dirty="0"/>
              <a:t>te(n)</a:t>
            </a:r>
            <a:r>
              <a:rPr lang="nl-NL" dirty="0"/>
              <a:t> zit die er niet in, dan </a:t>
            </a:r>
            <a:r>
              <a:rPr lang="nl-NL" b="1" dirty="0"/>
              <a:t>de(n)</a:t>
            </a:r>
            <a:endParaRPr lang="nl-NL" dirty="0"/>
          </a:p>
          <a:p>
            <a:r>
              <a:rPr lang="nl-NL" dirty="0"/>
              <a:t> </a:t>
            </a:r>
          </a:p>
          <a:p>
            <a:r>
              <a:rPr lang="nl-NL" b="1" dirty="0"/>
              <a:t>Voorbeeld:</a:t>
            </a:r>
          </a:p>
          <a:p>
            <a:r>
              <a:rPr lang="nl-NL" b="1" dirty="0"/>
              <a:t>Hele </a:t>
            </a:r>
            <a:r>
              <a:rPr lang="nl-NL" b="1" dirty="0" err="1"/>
              <a:t>ww</a:t>
            </a:r>
            <a:r>
              <a:rPr lang="nl-NL" b="1" dirty="0"/>
              <a:t>=wandelen </a:t>
            </a:r>
          </a:p>
          <a:p>
            <a:r>
              <a:rPr lang="nl-NL" b="1" dirty="0"/>
              <a:t>Stam= </a:t>
            </a:r>
            <a:r>
              <a:rPr lang="nl-NL" b="1" dirty="0" err="1"/>
              <a:t>wandeL</a:t>
            </a:r>
            <a:r>
              <a:rPr lang="nl-NL" b="1" dirty="0"/>
              <a:t>&gt; eindigt op  -L- dus –de(n)</a:t>
            </a:r>
            <a:endParaRPr lang="nl-NL" dirty="0"/>
          </a:p>
          <a:p>
            <a:endParaRPr lang="nl-NL" dirty="0"/>
          </a:p>
          <a:p>
            <a:r>
              <a:rPr lang="nl-NL" dirty="0"/>
              <a:t>De man </a:t>
            </a:r>
            <a:r>
              <a:rPr lang="nl-NL" dirty="0" err="1"/>
              <a:t>wandel+</a:t>
            </a:r>
            <a:r>
              <a:rPr lang="nl-NL" b="1" dirty="0" err="1"/>
              <a:t>de</a:t>
            </a:r>
            <a:r>
              <a:rPr lang="nl-NL" b="1" dirty="0"/>
              <a:t> </a:t>
            </a:r>
            <a:r>
              <a:rPr lang="nl-NL" dirty="0"/>
              <a:t>door het bos.(enkelvoud)</a:t>
            </a:r>
          </a:p>
          <a:p>
            <a:r>
              <a:rPr lang="nl-NL" dirty="0"/>
              <a:t>De mannen </a:t>
            </a:r>
            <a:r>
              <a:rPr lang="nl-NL" dirty="0" err="1"/>
              <a:t>wandel+</a:t>
            </a:r>
            <a:r>
              <a:rPr lang="nl-NL" b="1" dirty="0" err="1"/>
              <a:t>den</a:t>
            </a:r>
            <a:r>
              <a:rPr lang="nl-NL" dirty="0"/>
              <a:t> door het bos.(meervoud)</a:t>
            </a:r>
          </a:p>
          <a:p>
            <a:r>
              <a:rPr lang="nl-NL" dirty="0"/>
              <a:t> </a:t>
            </a:r>
          </a:p>
          <a:p>
            <a:r>
              <a:rPr lang="nl-NL" b="1" dirty="0"/>
              <a:t>Hele </a:t>
            </a:r>
            <a:r>
              <a:rPr lang="nl-NL" b="1" dirty="0" err="1"/>
              <a:t>ww</a:t>
            </a:r>
            <a:r>
              <a:rPr lang="nl-NL" b="1" dirty="0"/>
              <a:t>=verwoesten</a:t>
            </a:r>
          </a:p>
          <a:p>
            <a:r>
              <a:rPr lang="nl-NL" b="1" dirty="0"/>
              <a:t>Stam=</a:t>
            </a:r>
            <a:r>
              <a:rPr lang="nl-NL" b="1" dirty="0" err="1"/>
              <a:t>verwoesT</a:t>
            </a:r>
            <a:r>
              <a:rPr lang="nl-NL" b="1" dirty="0"/>
              <a:t>&gt; eindigt op  -t-, dus –te(n)</a:t>
            </a:r>
          </a:p>
          <a:p>
            <a:endParaRPr lang="nl-NL" dirty="0"/>
          </a:p>
          <a:p>
            <a:r>
              <a:rPr lang="nl-NL" dirty="0"/>
              <a:t>De natuurramp </a:t>
            </a:r>
            <a:r>
              <a:rPr lang="nl-NL" dirty="0" err="1"/>
              <a:t>verwoes</a:t>
            </a:r>
            <a:r>
              <a:rPr lang="nl-NL" b="1" dirty="0" err="1"/>
              <a:t>t+te</a:t>
            </a:r>
            <a:r>
              <a:rPr lang="nl-NL" b="1" dirty="0"/>
              <a:t> </a:t>
            </a:r>
            <a:r>
              <a:rPr lang="nl-NL" dirty="0"/>
              <a:t>alles op zijn pad. (enkelvoud)</a:t>
            </a:r>
          </a:p>
          <a:p>
            <a:r>
              <a:rPr lang="nl-NL" dirty="0"/>
              <a:t>De natuurrampen </a:t>
            </a:r>
            <a:r>
              <a:rPr lang="nl-NL" dirty="0" err="1"/>
              <a:t>verwoes</a:t>
            </a:r>
            <a:r>
              <a:rPr lang="nl-NL" b="1" dirty="0" err="1"/>
              <a:t>t+ten</a:t>
            </a:r>
            <a:r>
              <a:rPr lang="nl-NL" b="1" dirty="0"/>
              <a:t> </a:t>
            </a:r>
            <a:r>
              <a:rPr lang="nl-NL" dirty="0"/>
              <a:t>alles op zijn pad. (meervoud)</a:t>
            </a:r>
          </a:p>
          <a:p>
            <a:r>
              <a:rPr lang="nl-NL" dirty="0"/>
              <a:t> 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753666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Let op bij Engelse werkwoorden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nl-NL" sz="3000" b="1" dirty="0"/>
              <a:t>1.Engelse </a:t>
            </a:r>
            <a:r>
              <a:rPr lang="nl-NL" sz="3000" b="1" dirty="0" err="1"/>
              <a:t>ww</a:t>
            </a:r>
            <a:r>
              <a:rPr lang="nl-NL" sz="3000" b="1" dirty="0"/>
              <a:t> vervoeg je volgens dezelfde regels:</a:t>
            </a:r>
          </a:p>
          <a:p>
            <a:pPr marL="0" indent="0">
              <a:buNone/>
            </a:pPr>
            <a:endParaRPr lang="nl-NL" sz="3000" dirty="0"/>
          </a:p>
          <a:p>
            <a:pPr marL="0" indent="0">
              <a:buNone/>
            </a:pPr>
            <a:r>
              <a:rPr lang="nl-NL" sz="3000" dirty="0"/>
              <a:t> Hij </a:t>
            </a:r>
            <a:r>
              <a:rPr lang="nl-NL" sz="3000" dirty="0" err="1"/>
              <a:t>rugbyT</a:t>
            </a:r>
            <a:r>
              <a:rPr lang="nl-NL" sz="3000" dirty="0"/>
              <a:t>, ik </a:t>
            </a:r>
            <a:r>
              <a:rPr lang="nl-NL" sz="3000" dirty="0" err="1"/>
              <a:t>planDE</a:t>
            </a:r>
            <a:r>
              <a:rPr lang="nl-NL" sz="3000" dirty="0"/>
              <a:t>, jij </a:t>
            </a:r>
            <a:r>
              <a:rPr lang="nl-NL" sz="3000" dirty="0" err="1"/>
              <a:t>hockeyT</a:t>
            </a:r>
            <a:endParaRPr lang="nl-NL" sz="3000" dirty="0"/>
          </a:p>
          <a:p>
            <a:pPr marL="0" indent="0">
              <a:buNone/>
            </a:pPr>
            <a:endParaRPr lang="nl-NL" sz="3000" dirty="0"/>
          </a:p>
          <a:p>
            <a:pPr marL="0" indent="0">
              <a:buNone/>
            </a:pPr>
            <a:r>
              <a:rPr lang="nl-NL" sz="3000" b="1" dirty="0"/>
              <a:t>2. Laat de Engelse uitgangs-e staan, als je uitspraakproblemen             krijgt</a:t>
            </a:r>
          </a:p>
          <a:p>
            <a:pPr marL="0" indent="0">
              <a:buNone/>
            </a:pPr>
            <a:endParaRPr lang="nl-NL" sz="3000" dirty="0"/>
          </a:p>
          <a:p>
            <a:pPr marL="0" indent="0">
              <a:buNone/>
            </a:pPr>
            <a:r>
              <a:rPr lang="nl-NL" sz="3000" dirty="0"/>
              <a:t>Racen-ik </a:t>
            </a:r>
            <a:r>
              <a:rPr lang="nl-NL" sz="3000" dirty="0" err="1"/>
              <a:t>racE</a:t>
            </a:r>
            <a:r>
              <a:rPr lang="nl-NL" sz="3000" dirty="0"/>
              <a:t>, hij </a:t>
            </a:r>
            <a:r>
              <a:rPr lang="nl-NL" sz="3000" dirty="0" err="1"/>
              <a:t>raceT</a:t>
            </a:r>
            <a:endParaRPr lang="nl-NL" sz="3000" dirty="0"/>
          </a:p>
          <a:p>
            <a:pPr marL="0" indent="0">
              <a:buNone/>
            </a:pPr>
            <a:r>
              <a:rPr lang="nl-NL" sz="3000" dirty="0"/>
              <a:t>Timen-ik </a:t>
            </a:r>
            <a:r>
              <a:rPr lang="nl-NL" sz="3000" dirty="0" err="1"/>
              <a:t>timE</a:t>
            </a:r>
            <a:r>
              <a:rPr lang="nl-NL" sz="3000" dirty="0"/>
              <a:t>, hij </a:t>
            </a:r>
            <a:r>
              <a:rPr lang="nl-NL" sz="3000" dirty="0" err="1"/>
              <a:t>timeT</a:t>
            </a:r>
            <a:endParaRPr lang="nl-NL" sz="3000" dirty="0"/>
          </a:p>
          <a:p>
            <a:pPr marL="0" indent="0">
              <a:buNone/>
            </a:pPr>
            <a:r>
              <a:rPr lang="nl-NL" sz="3000" dirty="0"/>
              <a:t>Deleten-ik </a:t>
            </a:r>
            <a:r>
              <a:rPr lang="nl-NL" sz="3000" dirty="0" err="1"/>
              <a:t>deletE</a:t>
            </a:r>
            <a:r>
              <a:rPr lang="nl-NL" sz="3000" dirty="0"/>
              <a:t>, hij </a:t>
            </a:r>
            <a:r>
              <a:rPr lang="nl-NL" sz="3000" dirty="0" err="1"/>
              <a:t>deleteT</a:t>
            </a:r>
            <a:endParaRPr lang="nl-NL" sz="3000" dirty="0"/>
          </a:p>
          <a:p>
            <a:pPr marL="0" indent="0">
              <a:buNone/>
            </a:pPr>
            <a:endParaRPr lang="nl-NL" sz="3000" dirty="0"/>
          </a:p>
          <a:p>
            <a:pPr marL="0" indent="0">
              <a:buNone/>
            </a:pPr>
            <a:r>
              <a:rPr lang="nl-NL" sz="3000" b="1" dirty="0"/>
              <a:t>3. Moeilijke Engelse werkwoorden zijn:</a:t>
            </a:r>
          </a:p>
          <a:p>
            <a:pPr marL="0" indent="0">
              <a:buNone/>
            </a:pPr>
            <a:endParaRPr lang="nl-NL" sz="3000" b="1" dirty="0"/>
          </a:p>
          <a:p>
            <a:pPr marL="0" indent="0">
              <a:buNone/>
            </a:pPr>
            <a:r>
              <a:rPr lang="nl-NL" sz="3000" dirty="0"/>
              <a:t>Deleten- ik delete, hij </a:t>
            </a:r>
            <a:r>
              <a:rPr lang="nl-NL" sz="3000" dirty="0" err="1"/>
              <a:t>deleteT</a:t>
            </a:r>
            <a:r>
              <a:rPr lang="nl-NL" sz="3000" dirty="0"/>
              <a:t>, ik heb gedeletet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518373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56032" y="0"/>
            <a:ext cx="8863580" cy="5681468"/>
          </a:xfrm>
          <a:prstGeom prst="rect">
            <a:avLst/>
          </a:prstGeom>
          <a:noFill/>
          <a:ln>
            <a:noFill/>
          </a:ln>
        </p:spPr>
      </p:pic>
      <p:sp>
        <p:nvSpPr>
          <p:cNvPr id="3" name="Rectangle 1"/>
          <p:cNvSpPr/>
          <p:nvPr/>
        </p:nvSpPr>
        <p:spPr>
          <a:xfrm>
            <a:off x="1430341" y="1600200"/>
            <a:ext cx="9144000" cy="457200"/>
          </a:xfrm>
          <a:prstGeom prst="rect">
            <a:avLst/>
          </a:prstGeom>
          <a:noFill/>
          <a:ln>
            <a:noFill/>
            <a:prstDash val="solid"/>
          </a:ln>
        </p:spPr>
        <p:txBody>
          <a:bodyPr vert="horz" wrap="none" lIns="91440" tIns="45720" rIns="91440" bIns="45720" anchor="ctr" anchorCtr="0" compatLnSpc="1">
            <a:spAutoFit/>
          </a:bodyPr>
          <a:lstStyle/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nl-NL">
              <a:solidFill>
                <a:srgbClr val="000000"/>
              </a:solidFill>
              <a:latin typeface="Arial" pitchFamily="34"/>
              <a:cs typeface="Arial" pitchFamily="34"/>
            </a:endParaRPr>
          </a:p>
        </p:txBody>
      </p:sp>
      <p:sp>
        <p:nvSpPr>
          <p:cNvPr id="4" name="PIJL-RECHTS 2"/>
          <p:cNvSpPr/>
          <p:nvPr/>
        </p:nvSpPr>
        <p:spPr>
          <a:xfrm>
            <a:off x="1547667" y="4509116"/>
            <a:ext cx="2016224" cy="360035"/>
          </a:xfrm>
          <a:custGeom>
            <a:avLst>
              <a:gd name="f0" fmla="val 19671"/>
              <a:gd name="f1" fmla="val 5400"/>
            </a:avLst>
            <a:gdLst>
              <a:gd name="f2" fmla="val 10800000"/>
              <a:gd name="f3" fmla="val 5400000"/>
              <a:gd name="f4" fmla="val 180"/>
              <a:gd name="f5" fmla="val w"/>
              <a:gd name="f6" fmla="val h"/>
              <a:gd name="f7" fmla="val 0"/>
              <a:gd name="f8" fmla="val 21600"/>
              <a:gd name="f9" fmla="val 10800"/>
              <a:gd name="f10" fmla="+- 0 0 0"/>
              <a:gd name="f11" fmla="+- 0 0 180"/>
              <a:gd name="f12" fmla="*/ f5 1 21600"/>
              <a:gd name="f13" fmla="*/ f6 1 21600"/>
              <a:gd name="f14" fmla="pin 0 f0 21600"/>
              <a:gd name="f15" fmla="pin 0 f1 10800"/>
              <a:gd name="f16" fmla="*/ f10 f2 1"/>
              <a:gd name="f17" fmla="*/ f11 f2 1"/>
              <a:gd name="f18" fmla="val f15"/>
              <a:gd name="f19" fmla="val f14"/>
              <a:gd name="f20" fmla="+- 21600 0 f15"/>
              <a:gd name="f21" fmla="*/ f14 f12 1"/>
              <a:gd name="f22" fmla="*/ f15 f13 1"/>
              <a:gd name="f23" fmla="*/ 0 f12 1"/>
              <a:gd name="f24" fmla="*/ 0 f13 1"/>
              <a:gd name="f25" fmla="*/ f16 1 f4"/>
              <a:gd name="f26" fmla="*/ 21600 f13 1"/>
              <a:gd name="f27" fmla="*/ f17 1 f4"/>
              <a:gd name="f28" fmla="+- 21600 0 f19"/>
              <a:gd name="f29" fmla="*/ f20 f13 1"/>
              <a:gd name="f30" fmla="*/ f18 f13 1"/>
              <a:gd name="f31" fmla="*/ f19 f12 1"/>
              <a:gd name="f32" fmla="+- f25 0 f3"/>
              <a:gd name="f33" fmla="+- f27 0 f3"/>
              <a:gd name="f34" fmla="*/ f28 f18 1"/>
              <a:gd name="f35" fmla="*/ f34 1 10800"/>
              <a:gd name="f36" fmla="+- f19 f35 0"/>
              <a:gd name="f37" fmla="*/ f36 f12 1"/>
            </a:gdLst>
            <a:ahLst>
              <a:ahXY gdRefX="f0" minX="f7" maxX="f8" gdRefY="f1" minY="f7" maxY="f9">
                <a:pos x="f21" y="f22"/>
              </a:ahXY>
            </a:ahLst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32">
                <a:pos x="f31" y="f24"/>
              </a:cxn>
              <a:cxn ang="f33">
                <a:pos x="f31" y="f26"/>
              </a:cxn>
            </a:cxnLst>
            <a:rect l="f23" t="f30" r="f37" b="f29"/>
            <a:pathLst>
              <a:path w="21600" h="21600">
                <a:moveTo>
                  <a:pt x="f7" y="f18"/>
                </a:moveTo>
                <a:lnTo>
                  <a:pt x="f19" y="f18"/>
                </a:lnTo>
                <a:lnTo>
                  <a:pt x="f19" y="f7"/>
                </a:lnTo>
                <a:lnTo>
                  <a:pt x="f8" y="f9"/>
                </a:lnTo>
                <a:lnTo>
                  <a:pt x="f19" y="f8"/>
                </a:lnTo>
                <a:lnTo>
                  <a:pt x="f19" y="f20"/>
                </a:lnTo>
                <a:lnTo>
                  <a:pt x="f7" y="f20"/>
                </a:lnTo>
                <a:close/>
              </a:path>
            </a:pathLst>
          </a:custGeom>
          <a:solidFill>
            <a:srgbClr val="4F81BD"/>
          </a:solidFill>
          <a:ln w="25402">
            <a:solidFill>
              <a:srgbClr val="385D8A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algn="ctr"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nl-NL">
              <a:solidFill>
                <a:srgbClr val="FFFFFF"/>
              </a:solidFill>
            </a:endParaRPr>
          </a:p>
        </p:txBody>
      </p:sp>
      <p:sp>
        <p:nvSpPr>
          <p:cNvPr id="5" name="PIJL-RECHTS 5"/>
          <p:cNvSpPr/>
          <p:nvPr/>
        </p:nvSpPr>
        <p:spPr>
          <a:xfrm rot="8057494">
            <a:off x="3402864" y="4938031"/>
            <a:ext cx="690655" cy="360035"/>
          </a:xfrm>
          <a:custGeom>
            <a:avLst>
              <a:gd name="f0" fmla="val 15970"/>
              <a:gd name="f1" fmla="val 5400"/>
            </a:avLst>
            <a:gdLst>
              <a:gd name="f2" fmla="val 10800000"/>
              <a:gd name="f3" fmla="val 5400000"/>
              <a:gd name="f4" fmla="val 180"/>
              <a:gd name="f5" fmla="val w"/>
              <a:gd name="f6" fmla="val h"/>
              <a:gd name="f7" fmla="val 0"/>
              <a:gd name="f8" fmla="val 21600"/>
              <a:gd name="f9" fmla="val 10800"/>
              <a:gd name="f10" fmla="+- 0 0 0"/>
              <a:gd name="f11" fmla="+- 0 0 180"/>
              <a:gd name="f12" fmla="*/ f5 1 21600"/>
              <a:gd name="f13" fmla="*/ f6 1 21600"/>
              <a:gd name="f14" fmla="pin 0 f0 21600"/>
              <a:gd name="f15" fmla="pin 0 f1 10800"/>
              <a:gd name="f16" fmla="*/ f10 f2 1"/>
              <a:gd name="f17" fmla="*/ f11 f2 1"/>
              <a:gd name="f18" fmla="val f15"/>
              <a:gd name="f19" fmla="val f14"/>
              <a:gd name="f20" fmla="+- 21600 0 f15"/>
              <a:gd name="f21" fmla="*/ f14 f12 1"/>
              <a:gd name="f22" fmla="*/ f15 f13 1"/>
              <a:gd name="f23" fmla="*/ 0 f12 1"/>
              <a:gd name="f24" fmla="*/ 0 f13 1"/>
              <a:gd name="f25" fmla="*/ f16 1 f4"/>
              <a:gd name="f26" fmla="*/ 21600 f13 1"/>
              <a:gd name="f27" fmla="*/ f17 1 f4"/>
              <a:gd name="f28" fmla="+- 21600 0 f19"/>
              <a:gd name="f29" fmla="*/ f20 f13 1"/>
              <a:gd name="f30" fmla="*/ f18 f13 1"/>
              <a:gd name="f31" fmla="*/ f19 f12 1"/>
              <a:gd name="f32" fmla="+- f25 0 f3"/>
              <a:gd name="f33" fmla="+- f27 0 f3"/>
              <a:gd name="f34" fmla="*/ f28 f18 1"/>
              <a:gd name="f35" fmla="*/ f34 1 10800"/>
              <a:gd name="f36" fmla="+- f19 f35 0"/>
              <a:gd name="f37" fmla="*/ f36 f12 1"/>
            </a:gdLst>
            <a:ahLst>
              <a:ahXY gdRefX="f0" minX="f7" maxX="f8" gdRefY="f1" minY="f7" maxY="f9">
                <a:pos x="f21" y="f22"/>
              </a:ahXY>
            </a:ahLst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32">
                <a:pos x="f31" y="f24"/>
              </a:cxn>
              <a:cxn ang="f33">
                <a:pos x="f31" y="f26"/>
              </a:cxn>
            </a:cxnLst>
            <a:rect l="f23" t="f30" r="f37" b="f29"/>
            <a:pathLst>
              <a:path w="21600" h="21600">
                <a:moveTo>
                  <a:pt x="f7" y="f18"/>
                </a:moveTo>
                <a:lnTo>
                  <a:pt x="f19" y="f18"/>
                </a:lnTo>
                <a:lnTo>
                  <a:pt x="f19" y="f7"/>
                </a:lnTo>
                <a:lnTo>
                  <a:pt x="f8" y="f9"/>
                </a:lnTo>
                <a:lnTo>
                  <a:pt x="f19" y="f8"/>
                </a:lnTo>
                <a:lnTo>
                  <a:pt x="f19" y="f20"/>
                </a:lnTo>
                <a:lnTo>
                  <a:pt x="f7" y="f20"/>
                </a:lnTo>
                <a:close/>
              </a:path>
            </a:pathLst>
          </a:custGeom>
          <a:solidFill>
            <a:srgbClr val="4F81BD"/>
          </a:solidFill>
          <a:ln w="25402">
            <a:solidFill>
              <a:srgbClr val="385D8A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algn="ctr"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nl-NL">
              <a:solidFill>
                <a:srgbClr val="FFFFFF"/>
              </a:solidFill>
            </a:endParaRPr>
          </a:p>
        </p:txBody>
      </p:sp>
      <p:sp>
        <p:nvSpPr>
          <p:cNvPr id="6" name="PIJL-RECHTS 6"/>
          <p:cNvSpPr/>
          <p:nvPr/>
        </p:nvSpPr>
        <p:spPr>
          <a:xfrm rot="3007960">
            <a:off x="5408447" y="4931076"/>
            <a:ext cx="676619" cy="360035"/>
          </a:xfrm>
          <a:custGeom>
            <a:avLst>
              <a:gd name="f0" fmla="val 15853"/>
              <a:gd name="f1" fmla="val 5400"/>
            </a:avLst>
            <a:gdLst>
              <a:gd name="f2" fmla="val 10800000"/>
              <a:gd name="f3" fmla="val 5400000"/>
              <a:gd name="f4" fmla="val 180"/>
              <a:gd name="f5" fmla="val w"/>
              <a:gd name="f6" fmla="val h"/>
              <a:gd name="f7" fmla="val 0"/>
              <a:gd name="f8" fmla="val 21600"/>
              <a:gd name="f9" fmla="val 10800"/>
              <a:gd name="f10" fmla="+- 0 0 0"/>
              <a:gd name="f11" fmla="+- 0 0 180"/>
              <a:gd name="f12" fmla="*/ f5 1 21600"/>
              <a:gd name="f13" fmla="*/ f6 1 21600"/>
              <a:gd name="f14" fmla="pin 0 f0 21600"/>
              <a:gd name="f15" fmla="pin 0 f1 10800"/>
              <a:gd name="f16" fmla="*/ f10 f2 1"/>
              <a:gd name="f17" fmla="*/ f11 f2 1"/>
              <a:gd name="f18" fmla="val f15"/>
              <a:gd name="f19" fmla="val f14"/>
              <a:gd name="f20" fmla="+- 21600 0 f15"/>
              <a:gd name="f21" fmla="*/ f14 f12 1"/>
              <a:gd name="f22" fmla="*/ f15 f13 1"/>
              <a:gd name="f23" fmla="*/ 0 f12 1"/>
              <a:gd name="f24" fmla="*/ 0 f13 1"/>
              <a:gd name="f25" fmla="*/ f16 1 f4"/>
              <a:gd name="f26" fmla="*/ 21600 f13 1"/>
              <a:gd name="f27" fmla="*/ f17 1 f4"/>
              <a:gd name="f28" fmla="+- 21600 0 f19"/>
              <a:gd name="f29" fmla="*/ f20 f13 1"/>
              <a:gd name="f30" fmla="*/ f18 f13 1"/>
              <a:gd name="f31" fmla="*/ f19 f12 1"/>
              <a:gd name="f32" fmla="+- f25 0 f3"/>
              <a:gd name="f33" fmla="+- f27 0 f3"/>
              <a:gd name="f34" fmla="*/ f28 f18 1"/>
              <a:gd name="f35" fmla="*/ f34 1 10800"/>
              <a:gd name="f36" fmla="+- f19 f35 0"/>
              <a:gd name="f37" fmla="*/ f36 f12 1"/>
            </a:gdLst>
            <a:ahLst>
              <a:ahXY gdRefX="f0" minX="f7" maxX="f8" gdRefY="f1" minY="f7" maxY="f9">
                <a:pos x="f21" y="f22"/>
              </a:ahXY>
            </a:ahLst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32">
                <a:pos x="f31" y="f24"/>
              </a:cxn>
              <a:cxn ang="f33">
                <a:pos x="f31" y="f26"/>
              </a:cxn>
            </a:cxnLst>
            <a:rect l="f23" t="f30" r="f37" b="f29"/>
            <a:pathLst>
              <a:path w="21600" h="21600">
                <a:moveTo>
                  <a:pt x="f7" y="f18"/>
                </a:moveTo>
                <a:lnTo>
                  <a:pt x="f19" y="f18"/>
                </a:lnTo>
                <a:lnTo>
                  <a:pt x="f19" y="f7"/>
                </a:lnTo>
                <a:lnTo>
                  <a:pt x="f8" y="f9"/>
                </a:lnTo>
                <a:lnTo>
                  <a:pt x="f19" y="f8"/>
                </a:lnTo>
                <a:lnTo>
                  <a:pt x="f19" y="f20"/>
                </a:lnTo>
                <a:lnTo>
                  <a:pt x="f7" y="f20"/>
                </a:lnTo>
                <a:close/>
              </a:path>
            </a:pathLst>
          </a:custGeom>
          <a:solidFill>
            <a:srgbClr val="4F81BD"/>
          </a:solidFill>
          <a:ln w="25402">
            <a:solidFill>
              <a:srgbClr val="385D8A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algn="ctr"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nl-NL">
              <a:solidFill>
                <a:srgbClr val="FFFFFF"/>
              </a:solidFill>
            </a:endParaRPr>
          </a:p>
        </p:txBody>
      </p:sp>
      <p:sp>
        <p:nvSpPr>
          <p:cNvPr id="7" name="Tekstvak 7"/>
          <p:cNvSpPr txBox="1"/>
          <p:nvPr/>
        </p:nvSpPr>
        <p:spPr>
          <a:xfrm>
            <a:off x="6210659" y="5338422"/>
            <a:ext cx="2520278" cy="1477332"/>
          </a:xfrm>
          <a:prstGeom prst="rect">
            <a:avLst/>
          </a:prstGeom>
          <a:noFill/>
          <a:ln w="9528">
            <a:solidFill>
              <a:srgbClr val="4F81BD"/>
            </a:solidFill>
            <a:prstDash val="solid"/>
          </a:ln>
        </p:spPr>
        <p:txBody>
          <a:bodyPr vert="horz" wrap="square" lIns="91440" tIns="45720" rIns="91440" bIns="45720" anchor="t" anchorCtr="0" compatLnSpc="1">
            <a:spAutoFit/>
          </a:bodyPr>
          <a:lstStyle/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 b="1" u="sng">
                <a:solidFill>
                  <a:srgbClr val="000000"/>
                </a:solidFill>
              </a:rPr>
              <a:t>JA: </a:t>
            </a:r>
            <a:r>
              <a:rPr lang="nl-NL">
                <a:solidFill>
                  <a:srgbClr val="000000"/>
                </a:solidFill>
              </a:rPr>
              <a:t>maak het woord </a:t>
            </a:r>
            <a:r>
              <a:rPr lang="nl-NL" b="1" u="sng">
                <a:solidFill>
                  <a:srgbClr val="000000"/>
                </a:solidFill>
              </a:rPr>
              <a:t>langer</a:t>
            </a:r>
            <a:r>
              <a:rPr lang="nl-NL">
                <a:solidFill>
                  <a:srgbClr val="000000"/>
                </a:solidFill>
              </a:rPr>
              <a:t> en </a:t>
            </a:r>
            <a:r>
              <a:rPr lang="nl-NL" b="1" u="sng">
                <a:solidFill>
                  <a:srgbClr val="000000"/>
                </a:solidFill>
              </a:rPr>
              <a:t>luister: </a:t>
            </a: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Hoor je een –d  of –t</a:t>
            </a:r>
          </a:p>
          <a:p>
            <a:pPr marL="285750" indent="-285750">
              <a:buSzPct val="100000"/>
              <a:buFont typeface="Arial" pitchFamily="34"/>
              <a:buChar char="•"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gebel</a:t>
            </a:r>
            <a:r>
              <a:rPr lang="nl-NL" b="1" u="sng">
                <a:solidFill>
                  <a:srgbClr val="000000"/>
                </a:solidFill>
              </a:rPr>
              <a:t>D</a:t>
            </a:r>
          </a:p>
          <a:p>
            <a:pPr marL="285750" indent="-285750">
              <a:buSzPct val="100000"/>
              <a:buFont typeface="Arial" pitchFamily="34"/>
              <a:buChar char="•"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gestop</a:t>
            </a:r>
            <a:r>
              <a:rPr lang="nl-NL" b="1" u="sng">
                <a:solidFill>
                  <a:srgbClr val="000000"/>
                </a:solidFill>
              </a:rPr>
              <a:t>T</a:t>
            </a:r>
          </a:p>
        </p:txBody>
      </p:sp>
      <p:sp>
        <p:nvSpPr>
          <p:cNvPr id="8" name="Tekstvak 8"/>
          <p:cNvSpPr txBox="1"/>
          <p:nvPr/>
        </p:nvSpPr>
        <p:spPr>
          <a:xfrm>
            <a:off x="880731" y="5351032"/>
            <a:ext cx="2520278" cy="1477332"/>
          </a:xfrm>
          <a:prstGeom prst="rect">
            <a:avLst/>
          </a:prstGeom>
          <a:noFill/>
          <a:ln w="9528">
            <a:solidFill>
              <a:srgbClr val="4F81BD"/>
            </a:solidFill>
            <a:prstDash val="solid"/>
          </a:ln>
        </p:spPr>
        <p:txBody>
          <a:bodyPr vert="horz" wrap="square" lIns="91440" tIns="45720" rIns="91440" bIns="45720" anchor="t" anchorCtr="0" compatLnSpc="1">
            <a:spAutoFit/>
          </a:bodyPr>
          <a:lstStyle/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 b="1" u="sng">
                <a:solidFill>
                  <a:srgbClr val="000000"/>
                </a:solidFill>
              </a:rPr>
              <a:t>Nee: </a:t>
            </a:r>
            <a:r>
              <a:rPr lang="nl-NL">
                <a:solidFill>
                  <a:srgbClr val="000000"/>
                </a:solidFill>
              </a:rPr>
              <a:t>schrijf het woord zo eenvoudig mogelijk:</a:t>
            </a:r>
          </a:p>
          <a:p>
            <a:pPr marL="285750" indent="-285750">
              <a:buSzPct val="100000"/>
              <a:buFont typeface="Arial" pitchFamily="34"/>
              <a:buChar char="•"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Gevallen</a:t>
            </a:r>
          </a:p>
          <a:p>
            <a:pPr marL="285750" indent="-285750">
              <a:buSzPct val="100000"/>
              <a:buFont typeface="Arial" pitchFamily="34"/>
              <a:buChar char="•"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Gewonnen</a:t>
            </a:r>
          </a:p>
          <a:p>
            <a:pPr marL="285750" indent="-285750">
              <a:buSzPct val="100000"/>
              <a:buFont typeface="Arial" pitchFamily="34"/>
              <a:buChar char="•"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gezien</a:t>
            </a:r>
          </a:p>
        </p:txBody>
      </p:sp>
      <p:sp>
        <p:nvSpPr>
          <p:cNvPr id="9" name="Tekstvak 9"/>
          <p:cNvSpPr txBox="1"/>
          <p:nvPr/>
        </p:nvSpPr>
        <p:spPr>
          <a:xfrm>
            <a:off x="6372197" y="976515"/>
            <a:ext cx="2592287" cy="3293211"/>
          </a:xfrm>
          <a:prstGeom prst="rect">
            <a:avLst/>
          </a:prstGeom>
          <a:noFill/>
          <a:ln w="57150">
            <a:solidFill>
              <a:srgbClr val="000000"/>
            </a:solidFill>
            <a:prstDash val="solid"/>
          </a:ln>
        </p:spPr>
        <p:txBody>
          <a:bodyPr vert="horz" wrap="square" lIns="91440" tIns="45720" rIns="91440" bIns="45720" anchor="t" anchorCtr="0" compatLnSpc="1">
            <a:spAutoFit/>
          </a:bodyPr>
          <a:lstStyle/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 sz="2800">
                <a:solidFill>
                  <a:srgbClr val="000000"/>
                </a:solidFill>
              </a:rPr>
              <a:t>`</a:t>
            </a:r>
            <a:r>
              <a:rPr lang="nl-NL" sz="2800" i="1" u="sng">
                <a:solidFill>
                  <a:srgbClr val="000000"/>
                </a:solidFill>
              </a:rPr>
              <a:t>t</a:t>
            </a:r>
            <a:r>
              <a:rPr lang="nl-NL" sz="2800">
                <a:solidFill>
                  <a:srgbClr val="000000"/>
                </a:solidFill>
              </a:rPr>
              <a:t> e</a:t>
            </a:r>
            <a:r>
              <a:rPr lang="nl-NL" sz="2800" i="1" u="sng">
                <a:solidFill>
                  <a:srgbClr val="000000"/>
                </a:solidFill>
              </a:rPr>
              <a:t>x</a:t>
            </a:r>
            <a:r>
              <a:rPr lang="nl-NL" sz="2800">
                <a:solidFill>
                  <a:srgbClr val="000000"/>
                </a:solidFill>
              </a:rPr>
              <a:t> </a:t>
            </a:r>
            <a:r>
              <a:rPr lang="nl-NL" sz="2800" i="1" u="sng">
                <a:solidFill>
                  <a:srgbClr val="000000"/>
                </a:solidFill>
              </a:rPr>
              <a:t>f</a:t>
            </a:r>
            <a:r>
              <a:rPr lang="nl-NL" sz="2800">
                <a:solidFill>
                  <a:srgbClr val="000000"/>
                </a:solidFill>
              </a:rPr>
              <a:t>o</a:t>
            </a:r>
            <a:r>
              <a:rPr lang="nl-NL" sz="2800" i="1" u="sng">
                <a:solidFill>
                  <a:srgbClr val="000000"/>
                </a:solidFill>
              </a:rPr>
              <a:t>ksch</a:t>
            </a:r>
            <a:r>
              <a:rPr lang="nl-NL" sz="2800">
                <a:solidFill>
                  <a:srgbClr val="000000"/>
                </a:solidFill>
              </a:rPr>
              <a:t>aa</a:t>
            </a:r>
            <a:r>
              <a:rPr lang="nl-NL" sz="2800" i="1" u="sng">
                <a:solidFill>
                  <a:srgbClr val="000000"/>
                </a:solidFill>
              </a:rPr>
              <a:t>p</a:t>
            </a: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nl-NL">
              <a:solidFill>
                <a:srgbClr val="000000"/>
              </a:solidFill>
            </a:endParaRP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Zit de </a:t>
            </a:r>
            <a:r>
              <a:rPr lang="nl-NL" b="1" u="sng">
                <a:solidFill>
                  <a:srgbClr val="000000"/>
                </a:solidFill>
              </a:rPr>
              <a:t>laatste letter </a:t>
            </a:r>
            <a:r>
              <a:rPr lang="nl-NL">
                <a:solidFill>
                  <a:srgbClr val="000000"/>
                </a:solidFill>
              </a:rPr>
              <a:t>van de </a:t>
            </a:r>
            <a:r>
              <a:rPr lang="nl-NL" b="1" u="sng">
                <a:solidFill>
                  <a:srgbClr val="000000"/>
                </a:solidFill>
              </a:rPr>
              <a:t>stam </a:t>
            </a:r>
            <a:r>
              <a:rPr lang="nl-NL">
                <a:solidFill>
                  <a:srgbClr val="000000"/>
                </a:solidFill>
              </a:rPr>
              <a:t>erin:</a:t>
            </a: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nl-NL">
              <a:solidFill>
                <a:srgbClr val="000000"/>
              </a:solidFill>
            </a:endParaRP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JA:  -te(n)</a:t>
            </a: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NEE: -de(n)</a:t>
            </a: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nl-NL">
              <a:solidFill>
                <a:srgbClr val="000000"/>
              </a:solidFill>
            </a:endParaRP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Wer</a:t>
            </a:r>
            <a:r>
              <a:rPr lang="nl-NL" b="1" u="sng">
                <a:solidFill>
                  <a:srgbClr val="000000"/>
                </a:solidFill>
              </a:rPr>
              <a:t>k</a:t>
            </a:r>
            <a:r>
              <a:rPr lang="nl-NL">
                <a:solidFill>
                  <a:srgbClr val="000000"/>
                </a:solidFill>
              </a:rPr>
              <a:t>en&gt; werkTE(N)</a:t>
            </a: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nl-NL">
              <a:solidFill>
                <a:srgbClr val="000000"/>
              </a:solidFill>
            </a:endParaRPr>
          </a:p>
          <a:p>
            <a:pPr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nl-NL">
                <a:solidFill>
                  <a:srgbClr val="000000"/>
                </a:solidFill>
              </a:rPr>
              <a:t>Ty</a:t>
            </a:r>
            <a:r>
              <a:rPr lang="nl-NL" b="1" u="sng">
                <a:solidFill>
                  <a:srgbClr val="000000"/>
                </a:solidFill>
              </a:rPr>
              <a:t>p</a:t>
            </a:r>
            <a:r>
              <a:rPr lang="nl-NL">
                <a:solidFill>
                  <a:srgbClr val="000000"/>
                </a:solidFill>
              </a:rPr>
              <a:t>en&gt;  typTE(N)</a:t>
            </a:r>
          </a:p>
        </p:txBody>
      </p:sp>
    </p:spTree>
    <p:extLst>
      <p:ext uri="{BB962C8B-B14F-4D97-AF65-F5344CB8AC3E}">
        <p14:creationId xmlns:p14="http://schemas.microsoft.com/office/powerpoint/2010/main" val="3172388497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192</TotalTime>
  <Words>1285</Words>
  <Application>Microsoft Office PowerPoint</Application>
  <PresentationFormat>Diavoorstelling (4:3)</PresentationFormat>
  <Paragraphs>239</Paragraphs>
  <Slides>17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2</vt:i4>
      </vt:variant>
      <vt:variant>
        <vt:lpstr>Diatitels</vt:lpstr>
      </vt:variant>
      <vt:variant>
        <vt:i4>17</vt:i4>
      </vt:variant>
    </vt:vector>
  </HeadingPairs>
  <TitlesOfParts>
    <vt:vector size="21" baseType="lpstr">
      <vt:lpstr>Arial</vt:lpstr>
      <vt:lpstr>Calibri</vt:lpstr>
      <vt:lpstr>Kantoorthema</vt:lpstr>
      <vt:lpstr>1_Kantoorthema</vt:lpstr>
      <vt:lpstr>Cursus werkwoordspelling</vt:lpstr>
      <vt:lpstr>Hoe weet ik of het een werkwoord is?</vt:lpstr>
      <vt:lpstr>PowerPoint-presentatie</vt:lpstr>
      <vt:lpstr>Om welke vorm gaat het bij de werkwoorden uit onderstaande zinnen?</vt:lpstr>
      <vt:lpstr>De pv tt</vt:lpstr>
      <vt:lpstr>De pv vt (zwak)</vt:lpstr>
      <vt:lpstr>Pv vt en `t ex fokschaap</vt:lpstr>
      <vt:lpstr>Let op bij Engelse werkwoorden </vt:lpstr>
      <vt:lpstr>PowerPoint-presentatie</vt:lpstr>
      <vt:lpstr>Even oefenen: vervoeg onderstaande werkwoorden op de juiste manier gebruik je schema!</vt:lpstr>
      <vt:lpstr>De antwoorden</vt:lpstr>
      <vt:lpstr>De andere ww-vormen</vt:lpstr>
      <vt:lpstr>1.Het voltooid deelwoord </vt:lpstr>
      <vt:lpstr>2. Het onvoltooid deelwoord </vt:lpstr>
      <vt:lpstr>3. Gebiedende wijs</vt:lpstr>
      <vt:lpstr>4. Deelwoorden bijvoeglijk gebruikt</vt:lpstr>
      <vt:lpstr>Wat hebben we geleerd?</vt:lpstr>
    </vt:vector>
  </TitlesOfParts>
  <Company>De Onderwijsspecialisten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persoonsvorm tegenwoordige tijd</dc:title>
  <dc:creator>Vrancken, Remco</dc:creator>
  <cp:lastModifiedBy>Leandra Nahar</cp:lastModifiedBy>
  <cp:revision>31</cp:revision>
  <dcterms:created xsi:type="dcterms:W3CDTF">2014-03-24T15:14:20Z</dcterms:created>
  <dcterms:modified xsi:type="dcterms:W3CDTF">2022-01-13T08:56:23Z</dcterms:modified>
</cp:coreProperties>
</file>

<file path=docProps/thumbnail.jpeg>
</file>