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8" r:id="rId1"/>
  </p:sldMasterIdLst>
  <p:notesMasterIdLst>
    <p:notesMasterId r:id="rId8"/>
  </p:notesMasterIdLst>
  <p:sldIdLst>
    <p:sldId id="257" r:id="rId2"/>
    <p:sldId id="343" r:id="rId3"/>
    <p:sldId id="337" r:id="rId4"/>
    <p:sldId id="341" r:id="rId5"/>
    <p:sldId id="336" r:id="rId6"/>
    <p:sldId id="31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1C1C"/>
    <a:srgbClr val="00FF00"/>
    <a:srgbClr val="FFFFCC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9" autoAdjust="0"/>
    <p:restoredTop sz="94687" autoAdjust="0"/>
  </p:normalViewPr>
  <p:slideViewPr>
    <p:cSldViewPr>
      <p:cViewPr varScale="1">
        <p:scale>
          <a:sx n="107" d="100"/>
          <a:sy n="107" d="100"/>
        </p:scale>
        <p:origin x="32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B81926-3168-4DF4-9BBD-424FC2C835BD}" type="datetimeFigureOut">
              <a:rPr lang="en-GB" smtClean="0"/>
              <a:pPr/>
              <a:t>10/03/2021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ACE825-25F2-4423-88C5-E41C6144D1D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710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Afbeelding</a:t>
            </a:r>
            <a:r>
              <a:rPr lang="en-GB" dirty="0"/>
              <a:t>: https://www.flickr.com/photos/studiodxavier/6063335422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B0683-F12E-45DC-9FA2-5E73EECEB29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027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1F557-0527-4AC7-8328-0BD346DF50D8}" type="datetimeFigureOut">
              <a:rPr lang="en-GB" smtClean="0"/>
              <a:pPr/>
              <a:t>10/03/2021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71A0-475E-45F9-BC50-817ABC512761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4633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1F557-0527-4AC7-8328-0BD346DF50D8}" type="datetimeFigureOut">
              <a:rPr lang="en-GB" smtClean="0"/>
              <a:pPr/>
              <a:t>10/03/2021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71A0-475E-45F9-BC50-817ABC512761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2845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1F557-0527-4AC7-8328-0BD346DF50D8}" type="datetimeFigureOut">
              <a:rPr lang="en-GB" smtClean="0"/>
              <a:pPr/>
              <a:t>10/03/2021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71A0-475E-45F9-BC50-817ABC512761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1341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75000"/>
              <a:alpha val="9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de stijl te bewerken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solidFill>
            <a:schemeClr val="tx2">
              <a:lumMod val="75000"/>
              <a:alpha val="9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solidFill>
            <a:schemeClr val="tx2">
              <a:lumMod val="75000"/>
              <a:alpha val="90000"/>
            </a:schemeClr>
          </a:solidFill>
        </p:spPr>
        <p:txBody>
          <a:bodyPr/>
          <a:lstStyle/>
          <a:p>
            <a:fld id="{B3A1F557-0527-4AC7-8328-0BD346DF50D8}" type="datetimeFigureOut">
              <a:rPr lang="en-GB" smtClean="0"/>
              <a:pPr/>
              <a:t>10/03/2021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solidFill>
            <a:schemeClr val="tx2">
              <a:lumMod val="75000"/>
              <a:alpha val="90000"/>
            </a:schemeClr>
          </a:solidFill>
        </p:spPr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solidFill>
            <a:schemeClr val="tx2">
              <a:lumMod val="75000"/>
              <a:alpha val="90000"/>
            </a:schemeClr>
          </a:solidFill>
        </p:spPr>
        <p:txBody>
          <a:bodyPr/>
          <a:lstStyle/>
          <a:p>
            <a:fld id="{877371A0-475E-45F9-BC50-817ABC512761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9050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1F557-0527-4AC7-8328-0BD346DF50D8}" type="datetimeFigureOut">
              <a:rPr lang="en-GB" smtClean="0"/>
              <a:pPr/>
              <a:t>10/03/2021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71A0-475E-45F9-BC50-817ABC512761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3050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340768"/>
            <a:ext cx="4038600" cy="511256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GB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340768"/>
            <a:ext cx="4038600" cy="511256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GB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1F557-0527-4AC7-8328-0BD346DF50D8}" type="datetimeFigureOut">
              <a:rPr lang="en-GB" smtClean="0"/>
              <a:pPr/>
              <a:t>10/03/2021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71A0-475E-45F9-BC50-817ABC512761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394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1F557-0527-4AC7-8328-0BD346DF50D8}" type="datetimeFigureOut">
              <a:rPr lang="en-GB" smtClean="0"/>
              <a:pPr/>
              <a:t>10/03/2021</a:t>
            </a:fld>
            <a:endParaRPr lang="en-GB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71A0-475E-45F9-BC50-817ABC512761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2458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1F557-0527-4AC7-8328-0BD346DF50D8}" type="datetimeFigureOut">
              <a:rPr lang="en-GB" smtClean="0"/>
              <a:pPr/>
              <a:t>10/03/2021</a:t>
            </a:fld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71A0-475E-45F9-BC50-817ABC512761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1957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1F557-0527-4AC7-8328-0BD346DF50D8}" type="datetimeFigureOut">
              <a:rPr lang="en-GB" smtClean="0"/>
              <a:pPr/>
              <a:t>10/03/2021</a:t>
            </a:fld>
            <a:endParaRPr lang="en-GB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71A0-475E-45F9-BC50-817ABC512761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1291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1F557-0527-4AC7-8328-0BD346DF50D8}" type="datetimeFigureOut">
              <a:rPr lang="en-GB" smtClean="0"/>
              <a:pPr/>
              <a:t>10/03/2021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71A0-475E-45F9-BC50-817ABC512761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0632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1F557-0527-4AC7-8328-0BD346DF50D8}" type="datetimeFigureOut">
              <a:rPr lang="en-GB" smtClean="0"/>
              <a:pPr/>
              <a:t>10/03/2021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71A0-475E-45F9-BC50-817ABC512761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067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41082"/>
            <a:ext cx="8229600" cy="739646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 w="38100">
            <a:solidFill>
              <a:schemeClr val="tx2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de stijl te bewerken</a:t>
            </a:r>
            <a:endParaRPr lang="en-GB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8229600" cy="5472608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 w="38100">
            <a:solidFill>
              <a:schemeClr val="tx2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 w="38100">
            <a:solidFill>
              <a:schemeClr val="tx2">
                <a:lumMod val="75000"/>
              </a:schemeClr>
            </a:solidFill>
          </a:ln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  <a:latin typeface="Candara" panose="020E0502030303020204" pitchFamily="34" charset="0"/>
              </a:defRPr>
            </a:lvl1pPr>
          </a:lstStyle>
          <a:p>
            <a:fld id="{B3A1F557-0527-4AC7-8328-0BD346DF50D8}" type="datetimeFigureOut">
              <a:rPr lang="en-GB" smtClean="0"/>
              <a:pPr/>
              <a:t>10/03/2021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 w="38100">
            <a:solidFill>
              <a:schemeClr val="tx2">
                <a:lumMod val="75000"/>
              </a:schemeClr>
            </a:solidFill>
          </a:ln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  <a:latin typeface="Candara" panose="020E050203030302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 w="38100">
            <a:solidFill>
              <a:schemeClr val="tx2">
                <a:lumMod val="75000"/>
              </a:schemeClr>
            </a:solidFill>
          </a:ln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Candara" panose="020E0502030303020204" pitchFamily="34" charset="0"/>
              </a:defRPr>
            </a:lvl1pPr>
          </a:lstStyle>
          <a:p>
            <a:fld id="{877371A0-475E-45F9-BC50-817ABC512761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7513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58" r:id="rId10"/>
    <p:sldLayoutId id="21474842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Candara" panose="020E0502030303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Biome" panose="020B0502040204020203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bg1"/>
          </a:solidFill>
          <a:latin typeface="+mn-lt"/>
          <a:ea typeface="+mn-ea"/>
          <a:cs typeface="Biome" panose="020B0502040204020203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Biome" panose="020B0502040204020203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bg1"/>
          </a:solidFill>
          <a:latin typeface="+mn-lt"/>
          <a:ea typeface="+mn-ea"/>
          <a:cs typeface="Biome" panose="020B0502040204020203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bg1"/>
          </a:solidFill>
          <a:latin typeface="+mn-lt"/>
          <a:ea typeface="+mn-ea"/>
          <a:cs typeface="Biome" panose="020B0502040204020203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Timeline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84784"/>
            <a:ext cx="3971498" cy="504056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>
              <a:latin typeface="Candara" panose="020E0502030303020204" pitchFamily="34" charset="0"/>
            </a:endParaRPr>
          </a:p>
          <a:p>
            <a:endParaRPr lang="nl-NL" dirty="0"/>
          </a:p>
          <a:p>
            <a:r>
              <a:rPr lang="nl-NL" dirty="0"/>
              <a:t>Planning test Unit 2</a:t>
            </a:r>
          </a:p>
          <a:p>
            <a:endParaRPr lang="nl-NL" dirty="0"/>
          </a:p>
          <a:p>
            <a:r>
              <a:rPr lang="nl-NL" dirty="0"/>
              <a:t>Planning </a:t>
            </a:r>
            <a:r>
              <a:rPr lang="nl-NL" dirty="0" err="1"/>
              <a:t>oral</a:t>
            </a:r>
            <a:r>
              <a:rPr lang="nl-NL" dirty="0"/>
              <a:t> </a:t>
            </a:r>
            <a:r>
              <a:rPr lang="nl-NL" dirty="0" err="1"/>
              <a:t>exams</a:t>
            </a:r>
            <a:endParaRPr lang="nl-NL" dirty="0"/>
          </a:p>
          <a:p>
            <a:endParaRPr lang="nl-NL" dirty="0"/>
          </a:p>
          <a:p>
            <a:r>
              <a:rPr lang="nl-NL" dirty="0" err="1"/>
              <a:t>Grammar</a:t>
            </a:r>
            <a:r>
              <a:rPr lang="nl-NL" dirty="0"/>
              <a:t> </a:t>
            </a:r>
            <a:r>
              <a:rPr lang="nl-NL" dirty="0" err="1"/>
              <a:t>recap</a:t>
            </a:r>
            <a:endParaRPr lang="nl-NL" dirty="0"/>
          </a:p>
          <a:p>
            <a:endParaRPr lang="nl-NL" dirty="0"/>
          </a:p>
          <a:p>
            <a:r>
              <a:rPr lang="nl-NL" dirty="0" err="1"/>
              <a:t>Work</a:t>
            </a:r>
            <a:r>
              <a:rPr lang="nl-NL" dirty="0"/>
              <a:t> </a:t>
            </a:r>
            <a:r>
              <a:rPr lang="nl-NL" dirty="0" err="1"/>
              <a:t>from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book</a:t>
            </a:r>
            <a:endParaRPr lang="nl-NL" dirty="0"/>
          </a:p>
          <a:p>
            <a:pPr lvl="1"/>
            <a:r>
              <a:rPr lang="nl-NL" dirty="0" err="1"/>
              <a:t>Tomorrow</a:t>
            </a:r>
            <a:r>
              <a:rPr lang="nl-NL" dirty="0"/>
              <a:t> </a:t>
            </a:r>
            <a:r>
              <a:rPr lang="nl-NL" dirty="0" err="1"/>
              <a:t>answers</a:t>
            </a:r>
            <a:r>
              <a:rPr lang="nl-NL" dirty="0"/>
              <a:t> online in wikiwijs</a:t>
            </a:r>
          </a:p>
          <a:p>
            <a:pPr lvl="1"/>
            <a:r>
              <a:rPr lang="nl-NL" dirty="0" err="1"/>
              <a:t>Tomorrow</a:t>
            </a:r>
            <a:r>
              <a:rPr lang="nl-NL" dirty="0"/>
              <a:t> question </a:t>
            </a:r>
            <a:r>
              <a:rPr lang="nl-NL" dirty="0" err="1"/>
              <a:t>hour</a:t>
            </a: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7D97FB45-FEC7-4896-9C3D-17DF62DF83C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7" r="12676"/>
          <a:stretch/>
        </p:blipFill>
        <p:spPr>
          <a:xfrm>
            <a:off x="4572000" y="1484784"/>
            <a:ext cx="3971498" cy="5050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056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BC9D7F-931B-4F14-A8F5-BD6FAED4C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Planning Test Unit 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661142C-26AB-4F7E-AFE7-002E59A209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1600" b="1" dirty="0"/>
              <a:t>Date</a:t>
            </a:r>
            <a:endParaRPr lang="nl-NL" sz="1600" dirty="0"/>
          </a:p>
          <a:p>
            <a:r>
              <a:rPr lang="nl-NL" sz="1600" dirty="0" err="1"/>
              <a:t>March</a:t>
            </a:r>
            <a:r>
              <a:rPr lang="nl-NL" sz="1600" dirty="0"/>
              <a:t> 15: Lesgroep 1</a:t>
            </a:r>
          </a:p>
          <a:p>
            <a:r>
              <a:rPr lang="nl-NL" sz="1600" dirty="0" err="1"/>
              <a:t>March</a:t>
            </a:r>
            <a:r>
              <a:rPr lang="nl-NL" sz="1600" dirty="0"/>
              <a:t> 22: Lesgroep 2</a:t>
            </a:r>
          </a:p>
          <a:p>
            <a:pPr marL="0" indent="0">
              <a:buNone/>
            </a:pPr>
            <a:endParaRPr lang="nl-NL" sz="1600" b="1" dirty="0"/>
          </a:p>
          <a:p>
            <a:pPr marL="0" indent="0">
              <a:buNone/>
            </a:pPr>
            <a:r>
              <a:rPr lang="nl-NL" sz="1600" b="1" dirty="0" err="1"/>
              <a:t>What</a:t>
            </a:r>
            <a:r>
              <a:rPr lang="nl-NL" sz="1600" b="1" dirty="0"/>
              <a:t> </a:t>
            </a:r>
            <a:r>
              <a:rPr lang="nl-NL" sz="1600" b="1" dirty="0" err="1"/>
              <a:t>to</a:t>
            </a:r>
            <a:r>
              <a:rPr lang="nl-NL" sz="1600" b="1" dirty="0"/>
              <a:t> </a:t>
            </a:r>
            <a:r>
              <a:rPr lang="nl-NL" sz="1600" b="1" dirty="0" err="1"/>
              <a:t>learn</a:t>
            </a:r>
            <a:endParaRPr lang="nl-NL" sz="1600" b="1" dirty="0"/>
          </a:p>
          <a:p>
            <a:r>
              <a:rPr lang="nl-NL" sz="1600" dirty="0"/>
              <a:t>Level 1</a:t>
            </a:r>
          </a:p>
          <a:p>
            <a:pPr lvl="1"/>
            <a:r>
              <a:rPr lang="nl-NL" sz="1600" dirty="0"/>
              <a:t>Bladzijde 36 t/m 39: Woorden en Uitdrukkingen N – E en E – N </a:t>
            </a:r>
          </a:p>
          <a:p>
            <a:r>
              <a:rPr lang="nl-NL" sz="1600" dirty="0"/>
              <a:t>Level 2</a:t>
            </a:r>
          </a:p>
          <a:p>
            <a:pPr lvl="1"/>
            <a:r>
              <a:rPr lang="en-GB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Vocabulary: Unit 2  A2 (</a:t>
            </a:r>
            <a:r>
              <a:rPr lang="en-GB" sz="1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blz</a:t>
            </a:r>
            <a:r>
              <a:rPr lang="en-GB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 286 – 287) + Expressions Unit 2 (Level 2)</a:t>
            </a:r>
            <a:endParaRPr lang="nl-NL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r>
              <a:rPr lang="nl-NL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Past Simple en onregelmatige werkwoorden (</a:t>
            </a:r>
            <a:r>
              <a:rPr lang="nl-NL" sz="1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Worksheet</a:t>
            </a:r>
            <a:r>
              <a:rPr lang="nl-NL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nl-NL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r>
              <a:rPr lang="en-US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Present Perfect (Worksheet)</a:t>
            </a:r>
            <a:endParaRPr lang="nl-NL" sz="16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1600" dirty="0">
                <a:effectLst/>
                <a:ea typeface="Times New Roman" panose="02020603050405020304" pitchFamily="18" charset="0"/>
              </a:rPr>
              <a:t>Word order – </a:t>
            </a:r>
            <a:r>
              <a:rPr lang="en-US" sz="1600" i="1" dirty="0" err="1">
                <a:effectLst/>
                <a:ea typeface="Times New Roman" panose="02020603050405020304" pitchFamily="18" charset="0"/>
              </a:rPr>
              <a:t>Woordvolgorde</a:t>
            </a:r>
            <a:r>
              <a:rPr lang="en-US" sz="1600" i="1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ea typeface="Times New Roman" panose="02020603050405020304" pitchFamily="18" charset="0"/>
              </a:rPr>
              <a:t>(Worksheet)</a:t>
            </a:r>
            <a:endParaRPr lang="nl-NL" sz="1600" dirty="0"/>
          </a:p>
          <a:p>
            <a:r>
              <a:rPr lang="nl-NL" sz="1600" dirty="0"/>
              <a:t>Level 3</a:t>
            </a:r>
          </a:p>
          <a:p>
            <a:pPr lvl="1"/>
            <a:r>
              <a:rPr lang="en-GB" sz="1600" dirty="0">
                <a:effectLst/>
              </a:rPr>
              <a:t>Vocabulary:  Unit 2  A2 + B1 (</a:t>
            </a:r>
            <a:r>
              <a:rPr lang="en-GB" sz="1600" dirty="0" err="1">
                <a:effectLst/>
              </a:rPr>
              <a:t>blz</a:t>
            </a:r>
            <a:r>
              <a:rPr lang="en-GB" sz="1600" dirty="0">
                <a:effectLst/>
              </a:rPr>
              <a:t>. 286 – 287) + Expressions Unit 2 (Level 2 + 3)</a:t>
            </a:r>
          </a:p>
          <a:p>
            <a:pPr lvl="1"/>
            <a:r>
              <a:rPr lang="nl-NL" sz="1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Same </a:t>
            </a:r>
            <a:r>
              <a:rPr lang="nl-NL" sz="1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grammar</a:t>
            </a:r>
            <a:endParaRPr lang="nl-NL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nl-NL" sz="1600" dirty="0"/>
              <a:t>Level 4</a:t>
            </a:r>
          </a:p>
          <a:p>
            <a:pPr lvl="1"/>
            <a:r>
              <a:rPr lang="en-GB" sz="1600" dirty="0">
                <a:effectLst/>
              </a:rPr>
              <a:t>Vocabulary: Unit 2  A2 + B1 + B2 (</a:t>
            </a:r>
            <a:r>
              <a:rPr lang="en-GB" sz="1600" dirty="0" err="1">
                <a:effectLst/>
              </a:rPr>
              <a:t>blz</a:t>
            </a:r>
            <a:r>
              <a:rPr lang="en-GB" sz="1600" dirty="0">
                <a:effectLst/>
              </a:rPr>
              <a:t>. 286 – 287) + Expressions Unit 2 (Level 2+3+4)</a:t>
            </a:r>
            <a:endParaRPr lang="nl-NL" sz="1600" dirty="0">
              <a:cs typeface="Times New Roman" panose="02020603050405020304" pitchFamily="18" charset="0"/>
            </a:endParaRPr>
          </a:p>
          <a:p>
            <a:pPr lvl="1"/>
            <a:r>
              <a:rPr lang="nl-NL" sz="1600" dirty="0">
                <a:cs typeface="Times New Roman" panose="02020603050405020304" pitchFamily="18" charset="0"/>
              </a:rPr>
              <a:t>Same </a:t>
            </a:r>
            <a:r>
              <a:rPr lang="nl-NL" sz="1600" dirty="0" err="1">
                <a:cs typeface="Times New Roman" panose="02020603050405020304" pitchFamily="18" charset="0"/>
              </a:rPr>
              <a:t>grammar</a:t>
            </a: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501899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24B17F55-3001-4A04-88CC-BBFF33040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Planning Oral </a:t>
            </a:r>
            <a:r>
              <a:rPr lang="nl-NL" dirty="0" err="1"/>
              <a:t>exams</a:t>
            </a:r>
            <a:endParaRPr lang="nl-NL" dirty="0"/>
          </a:p>
        </p:txBody>
      </p:sp>
      <p:graphicFrame>
        <p:nvGraphicFramePr>
          <p:cNvPr id="6" name="Tabel 6">
            <a:extLst>
              <a:ext uri="{FF2B5EF4-FFF2-40B4-BE49-F238E27FC236}">
                <a16:creationId xmlns:a16="http://schemas.microsoft.com/office/drawing/2014/main" id="{D41B8905-C2DE-44ED-809D-337C6537410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2876405"/>
              </p:ext>
            </p:extLst>
          </p:nvPr>
        </p:nvGraphicFramePr>
        <p:xfrm>
          <a:off x="457200" y="1124744"/>
          <a:ext cx="8219256" cy="52915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4440">
                  <a:extLst>
                    <a:ext uri="{9D8B030D-6E8A-4147-A177-3AD203B41FA5}">
                      <a16:colId xmlns:a16="http://schemas.microsoft.com/office/drawing/2014/main" val="2411355511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597989868"/>
                    </a:ext>
                  </a:extLst>
                </a:gridCol>
                <a:gridCol w="4824536">
                  <a:extLst>
                    <a:ext uri="{9D8B030D-6E8A-4147-A177-3AD203B41FA5}">
                      <a16:colId xmlns:a16="http://schemas.microsoft.com/office/drawing/2014/main" val="1679257068"/>
                    </a:ext>
                  </a:extLst>
                </a:gridCol>
              </a:tblGrid>
              <a:tr h="389035">
                <a:tc>
                  <a:txBody>
                    <a:bodyPr/>
                    <a:lstStyle/>
                    <a:p>
                      <a:r>
                        <a:rPr lang="nl-NL" sz="1400" dirty="0"/>
                        <a:t>Week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/>
                        <a:t>DV21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450074"/>
                  </a:ext>
                </a:extLst>
              </a:tr>
              <a:tr h="547069">
                <a:tc>
                  <a:txBody>
                    <a:bodyPr/>
                    <a:lstStyle/>
                    <a:p>
                      <a:r>
                        <a:rPr lang="nl-NL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/>
                        <a:t>Ashley</a:t>
                      </a:r>
                    </a:p>
                    <a:p>
                      <a:r>
                        <a:rPr lang="nl-NL" sz="1400" dirty="0"/>
                        <a:t>Kimberly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0226186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nl-NL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/>
                        <a:t>Indy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793777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r>
                        <a:rPr lang="nl-NL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i="0" dirty="0"/>
                        <a:t>Sanne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i="0" dirty="0"/>
                        <a:t>Lars G.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933496"/>
                  </a:ext>
                </a:extLst>
              </a:tr>
              <a:tr h="777984">
                <a:tc>
                  <a:txBody>
                    <a:bodyPr/>
                    <a:lstStyle/>
                    <a:p>
                      <a:r>
                        <a:rPr lang="nl-NL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i="1" dirty="0"/>
                        <a:t>Test: </a:t>
                      </a:r>
                      <a:r>
                        <a:rPr lang="nl-NL" sz="1400" i="1" dirty="0" err="1"/>
                        <a:t>Vocab</a:t>
                      </a:r>
                      <a:r>
                        <a:rPr lang="nl-NL" sz="1400" i="1" dirty="0"/>
                        <a:t> + </a:t>
                      </a:r>
                      <a:r>
                        <a:rPr lang="nl-NL" sz="1400" i="1" dirty="0" err="1"/>
                        <a:t>Grammar</a:t>
                      </a:r>
                      <a:endParaRPr lang="nl-NL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i="0" dirty="0">
                          <a:highlight>
                            <a:srgbClr val="FFFF00"/>
                          </a:highlight>
                        </a:rPr>
                        <a:t>Lars A.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i="0" dirty="0">
                          <a:highlight>
                            <a:srgbClr val="FFFF00"/>
                          </a:highlight>
                        </a:rPr>
                        <a:t>Lara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i="0" dirty="0">
                          <a:highlight>
                            <a:srgbClr val="FFFF00"/>
                          </a:highlight>
                        </a:rPr>
                        <a:t>Esmée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280834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r>
                        <a:rPr lang="nl-NL" sz="14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/>
                        <a:t>Kevin</a:t>
                      </a:r>
                    </a:p>
                    <a:p>
                      <a:r>
                        <a:rPr lang="nl-NL" sz="1400" dirty="0"/>
                        <a:t>Roos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672866"/>
                  </a:ext>
                </a:extLst>
              </a:tr>
              <a:tr h="705976">
                <a:tc>
                  <a:txBody>
                    <a:bodyPr/>
                    <a:lstStyle/>
                    <a:p>
                      <a:r>
                        <a:rPr lang="nl-NL" sz="14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 err="1"/>
                        <a:t>Wander</a:t>
                      </a:r>
                      <a:endParaRPr lang="nl-NL" sz="1400" dirty="0"/>
                    </a:p>
                    <a:p>
                      <a:r>
                        <a:rPr lang="nl-NL" sz="1400" dirty="0" err="1"/>
                        <a:t>Zoe</a:t>
                      </a:r>
                      <a:endParaRPr lang="nl-NL" sz="1400" dirty="0"/>
                    </a:p>
                    <a:p>
                      <a:r>
                        <a:rPr lang="nl-NL" sz="1400" dirty="0"/>
                        <a:t>Iris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1623058"/>
                  </a:ext>
                </a:extLst>
              </a:tr>
              <a:tr h="389035">
                <a:tc>
                  <a:txBody>
                    <a:bodyPr/>
                    <a:lstStyle/>
                    <a:p>
                      <a:r>
                        <a:rPr lang="nl-NL" sz="14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8364488"/>
                  </a:ext>
                </a:extLst>
              </a:tr>
              <a:tr h="389035">
                <a:tc>
                  <a:txBody>
                    <a:bodyPr/>
                    <a:lstStyle/>
                    <a:p>
                      <a:r>
                        <a:rPr lang="nl-NL" sz="14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3358393"/>
                  </a:ext>
                </a:extLst>
              </a:tr>
              <a:tr h="671485">
                <a:tc>
                  <a:txBody>
                    <a:bodyPr/>
                    <a:lstStyle/>
                    <a:p>
                      <a:r>
                        <a:rPr lang="nl-NL" sz="14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i="1" dirty="0"/>
                        <a:t>Test: </a:t>
                      </a:r>
                      <a:r>
                        <a:rPr lang="nl-NL" sz="1400" i="1" dirty="0" err="1"/>
                        <a:t>Vocab</a:t>
                      </a:r>
                      <a:r>
                        <a:rPr lang="nl-NL" sz="1400" i="1" dirty="0"/>
                        <a:t> + </a:t>
                      </a:r>
                      <a:r>
                        <a:rPr lang="nl-NL" sz="1400" i="1" dirty="0" err="1"/>
                        <a:t>Grammar</a:t>
                      </a:r>
                      <a:r>
                        <a:rPr lang="nl-NL" sz="1400" i="1" dirty="0"/>
                        <a:t> + </a:t>
                      </a:r>
                      <a:r>
                        <a:rPr lang="nl-NL" sz="1400" i="1" dirty="0" err="1"/>
                        <a:t>Listening</a:t>
                      </a:r>
                      <a:endParaRPr lang="nl-NL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4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43734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56118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Past </a:t>
            </a:r>
            <a:r>
              <a:rPr lang="nl-NL" dirty="0" err="1"/>
              <a:t>Tense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0" y="1772817"/>
            <a:ext cx="3024336" cy="720080"/>
          </a:xfrm>
          <a:solidFill>
            <a:srgbClr val="FFFF66"/>
          </a:solidFill>
          <a:ln w="38100" cap="rnd">
            <a:solidFill>
              <a:schemeClr val="bg1"/>
            </a:solidFill>
          </a:ln>
        </p:spPr>
        <p:txBody>
          <a:bodyPr anchor="ctr"/>
          <a:lstStyle/>
          <a:p>
            <a:pPr marL="0" indent="0" algn="ctr">
              <a:buNone/>
            </a:pPr>
            <a:r>
              <a:rPr lang="nl-NL" b="1" dirty="0">
                <a:solidFill>
                  <a:srgbClr val="FF0000"/>
                </a:solidFill>
                <a:latin typeface="Candara" panose="020E0502030303020204" pitchFamily="34" charset="0"/>
              </a:rPr>
              <a:t>Past = Verleden</a:t>
            </a:r>
            <a:endParaRPr lang="nl-NL" dirty="0">
              <a:solidFill>
                <a:srgbClr val="FF0000"/>
              </a:solidFill>
              <a:latin typeface="Candara" panose="020E0502030303020204" pitchFamily="34" charset="0"/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92897"/>
            <a:ext cx="2583727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jdelijke aanduiding voor inhoud 2">
            <a:extLst>
              <a:ext uri="{FF2B5EF4-FFF2-40B4-BE49-F238E27FC236}">
                <a16:creationId xmlns:a16="http://schemas.microsoft.com/office/drawing/2014/main" id="{F51668AC-D4C6-4217-959C-1E514AC2B9EE}"/>
              </a:ext>
            </a:extLst>
          </p:cNvPr>
          <p:cNvSpPr txBox="1">
            <a:spLocks/>
          </p:cNvSpPr>
          <p:nvPr/>
        </p:nvSpPr>
        <p:spPr>
          <a:xfrm>
            <a:off x="3280136" y="3068960"/>
            <a:ext cx="2583727" cy="720080"/>
          </a:xfrm>
          <a:prstGeom prst="rect">
            <a:avLst/>
          </a:prstGeom>
          <a:solidFill>
            <a:srgbClr val="FFFF66"/>
          </a:solidFill>
          <a:ln w="38100" cap="rnd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Biome" panose="020B0502040204020203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bg1"/>
                </a:solidFill>
                <a:latin typeface="+mn-lt"/>
                <a:ea typeface="+mn-ea"/>
                <a:cs typeface="Biome" panose="020B0502040204020203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Biome" panose="020B0502040204020203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bg1"/>
                </a:solidFill>
                <a:latin typeface="+mn-lt"/>
                <a:ea typeface="+mn-ea"/>
                <a:cs typeface="Biome" panose="020B0502040204020203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Biome" panose="020B0502040204020203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nl-NL" b="1" dirty="0">
                <a:solidFill>
                  <a:srgbClr val="FF0000"/>
                </a:solidFill>
                <a:latin typeface="Candara" panose="020E0502030303020204" pitchFamily="34" charset="0"/>
              </a:rPr>
              <a:t>Past Simple</a:t>
            </a:r>
            <a:endParaRPr lang="nl-NL" dirty="0">
              <a:solidFill>
                <a:srgbClr val="FF0000"/>
              </a:solidFill>
              <a:latin typeface="Candara" panose="020E0502030303020204" pitchFamily="34" charset="0"/>
            </a:endParaRPr>
          </a:p>
        </p:txBody>
      </p:sp>
      <p:sp>
        <p:nvSpPr>
          <p:cNvPr id="10" name="Tijdelijke aanduiding voor inhoud 2">
            <a:extLst>
              <a:ext uri="{FF2B5EF4-FFF2-40B4-BE49-F238E27FC236}">
                <a16:creationId xmlns:a16="http://schemas.microsoft.com/office/drawing/2014/main" id="{7E1EC92E-9F89-4AB1-80DE-00C82AB0D1A2}"/>
              </a:ext>
            </a:extLst>
          </p:cNvPr>
          <p:cNvSpPr txBox="1">
            <a:spLocks/>
          </p:cNvSpPr>
          <p:nvPr/>
        </p:nvSpPr>
        <p:spPr>
          <a:xfrm>
            <a:off x="6300192" y="3068960"/>
            <a:ext cx="2583727" cy="720080"/>
          </a:xfrm>
          <a:prstGeom prst="rect">
            <a:avLst/>
          </a:prstGeom>
          <a:solidFill>
            <a:srgbClr val="FFFF66"/>
          </a:solidFill>
          <a:ln w="38100" cap="rnd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Biome" panose="020B0502040204020203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bg1"/>
                </a:solidFill>
                <a:latin typeface="+mn-lt"/>
                <a:ea typeface="+mn-ea"/>
                <a:cs typeface="Biome" panose="020B0502040204020203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Biome" panose="020B0502040204020203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bg1"/>
                </a:solidFill>
                <a:latin typeface="+mn-lt"/>
                <a:ea typeface="+mn-ea"/>
                <a:cs typeface="Biome" panose="020B0502040204020203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Biome" panose="020B0502040204020203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nl-NL" b="1" dirty="0">
                <a:solidFill>
                  <a:srgbClr val="FF0000"/>
                </a:solidFill>
                <a:latin typeface="Candara" panose="020E0502030303020204" pitchFamily="34" charset="0"/>
              </a:rPr>
              <a:t>Present Perfect</a:t>
            </a:r>
            <a:endParaRPr lang="nl-NL" dirty="0">
              <a:solidFill>
                <a:srgbClr val="FF0000"/>
              </a:solidFill>
              <a:latin typeface="Candara" panose="020E0502030303020204" pitchFamily="34" charset="0"/>
            </a:endParaRPr>
          </a:p>
        </p:txBody>
      </p:sp>
      <p:sp>
        <p:nvSpPr>
          <p:cNvPr id="5" name="Pijl: rechts 4">
            <a:extLst>
              <a:ext uri="{FF2B5EF4-FFF2-40B4-BE49-F238E27FC236}">
                <a16:creationId xmlns:a16="http://schemas.microsoft.com/office/drawing/2014/main" id="{9F31D020-664D-42E7-B4A3-3CCB10401B5E}"/>
              </a:ext>
            </a:extLst>
          </p:cNvPr>
          <p:cNvSpPr/>
          <p:nvPr/>
        </p:nvSpPr>
        <p:spPr>
          <a:xfrm rot="7390547">
            <a:off x="4508512" y="2430536"/>
            <a:ext cx="576064" cy="504055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Pijl: rechts 10">
            <a:extLst>
              <a:ext uri="{FF2B5EF4-FFF2-40B4-BE49-F238E27FC236}">
                <a16:creationId xmlns:a16="http://schemas.microsoft.com/office/drawing/2014/main" id="{85099CF2-27AE-4DEB-BB10-6C4242771BBC}"/>
              </a:ext>
            </a:extLst>
          </p:cNvPr>
          <p:cNvSpPr/>
          <p:nvPr/>
        </p:nvSpPr>
        <p:spPr>
          <a:xfrm rot="2973652">
            <a:off x="7118902" y="2434238"/>
            <a:ext cx="576064" cy="504055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Tijdelijke aanduiding voor inhoud 2">
            <a:extLst>
              <a:ext uri="{FF2B5EF4-FFF2-40B4-BE49-F238E27FC236}">
                <a16:creationId xmlns:a16="http://schemas.microsoft.com/office/drawing/2014/main" id="{98D66E58-8A1F-4F2E-AD32-6A8D3ABCE2CD}"/>
              </a:ext>
            </a:extLst>
          </p:cNvPr>
          <p:cNvSpPr txBox="1">
            <a:spLocks/>
          </p:cNvSpPr>
          <p:nvPr/>
        </p:nvSpPr>
        <p:spPr>
          <a:xfrm>
            <a:off x="3280136" y="4005063"/>
            <a:ext cx="2583727" cy="720080"/>
          </a:xfrm>
          <a:prstGeom prst="rect">
            <a:avLst/>
          </a:prstGeom>
          <a:solidFill>
            <a:srgbClr val="FFFF66"/>
          </a:solidFill>
          <a:ln w="38100" cap="rnd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Biome" panose="020B0502040204020203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bg1"/>
                </a:solidFill>
                <a:latin typeface="+mn-lt"/>
                <a:ea typeface="+mn-ea"/>
                <a:cs typeface="Biome" panose="020B0502040204020203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Biome" panose="020B0502040204020203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bg1"/>
                </a:solidFill>
                <a:latin typeface="+mn-lt"/>
                <a:ea typeface="+mn-ea"/>
                <a:cs typeface="Biome" panose="020B0502040204020203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Biome" panose="020B0502040204020203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nl-NL" b="1" dirty="0">
                <a:solidFill>
                  <a:srgbClr val="FF0000"/>
                </a:solidFill>
                <a:latin typeface="Candara" panose="020E0502030303020204" pitchFamily="34" charset="0"/>
              </a:rPr>
              <a:t>Je weet wanneer</a:t>
            </a:r>
            <a:endParaRPr lang="nl-NL" dirty="0">
              <a:solidFill>
                <a:srgbClr val="FF0000"/>
              </a:solidFill>
              <a:latin typeface="Candara" panose="020E0502030303020204" pitchFamily="34" charset="0"/>
            </a:endParaRPr>
          </a:p>
        </p:txBody>
      </p:sp>
      <p:sp>
        <p:nvSpPr>
          <p:cNvPr id="13" name="Tijdelijke aanduiding voor inhoud 2">
            <a:extLst>
              <a:ext uri="{FF2B5EF4-FFF2-40B4-BE49-F238E27FC236}">
                <a16:creationId xmlns:a16="http://schemas.microsoft.com/office/drawing/2014/main" id="{0499CB24-9473-417E-818A-86C1BE52DAFC}"/>
              </a:ext>
            </a:extLst>
          </p:cNvPr>
          <p:cNvSpPr txBox="1">
            <a:spLocks/>
          </p:cNvSpPr>
          <p:nvPr/>
        </p:nvSpPr>
        <p:spPr>
          <a:xfrm>
            <a:off x="6300192" y="4005063"/>
            <a:ext cx="2583727" cy="720080"/>
          </a:xfrm>
          <a:prstGeom prst="rect">
            <a:avLst/>
          </a:prstGeom>
          <a:solidFill>
            <a:srgbClr val="FFFF66"/>
          </a:solidFill>
          <a:ln w="38100" cap="rnd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Biome" panose="020B0502040204020203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bg1"/>
                </a:solidFill>
                <a:latin typeface="+mn-lt"/>
                <a:ea typeface="+mn-ea"/>
                <a:cs typeface="Biome" panose="020B0502040204020203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Biome" panose="020B0502040204020203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bg1"/>
                </a:solidFill>
                <a:latin typeface="+mn-lt"/>
                <a:ea typeface="+mn-ea"/>
                <a:cs typeface="Biome" panose="020B0502040204020203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Biome" panose="020B0502040204020203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nl-NL" b="1" dirty="0">
                <a:solidFill>
                  <a:srgbClr val="FF0000"/>
                </a:solidFill>
                <a:latin typeface="Candara" panose="020E0502030303020204" pitchFamily="34" charset="0"/>
              </a:rPr>
              <a:t>Je weet niet wanneer</a:t>
            </a:r>
            <a:endParaRPr lang="nl-NL" dirty="0">
              <a:solidFill>
                <a:srgbClr val="FF0000"/>
              </a:solidFill>
              <a:latin typeface="Candara" panose="020E0502030303020204" pitchFamily="34" charset="0"/>
            </a:endParaRPr>
          </a:p>
        </p:txBody>
      </p:sp>
      <p:sp>
        <p:nvSpPr>
          <p:cNvPr id="14" name="Tijdelijke aanduiding voor inhoud 2">
            <a:extLst>
              <a:ext uri="{FF2B5EF4-FFF2-40B4-BE49-F238E27FC236}">
                <a16:creationId xmlns:a16="http://schemas.microsoft.com/office/drawing/2014/main" id="{39DF4149-1736-48EF-A249-A07547CB2EC7}"/>
              </a:ext>
            </a:extLst>
          </p:cNvPr>
          <p:cNvSpPr txBox="1">
            <a:spLocks/>
          </p:cNvSpPr>
          <p:nvPr/>
        </p:nvSpPr>
        <p:spPr>
          <a:xfrm>
            <a:off x="3280135" y="4941166"/>
            <a:ext cx="2583727" cy="720080"/>
          </a:xfrm>
          <a:prstGeom prst="rect">
            <a:avLst/>
          </a:prstGeom>
          <a:solidFill>
            <a:srgbClr val="FFFF66"/>
          </a:solidFill>
          <a:ln w="38100" cap="rnd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Biome" panose="020B0502040204020203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bg1"/>
                </a:solidFill>
                <a:latin typeface="+mn-lt"/>
                <a:ea typeface="+mn-ea"/>
                <a:cs typeface="Biome" panose="020B0502040204020203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Biome" panose="020B0502040204020203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bg1"/>
                </a:solidFill>
                <a:latin typeface="+mn-lt"/>
                <a:ea typeface="+mn-ea"/>
                <a:cs typeface="Biome" panose="020B0502040204020203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Biome" panose="020B0502040204020203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nl-NL" b="1" dirty="0">
                <a:solidFill>
                  <a:srgbClr val="FF0000"/>
                </a:solidFill>
                <a:latin typeface="Candara" panose="020E0502030303020204" pitchFamily="34" charset="0"/>
              </a:rPr>
              <a:t>I </a:t>
            </a:r>
            <a:r>
              <a:rPr lang="nl-NL" b="1" dirty="0" err="1">
                <a:solidFill>
                  <a:srgbClr val="FF0000"/>
                </a:solidFill>
                <a:latin typeface="Candara" panose="020E0502030303020204" pitchFamily="34" charset="0"/>
              </a:rPr>
              <a:t>worked</a:t>
            </a:r>
            <a:endParaRPr lang="nl-NL" dirty="0">
              <a:solidFill>
                <a:srgbClr val="FF0000"/>
              </a:solidFill>
              <a:latin typeface="Candara" panose="020E0502030303020204" pitchFamily="34" charset="0"/>
            </a:endParaRPr>
          </a:p>
        </p:txBody>
      </p:sp>
      <p:sp>
        <p:nvSpPr>
          <p:cNvPr id="15" name="Tijdelijke aanduiding voor inhoud 2">
            <a:extLst>
              <a:ext uri="{FF2B5EF4-FFF2-40B4-BE49-F238E27FC236}">
                <a16:creationId xmlns:a16="http://schemas.microsoft.com/office/drawing/2014/main" id="{1959974C-E16D-43E5-9082-305A3C45D344}"/>
              </a:ext>
            </a:extLst>
          </p:cNvPr>
          <p:cNvSpPr txBox="1">
            <a:spLocks/>
          </p:cNvSpPr>
          <p:nvPr/>
        </p:nvSpPr>
        <p:spPr>
          <a:xfrm>
            <a:off x="6300192" y="4941166"/>
            <a:ext cx="2583727" cy="720080"/>
          </a:xfrm>
          <a:prstGeom prst="rect">
            <a:avLst/>
          </a:prstGeom>
          <a:solidFill>
            <a:srgbClr val="FFFF66"/>
          </a:solidFill>
          <a:ln w="38100" cap="rnd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Biome" panose="020B0502040204020203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bg1"/>
                </a:solidFill>
                <a:latin typeface="+mn-lt"/>
                <a:ea typeface="+mn-ea"/>
                <a:cs typeface="Biome" panose="020B0502040204020203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Biome" panose="020B0502040204020203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bg1"/>
                </a:solidFill>
                <a:latin typeface="+mn-lt"/>
                <a:ea typeface="+mn-ea"/>
                <a:cs typeface="Biome" panose="020B0502040204020203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Biome" panose="020B0502040204020203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nl-NL" b="1" dirty="0">
                <a:solidFill>
                  <a:srgbClr val="FF0000"/>
                </a:solidFill>
                <a:latin typeface="Candara" panose="020E0502030303020204" pitchFamily="34" charset="0"/>
              </a:rPr>
              <a:t>I have </a:t>
            </a:r>
            <a:r>
              <a:rPr lang="nl-NL" b="1" dirty="0" err="1">
                <a:solidFill>
                  <a:srgbClr val="FF0000"/>
                </a:solidFill>
                <a:latin typeface="Candara" panose="020E0502030303020204" pitchFamily="34" charset="0"/>
              </a:rPr>
              <a:t>worked</a:t>
            </a:r>
            <a:endParaRPr lang="nl-NL" dirty="0">
              <a:solidFill>
                <a:srgbClr val="FF0000"/>
              </a:solidFill>
              <a:latin typeface="Candara" panose="020E0502030303020204" pitchFamily="34" charset="0"/>
            </a:endParaRPr>
          </a:p>
        </p:txBody>
      </p:sp>
      <p:sp>
        <p:nvSpPr>
          <p:cNvPr id="16" name="Tijdelijke aanduiding voor inhoud 2">
            <a:extLst>
              <a:ext uri="{FF2B5EF4-FFF2-40B4-BE49-F238E27FC236}">
                <a16:creationId xmlns:a16="http://schemas.microsoft.com/office/drawing/2014/main" id="{72E580C5-43DB-4198-BF0E-B52389D2B1FC}"/>
              </a:ext>
            </a:extLst>
          </p:cNvPr>
          <p:cNvSpPr txBox="1">
            <a:spLocks/>
          </p:cNvSpPr>
          <p:nvPr/>
        </p:nvSpPr>
        <p:spPr>
          <a:xfrm>
            <a:off x="3280134" y="5877269"/>
            <a:ext cx="2583727" cy="720080"/>
          </a:xfrm>
          <a:prstGeom prst="rect">
            <a:avLst/>
          </a:prstGeom>
          <a:solidFill>
            <a:srgbClr val="FFFF66"/>
          </a:solidFill>
          <a:ln w="38100" cap="rnd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Biome" panose="020B0502040204020203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bg1"/>
                </a:solidFill>
                <a:latin typeface="+mn-lt"/>
                <a:ea typeface="+mn-ea"/>
                <a:cs typeface="Biome" panose="020B0502040204020203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Biome" panose="020B0502040204020203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bg1"/>
                </a:solidFill>
                <a:latin typeface="+mn-lt"/>
                <a:ea typeface="+mn-ea"/>
                <a:cs typeface="Biome" panose="020B0502040204020203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Biome" panose="020B0502040204020203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nl-NL" b="1" dirty="0">
                <a:solidFill>
                  <a:srgbClr val="00B050"/>
                </a:solidFill>
                <a:latin typeface="Candara" panose="020E0502030303020204" pitchFamily="34" charset="0"/>
              </a:rPr>
              <a:t>Ik werkte</a:t>
            </a:r>
            <a:endParaRPr lang="nl-NL" dirty="0">
              <a:solidFill>
                <a:srgbClr val="00B050"/>
              </a:solidFill>
              <a:latin typeface="Candara" panose="020E0502030303020204" pitchFamily="34" charset="0"/>
            </a:endParaRPr>
          </a:p>
        </p:txBody>
      </p:sp>
      <p:sp>
        <p:nvSpPr>
          <p:cNvPr id="17" name="Tijdelijke aanduiding voor inhoud 2">
            <a:extLst>
              <a:ext uri="{FF2B5EF4-FFF2-40B4-BE49-F238E27FC236}">
                <a16:creationId xmlns:a16="http://schemas.microsoft.com/office/drawing/2014/main" id="{5AC0ED95-1048-44F1-8A6D-5679A28EF93C}"/>
              </a:ext>
            </a:extLst>
          </p:cNvPr>
          <p:cNvSpPr txBox="1">
            <a:spLocks/>
          </p:cNvSpPr>
          <p:nvPr/>
        </p:nvSpPr>
        <p:spPr>
          <a:xfrm>
            <a:off x="6300192" y="5877269"/>
            <a:ext cx="2583727" cy="720080"/>
          </a:xfrm>
          <a:prstGeom prst="rect">
            <a:avLst/>
          </a:prstGeom>
          <a:solidFill>
            <a:srgbClr val="FFFF66"/>
          </a:solidFill>
          <a:ln w="38100" cap="rnd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Biome" panose="020B0502040204020203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bg1"/>
                </a:solidFill>
                <a:latin typeface="+mn-lt"/>
                <a:ea typeface="+mn-ea"/>
                <a:cs typeface="Biome" panose="020B0502040204020203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Biome" panose="020B0502040204020203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bg1"/>
                </a:solidFill>
                <a:latin typeface="+mn-lt"/>
                <a:ea typeface="+mn-ea"/>
                <a:cs typeface="Biome" panose="020B0502040204020203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Biome" panose="020B0502040204020203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nl-NL" b="1" dirty="0">
                <a:solidFill>
                  <a:srgbClr val="00B050"/>
                </a:solidFill>
                <a:latin typeface="Candara" panose="020E0502030303020204" pitchFamily="34" charset="0"/>
              </a:rPr>
              <a:t>Ik heb gewerkt</a:t>
            </a:r>
            <a:endParaRPr lang="nl-NL" dirty="0">
              <a:solidFill>
                <a:srgbClr val="00B050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9874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Grammar: </a:t>
            </a:r>
            <a:r>
              <a:rPr lang="en-GB" dirty="0" err="1"/>
              <a:t>Woordvolgorde</a:t>
            </a:r>
            <a:r>
              <a:rPr lang="en-GB" dirty="0"/>
              <a:t> 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431506" y="1412776"/>
            <a:ext cx="8229600" cy="5112568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7" name="Tabel 6"/>
          <p:cNvGraphicFramePr>
            <a:graphicFrameLocks noGrp="1"/>
          </p:cNvGraphicFramePr>
          <p:nvPr/>
        </p:nvGraphicFramePr>
        <p:xfrm>
          <a:off x="467544" y="1484784"/>
          <a:ext cx="8198840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9768">
                  <a:extLst>
                    <a:ext uri="{9D8B030D-6E8A-4147-A177-3AD203B41FA5}">
                      <a16:colId xmlns:a16="http://schemas.microsoft.com/office/drawing/2014/main" val="4263616656"/>
                    </a:ext>
                  </a:extLst>
                </a:gridCol>
                <a:gridCol w="1639768">
                  <a:extLst>
                    <a:ext uri="{9D8B030D-6E8A-4147-A177-3AD203B41FA5}">
                      <a16:colId xmlns:a16="http://schemas.microsoft.com/office/drawing/2014/main" val="3683582263"/>
                    </a:ext>
                  </a:extLst>
                </a:gridCol>
                <a:gridCol w="1639768">
                  <a:extLst>
                    <a:ext uri="{9D8B030D-6E8A-4147-A177-3AD203B41FA5}">
                      <a16:colId xmlns:a16="http://schemas.microsoft.com/office/drawing/2014/main" val="2314678084"/>
                    </a:ext>
                  </a:extLst>
                </a:gridCol>
                <a:gridCol w="1639768">
                  <a:extLst>
                    <a:ext uri="{9D8B030D-6E8A-4147-A177-3AD203B41FA5}">
                      <a16:colId xmlns:a16="http://schemas.microsoft.com/office/drawing/2014/main" val="3846912533"/>
                    </a:ext>
                  </a:extLst>
                </a:gridCol>
                <a:gridCol w="1639768">
                  <a:extLst>
                    <a:ext uri="{9D8B030D-6E8A-4147-A177-3AD203B41FA5}">
                      <a16:colId xmlns:a16="http://schemas.microsoft.com/office/drawing/2014/main" val="3056751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err="1"/>
                        <a:t>Onderwerp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err="1"/>
                        <a:t>Werkwoordelijk</a:t>
                      </a:r>
                      <a:r>
                        <a:rPr lang="en-GB" sz="1700" dirty="0"/>
                        <a:t> </a:t>
                      </a:r>
                      <a:r>
                        <a:rPr lang="en-GB" sz="1700" dirty="0" err="1"/>
                        <a:t>gezegde</a:t>
                      </a:r>
                      <a:endParaRPr lang="en-GB" sz="1700" dirty="0"/>
                    </a:p>
                    <a:p>
                      <a:r>
                        <a:rPr lang="en-GB" sz="1700" i="1" dirty="0"/>
                        <a:t>(</a:t>
                      </a:r>
                      <a:r>
                        <a:rPr lang="en-GB" sz="1700" i="1" dirty="0" err="1"/>
                        <a:t>Ook</a:t>
                      </a:r>
                      <a:r>
                        <a:rPr lang="en-GB" sz="1700" i="1" dirty="0"/>
                        <a:t> PV</a:t>
                      </a:r>
                      <a:r>
                        <a:rPr lang="en-GB" sz="1700" i="1" baseline="0" dirty="0"/>
                        <a:t> </a:t>
                      </a:r>
                      <a:r>
                        <a:rPr lang="en-GB" sz="1700" i="1" baseline="0" dirty="0" err="1"/>
                        <a:t>dus</a:t>
                      </a:r>
                      <a:r>
                        <a:rPr lang="en-GB" sz="1700" i="1" baseline="0" dirty="0"/>
                        <a:t>)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Lijdend</a:t>
                      </a:r>
                      <a:r>
                        <a:rPr lang="en-GB" baseline="0" dirty="0"/>
                        <a:t> </a:t>
                      </a:r>
                      <a:r>
                        <a:rPr lang="en-GB" baseline="0" dirty="0" err="1"/>
                        <a:t>en</a:t>
                      </a:r>
                      <a:r>
                        <a:rPr lang="en-GB" baseline="0" dirty="0"/>
                        <a:t>/of </a:t>
                      </a:r>
                      <a:r>
                        <a:rPr lang="en-GB" baseline="0" dirty="0" err="1"/>
                        <a:t>meewerkend</a:t>
                      </a:r>
                      <a:r>
                        <a:rPr lang="en-GB" baseline="0" dirty="0"/>
                        <a:t> </a:t>
                      </a:r>
                      <a:r>
                        <a:rPr lang="en-GB" baseline="0" dirty="0" err="1"/>
                        <a:t>voorwerp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Bijwoordelijke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bepaling</a:t>
                      </a:r>
                      <a:r>
                        <a:rPr lang="en-GB" dirty="0"/>
                        <a:t>:</a:t>
                      </a:r>
                    </a:p>
                    <a:p>
                      <a:r>
                        <a:rPr lang="en-GB" dirty="0" err="1"/>
                        <a:t>Waar</a:t>
                      </a:r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Bijwoordelijke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bepaling</a:t>
                      </a:r>
                      <a:r>
                        <a:rPr lang="en-GB" dirty="0"/>
                        <a:t>:</a:t>
                      </a:r>
                    </a:p>
                    <a:p>
                      <a:r>
                        <a:rPr lang="en-GB" dirty="0" err="1"/>
                        <a:t>Wanneer</a:t>
                      </a:r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65142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err="1"/>
                        <a:t>Wie</a:t>
                      </a:r>
                      <a:r>
                        <a:rPr lang="en-GB" sz="1800" dirty="0"/>
                        <a:t> of </a:t>
                      </a:r>
                      <a:r>
                        <a:rPr lang="en-GB" sz="1800" dirty="0" err="1"/>
                        <a:t>wat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i="0" dirty="0" err="1"/>
                        <a:t>Alle</a:t>
                      </a:r>
                      <a:r>
                        <a:rPr lang="en-GB" sz="1800" i="0" baseline="0" dirty="0"/>
                        <a:t> </a:t>
                      </a:r>
                      <a:r>
                        <a:rPr lang="en-GB" sz="1800" i="0" baseline="0" dirty="0" err="1"/>
                        <a:t>ww</a:t>
                      </a:r>
                      <a:r>
                        <a:rPr lang="en-GB" sz="1800" i="0" baseline="0" dirty="0"/>
                        <a:t> in de </a:t>
                      </a:r>
                      <a:r>
                        <a:rPr lang="en-GB" sz="1800" i="0" baseline="0" dirty="0" err="1"/>
                        <a:t>zin</a:t>
                      </a:r>
                      <a:r>
                        <a:rPr lang="en-GB" sz="1800" i="0" baseline="0" dirty="0"/>
                        <a:t>.</a:t>
                      </a:r>
                      <a:endParaRPr lang="en-GB" sz="18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Wie of wat + WW + OND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err="1"/>
                        <a:t>Plaats</a:t>
                      </a:r>
                      <a:endParaRPr lang="en-GB" sz="18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err="1"/>
                        <a:t>Tijd</a:t>
                      </a:r>
                      <a:endParaRPr lang="en-GB" sz="18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10193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err="1"/>
                        <a:t>Wie</a:t>
                      </a:r>
                      <a:r>
                        <a:rPr lang="en-GB" b="1" dirty="0"/>
                        <a:t>/ </a:t>
                      </a:r>
                      <a:r>
                        <a:rPr lang="en-GB" b="1" dirty="0" err="1"/>
                        <a:t>wat</a:t>
                      </a:r>
                      <a:r>
                        <a:rPr lang="en-GB" b="1" dirty="0"/>
                        <a:t> 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doet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wat</a:t>
                      </a:r>
                      <a:r>
                        <a:rPr lang="en-GB" dirty="0"/>
                        <a:t> in de </a:t>
                      </a:r>
                      <a:r>
                        <a:rPr lang="en-GB" dirty="0" err="1"/>
                        <a:t>zin</a:t>
                      </a:r>
                      <a:r>
                        <a:rPr lang="en-GB" baseline="0" dirty="0"/>
                        <a:t> </a:t>
                      </a:r>
                      <a:r>
                        <a:rPr lang="en-GB" dirty="0" err="1"/>
                        <a:t>gebeurd</a:t>
                      </a:r>
                      <a:r>
                        <a:rPr lang="en-GB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err="1"/>
                        <a:t>Wat</a:t>
                      </a:r>
                      <a:r>
                        <a:rPr lang="en-GB" b="1" dirty="0"/>
                        <a:t> </a:t>
                      </a:r>
                      <a:r>
                        <a:rPr lang="en-GB" dirty="0" err="1"/>
                        <a:t>doet</a:t>
                      </a:r>
                      <a:r>
                        <a:rPr lang="en-GB" dirty="0"/>
                        <a:t> het </a:t>
                      </a:r>
                      <a:r>
                        <a:rPr lang="en-GB" dirty="0" err="1"/>
                        <a:t>onderwerp</a:t>
                      </a:r>
                      <a:r>
                        <a:rPr lang="en-GB" dirty="0"/>
                        <a:t>?</a:t>
                      </a:r>
                    </a:p>
                    <a:p>
                      <a:endParaRPr lang="en-GB" sz="18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Wie/ wat </a:t>
                      </a:r>
                      <a:r>
                        <a:rPr lang="en-GB" dirty="0"/>
                        <a:t>+ WW + OND?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err="1"/>
                        <a:t>Waar</a:t>
                      </a:r>
                      <a:r>
                        <a:rPr lang="en-GB" b="1" dirty="0"/>
                        <a:t> </a:t>
                      </a:r>
                      <a:r>
                        <a:rPr lang="en-GB" dirty="0" err="1"/>
                        <a:t>gebeurt</a:t>
                      </a:r>
                      <a:r>
                        <a:rPr lang="en-GB" dirty="0"/>
                        <a:t> het?</a:t>
                      </a:r>
                      <a:endParaRPr lang="en-GB" sz="18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err="1"/>
                        <a:t>Wanneer</a:t>
                      </a:r>
                      <a:r>
                        <a:rPr lang="en-GB" b="1" dirty="0"/>
                        <a:t> </a:t>
                      </a:r>
                      <a:r>
                        <a:rPr lang="en-GB" dirty="0" err="1"/>
                        <a:t>gebeurt</a:t>
                      </a:r>
                      <a:r>
                        <a:rPr lang="en-GB" dirty="0"/>
                        <a:t> het?</a:t>
                      </a:r>
                    </a:p>
                    <a:p>
                      <a:endParaRPr lang="en-GB" sz="18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8" name="Tabel 7"/>
          <p:cNvGraphicFramePr>
            <a:graphicFrameLocks noGrp="1"/>
          </p:cNvGraphicFramePr>
          <p:nvPr/>
        </p:nvGraphicFramePr>
        <p:xfrm>
          <a:off x="467544" y="4149080"/>
          <a:ext cx="8229600" cy="1483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45920">
                  <a:extLst>
                    <a:ext uri="{9D8B030D-6E8A-4147-A177-3AD203B41FA5}">
                      <a16:colId xmlns:a16="http://schemas.microsoft.com/office/drawing/2014/main" val="4256425106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3388913936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3280489743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982299246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2608220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I</a:t>
                      </a:r>
                      <a:endParaRPr lang="en-GB" b="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need</a:t>
                      </a:r>
                      <a:endParaRPr lang="en-GB" b="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a phone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in my hand</a:t>
                      </a:r>
                      <a:endParaRPr lang="en-GB" b="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now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60387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90780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The girl</a:t>
                      </a:r>
                      <a:endParaRPr lang="en-GB" b="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is eating</a:t>
                      </a:r>
                      <a:endParaRPr lang="en-GB" b="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a cake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in the garden</a:t>
                      </a:r>
                      <a:endParaRPr lang="en-GB" b="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as we speak.</a:t>
                      </a:r>
                      <a:endParaRPr lang="en-GB" b="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00661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4023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8011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Self study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4A94F21-798B-4327-923E-C46000491D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340768"/>
            <a:ext cx="8229600" cy="5112568"/>
          </a:xfrm>
        </p:spPr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 err="1"/>
              <a:t>Work</a:t>
            </a:r>
            <a:endParaRPr lang="nl-NL" b="1" dirty="0"/>
          </a:p>
          <a:p>
            <a:r>
              <a:rPr lang="nl-NL" dirty="0" err="1"/>
              <a:t>Writing</a:t>
            </a:r>
            <a:r>
              <a:rPr lang="nl-NL" dirty="0"/>
              <a:t> </a:t>
            </a:r>
            <a:r>
              <a:rPr lang="nl-NL" dirty="0" err="1"/>
              <a:t>assignment</a:t>
            </a:r>
            <a:r>
              <a:rPr lang="nl-NL" dirty="0"/>
              <a:t> </a:t>
            </a:r>
            <a:r>
              <a:rPr lang="nl-NL" dirty="0" err="1"/>
              <a:t>from</a:t>
            </a:r>
            <a:r>
              <a:rPr lang="nl-NL" dirty="0"/>
              <a:t> Word order </a:t>
            </a:r>
            <a:r>
              <a:rPr lang="nl-NL" dirty="0" err="1"/>
              <a:t>work</a:t>
            </a:r>
            <a:r>
              <a:rPr lang="nl-NL" dirty="0"/>
              <a:t> sheet</a:t>
            </a:r>
          </a:p>
          <a:p>
            <a:r>
              <a:rPr lang="nl-NL" dirty="0" err="1"/>
              <a:t>Assignments</a:t>
            </a:r>
            <a:r>
              <a:rPr lang="nl-NL" dirty="0"/>
              <a:t> </a:t>
            </a:r>
            <a:r>
              <a:rPr lang="nl-NL" dirty="0" err="1"/>
              <a:t>from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book</a:t>
            </a:r>
            <a:endParaRPr lang="nl-NL" dirty="0"/>
          </a:p>
          <a:p>
            <a:endParaRPr lang="nl-NL" dirty="0"/>
          </a:p>
          <a:p>
            <a:pPr marL="0" indent="0">
              <a:buNone/>
            </a:pPr>
            <a:r>
              <a:rPr lang="nl-NL" b="1" dirty="0" err="1"/>
              <a:t>Answers</a:t>
            </a:r>
            <a:endParaRPr lang="nl-NL" b="1" dirty="0"/>
          </a:p>
          <a:p>
            <a:r>
              <a:rPr lang="nl-NL" dirty="0" err="1"/>
              <a:t>Tomorrow</a:t>
            </a:r>
            <a:r>
              <a:rPr lang="nl-NL" dirty="0"/>
              <a:t> </a:t>
            </a:r>
            <a:r>
              <a:rPr lang="nl-NL" dirty="0" err="1"/>
              <a:t>answers</a:t>
            </a:r>
            <a:r>
              <a:rPr lang="nl-NL" dirty="0"/>
              <a:t> online in wikiwijs</a:t>
            </a:r>
          </a:p>
          <a:p>
            <a:r>
              <a:rPr lang="nl-NL" dirty="0" err="1"/>
              <a:t>Tomorrow</a:t>
            </a:r>
            <a:r>
              <a:rPr lang="nl-NL" dirty="0"/>
              <a:t> question </a:t>
            </a:r>
            <a:r>
              <a:rPr lang="nl-NL" dirty="0" err="1"/>
              <a:t>hour</a:t>
            </a:r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16016" y="2564904"/>
            <a:ext cx="3822576" cy="3822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436615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2591</TotalTime>
  <Words>361</Words>
  <Application>Microsoft Office PowerPoint</Application>
  <PresentationFormat>Diavoorstelling (4:3)</PresentationFormat>
  <Paragraphs>111</Paragraphs>
  <Slides>6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Candara</vt:lpstr>
      <vt:lpstr>Kantoorthema</vt:lpstr>
      <vt:lpstr>Timeline</vt:lpstr>
      <vt:lpstr>Planning Test Unit 2</vt:lpstr>
      <vt:lpstr>Planning Oral exams</vt:lpstr>
      <vt:lpstr>Past Tense</vt:lpstr>
      <vt:lpstr>Grammar: Woordvolgorde </vt:lpstr>
      <vt:lpstr>Self study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E.A.M. Kuindersma</dc:creator>
  <cp:lastModifiedBy>Ellen Kuindersma</cp:lastModifiedBy>
  <cp:revision>124</cp:revision>
  <dcterms:created xsi:type="dcterms:W3CDTF">2014-08-28T16:41:32Z</dcterms:created>
  <dcterms:modified xsi:type="dcterms:W3CDTF">2021-03-10T09:39:54Z</dcterms:modified>
</cp:coreProperties>
</file>