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9" r:id="rId1"/>
  </p:sldMasterIdLst>
  <p:sldIdLst>
    <p:sldId id="257" r:id="rId2"/>
    <p:sldId id="258" r:id="rId3"/>
    <p:sldId id="256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3" d="100"/>
          <a:sy n="63" d="100"/>
        </p:scale>
        <p:origin x="84" y="13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16426466"/>
      </p:ext>
    </p:extLst>
  </p:cSld>
  <p:clrMapOvr>
    <a:masterClrMapping/>
  </p:clrMapOvr>
  <p:hf sldNum="0"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2694055"/>
      </p:ext>
    </p:extLst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298503094"/>
      </p:ext>
    </p:extLst>
  </p:cSld>
  <p:clrMapOvr>
    <a:masterClrMapping/>
  </p:clrMapOvr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3944961"/>
      </p:ext>
    </p:extLst>
  </p:cSld>
  <p:clrMapOvr>
    <a:masterClrMapping/>
  </p:clrMapOvr>
  <p:hf sldNum="0"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227178990"/>
      </p:ext>
    </p:extLst>
  </p:cSld>
  <p:clrMapOvr>
    <a:masterClrMapping/>
  </p:clrMapOvr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85425462"/>
      </p:ext>
    </p:extLst>
  </p:cSld>
  <p:clrMapOvr>
    <a:masterClrMapping/>
  </p:clrMapOvr>
  <p:hf sldNum="0" hdr="0" ftr="0" dt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4946623"/>
      </p:ext>
    </p:extLst>
  </p:cSld>
  <p:clrMapOvr>
    <a:masterClrMapping/>
  </p:clrMapOvr>
  <p:hf sldNum="0" hdr="0" ftr="0" dt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26703174"/>
      </p:ext>
    </p:extLst>
  </p:cSld>
  <p:clrMapOvr>
    <a:masterClrMapping/>
  </p:clrMapOvr>
  <p:hf sldNum="0" hdr="0" ftr="0" dt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9194121"/>
      </p:ext>
    </p:extLst>
  </p:cSld>
  <p:clrMapOvr>
    <a:masterClrMapping/>
  </p:clrMapOvr>
  <p:hf sldNum="0" hdr="0" ftr="0" dt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23337929"/>
      </p:ext>
    </p:extLst>
  </p:cSld>
  <p:clrMapOvr>
    <a:masterClrMapping/>
  </p:clrMapOvr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67342739"/>
      </p:ext>
    </p:extLst>
  </p:cSld>
  <p:clrMapOvr>
    <a:masterClrMapping/>
  </p:clrMapOvr>
  <p:hf sldNum="0" hdr="0" ftr="0" dt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59495184"/>
      </p:ext>
    </p:extLst>
  </p:cSld>
  <p:clrMapOvr>
    <a:masterClrMapping/>
  </p:clrMapOvr>
  <p:hf sldNum="0" hdr="0" ftr="0" dt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2339102"/>
      </p:ext>
    </p:extLst>
  </p:cSld>
  <p:clrMapOvr>
    <a:masterClrMapping/>
  </p:clrMapOvr>
  <p:hf sldNum="0" hdr="0" ftr="0" dt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98240271"/>
      </p:ext>
    </p:extLst>
  </p:cSld>
  <p:clrMapOvr>
    <a:masterClrMapping/>
  </p:clrMapOvr>
  <p:hf sldNum="0" hdr="0" ftr="0" dt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4989817"/>
      </p:ext>
    </p:extLst>
  </p:cSld>
  <p:clrMapOvr>
    <a:masterClrMapping/>
  </p:clrMapOvr>
  <p:hf sldNum="0" hdr="0" ftr="0" dt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38529111"/>
      </p:ext>
    </p:extLst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6CB39B-5F4C-4A7E-9BE3-AAFD45576D16}" type="datetime2">
              <a:rPr lang="en-US" smtClean="0"/>
              <a:t>Tuesday, November 16, 2021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/>
              <a:t>Sample Footer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DBA1B0FB-D917-4C8C-928F-313BD683BF39}" type="slidenum">
              <a:rPr lang="en-US" smtClean="0"/>
              <a:pPr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1632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0" r:id="rId1"/>
    <p:sldLayoutId id="2147483701" r:id="rId2"/>
    <p:sldLayoutId id="2147483702" r:id="rId3"/>
    <p:sldLayoutId id="2147483703" r:id="rId4"/>
    <p:sldLayoutId id="2147483704" r:id="rId5"/>
    <p:sldLayoutId id="2147483705" r:id="rId6"/>
    <p:sldLayoutId id="2147483706" r:id="rId7"/>
    <p:sldLayoutId id="2147483707" r:id="rId8"/>
    <p:sldLayoutId id="2147483708" r:id="rId9"/>
    <p:sldLayoutId id="2147483709" r:id="rId10"/>
    <p:sldLayoutId id="2147483710" r:id="rId11"/>
    <p:sldLayoutId id="2147483711" r:id="rId12"/>
    <p:sldLayoutId id="2147483712" r:id="rId13"/>
    <p:sldLayoutId id="2147483713" r:id="rId14"/>
    <p:sldLayoutId id="2147483714" r:id="rId15"/>
    <p:sldLayoutId id="2147483715" r:id="rId16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youtube.com/watch?v=PGGToYF2HUo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7D71B1F-6FA5-4112-8156-275BA7A9527B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663971" y="4011214"/>
            <a:ext cx="8288032" cy="1096648"/>
          </a:xfrm>
        </p:spPr>
        <p:txBody>
          <a:bodyPr>
            <a:normAutofit/>
          </a:bodyPr>
          <a:lstStyle/>
          <a:p>
            <a:pPr algn="l"/>
            <a:r>
              <a:rPr lang="nl-NL" sz="4800" dirty="0"/>
              <a:t>Les 3: Anders dan wij…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1FD91460-0880-4CF6-9D71-B7B9105A11BB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663971" y="5329243"/>
            <a:ext cx="8975618" cy="936804"/>
          </a:xfrm>
        </p:spPr>
        <p:txBody>
          <a:bodyPr>
            <a:normAutofit fontScale="85000" lnSpcReduction="20000"/>
          </a:bodyPr>
          <a:lstStyle/>
          <a:p>
            <a:pPr algn="l"/>
            <a:r>
              <a:rPr lang="nl-NL" dirty="0"/>
              <a:t>In deze les verdiep je je in gewoontes en gebruiken in verschillende culturen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nl-NL" dirty="0"/>
              <a:t>We zijn in gesprek over de verschillen naar aanleiding van een film</a:t>
            </a:r>
          </a:p>
          <a:p>
            <a:pPr marL="285750" indent="-285750" algn="l">
              <a:buFont typeface="Arial" panose="020B0604020202020204" pitchFamily="34" charset="0"/>
              <a:buChar char="•"/>
            </a:pPr>
            <a:r>
              <a:rPr lang="nl-NL" dirty="0"/>
              <a:t>Je krijgt een opdracht 2 voor je tijdschrift</a:t>
            </a:r>
          </a:p>
        </p:txBody>
      </p:sp>
      <p:pic>
        <p:nvPicPr>
          <p:cNvPr id="1026" name="Picture 2" descr="Typisch Marokkaans | Populaire Allerhande recepten | Albert Heijn">
            <a:extLst>
              <a:ext uri="{FF2B5EF4-FFF2-40B4-BE49-F238E27FC236}">
                <a16:creationId xmlns:a16="http://schemas.microsoft.com/office/drawing/2014/main" id="{6A703CCA-A559-408B-94F8-0B8DA57A7544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0685" r="-1" b="16098"/>
          <a:stretch/>
        </p:blipFill>
        <p:spPr bwMode="auto">
          <a:xfrm>
            <a:off x="677334" y="468621"/>
            <a:ext cx="8274669" cy="3635025"/>
          </a:xfrm>
          <a:custGeom>
            <a:avLst/>
            <a:gdLst/>
            <a:ahLst/>
            <a:cxnLst/>
            <a:rect l="l" t="t" r="r" b="b"/>
            <a:pathLst>
              <a:path w="8274669" h="3635025">
                <a:moveTo>
                  <a:pt x="540554" y="0"/>
                </a:moveTo>
                <a:lnTo>
                  <a:pt x="8274669" y="0"/>
                </a:lnTo>
                <a:lnTo>
                  <a:pt x="8274669" y="3635025"/>
                </a:lnTo>
                <a:lnTo>
                  <a:pt x="0" y="3635025"/>
                </a:lnTo>
                <a:close/>
              </a:path>
            </a:pathLst>
          </a:cu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6585924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B79633BA-C1D9-4B9C-BFA2-FD409EEA805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81206" y="1372250"/>
            <a:ext cx="8372319" cy="4309115"/>
          </a:xfrm>
        </p:spPr>
        <p:txBody>
          <a:bodyPr>
            <a:normAutofit fontScale="25000" lnSpcReduction="20000"/>
          </a:bodyPr>
          <a:lstStyle/>
          <a:p>
            <a:pPr marL="0" indent="0">
              <a:buNone/>
            </a:pPr>
            <a:endParaRPr lang="nl-NL" sz="7200" u="sng" dirty="0">
              <a:solidFill>
                <a:schemeClr val="tx1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r>
              <a:rPr lang="nl-NL" sz="7200" dirty="0"/>
              <a:t>Voordat we een film kijken: wat weet je allemaal over Marokkanen in ons land? Hoe komen ze hier, hun situatie, hoeveel wonen er in deze omgeving, wat is hun geloof, welke gewoonten?</a:t>
            </a:r>
          </a:p>
          <a:p>
            <a:endParaRPr lang="nl-NL" sz="7200" b="1" dirty="0">
              <a:solidFill>
                <a:srgbClr val="99CA3C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endParaRPr lang="nl-NL" sz="7200" b="1" dirty="0">
              <a:solidFill>
                <a:srgbClr val="99CA3C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r>
              <a:rPr lang="nl-NL" sz="7200" dirty="0"/>
              <a:t>Bekijk de eerste 20 minuten van de film ‘</a:t>
            </a:r>
            <a:r>
              <a:rPr lang="nl-NL" sz="7200" dirty="0" err="1"/>
              <a:t>Sjouf</a:t>
            </a:r>
            <a:r>
              <a:rPr lang="nl-NL" sz="7200" dirty="0"/>
              <a:t>, </a:t>
            </a:r>
            <a:r>
              <a:rPr lang="nl-NL" sz="7200" dirty="0" err="1"/>
              <a:t>sjouf</a:t>
            </a:r>
            <a:r>
              <a:rPr lang="nl-NL" sz="7200" dirty="0"/>
              <a:t> </a:t>
            </a:r>
            <a:r>
              <a:rPr lang="nl-NL" sz="7200" dirty="0" err="1"/>
              <a:t>Habibi</a:t>
            </a:r>
            <a:r>
              <a:rPr lang="nl-NL" sz="7200" dirty="0"/>
              <a:t>’. Dit gaat over een Marokkaanse familie in Nederland.</a:t>
            </a:r>
            <a:endParaRPr lang="nl-NL" sz="7200" b="1" dirty="0">
              <a:solidFill>
                <a:srgbClr val="99CA3C"/>
              </a:solidFill>
              <a:hlinkClick r:id="rId2">
                <a:extLst>
                  <a:ext uri="{A12FA001-AC4F-418D-AE19-62706E023703}">
                    <ahyp:hlinkClr xmlns:ahyp="http://schemas.microsoft.com/office/drawing/2018/hyperlinkcolor" val="tx"/>
                  </a:ext>
                </a:extLst>
              </a:hlinkClick>
            </a:endParaRPr>
          </a:p>
          <a:p>
            <a:r>
              <a:rPr lang="nl-NL" sz="7200" b="1" dirty="0">
                <a:solidFill>
                  <a:srgbClr val="99CA3C"/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https://www.youtube.com/watch?v=PGGToYF2HUo</a:t>
            </a:r>
            <a:endParaRPr lang="nl-NL" sz="7200" b="1" dirty="0">
              <a:solidFill>
                <a:srgbClr val="99CA3C"/>
              </a:solidFill>
            </a:endParaRPr>
          </a:p>
          <a:p>
            <a:endParaRPr lang="nl-NL" sz="7200" b="1" dirty="0">
              <a:solidFill>
                <a:schemeClr val="tx1"/>
              </a:solidFill>
            </a:endParaRPr>
          </a:p>
          <a:p>
            <a:pPr marL="0" indent="0">
              <a:buNone/>
            </a:pPr>
            <a:endParaRPr lang="nl-NL" sz="7200" dirty="0"/>
          </a:p>
          <a:p>
            <a:r>
              <a:rPr lang="nl-NL" sz="7200" dirty="0"/>
              <a:t>Opdracht: Kijk de eerste 20 minuten en schrijf voor jezelf op wat je opvalt: Wat gaat er anders dan hoe jij het gewend bent?</a:t>
            </a:r>
          </a:p>
          <a:p>
            <a:endParaRPr lang="nl-NL" dirty="0"/>
          </a:p>
          <a:p>
            <a:pPr algn="ctr"/>
            <a:r>
              <a:rPr lang="nl-NL" sz="7400" dirty="0"/>
              <a:t>Stelling: </a:t>
            </a:r>
          </a:p>
          <a:p>
            <a:pPr marL="0" indent="0" algn="ctr">
              <a:buNone/>
            </a:pPr>
            <a:r>
              <a:rPr lang="nl-NL" sz="7400" dirty="0"/>
              <a:t>	</a:t>
            </a:r>
            <a:r>
              <a:rPr lang="nl-NL" sz="7400" dirty="0">
                <a:solidFill>
                  <a:srgbClr val="C00000"/>
                </a:solidFill>
              </a:rPr>
              <a:t>In je eigen huis mag je leven volgens je de gewoontes, gebruiken normen en waarden uit je eigen cultuur.</a:t>
            </a:r>
          </a:p>
        </p:txBody>
      </p:sp>
      <p:sp>
        <p:nvSpPr>
          <p:cNvPr id="2" name="Rechthoek 1">
            <a:extLst>
              <a:ext uri="{FF2B5EF4-FFF2-40B4-BE49-F238E27FC236}">
                <a16:creationId xmlns:a16="http://schemas.microsoft.com/office/drawing/2014/main" id="{ED4D3468-0B7D-48E0-B09F-E2EA6E382335}"/>
              </a:ext>
            </a:extLst>
          </p:cNvPr>
          <p:cNvSpPr/>
          <p:nvPr/>
        </p:nvSpPr>
        <p:spPr>
          <a:xfrm>
            <a:off x="962006" y="224135"/>
            <a:ext cx="4895892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nl-NL" sz="5400" b="0" cap="none" spc="0" dirty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Marokkanen…..</a:t>
            </a:r>
          </a:p>
        </p:txBody>
      </p:sp>
    </p:spTree>
    <p:extLst>
      <p:ext uri="{BB962C8B-B14F-4D97-AF65-F5344CB8AC3E}">
        <p14:creationId xmlns:p14="http://schemas.microsoft.com/office/powerpoint/2010/main" val="25926692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4" name="Group 63">
            <a:extLst>
              <a:ext uri="{FF2B5EF4-FFF2-40B4-BE49-F238E27FC236}">
                <a16:creationId xmlns:a16="http://schemas.microsoft.com/office/drawing/2014/main" id="{10BE40E3-5550-4CDD-B4FD-387C33EBF15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GrpSpPr>
            <a:grpSpLocks noGrp="1" noUngrp="1" noRot="1" noChangeAspect="1" noMove="1" noResize="1"/>
          </p:cNvGrp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65" name="Straight Connector 64">
              <a:extLst>
                <a:ext uri="{FF2B5EF4-FFF2-40B4-BE49-F238E27FC236}">
                  <a16:creationId xmlns:a16="http://schemas.microsoft.com/office/drawing/2014/main" id="{71A6B738-E50C-4653-B343-B9D6A5EA2771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66" name="Straight Connector 65">
              <a:extLst>
                <a:ext uri="{FF2B5EF4-FFF2-40B4-BE49-F238E27FC236}">
                  <a16:creationId xmlns:a16="http://schemas.microsoft.com/office/drawing/2014/main" id="{498768D6-B28C-40A3-B381-39306F5816D5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Cxn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67" name="Rectangle 23">
              <a:extLst>
                <a:ext uri="{FF2B5EF4-FFF2-40B4-BE49-F238E27FC236}">
                  <a16:creationId xmlns:a16="http://schemas.microsoft.com/office/drawing/2014/main" id="{B27C15B9-7795-4321-AB30-DF1DEF65C19E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68" name="Rectangle 25">
              <a:extLst>
                <a:ext uri="{FF2B5EF4-FFF2-40B4-BE49-F238E27FC236}">
                  <a16:creationId xmlns:a16="http://schemas.microsoft.com/office/drawing/2014/main" id="{578EC957-1F3F-4C00-B023-C8725C2171CB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69" name="Isosceles Triangle 68">
              <a:extLst>
                <a:ext uri="{FF2B5EF4-FFF2-40B4-BE49-F238E27FC236}">
                  <a16:creationId xmlns:a16="http://schemas.microsoft.com/office/drawing/2014/main" id="{3D642632-BBD5-46D6-A91D-9B2BF68219B7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0" name="Rectangle 27">
              <a:extLst>
                <a:ext uri="{FF2B5EF4-FFF2-40B4-BE49-F238E27FC236}">
                  <a16:creationId xmlns:a16="http://schemas.microsoft.com/office/drawing/2014/main" id="{BF9D518D-AFF5-4DE2-AEE2-0EC15479A9AF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1" name="Rectangle 28">
              <a:extLst>
                <a:ext uri="{FF2B5EF4-FFF2-40B4-BE49-F238E27FC236}">
                  <a16:creationId xmlns:a16="http://schemas.microsoft.com/office/drawing/2014/main" id="{14EF979B-B00D-460C-BD56-7EEAFB7E0F98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2" name="Rectangle 29">
              <a:extLst>
                <a:ext uri="{FF2B5EF4-FFF2-40B4-BE49-F238E27FC236}">
                  <a16:creationId xmlns:a16="http://schemas.microsoft.com/office/drawing/2014/main" id="{3E40F9A1-6B82-400F-9397-26D1D36F1F04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3" name="Isosceles Triangle 72">
              <a:extLst>
                <a:ext uri="{FF2B5EF4-FFF2-40B4-BE49-F238E27FC236}">
                  <a16:creationId xmlns:a16="http://schemas.microsoft.com/office/drawing/2014/main" id="{2EF7DDF1-FF86-4CA4-B08B-8939557EBDB3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4" name="Isosceles Triangle 73">
              <a:extLst>
                <a:ext uri="{FF2B5EF4-FFF2-40B4-BE49-F238E27FC236}">
                  <a16:creationId xmlns:a16="http://schemas.microsoft.com/office/drawing/2014/main" id="{6D7C1F89-72B2-4FDC-B9E2-04F52D5C504C}"/>
                </a:ext>
                <a:ext uri="{C183D7F6-B498-43B3-948B-1728B52AA6E4}">
                  <adec:decorative xmlns:adec="http://schemas.microsoft.com/office/drawing/2017/decorative" val="1"/>
                </a:ext>
              </a:extLst>
            </p:cNvPr>
            <p:cNvSpPr/>
            <p:nvPr>
              <p:extLst>
                <p:ext uri="{386F3935-93C4-4BCD-93E2-E3B085C9AB24}">
                  <p16:designElem xmlns:p16="http://schemas.microsoft.com/office/powerpoint/2015/main" val="1"/>
                </p:ext>
              </p:extLst>
            </p:nvPr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4" name="Rechthoek 3">
            <a:extLst>
              <a:ext uri="{FF2B5EF4-FFF2-40B4-BE49-F238E27FC236}">
                <a16:creationId xmlns:a16="http://schemas.microsoft.com/office/drawing/2014/main" id="{32DD5BD0-FE89-49BA-82ED-BFBCD2B203D7}"/>
              </a:ext>
            </a:extLst>
          </p:cNvPr>
          <p:cNvSpPr/>
          <p:nvPr/>
        </p:nvSpPr>
        <p:spPr>
          <a:xfrm>
            <a:off x="5536734" y="609600"/>
            <a:ext cx="37372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pPr>
              <a:spcBef>
                <a:spcPct val="0"/>
              </a:spcBef>
              <a:spcAft>
                <a:spcPts val="600"/>
              </a:spcAft>
            </a:pPr>
            <a:r>
              <a:rPr lang="en-US" sz="3600" b="1" cap="none" spc="50">
                <a:ln w="0"/>
                <a:solidFill>
                  <a:schemeClr val="accent1"/>
                </a:solidFill>
                <a:effectLst>
                  <a:innerShdw blurRad="63500" dist="50800" dir="13500000">
                    <a:srgbClr val="000000">
                      <a:alpha val="50000"/>
                    </a:srgbClr>
                  </a:innerShdw>
                </a:effectLst>
                <a:latin typeface="+mj-lt"/>
                <a:ea typeface="+mj-ea"/>
                <a:cs typeface="+mj-cs"/>
              </a:rPr>
              <a:t>Marokkanen in Nederland</a:t>
            </a:r>
          </a:p>
        </p:txBody>
      </p:sp>
      <p:sp>
        <p:nvSpPr>
          <p:cNvPr id="5" name="Tekstvak 4">
            <a:extLst>
              <a:ext uri="{FF2B5EF4-FFF2-40B4-BE49-F238E27FC236}">
                <a16:creationId xmlns:a16="http://schemas.microsoft.com/office/drawing/2014/main" id="{F2A7867A-C3C3-4345-8F3E-2FAEAF951442}"/>
              </a:ext>
            </a:extLst>
          </p:cNvPr>
          <p:cNvSpPr txBox="1"/>
          <p:nvPr/>
        </p:nvSpPr>
        <p:spPr>
          <a:xfrm>
            <a:off x="5209563" y="2160589"/>
            <a:ext cx="4064439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>
              <a:lnSpc>
                <a:spcPct val="90000"/>
              </a:lnSpc>
              <a:spcBef>
                <a:spcPts val="1000"/>
              </a:spcBef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1960-1985	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Gelukszoekers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Gastarbeiders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Vooral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uit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steden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in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Marokko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.</a:t>
            </a:r>
          </a:p>
          <a:p>
            <a:pPr>
              <a:lnSpc>
                <a:spcPct val="90000"/>
              </a:lnSpc>
              <a:spcBef>
                <a:spcPts val="1000"/>
              </a:spcBef>
              <a:buClr>
                <a:schemeClr val="accent1"/>
              </a:buClr>
              <a:buSzPct val="80000"/>
              <a:buFont typeface="Wingdings 3" charset="2"/>
              <a:buChar char=""/>
            </a:pPr>
            <a:endParaRPr lang="en-US" sz="15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90000"/>
              </a:lnSpc>
              <a:spcBef>
                <a:spcPts val="1000"/>
              </a:spcBef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1985-1995	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Gezinshereniging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en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gezinsvorming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: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Marokkaanse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bruiden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vooral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van het platteland (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Rifgebergte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).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Laag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opgeleid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veel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analfabetisme</a:t>
            </a:r>
            <a:endParaRPr lang="en-US" sz="15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90000"/>
              </a:lnSpc>
              <a:spcBef>
                <a:spcPts val="1000"/>
              </a:spcBef>
              <a:buClr>
                <a:schemeClr val="accent1"/>
              </a:buClr>
              <a:buSzPct val="80000"/>
              <a:buFont typeface="Wingdings 3" charset="2"/>
              <a:buChar char=""/>
            </a:pPr>
            <a:endParaRPr lang="en-US" sz="15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90000"/>
              </a:lnSpc>
              <a:spcBef>
                <a:spcPts val="1000"/>
              </a:spcBef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Aantallen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: 	1970: 20.000</a:t>
            </a:r>
          </a:p>
          <a:p>
            <a:pPr>
              <a:lnSpc>
                <a:spcPct val="90000"/>
              </a:lnSpc>
              <a:spcBef>
                <a:spcPts val="1000"/>
              </a:spcBef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			1990: 168.000</a:t>
            </a:r>
          </a:p>
          <a:p>
            <a:pPr>
              <a:lnSpc>
                <a:spcPct val="90000"/>
              </a:lnSpc>
              <a:spcBef>
                <a:spcPts val="1000"/>
              </a:spcBef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			2013: 368.000: </a:t>
            </a:r>
          </a:p>
          <a:p>
            <a:pPr>
              <a:lnSpc>
                <a:spcPct val="90000"/>
              </a:lnSpc>
              <a:spcBef>
                <a:spcPts val="1000"/>
              </a:spcBef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	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Hiervan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is 50% in Nederland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geboren</a:t>
            </a:r>
            <a:endParaRPr lang="en-US" sz="15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90000"/>
              </a:lnSpc>
              <a:spcBef>
                <a:spcPts val="1000"/>
              </a:spcBef>
              <a:buClr>
                <a:schemeClr val="accent1"/>
              </a:buClr>
              <a:buSzPct val="80000"/>
              <a:buFont typeface="Wingdings 3" charset="2"/>
              <a:buChar char=""/>
            </a:pP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	6,5 % was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ooit</a:t>
            </a:r>
            <a:r>
              <a:rPr lang="en-US" sz="1500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sz="1500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gastarbeider</a:t>
            </a:r>
            <a:endParaRPr lang="en-US" sz="1500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pic>
        <p:nvPicPr>
          <p:cNvPr id="2" name="Picture 1">
            <a:extLst>
              <a:ext uri="{FF2B5EF4-FFF2-40B4-BE49-F238E27FC236}">
                <a16:creationId xmlns:a16="http://schemas.microsoft.com/office/drawing/2014/main" id="{39F47933-8170-4FDD-8230-F499C0F476F5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8515" r="29762"/>
          <a:stretch/>
        </p:blipFill>
        <p:spPr>
          <a:xfrm>
            <a:off x="20" y="-1"/>
            <a:ext cx="5394940" cy="6858001"/>
          </a:xfrm>
          <a:custGeom>
            <a:avLst/>
            <a:gdLst/>
            <a:ahLst/>
            <a:cxnLst/>
            <a:rect l="l" t="t" r="r" b="b"/>
            <a:pathLst>
              <a:path w="5394960" h="6858000">
                <a:moveTo>
                  <a:pt x="842596" y="0"/>
                </a:moveTo>
                <a:lnTo>
                  <a:pt x="5394960" y="0"/>
                </a:lnTo>
                <a:lnTo>
                  <a:pt x="5394960" y="21851"/>
                </a:lnTo>
                <a:lnTo>
                  <a:pt x="4365943" y="6858000"/>
                </a:lnTo>
                <a:lnTo>
                  <a:pt x="0" y="6858000"/>
                </a:lnTo>
                <a:lnTo>
                  <a:pt x="0" y="5666154"/>
                </a:lnTo>
                <a:close/>
              </a:path>
            </a:pathLst>
          </a:custGeom>
        </p:spPr>
      </p:pic>
      <p:sp>
        <p:nvSpPr>
          <p:cNvPr id="76" name="Isosceles Triangle 75">
            <a:extLst>
              <a:ext uri="{FF2B5EF4-FFF2-40B4-BE49-F238E27FC236}">
                <a16:creationId xmlns:a16="http://schemas.microsoft.com/office/drawing/2014/main" id="{3BCB5F6A-9EB0-40B0-9D13-3023E9A2050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>
            <a:off x="0" y="0"/>
            <a:ext cx="842596" cy="5666154"/>
          </a:xfrm>
          <a:prstGeom prst="triangle">
            <a:avLst>
              <a:gd name="adj" fmla="val 100000"/>
            </a:avLst>
          </a:prstGeom>
          <a:solidFill>
            <a:schemeClr val="accent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536309905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237</Words>
  <Application>Microsoft Office PowerPoint</Application>
  <PresentationFormat>Breedbeeld</PresentationFormat>
  <Paragraphs>27</Paragraphs>
  <Slides>3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3</vt:i4>
      </vt:variant>
    </vt:vector>
  </HeadingPairs>
  <TitlesOfParts>
    <vt:vector size="7" baseType="lpstr">
      <vt:lpstr>Arial</vt:lpstr>
      <vt:lpstr>Trebuchet MS</vt:lpstr>
      <vt:lpstr>Wingdings 3</vt:lpstr>
      <vt:lpstr>Facet</vt:lpstr>
      <vt:lpstr>Les 3: Anders dan wij…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3: Anders dan wij…</dc:title>
  <dc:creator>Laura Beeftink</dc:creator>
  <cp:lastModifiedBy>Laura Beeftink</cp:lastModifiedBy>
  <cp:revision>3</cp:revision>
  <dcterms:created xsi:type="dcterms:W3CDTF">2020-11-13T11:48:20Z</dcterms:created>
  <dcterms:modified xsi:type="dcterms:W3CDTF">2021-11-16T11:10:36Z</dcterms:modified>
</cp:coreProperties>
</file>