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5" r:id="rId7"/>
    <p:sldId id="264" r:id="rId8"/>
    <p:sldId id="266" r:id="rId9"/>
    <p:sldId id="267" r:id="rId10"/>
    <p:sldId id="268" r:id="rId11"/>
    <p:sldId id="269"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0090B6-286E-760C-1F86-B436D7971D37}" v="799" dt="2021-10-24T15:23:10.299"/>
    <p1510:client id="{390A369B-37E0-88C8-1FAC-9EB183725F5C}" v="1131" dt="2021-10-26T15:47:59.989"/>
    <p1510:client id="{78B42355-2682-092A-9661-DAD9C20E3F52}" v="2" dt="2021-10-26T17:09:27.532"/>
    <p1510:client id="{9CA69FB2-DDD4-4A77-885B-B46677CF13D9}" v="112" dt="2021-10-26T17:48:59.913"/>
    <p1510:client id="{C1822297-49F5-582B-EC7C-125E4DF98046}" v="8" dt="2021-11-24T12:37:03.802"/>
    <p1510:client id="{F44B4F67-3CCA-558E-0100-8F92B67ED82E}" v="41" dt="2021-10-27T10:58:58.856"/>
    <p1510:client id="{F9F75313-DB40-1FA1-35F1-7F1FD8F915A7}" v="497" dt="2021-10-24T14:30:05.50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D2E419-8263-451F-A71D-A61696875AC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4A3043D7-51DC-4166-A7F0-DFBB2D1ACD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228631D-2B8F-43CE-81E4-73BFB57C8B7F}"/>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5" name="Tijdelijke aanduiding voor voettekst 4">
            <a:extLst>
              <a:ext uri="{FF2B5EF4-FFF2-40B4-BE49-F238E27FC236}">
                <a16:creationId xmlns:a16="http://schemas.microsoft.com/office/drawing/2014/main" id="{A00F8D4F-6E05-440F-A521-7DC6C6E4E82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D960B29-291F-45D0-BC77-C4C52DA5EE14}"/>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1029462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A7AF1B-EC54-4D8B-BF2E-E1EE9AACAB34}"/>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BD74F39-642E-4A69-BCB0-7B3EB0C869D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51EF318-81A2-4A12-81AB-CC0248AB4874}"/>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5" name="Tijdelijke aanduiding voor voettekst 4">
            <a:extLst>
              <a:ext uri="{FF2B5EF4-FFF2-40B4-BE49-F238E27FC236}">
                <a16:creationId xmlns:a16="http://schemas.microsoft.com/office/drawing/2014/main" id="{E3A4E1C0-A570-4913-A54F-7D3BF3BBAD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CEF860C-9966-4D31-8DAD-1D85EA70301E}"/>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4115250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1E556AB-129B-4836-AE3B-94FF00BFC15B}"/>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3BADFCCD-4C3A-451C-806F-BCB5A2B09C4A}"/>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68111D1-E2EA-402E-87A8-CBE20D093BC6}"/>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5" name="Tijdelijke aanduiding voor voettekst 4">
            <a:extLst>
              <a:ext uri="{FF2B5EF4-FFF2-40B4-BE49-F238E27FC236}">
                <a16:creationId xmlns:a16="http://schemas.microsoft.com/office/drawing/2014/main" id="{0DBEF258-4930-48C2-8FA6-CA9B2137918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12427FA-3BDB-40AB-ACCA-0F47A69EB641}"/>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2376073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06E71F-6E56-4C9E-80A4-7A028B73ABC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9491C80-4C18-4525-8EA3-1F7EAF070B21}"/>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FF278F1-3ABF-43FA-BDAD-7259F515FC82}"/>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5" name="Tijdelijke aanduiding voor voettekst 4">
            <a:extLst>
              <a:ext uri="{FF2B5EF4-FFF2-40B4-BE49-F238E27FC236}">
                <a16:creationId xmlns:a16="http://schemas.microsoft.com/office/drawing/2014/main" id="{F96C4CCE-24D2-4289-B81A-61D5C731BE9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612C194-DEDC-468A-934A-24760D8BF951}"/>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3549365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7263D-017D-48B9-841B-8AC0125570E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5BE2B2DC-C01A-43A1-B8FD-706BC868F9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C8F101FF-B773-4E50-BFB9-A42DEDB2BFF7}"/>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5" name="Tijdelijke aanduiding voor voettekst 4">
            <a:extLst>
              <a:ext uri="{FF2B5EF4-FFF2-40B4-BE49-F238E27FC236}">
                <a16:creationId xmlns:a16="http://schemas.microsoft.com/office/drawing/2014/main" id="{CBF9BBF2-414B-451C-8BC6-F6BC08C40AF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3BC82D-F88E-43A1-8941-B0E9FF7D87DB}"/>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1209485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28F41-4DA0-493F-B084-557D19C20E3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E3936EF-2A07-4496-96FD-99ECB3A471A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680DA45-7F3E-4DCC-B80D-30E8020688C5}"/>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43EA3B4-4874-43DF-9AE3-25D41FB70A2A}"/>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6" name="Tijdelijke aanduiding voor voettekst 5">
            <a:extLst>
              <a:ext uri="{FF2B5EF4-FFF2-40B4-BE49-F238E27FC236}">
                <a16:creationId xmlns:a16="http://schemas.microsoft.com/office/drawing/2014/main" id="{3D38FF15-ED32-4163-8BAF-955AFD89AB9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EE46569-9E1D-4432-ACAA-175F84B275A2}"/>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1057757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960E80-020A-4B56-B7E4-D2B66326285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0B3EE11-E267-45BB-8D03-D5711E1925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B387A850-2C06-463B-9FAA-F9BE3E7C6A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F74F0F3-953C-4EF6-AE1E-0D173DF96F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68C429E7-06EC-4C4C-BEA0-FCF0FECA56C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04738C2-26CA-49DF-BC4B-40404183B3B0}"/>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8" name="Tijdelijke aanduiding voor voettekst 7">
            <a:extLst>
              <a:ext uri="{FF2B5EF4-FFF2-40B4-BE49-F238E27FC236}">
                <a16:creationId xmlns:a16="http://schemas.microsoft.com/office/drawing/2014/main" id="{510A7EF8-37AD-4D7B-96A5-BEE2F8BE53C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341EB77-36F6-4D63-9F7A-8735ECAA7D25}"/>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3986769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519ADD-73D3-4078-873E-95B06923468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64E63F3-B627-44C8-89AC-1107F414E66C}"/>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4" name="Tijdelijke aanduiding voor voettekst 3">
            <a:extLst>
              <a:ext uri="{FF2B5EF4-FFF2-40B4-BE49-F238E27FC236}">
                <a16:creationId xmlns:a16="http://schemas.microsoft.com/office/drawing/2014/main" id="{75178ACA-D513-4016-B718-77604D09183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51E71C0-7262-4E8A-B816-78AC4FC6F3C9}"/>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338777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6F33158-BE07-4016-939E-F785538A6CE7}"/>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3" name="Tijdelijke aanduiding voor voettekst 2">
            <a:extLst>
              <a:ext uri="{FF2B5EF4-FFF2-40B4-BE49-F238E27FC236}">
                <a16:creationId xmlns:a16="http://schemas.microsoft.com/office/drawing/2014/main" id="{151E7951-CFB7-4AD5-87EA-3F61E1CE40E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C1C3F785-0CA6-43B8-9C19-8F14EAE21B9B}"/>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4061051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B98B11-C62A-427F-AA39-552046806BB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5A01738-4995-421A-A0A3-6DE0EDF1C0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E9EBE0D6-8C9C-44C1-9982-459FF71602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B2D1B3E-862C-4DD7-B88C-1BE9BA1724D4}"/>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6" name="Tijdelijke aanduiding voor voettekst 5">
            <a:extLst>
              <a:ext uri="{FF2B5EF4-FFF2-40B4-BE49-F238E27FC236}">
                <a16:creationId xmlns:a16="http://schemas.microsoft.com/office/drawing/2014/main" id="{5E333870-275B-459A-8DF2-C6DB1578714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E0FC62D-9EA0-4AFC-AA1D-51EF66E9C4E8}"/>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265214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063348-5213-49BD-BDA3-F0FFD3F84DD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D391C0AC-8EE7-4ED7-965F-976D60F8E4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435A6013-6DEB-4A37-BD79-691E082D20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17CC01A-912B-4B1A-829E-DEDE97C457F2}"/>
              </a:ext>
            </a:extLst>
          </p:cNvPr>
          <p:cNvSpPr>
            <a:spLocks noGrp="1"/>
          </p:cNvSpPr>
          <p:nvPr>
            <p:ph type="dt" sz="half" idx="10"/>
          </p:nvPr>
        </p:nvSpPr>
        <p:spPr/>
        <p:txBody>
          <a:bodyPr/>
          <a:lstStyle/>
          <a:p>
            <a:fld id="{C1681B9A-C861-443B-9EB0-6866C6E0A99D}" type="datetimeFigureOut">
              <a:rPr lang="nl-NL" smtClean="0"/>
              <a:t>24-11-2021</a:t>
            </a:fld>
            <a:endParaRPr lang="nl-NL"/>
          </a:p>
        </p:txBody>
      </p:sp>
      <p:sp>
        <p:nvSpPr>
          <p:cNvPr id="6" name="Tijdelijke aanduiding voor voettekst 5">
            <a:extLst>
              <a:ext uri="{FF2B5EF4-FFF2-40B4-BE49-F238E27FC236}">
                <a16:creationId xmlns:a16="http://schemas.microsoft.com/office/drawing/2014/main" id="{3F63A84B-0575-4A17-A9CA-02C2AF83108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40D3D6C-7A92-443E-AF1A-E160373A03FD}"/>
              </a:ext>
            </a:extLst>
          </p:cNvPr>
          <p:cNvSpPr>
            <a:spLocks noGrp="1"/>
          </p:cNvSpPr>
          <p:nvPr>
            <p:ph type="sldNum" sz="quarter" idx="12"/>
          </p:nvPr>
        </p:nvSpPr>
        <p:spPr/>
        <p:txBody>
          <a:bodyPr/>
          <a:lstStyle/>
          <a:p>
            <a:fld id="{107A2BBA-9EFF-437F-A004-D9F11CD27D47}" type="slidenum">
              <a:rPr lang="nl-NL" smtClean="0"/>
              <a:t>‹nr.›</a:t>
            </a:fld>
            <a:endParaRPr lang="nl-NL"/>
          </a:p>
        </p:txBody>
      </p:sp>
    </p:spTree>
    <p:extLst>
      <p:ext uri="{BB962C8B-B14F-4D97-AF65-F5344CB8AC3E}">
        <p14:creationId xmlns:p14="http://schemas.microsoft.com/office/powerpoint/2010/main" val="89402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FCFBCC1-0D40-4F71-B56A-D1B317EB26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E45FB771-9371-44C4-AFD9-1D91910DE7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6260C55-43A1-4095-833A-A1286E30DC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681B9A-C861-443B-9EB0-6866C6E0A99D}" type="datetimeFigureOut">
              <a:rPr lang="nl-NL" smtClean="0"/>
              <a:t>24-11-2021</a:t>
            </a:fld>
            <a:endParaRPr lang="nl-NL"/>
          </a:p>
        </p:txBody>
      </p:sp>
      <p:sp>
        <p:nvSpPr>
          <p:cNvPr id="5" name="Tijdelijke aanduiding voor voettekst 4">
            <a:extLst>
              <a:ext uri="{FF2B5EF4-FFF2-40B4-BE49-F238E27FC236}">
                <a16:creationId xmlns:a16="http://schemas.microsoft.com/office/drawing/2014/main" id="{D53E8063-046E-42A5-8C69-5A000C96F2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DD2FD682-5980-428E-A2C8-F69581B091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7A2BBA-9EFF-437F-A004-D9F11CD27D47}" type="slidenum">
              <a:rPr lang="nl-NL" smtClean="0"/>
              <a:t>‹nr.›</a:t>
            </a:fld>
            <a:endParaRPr lang="nl-NL"/>
          </a:p>
        </p:txBody>
      </p:sp>
    </p:spTree>
    <p:extLst>
      <p:ext uri="{BB962C8B-B14F-4D97-AF65-F5344CB8AC3E}">
        <p14:creationId xmlns:p14="http://schemas.microsoft.com/office/powerpoint/2010/main" val="1091804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husite.nl/leoned/theorie-begripsontwikkeling/pre-en-misconcepte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ntwpracticumnet.ou.nl/content-e/Kennisbank_biologie_misconcepte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7Hk9jct2ozY&amp;ab_channel=WEHImovie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91DC6ABD-215C-4EA8-A483-CEF5B99AB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0391FF2-49DC-4264-A0A1-8FDF9517D00E}"/>
              </a:ext>
            </a:extLst>
          </p:cNvPr>
          <p:cNvSpPr>
            <a:spLocks noGrp="1"/>
          </p:cNvSpPr>
          <p:nvPr>
            <p:ph type="ctrTitle"/>
          </p:nvPr>
        </p:nvSpPr>
        <p:spPr>
          <a:xfrm>
            <a:off x="599609" y="679731"/>
            <a:ext cx="4793317" cy="3736540"/>
          </a:xfrm>
        </p:spPr>
        <p:txBody>
          <a:bodyPr>
            <a:normAutofit/>
          </a:bodyPr>
          <a:lstStyle/>
          <a:p>
            <a:pPr algn="l"/>
            <a:r>
              <a:rPr lang="nl-NL"/>
              <a:t>Pre-concepten in de vorm </a:t>
            </a:r>
            <a:br>
              <a:rPr lang="nl-NL"/>
            </a:br>
            <a:r>
              <a:rPr lang="nl-NL"/>
              <a:t>van DNA</a:t>
            </a:r>
          </a:p>
        </p:txBody>
      </p:sp>
      <p:sp>
        <p:nvSpPr>
          <p:cNvPr id="3" name="Ondertitel 2">
            <a:extLst>
              <a:ext uri="{FF2B5EF4-FFF2-40B4-BE49-F238E27FC236}">
                <a16:creationId xmlns:a16="http://schemas.microsoft.com/office/drawing/2014/main" id="{200333C0-06FF-4DC9-BE6B-E8174FFA2DCB}"/>
              </a:ext>
            </a:extLst>
          </p:cNvPr>
          <p:cNvSpPr>
            <a:spLocks noGrp="1"/>
          </p:cNvSpPr>
          <p:nvPr>
            <p:ph type="subTitle" idx="1"/>
          </p:nvPr>
        </p:nvSpPr>
        <p:spPr>
          <a:xfrm>
            <a:off x="599609" y="4685288"/>
            <a:ext cx="4171994" cy="1035781"/>
          </a:xfrm>
        </p:spPr>
        <p:txBody>
          <a:bodyPr vert="horz" lIns="91440" tIns="45720" rIns="91440" bIns="45720" rtlCol="0">
            <a:normAutofit/>
          </a:bodyPr>
          <a:lstStyle/>
          <a:p>
            <a:pPr algn="l"/>
            <a:r>
              <a:rPr lang="nl-NL" sz="1500"/>
              <a:t>Eran Beaucaire en  Eliane Flach</a:t>
            </a:r>
          </a:p>
          <a:p>
            <a:pPr algn="l"/>
            <a:r>
              <a:rPr lang="nl-NL" sz="1500"/>
              <a:t>Schoolbiologie</a:t>
            </a:r>
          </a:p>
          <a:p>
            <a:pPr algn="l"/>
            <a:r>
              <a:rPr lang="nl-NL" sz="1500"/>
              <a:t>27 okt 21</a:t>
            </a:r>
          </a:p>
        </p:txBody>
      </p:sp>
      <p:grpSp>
        <p:nvGrpSpPr>
          <p:cNvPr id="18" name="Group 21">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23" name="Straight Connector 22">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ectangle 25">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6598" y="269324"/>
            <a:ext cx="6116779" cy="620877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7" descr=" https://www.youtube.com/watch?v=7Hk9jct2ozY&amp;ab_channel=WEHImovies">
            <a:extLst>
              <a:ext uri="{FF2B5EF4-FFF2-40B4-BE49-F238E27FC236}">
                <a16:creationId xmlns:a16="http://schemas.microsoft.com/office/drawing/2014/main" id="{28D6AA09-DF74-49B4-9D4D-9C4672B02AFE}"/>
              </a:ext>
            </a:extLst>
          </p:cNvPr>
          <p:cNvPicPr>
            <a:picLocks noChangeAspect="1"/>
          </p:cNvPicPr>
          <p:nvPr/>
        </p:nvPicPr>
        <p:blipFill>
          <a:blip r:embed="rId2"/>
          <a:stretch>
            <a:fillRect/>
          </a:stretch>
        </p:blipFill>
        <p:spPr>
          <a:xfrm>
            <a:off x="5702060" y="1866720"/>
            <a:ext cx="5489276" cy="3110182"/>
          </a:xfrm>
          <a:prstGeom prst="rect">
            <a:avLst/>
          </a:prstGeom>
        </p:spPr>
      </p:pic>
      <p:sp>
        <p:nvSpPr>
          <p:cNvPr id="8" name="Tekstvak 7">
            <a:extLst>
              <a:ext uri="{FF2B5EF4-FFF2-40B4-BE49-F238E27FC236}">
                <a16:creationId xmlns:a16="http://schemas.microsoft.com/office/drawing/2014/main" id="{7336E8A8-A5AB-434D-A196-3DFC55B9E01D}"/>
              </a:ext>
            </a:extLst>
          </p:cNvPr>
          <p:cNvSpPr txBox="1"/>
          <p:nvPr/>
        </p:nvSpPr>
        <p:spPr>
          <a:xfrm>
            <a:off x="5617707" y="4927120"/>
            <a:ext cx="4935253"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sz="800" i="1">
                <a:ea typeface="+mn-lt"/>
                <a:cs typeface="+mn-lt"/>
              </a:rPr>
              <a:t>https://www.youtube.com/watch?v=7Hk9jct2ozY&amp;ab_channel=WEHImovies</a:t>
            </a:r>
            <a:endParaRPr lang="nl-NL" sz="800" i="1">
              <a:cs typeface="Calibri"/>
            </a:endParaRPr>
          </a:p>
        </p:txBody>
      </p:sp>
    </p:spTree>
    <p:extLst>
      <p:ext uri="{BB962C8B-B14F-4D97-AF65-F5344CB8AC3E}">
        <p14:creationId xmlns:p14="http://schemas.microsoft.com/office/powerpoint/2010/main" val="2526863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10">
            <a:extLst>
              <a:ext uri="{FF2B5EF4-FFF2-40B4-BE49-F238E27FC236}">
                <a16:creationId xmlns:a16="http://schemas.microsoft.com/office/drawing/2014/main" id="{FFB60E8C-7224-44A4-87A0-46A1711DD2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0020F8-1289-4D96-8A85-1FFB7DA40CCC}"/>
              </a:ext>
            </a:extLst>
          </p:cNvPr>
          <p:cNvSpPr>
            <a:spLocks noGrp="1"/>
          </p:cNvSpPr>
          <p:nvPr>
            <p:ph type="title"/>
          </p:nvPr>
        </p:nvSpPr>
        <p:spPr>
          <a:xfrm>
            <a:off x="795528" y="386930"/>
            <a:ext cx="10141799" cy="1300554"/>
          </a:xfrm>
        </p:spPr>
        <p:txBody>
          <a:bodyPr anchor="b">
            <a:normAutofit/>
          </a:bodyPr>
          <a:lstStyle/>
          <a:p>
            <a:r>
              <a:rPr lang="nl-NL" sz="4800">
                <a:cs typeface="Calibri Light"/>
              </a:rPr>
              <a:t>Eind resultaat</a:t>
            </a:r>
            <a:endParaRPr lang="nl-NL" sz="4800"/>
          </a:p>
        </p:txBody>
      </p:sp>
      <p:sp>
        <p:nvSpPr>
          <p:cNvPr id="7" name="Rectangle 12">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el 11">
            <a:extLst>
              <a:ext uri="{FF2B5EF4-FFF2-40B4-BE49-F238E27FC236}">
                <a16:creationId xmlns:a16="http://schemas.microsoft.com/office/drawing/2014/main" id="{1A06CD5A-0A95-4C06-A84E-756D18E88FD8}"/>
              </a:ext>
            </a:extLst>
          </p:cNvPr>
          <p:cNvGraphicFramePr>
            <a:graphicFrameLocks noGrp="1"/>
          </p:cNvGraphicFramePr>
          <p:nvPr>
            <p:ph idx="1"/>
            <p:extLst>
              <p:ext uri="{D42A27DB-BD31-4B8C-83A1-F6EECF244321}">
                <p14:modId xmlns:p14="http://schemas.microsoft.com/office/powerpoint/2010/main" val="2868156858"/>
              </p:ext>
            </p:extLst>
          </p:nvPr>
        </p:nvGraphicFramePr>
        <p:xfrm>
          <a:off x="5865961" y="3076754"/>
          <a:ext cx="5343524" cy="2392680"/>
        </p:xfrm>
        <a:graphic>
          <a:graphicData uri="http://schemas.openxmlformats.org/drawingml/2006/table">
            <a:tbl>
              <a:tblPr firstRow="1" bandRow="1">
                <a:tableStyleId>{00A15C55-8517-42AA-B614-E9B94910E393}</a:tableStyleId>
              </a:tblPr>
              <a:tblGrid>
                <a:gridCol w="2671762">
                  <a:extLst>
                    <a:ext uri="{9D8B030D-6E8A-4147-A177-3AD203B41FA5}">
                      <a16:colId xmlns:a16="http://schemas.microsoft.com/office/drawing/2014/main" val="2920934956"/>
                    </a:ext>
                  </a:extLst>
                </a:gridCol>
                <a:gridCol w="2671762">
                  <a:extLst>
                    <a:ext uri="{9D8B030D-6E8A-4147-A177-3AD203B41FA5}">
                      <a16:colId xmlns:a16="http://schemas.microsoft.com/office/drawing/2014/main" val="3780919045"/>
                    </a:ext>
                  </a:extLst>
                </a:gridCol>
              </a:tblGrid>
              <a:tr h="370840">
                <a:tc>
                  <a:txBody>
                    <a:bodyPr/>
                    <a:lstStyle/>
                    <a:p>
                      <a:r>
                        <a:rPr lang="nl-NL"/>
                        <a:t>Tips</a:t>
                      </a:r>
                    </a:p>
                  </a:txBody>
                  <a:tcPr/>
                </a:tc>
                <a:tc>
                  <a:txBody>
                    <a:bodyPr/>
                    <a:lstStyle/>
                    <a:p>
                      <a:r>
                        <a:rPr lang="nl-NL"/>
                        <a:t>Tops</a:t>
                      </a:r>
                    </a:p>
                  </a:txBody>
                  <a:tcPr/>
                </a:tc>
                <a:extLst>
                  <a:ext uri="{0D108BD9-81ED-4DB2-BD59-A6C34878D82A}">
                    <a16:rowId xmlns:a16="http://schemas.microsoft.com/office/drawing/2014/main" val="4182178009"/>
                  </a:ext>
                </a:extLst>
              </a:tr>
              <a:tr h="370840">
                <a:tc>
                  <a:txBody>
                    <a:bodyPr/>
                    <a:lstStyle/>
                    <a:p>
                      <a:r>
                        <a:rPr lang="nl-NL"/>
                        <a:t>Combineren met fasen van mitose</a:t>
                      </a:r>
                    </a:p>
                  </a:txBody>
                  <a:tcPr/>
                </a:tc>
                <a:tc>
                  <a:txBody>
                    <a:bodyPr/>
                    <a:lstStyle/>
                    <a:p>
                      <a:r>
                        <a:rPr lang="nl-NL"/>
                        <a:t>Verhelderend</a:t>
                      </a:r>
                    </a:p>
                  </a:txBody>
                  <a:tcPr/>
                </a:tc>
                <a:extLst>
                  <a:ext uri="{0D108BD9-81ED-4DB2-BD59-A6C34878D82A}">
                    <a16:rowId xmlns:a16="http://schemas.microsoft.com/office/drawing/2014/main" val="395351889"/>
                  </a:ext>
                </a:extLst>
              </a:tr>
              <a:tr h="370840">
                <a:tc>
                  <a:txBody>
                    <a:bodyPr/>
                    <a:lstStyle/>
                    <a:p>
                      <a:r>
                        <a:rPr lang="nl-NL"/>
                        <a:t>Aantal chromosomen en </a:t>
                      </a:r>
                      <a:r>
                        <a:rPr lang="nl-NL" err="1"/>
                        <a:t>chromatiden</a:t>
                      </a:r>
                      <a:r>
                        <a:rPr lang="nl-NL"/>
                        <a:t> aangeven</a:t>
                      </a:r>
                    </a:p>
                  </a:txBody>
                  <a:tcPr/>
                </a:tc>
                <a:tc>
                  <a:txBody>
                    <a:bodyPr/>
                    <a:lstStyle/>
                    <a:p>
                      <a:r>
                        <a:rPr lang="nl-NL"/>
                        <a:t>Opdracht duidelijk</a:t>
                      </a:r>
                    </a:p>
                  </a:txBody>
                  <a:tcPr/>
                </a:tc>
                <a:extLst>
                  <a:ext uri="{0D108BD9-81ED-4DB2-BD59-A6C34878D82A}">
                    <a16:rowId xmlns:a16="http://schemas.microsoft.com/office/drawing/2014/main" val="233545328"/>
                  </a:ext>
                </a:extLst>
              </a:tr>
              <a:tr h="370840">
                <a:tc>
                  <a:txBody>
                    <a:bodyPr/>
                    <a:lstStyle/>
                    <a:p>
                      <a:r>
                        <a:rPr lang="nl-NL"/>
                        <a:t>Lijntjes voor tekst</a:t>
                      </a:r>
                    </a:p>
                  </a:txBody>
                  <a:tcPr/>
                </a:tc>
                <a:tc>
                  <a:txBody>
                    <a:bodyPr/>
                    <a:lstStyle/>
                    <a:p>
                      <a:r>
                        <a:rPr lang="nl-NL"/>
                        <a:t>Coole animatie</a:t>
                      </a:r>
                    </a:p>
                  </a:txBody>
                  <a:tcPr/>
                </a:tc>
                <a:extLst>
                  <a:ext uri="{0D108BD9-81ED-4DB2-BD59-A6C34878D82A}">
                    <a16:rowId xmlns:a16="http://schemas.microsoft.com/office/drawing/2014/main" val="3254645379"/>
                  </a:ext>
                </a:extLst>
              </a:tr>
              <a:tr h="370840">
                <a:tc>
                  <a:txBody>
                    <a:bodyPr/>
                    <a:lstStyle/>
                    <a:p>
                      <a:pPr lvl="0">
                        <a:buNone/>
                      </a:pPr>
                      <a:r>
                        <a:rPr lang="nl-NL" sz="1800" u="none" strike="noStrike" noProof="0"/>
                        <a:t>Scharen </a:t>
                      </a:r>
                      <a:endParaRPr lang="nl-NL"/>
                    </a:p>
                  </a:txBody>
                  <a:tcPr/>
                </a:tc>
                <a:tc>
                  <a:txBody>
                    <a:bodyPr/>
                    <a:lstStyle/>
                    <a:p>
                      <a:endParaRPr lang="nl-NL"/>
                    </a:p>
                  </a:txBody>
                  <a:tcPr/>
                </a:tc>
                <a:extLst>
                  <a:ext uri="{0D108BD9-81ED-4DB2-BD59-A6C34878D82A}">
                    <a16:rowId xmlns:a16="http://schemas.microsoft.com/office/drawing/2014/main" val="763523523"/>
                  </a:ext>
                </a:extLst>
              </a:tr>
            </a:tbl>
          </a:graphicData>
        </a:graphic>
      </p:graphicFrame>
      <p:sp>
        <p:nvSpPr>
          <p:cNvPr id="10" name="Rectangle 16">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7" descr="Afbeelding met tekst&#10;&#10;Automatisch gegenereerde beschrijving">
            <a:extLst>
              <a:ext uri="{FF2B5EF4-FFF2-40B4-BE49-F238E27FC236}">
                <a16:creationId xmlns:a16="http://schemas.microsoft.com/office/drawing/2014/main" id="{4432D472-C3AD-499B-B571-837ADD95549A}"/>
              </a:ext>
            </a:extLst>
          </p:cNvPr>
          <p:cNvPicPr>
            <a:picLocks noChangeAspect="1"/>
          </p:cNvPicPr>
          <p:nvPr/>
        </p:nvPicPr>
        <p:blipFill rotWithShape="1">
          <a:blip r:embed="rId2"/>
          <a:srcRect l="3112" t="6349" r="11598" b="6984"/>
          <a:stretch/>
        </p:blipFill>
        <p:spPr>
          <a:xfrm rot="5400000">
            <a:off x="1151822" y="1858934"/>
            <a:ext cx="3649810" cy="4951530"/>
          </a:xfrm>
          <a:prstGeom prst="rect">
            <a:avLst/>
          </a:prstGeom>
        </p:spPr>
      </p:pic>
    </p:spTree>
    <p:extLst>
      <p:ext uri="{BB962C8B-B14F-4D97-AF65-F5344CB8AC3E}">
        <p14:creationId xmlns:p14="http://schemas.microsoft.com/office/powerpoint/2010/main" val="3210727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AB5A676-EEE5-48C2-83C2-A85DA2209DF5}"/>
              </a:ext>
            </a:extLst>
          </p:cNvPr>
          <p:cNvSpPr>
            <a:spLocks noGrp="1"/>
          </p:cNvSpPr>
          <p:nvPr>
            <p:ph type="title"/>
          </p:nvPr>
        </p:nvSpPr>
        <p:spPr>
          <a:xfrm>
            <a:off x="808638" y="386930"/>
            <a:ext cx="9236700" cy="1188950"/>
          </a:xfrm>
        </p:spPr>
        <p:txBody>
          <a:bodyPr anchor="b">
            <a:normAutofit/>
          </a:bodyPr>
          <a:lstStyle/>
          <a:p>
            <a:r>
              <a:rPr lang="nl-NL" sz="5400">
                <a:ea typeface="+mj-lt"/>
                <a:cs typeface="+mj-lt"/>
              </a:rPr>
              <a:t>Conclusie en ervaringen</a:t>
            </a:r>
          </a:p>
        </p:txBody>
      </p:sp>
      <p:grpSp>
        <p:nvGrpSpPr>
          <p:cNvPr id="6"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[p</a:t>
              </a:r>
              <a:endParaRPr lang="en-US"/>
            </a:p>
          </p:txBody>
        </p:sp>
      </p:grpSp>
      <p:sp>
        <p:nvSpPr>
          <p:cNvPr id="7"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jdelijke aanduiding voor inhoud 5">
            <a:extLst>
              <a:ext uri="{FF2B5EF4-FFF2-40B4-BE49-F238E27FC236}">
                <a16:creationId xmlns:a16="http://schemas.microsoft.com/office/drawing/2014/main" id="{F92FD12E-8DC5-44AB-AC09-BB389429078B}"/>
              </a:ext>
            </a:extLst>
          </p:cNvPr>
          <p:cNvSpPr txBox="1">
            <a:spLocks/>
          </p:cNvSpPr>
          <p:nvPr/>
        </p:nvSpPr>
        <p:spPr>
          <a:xfrm>
            <a:off x="5850148" y="2441814"/>
            <a:ext cx="5183188" cy="368458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a:ea typeface="+mn-lt"/>
              <a:cs typeface="+mn-lt"/>
            </a:endParaRPr>
          </a:p>
          <a:p>
            <a:r>
              <a:rPr lang="nl-NL" sz="2400">
                <a:ea typeface="+mn-lt"/>
                <a:cs typeface="+mn-lt"/>
              </a:rPr>
              <a:t>Vraagstelling voorkennis niet precies genoeg</a:t>
            </a:r>
            <a:endParaRPr lang="en-US" sz="2400">
              <a:ea typeface="+mn-lt"/>
              <a:cs typeface="+mn-lt"/>
            </a:endParaRPr>
          </a:p>
          <a:p>
            <a:r>
              <a:rPr lang="nl-NL" sz="2400">
                <a:ea typeface="+mn-lt"/>
                <a:cs typeface="+mn-lt"/>
              </a:rPr>
              <a:t>Materialen klaarleggen..</a:t>
            </a:r>
          </a:p>
          <a:p>
            <a:r>
              <a:rPr lang="nl-NL" sz="2400">
                <a:ea typeface="+mn-lt"/>
                <a:cs typeface="+mn-lt"/>
              </a:rPr>
              <a:t>Relatief veel lestijd </a:t>
            </a:r>
            <a:r>
              <a:rPr lang="nl-NL" sz="2400" err="1">
                <a:ea typeface="+mn-lt"/>
                <a:cs typeface="+mn-lt"/>
              </a:rPr>
              <a:t>vs</a:t>
            </a:r>
            <a:r>
              <a:rPr lang="nl-NL" sz="2400">
                <a:ea typeface="+mn-lt"/>
                <a:cs typeface="+mn-lt"/>
              </a:rPr>
              <a:t> impact</a:t>
            </a:r>
            <a:endParaRPr lang="en-US" sz="2400">
              <a:ea typeface="+mn-lt"/>
              <a:cs typeface="+mn-lt"/>
            </a:endParaRPr>
          </a:p>
          <a:p>
            <a:r>
              <a:rPr lang="nl-NL" sz="2400">
                <a:ea typeface="+mn-lt"/>
                <a:cs typeface="+mn-lt"/>
              </a:rPr>
              <a:t>Minder relevant voor leerlingen voor wie het preconcept niet bestond</a:t>
            </a:r>
          </a:p>
          <a:p>
            <a:r>
              <a:rPr lang="nl-NL" sz="2400">
                <a:cs typeface="Calibri" panose="020F0502020204030204"/>
              </a:rPr>
              <a:t>Foto's tijdens uitvoering</a:t>
            </a:r>
          </a:p>
          <a:p>
            <a:endParaRPr lang="nl-NL">
              <a:cs typeface="Calibri" panose="020F0502020204030204"/>
            </a:endParaRPr>
          </a:p>
          <a:p>
            <a:endParaRPr lang="nl-NL">
              <a:cs typeface="Calibri" panose="020F0502020204030204"/>
            </a:endParaRPr>
          </a:p>
          <a:p>
            <a:endParaRPr lang="nl-NL">
              <a:cs typeface="Calibri" panose="020F0502020204030204"/>
            </a:endParaRPr>
          </a:p>
          <a:p>
            <a:endParaRPr lang="nl-NL">
              <a:cs typeface="Calibri" panose="020F0502020204030204"/>
            </a:endParaRPr>
          </a:p>
        </p:txBody>
      </p:sp>
      <p:sp>
        <p:nvSpPr>
          <p:cNvPr id="9" name="Tijdelijke aanduiding voor inhoud 5">
            <a:extLst>
              <a:ext uri="{FF2B5EF4-FFF2-40B4-BE49-F238E27FC236}">
                <a16:creationId xmlns:a16="http://schemas.microsoft.com/office/drawing/2014/main" id="{963881AB-2E26-4C4F-AE03-3DDB32EFC54F}"/>
              </a:ext>
            </a:extLst>
          </p:cNvPr>
          <p:cNvSpPr txBox="1">
            <a:spLocks/>
          </p:cNvSpPr>
          <p:nvPr/>
        </p:nvSpPr>
        <p:spPr>
          <a:xfrm>
            <a:off x="823823" y="2591339"/>
            <a:ext cx="5183188" cy="3684588"/>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a:ea typeface="+mn-lt"/>
              <a:cs typeface="+mn-lt"/>
            </a:endParaRPr>
          </a:p>
          <a:p>
            <a:r>
              <a:rPr lang="nl-NL">
                <a:ea typeface="+mn-lt"/>
                <a:cs typeface="+mn-lt"/>
              </a:rPr>
              <a:t>Echt nuttig</a:t>
            </a:r>
            <a:endParaRPr lang="nl-NL">
              <a:cs typeface="Calibri"/>
            </a:endParaRPr>
          </a:p>
          <a:p>
            <a:r>
              <a:rPr lang="nl-NL">
                <a:ea typeface="+mn-lt"/>
                <a:cs typeface="+mn-lt"/>
              </a:rPr>
              <a:t>Blij met opzet</a:t>
            </a:r>
            <a:endParaRPr lang="en-US">
              <a:ea typeface="+mn-lt"/>
              <a:cs typeface="+mn-lt"/>
            </a:endParaRPr>
          </a:p>
          <a:p>
            <a:pPr lvl="1"/>
            <a:r>
              <a:rPr lang="nl-NL">
                <a:ea typeface="+mn-lt"/>
                <a:cs typeface="+mn-lt"/>
              </a:rPr>
              <a:t>voorkennis</a:t>
            </a:r>
            <a:endParaRPr lang="en-US">
              <a:ea typeface="+mn-lt"/>
              <a:cs typeface="+mn-lt"/>
            </a:endParaRPr>
          </a:p>
          <a:p>
            <a:pPr lvl="1"/>
            <a:r>
              <a:rPr lang="nl-NL">
                <a:ea typeface="+mn-lt"/>
                <a:cs typeface="+mn-lt"/>
              </a:rPr>
              <a:t>bespreking</a:t>
            </a:r>
            <a:endParaRPr lang="en-US">
              <a:ea typeface="+mn-lt"/>
              <a:cs typeface="+mn-lt"/>
            </a:endParaRPr>
          </a:p>
          <a:p>
            <a:pPr lvl="1"/>
            <a:r>
              <a:rPr lang="nl-NL">
                <a:ea typeface="+mn-lt"/>
                <a:cs typeface="+mn-lt"/>
              </a:rPr>
              <a:t>verwerking</a:t>
            </a:r>
            <a:endParaRPr lang="en-US">
              <a:ea typeface="+mn-lt"/>
              <a:cs typeface="+mn-lt"/>
            </a:endParaRPr>
          </a:p>
          <a:p>
            <a:r>
              <a:rPr lang="nl-NL">
                <a:ea typeface="+mn-lt"/>
                <a:cs typeface="+mn-lt"/>
              </a:rPr>
              <a:t>Zichtbaarheid van leren</a:t>
            </a:r>
            <a:endParaRPr lang="en-US">
              <a:ea typeface="+mn-lt"/>
              <a:cs typeface="+mn-lt"/>
            </a:endParaRPr>
          </a:p>
          <a:p>
            <a:r>
              <a:rPr lang="nl-NL">
                <a:ea typeface="+mn-lt"/>
                <a:cs typeface="+mn-lt"/>
              </a:rPr>
              <a:t>Evaluatie na de toets</a:t>
            </a:r>
            <a:endParaRPr lang="en-US">
              <a:ea typeface="+mn-lt"/>
              <a:cs typeface="+mn-lt"/>
            </a:endParaRPr>
          </a:p>
          <a:p>
            <a:r>
              <a:rPr lang="nl-NL">
                <a:ea typeface="+mn-lt"/>
                <a:cs typeface="+mn-lt"/>
              </a:rPr>
              <a:t>Preconcept gecorrigeerd!</a:t>
            </a:r>
          </a:p>
          <a:p>
            <a:endParaRPr lang="nl-NL"/>
          </a:p>
          <a:p>
            <a:endParaRPr lang="nl-NL">
              <a:cs typeface="Calibri"/>
            </a:endParaRPr>
          </a:p>
        </p:txBody>
      </p:sp>
      <p:sp>
        <p:nvSpPr>
          <p:cNvPr id="17" name="Tijdelijke aanduiding voor tekst 3">
            <a:extLst>
              <a:ext uri="{FF2B5EF4-FFF2-40B4-BE49-F238E27FC236}">
                <a16:creationId xmlns:a16="http://schemas.microsoft.com/office/drawing/2014/main" id="{1C1404F0-1816-4A1D-BDB5-9427CAE37876}"/>
              </a:ext>
            </a:extLst>
          </p:cNvPr>
          <p:cNvSpPr txBox="1">
            <a:spLocks/>
          </p:cNvSpPr>
          <p:nvPr/>
        </p:nvSpPr>
        <p:spPr>
          <a:xfrm>
            <a:off x="854165" y="2198747"/>
            <a:ext cx="5157787" cy="82391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4000">
                <a:cs typeface="Calibri"/>
              </a:rPr>
              <a:t>Positief</a:t>
            </a:r>
          </a:p>
        </p:txBody>
      </p:sp>
      <p:sp>
        <p:nvSpPr>
          <p:cNvPr id="19" name="Tijdelijke aanduiding voor tekst 4">
            <a:extLst>
              <a:ext uri="{FF2B5EF4-FFF2-40B4-BE49-F238E27FC236}">
                <a16:creationId xmlns:a16="http://schemas.microsoft.com/office/drawing/2014/main" id="{A1500540-D661-4EAB-8EC2-304259F121A7}"/>
              </a:ext>
            </a:extLst>
          </p:cNvPr>
          <p:cNvSpPr txBox="1">
            <a:spLocks/>
          </p:cNvSpPr>
          <p:nvPr/>
        </p:nvSpPr>
        <p:spPr>
          <a:xfrm>
            <a:off x="5841521" y="2198747"/>
            <a:ext cx="5183188" cy="823912"/>
          </a:xfrm>
          <a:prstGeom prst="rect">
            <a:avLst/>
          </a:prstGeo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4000">
                <a:cs typeface="Calibri"/>
              </a:rPr>
              <a:t>Verbetering nodig</a:t>
            </a:r>
          </a:p>
        </p:txBody>
      </p:sp>
    </p:spTree>
    <p:extLst>
      <p:ext uri="{BB962C8B-B14F-4D97-AF65-F5344CB8AC3E}">
        <p14:creationId xmlns:p14="http://schemas.microsoft.com/office/powerpoint/2010/main" val="161146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22C974D-9EFC-441A-AAFC-A40A7DD149AE}"/>
              </a:ext>
            </a:extLst>
          </p:cNvPr>
          <p:cNvSpPr>
            <a:spLocks noGrp="1"/>
          </p:cNvSpPr>
          <p:nvPr>
            <p:ph type="title"/>
          </p:nvPr>
        </p:nvSpPr>
        <p:spPr>
          <a:xfrm>
            <a:off x="793662" y="386930"/>
            <a:ext cx="10066122" cy="1298448"/>
          </a:xfrm>
        </p:spPr>
        <p:txBody>
          <a:bodyPr anchor="b">
            <a:normAutofit/>
          </a:bodyPr>
          <a:lstStyle/>
          <a:p>
            <a:r>
              <a:rPr lang="nl-NL" sz="4800"/>
              <a:t>Inhoud </a:t>
            </a:r>
          </a:p>
        </p:txBody>
      </p:sp>
      <p:sp>
        <p:nvSpPr>
          <p:cNvPr id="46" name="Rectangle 4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5D19D646-DF1E-418E-8166-90C54DE09AC0}"/>
              </a:ext>
            </a:extLst>
          </p:cNvPr>
          <p:cNvSpPr>
            <a:spLocks noGrp="1"/>
          </p:cNvSpPr>
          <p:nvPr>
            <p:ph idx="1"/>
          </p:nvPr>
        </p:nvSpPr>
        <p:spPr>
          <a:xfrm>
            <a:off x="793661" y="2599509"/>
            <a:ext cx="4530898" cy="3639450"/>
          </a:xfrm>
        </p:spPr>
        <p:txBody>
          <a:bodyPr vert="horz" lIns="91440" tIns="45720" rIns="91440" bIns="45720" rtlCol="0" anchor="ctr">
            <a:normAutofit/>
          </a:bodyPr>
          <a:lstStyle/>
          <a:p>
            <a:pPr marL="0" indent="0">
              <a:buNone/>
            </a:pPr>
            <a:r>
              <a:rPr lang="nl-NL" sz="1000" b="1"/>
              <a:t>Hoofdvraag:</a:t>
            </a:r>
          </a:p>
          <a:p>
            <a:r>
              <a:rPr lang="nl-NL" sz="1000"/>
              <a:t>Hoe corrigeer je het pre-concept dat chromosomen permanent in opgerolde vorm liggen?</a:t>
            </a:r>
            <a:endParaRPr lang="nl-NL" sz="1000">
              <a:cs typeface="Calibri"/>
            </a:endParaRPr>
          </a:p>
          <a:p>
            <a:endParaRPr lang="nl-NL" sz="1000"/>
          </a:p>
          <a:p>
            <a:pPr marL="0" indent="0">
              <a:buNone/>
            </a:pPr>
            <a:r>
              <a:rPr lang="nl-NL" sz="1000" b="1"/>
              <a:t>Deelvraag 1:</a:t>
            </a:r>
            <a:endParaRPr lang="nl-NL" sz="1000" b="1">
              <a:cs typeface="Calibri"/>
            </a:endParaRPr>
          </a:p>
          <a:p>
            <a:r>
              <a:rPr lang="nl-NL" sz="1000"/>
              <a:t>Wat is een pre-concept?                                                               definitie</a:t>
            </a:r>
            <a:endParaRPr lang="nl-NL" sz="1000">
              <a:cs typeface="Calibri" panose="020F0502020204030204"/>
            </a:endParaRPr>
          </a:p>
          <a:p>
            <a:endParaRPr lang="nl-NL" sz="1000">
              <a:cs typeface="Calibri" panose="020F0502020204030204"/>
            </a:endParaRPr>
          </a:p>
          <a:p>
            <a:pPr marL="0" indent="0">
              <a:buNone/>
            </a:pPr>
            <a:r>
              <a:rPr lang="nl-NL" sz="1000" b="1">
                <a:ea typeface="+mn-lt"/>
                <a:cs typeface="+mn-lt"/>
              </a:rPr>
              <a:t>Deelvraag 2:</a:t>
            </a:r>
            <a:endParaRPr lang="nl-NL" sz="1000"/>
          </a:p>
          <a:p>
            <a:r>
              <a:rPr lang="nl-NL" sz="1000">
                <a:cs typeface="Calibri" panose="020F0502020204030204"/>
              </a:rPr>
              <a:t>Waar komt dit pre-concept vandaan?                                        oorsprong</a:t>
            </a:r>
          </a:p>
          <a:p>
            <a:endParaRPr lang="nl-NL" sz="1000"/>
          </a:p>
          <a:p>
            <a:pPr marL="0" indent="0">
              <a:buNone/>
            </a:pPr>
            <a:r>
              <a:rPr lang="nl-NL" sz="1000" b="1"/>
              <a:t>Deelvraag 3:</a:t>
            </a:r>
            <a:endParaRPr lang="nl-NL" sz="1000" b="1">
              <a:cs typeface="Calibri"/>
            </a:endParaRPr>
          </a:p>
          <a:p>
            <a:r>
              <a:rPr lang="nl-NL" sz="1000"/>
              <a:t>Hoe kan je het pre-concept in de les corrigeren?                     aanpak</a:t>
            </a:r>
            <a:endParaRPr lang="nl-NL" sz="1000">
              <a:cs typeface="Calibri"/>
            </a:endParaRPr>
          </a:p>
          <a:p>
            <a:pPr marL="0" indent="0">
              <a:buNone/>
            </a:pPr>
            <a:endParaRPr lang="nl-NL" sz="1000">
              <a:cs typeface="Calibri"/>
            </a:endParaRPr>
          </a:p>
          <a:p>
            <a:pPr marL="0" indent="0">
              <a:buNone/>
            </a:pPr>
            <a:r>
              <a:rPr lang="nl-NL" sz="1000" b="1">
                <a:cs typeface="Calibri"/>
              </a:rPr>
              <a:t>Conclusie                                                                                                  </a:t>
            </a:r>
            <a:r>
              <a:rPr lang="nl-NL" sz="1000">
                <a:cs typeface="Calibri"/>
              </a:rPr>
              <a:t>reflectie</a:t>
            </a:r>
          </a:p>
        </p:txBody>
      </p:sp>
      <p:pic>
        <p:nvPicPr>
          <p:cNvPr id="4" name="Afbeelding 5" descr="Afbeelding met tafel&#10;&#10;Automatisch gegenereerde beschrijving">
            <a:extLst>
              <a:ext uri="{FF2B5EF4-FFF2-40B4-BE49-F238E27FC236}">
                <a16:creationId xmlns:a16="http://schemas.microsoft.com/office/drawing/2014/main" id="{B9817C10-E9C7-4B7A-8F23-F46CEC87459D}"/>
              </a:ext>
            </a:extLst>
          </p:cNvPr>
          <p:cNvPicPr>
            <a:picLocks noChangeAspect="1"/>
          </p:cNvPicPr>
          <p:nvPr/>
        </p:nvPicPr>
        <p:blipFill>
          <a:blip r:embed="rId2"/>
          <a:stretch>
            <a:fillRect/>
          </a:stretch>
        </p:blipFill>
        <p:spPr>
          <a:xfrm>
            <a:off x="5911532" y="2892862"/>
            <a:ext cx="5150277" cy="2897030"/>
          </a:xfrm>
          <a:prstGeom prst="rect">
            <a:avLst/>
          </a:prstGeom>
        </p:spPr>
      </p:pic>
      <p:sp>
        <p:nvSpPr>
          <p:cNvPr id="50" name="Rectangle 49">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3245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5D118B2-CE08-40AE-ACFD-A004EEB841F5}"/>
              </a:ext>
            </a:extLst>
          </p:cNvPr>
          <p:cNvSpPr>
            <a:spLocks noGrp="1"/>
          </p:cNvSpPr>
          <p:nvPr>
            <p:ph type="title"/>
          </p:nvPr>
        </p:nvSpPr>
        <p:spPr>
          <a:xfrm>
            <a:off x="1043631" y="809898"/>
            <a:ext cx="6517088" cy="1554480"/>
          </a:xfrm>
        </p:spPr>
        <p:txBody>
          <a:bodyPr anchor="ctr">
            <a:normAutofit/>
          </a:bodyPr>
          <a:lstStyle/>
          <a:p>
            <a:r>
              <a:rPr lang="nl-NL" sz="4800">
                <a:solidFill>
                  <a:schemeClr val="accent4"/>
                </a:solidFill>
              </a:rPr>
              <a:t>Deelvraag 1</a:t>
            </a:r>
            <a:br>
              <a:rPr lang="nl-NL" sz="4800"/>
            </a:br>
            <a:r>
              <a:rPr lang="nl-NL" sz="4800"/>
              <a:t>Wat zijn pre-concepten?</a:t>
            </a:r>
          </a:p>
        </p:txBody>
      </p:sp>
      <p:sp>
        <p:nvSpPr>
          <p:cNvPr id="3" name="Tijdelijke aanduiding voor inhoud 2">
            <a:extLst>
              <a:ext uri="{FF2B5EF4-FFF2-40B4-BE49-F238E27FC236}">
                <a16:creationId xmlns:a16="http://schemas.microsoft.com/office/drawing/2014/main" id="{050036D4-DDF2-454C-BEBF-372DAF677258}"/>
              </a:ext>
            </a:extLst>
          </p:cNvPr>
          <p:cNvSpPr>
            <a:spLocks noGrp="1"/>
          </p:cNvSpPr>
          <p:nvPr>
            <p:ph idx="1"/>
          </p:nvPr>
        </p:nvSpPr>
        <p:spPr>
          <a:xfrm>
            <a:off x="1045028" y="3017522"/>
            <a:ext cx="9941319" cy="3124658"/>
          </a:xfrm>
        </p:spPr>
        <p:txBody>
          <a:bodyPr vert="horz" lIns="91440" tIns="45720" rIns="91440" bIns="45720" rtlCol="0" anchor="ctr">
            <a:normAutofit/>
          </a:bodyPr>
          <a:lstStyle/>
          <a:p>
            <a:r>
              <a:rPr lang="nl-NL" sz="1300" b="1">
                <a:cs typeface="Calibri"/>
              </a:rPr>
              <a:t>Aannames of misvattingen</a:t>
            </a:r>
            <a:r>
              <a:rPr lang="nl-NL" sz="1300">
                <a:cs typeface="Calibri"/>
              </a:rPr>
              <a:t> die leerlingen bij een begrip hebben. </a:t>
            </a:r>
          </a:p>
          <a:p>
            <a:endParaRPr lang="nl-NL" sz="1300">
              <a:cs typeface="Calibri"/>
            </a:endParaRPr>
          </a:p>
          <a:p>
            <a:r>
              <a:rPr lang="nl-NL" sz="1300">
                <a:cs typeface="Calibri"/>
              </a:rPr>
              <a:t>Op basis van..</a:t>
            </a:r>
          </a:p>
          <a:p>
            <a:pPr lvl="1"/>
            <a:r>
              <a:rPr lang="nl-NL" sz="1300">
                <a:cs typeface="Calibri"/>
              </a:rPr>
              <a:t>algemene of niet-vakspecifieke betekenis van het begrip. </a:t>
            </a:r>
          </a:p>
          <a:p>
            <a:pPr lvl="1"/>
            <a:r>
              <a:rPr lang="nl-NL" sz="1300">
                <a:cs typeface="Calibri"/>
              </a:rPr>
              <a:t>onvolledige uitleg en misrepresentatie tijdens eerdere </a:t>
            </a:r>
            <a:r>
              <a:rPr lang="nl-NL" sz="1300" err="1">
                <a:cs typeface="Calibri"/>
              </a:rPr>
              <a:t>vaklessen</a:t>
            </a:r>
            <a:r>
              <a:rPr lang="nl-NL" sz="1300">
                <a:ea typeface="+mn-lt"/>
                <a:cs typeface="+mn-lt"/>
              </a:rPr>
              <a:t>.</a:t>
            </a:r>
            <a:r>
              <a:rPr lang="nl-NL" sz="1300">
                <a:cs typeface="Calibri"/>
              </a:rPr>
              <a:t> </a:t>
            </a:r>
            <a:br>
              <a:rPr lang="nl-NL" sz="1300">
                <a:cs typeface="Calibri"/>
              </a:rPr>
            </a:br>
            <a:r>
              <a:rPr lang="nl-NL" sz="1300">
                <a:cs typeface="Calibri"/>
              </a:rPr>
              <a:t>Dit is het geval bij ons pre-concept.</a:t>
            </a:r>
          </a:p>
          <a:p>
            <a:endParaRPr lang="nl-NL" sz="1300">
              <a:ea typeface="+mn-lt"/>
              <a:cs typeface="+mn-lt"/>
            </a:endParaRPr>
          </a:p>
          <a:p>
            <a:endParaRPr lang="nl-NL" sz="1300">
              <a:ea typeface="+mn-lt"/>
              <a:cs typeface="+mn-lt"/>
            </a:endParaRPr>
          </a:p>
          <a:p>
            <a:endParaRPr lang="nl-NL" sz="1100">
              <a:ea typeface="+mn-lt"/>
              <a:cs typeface="+mn-lt"/>
            </a:endParaRPr>
          </a:p>
          <a:p>
            <a:pPr marL="0" indent="0">
              <a:buNone/>
            </a:pPr>
            <a:r>
              <a:rPr lang="nl-NL" sz="1100">
                <a:ea typeface="+mn-lt"/>
                <a:cs typeface="+mn-lt"/>
                <a:hlinkClick r:id="rId2"/>
              </a:rPr>
              <a:t>Pre- en misconcepten | Leoned (husite.nl)</a:t>
            </a:r>
            <a:endParaRPr lang="nl-NL" sz="1100">
              <a:ea typeface="+mn-lt"/>
              <a:cs typeface="+mn-lt"/>
            </a:endParaRPr>
          </a:p>
          <a:p>
            <a:pPr lvl="2"/>
            <a:endParaRPr lang="nl-NL" sz="1300">
              <a:cs typeface="Calibri"/>
            </a:endParaRPr>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427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28D31E1B-0407-4223-9642-0B642CBF57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062849"/>
            <a:ext cx="731521" cy="673460"/>
            <a:chOff x="3940602" y="308034"/>
            <a:chExt cx="2116791" cy="3428999"/>
          </a:xfrm>
          <a:solidFill>
            <a:schemeClr val="accent4"/>
          </a:solidFill>
        </p:grpSpPr>
        <p:sp>
          <p:nvSpPr>
            <p:cNvPr id="28" name="Rectangle 27">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31">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56150"/>
            <a:ext cx="5672667" cy="14315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222B2B8-D810-41EE-9C4A-A74255548714}"/>
              </a:ext>
            </a:extLst>
          </p:cNvPr>
          <p:cNvSpPr>
            <a:spLocks noGrp="1"/>
          </p:cNvSpPr>
          <p:nvPr>
            <p:ph type="title"/>
          </p:nvPr>
        </p:nvSpPr>
        <p:spPr>
          <a:xfrm>
            <a:off x="1043631" y="873940"/>
            <a:ext cx="5052369" cy="1035781"/>
          </a:xfrm>
        </p:spPr>
        <p:txBody>
          <a:bodyPr anchor="ctr">
            <a:normAutofit/>
          </a:bodyPr>
          <a:lstStyle/>
          <a:p>
            <a:r>
              <a:rPr lang="nl-NL" sz="3300">
                <a:solidFill>
                  <a:schemeClr val="accent4"/>
                </a:solidFill>
              </a:rPr>
              <a:t>Deelvraag 2</a:t>
            </a:r>
            <a:br>
              <a:rPr lang="nl-NL" sz="3300"/>
            </a:br>
            <a:r>
              <a:rPr lang="nl-NL" sz="3300">
                <a:cs typeface="Calibri Light"/>
              </a:rPr>
              <a:t>Gekozen pre-concept</a:t>
            </a:r>
          </a:p>
        </p:txBody>
      </p:sp>
      <p:sp>
        <p:nvSpPr>
          <p:cNvPr id="3" name="Tijdelijke aanduiding voor inhoud 2">
            <a:extLst>
              <a:ext uri="{FF2B5EF4-FFF2-40B4-BE49-F238E27FC236}">
                <a16:creationId xmlns:a16="http://schemas.microsoft.com/office/drawing/2014/main" id="{81532610-1733-4B0D-9E60-CABC238EFE84}"/>
              </a:ext>
            </a:extLst>
          </p:cNvPr>
          <p:cNvSpPr>
            <a:spLocks noGrp="1"/>
          </p:cNvSpPr>
          <p:nvPr>
            <p:ph idx="1"/>
          </p:nvPr>
        </p:nvSpPr>
        <p:spPr>
          <a:xfrm>
            <a:off x="1045029" y="2524721"/>
            <a:ext cx="4991629" cy="3677123"/>
          </a:xfrm>
        </p:spPr>
        <p:txBody>
          <a:bodyPr vert="horz" lIns="91440" tIns="45720" rIns="91440" bIns="45720" rtlCol="0" anchor="ctr">
            <a:normAutofit/>
          </a:bodyPr>
          <a:lstStyle/>
          <a:p>
            <a:pPr marL="0" indent="0">
              <a:buNone/>
            </a:pPr>
            <a:r>
              <a:rPr lang="nl-NL" sz="1100">
                <a:ea typeface="+mn-lt"/>
                <a:cs typeface="+mn-lt"/>
              </a:rPr>
              <a:t>De leerlingen denken dat:</a:t>
            </a:r>
            <a:endParaRPr lang="nl-NL"/>
          </a:p>
          <a:p>
            <a:pPr lvl="1"/>
            <a:r>
              <a:rPr lang="nl-NL" sz="1100">
                <a:ea typeface="+mn-lt"/>
                <a:cs typeface="+mn-lt"/>
              </a:rPr>
              <a:t>chromosomen altijd de vorm hebben van gedrongen staafjes en zich in die toestand verdubbelen. </a:t>
            </a:r>
            <a:endParaRPr lang="nl-NL" sz="1100">
              <a:cs typeface="Calibri"/>
            </a:endParaRPr>
          </a:p>
          <a:p>
            <a:endParaRPr lang="nl-NL" sz="1100">
              <a:cs typeface="Calibri"/>
            </a:endParaRPr>
          </a:p>
          <a:p>
            <a:pPr marL="0" indent="0">
              <a:buNone/>
            </a:pPr>
            <a:r>
              <a:rPr lang="nl-NL" sz="1100">
                <a:cs typeface="Calibri"/>
              </a:rPr>
              <a:t>Oorzaak:</a:t>
            </a:r>
          </a:p>
          <a:p>
            <a:r>
              <a:rPr lang="nl-NL" sz="1100">
                <a:ea typeface="+mn-lt"/>
                <a:cs typeface="+mn-lt"/>
              </a:rPr>
              <a:t>Overal afgebeeld als korte gedrongen staafjes (bijv. </a:t>
            </a:r>
            <a:r>
              <a:rPr lang="nl-NL" sz="1100" err="1">
                <a:ea typeface="+mn-lt"/>
                <a:cs typeface="+mn-lt"/>
              </a:rPr>
              <a:t>karyogram</a:t>
            </a:r>
            <a:r>
              <a:rPr lang="nl-NL" sz="1100">
                <a:ea typeface="+mn-lt"/>
                <a:cs typeface="+mn-lt"/>
              </a:rPr>
              <a:t>)</a:t>
            </a:r>
            <a:endParaRPr lang="nl-NL" sz="1100">
              <a:cs typeface="Calibri"/>
            </a:endParaRPr>
          </a:p>
          <a:p>
            <a:r>
              <a:rPr lang="nl-NL" sz="1100">
                <a:ea typeface="+mn-lt"/>
                <a:cs typeface="+mn-lt"/>
              </a:rPr>
              <a:t>Geen duidelijk onderscheid gemaakt tussen chromosomen die nog uit twee </a:t>
            </a:r>
            <a:r>
              <a:rPr lang="nl-NL" sz="1100" err="1">
                <a:ea typeface="+mn-lt"/>
                <a:cs typeface="+mn-lt"/>
              </a:rPr>
              <a:t>chromatiden</a:t>
            </a:r>
            <a:r>
              <a:rPr lang="nl-NL" sz="1100">
                <a:ea typeface="+mn-lt"/>
                <a:cs typeface="+mn-lt"/>
              </a:rPr>
              <a:t> bestaan en de chromosomen die na splitsing uit één </a:t>
            </a:r>
            <a:r>
              <a:rPr lang="nl-NL" sz="1100" err="1">
                <a:ea typeface="+mn-lt"/>
                <a:cs typeface="+mn-lt"/>
              </a:rPr>
              <a:t>chromatide</a:t>
            </a:r>
            <a:r>
              <a:rPr lang="nl-NL" sz="1100">
                <a:ea typeface="+mn-lt"/>
                <a:cs typeface="+mn-lt"/>
              </a:rPr>
              <a:t> bestaan.</a:t>
            </a:r>
            <a:endParaRPr lang="nl-NL" sz="1100"/>
          </a:p>
          <a:p>
            <a:r>
              <a:rPr lang="nl-NL" sz="1100">
                <a:ea typeface="+mn-lt"/>
                <a:cs typeface="+mn-lt"/>
              </a:rPr>
              <a:t>De aandacht in de schoolmethoden is vooral gericht op het uitleggen van de verdeling van chromosomaal materiaal tijdens de celdelingen. Niet op de functie van het DNA in de fase van de cel waarin het DNA codeert voor de vele regelende enzymen en eiwitten. </a:t>
            </a:r>
            <a:endParaRPr lang="nl-NL" sz="1100"/>
          </a:p>
          <a:p>
            <a:pPr marL="0" indent="0">
              <a:buNone/>
            </a:pPr>
            <a:endParaRPr lang="nl-NL" sz="1000">
              <a:cs typeface="Calibri"/>
            </a:endParaRPr>
          </a:p>
          <a:p>
            <a:pPr marL="0" indent="0">
              <a:buNone/>
            </a:pPr>
            <a:r>
              <a:rPr lang="nl-NL" sz="1000">
                <a:cs typeface="Calibri"/>
                <a:hlinkClick r:id="rId2"/>
              </a:rPr>
              <a:t>Ruud de Moor Centrum</a:t>
            </a:r>
            <a:endParaRPr lang="nl-NL" sz="1000"/>
          </a:p>
        </p:txBody>
      </p:sp>
      <p:sp>
        <p:nvSpPr>
          <p:cNvPr id="34" name="Rectangle 33">
            <a:extLst>
              <a:ext uri="{FF2B5EF4-FFF2-40B4-BE49-F238E27FC236}">
                <a16:creationId xmlns:a16="http://schemas.microsoft.com/office/drawing/2014/main" id="{70E96339-907C-46C3-99AC-31179B6F0E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16299" y="608401"/>
            <a:ext cx="4637502" cy="5593443"/>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5">
            <a:extLst>
              <a:ext uri="{FF2B5EF4-FFF2-40B4-BE49-F238E27FC236}">
                <a16:creationId xmlns:a16="http://schemas.microsoft.com/office/drawing/2014/main" id="{F9DE906D-BFD4-4CC4-B245-31226DE35904}"/>
              </a:ext>
            </a:extLst>
          </p:cNvPr>
          <p:cNvPicPr>
            <a:picLocks noChangeAspect="1"/>
          </p:cNvPicPr>
          <p:nvPr/>
        </p:nvPicPr>
        <p:blipFill>
          <a:blip r:embed="rId3"/>
          <a:stretch>
            <a:fillRect/>
          </a:stretch>
        </p:blipFill>
        <p:spPr>
          <a:xfrm>
            <a:off x="6923750" y="2526908"/>
            <a:ext cx="4223252" cy="3051299"/>
          </a:xfrm>
          <a:prstGeom prst="rect">
            <a:avLst/>
          </a:prstGeom>
        </p:spPr>
      </p:pic>
      <p:cxnSp>
        <p:nvCxnSpPr>
          <p:cNvPr id="36" name="Straight Connector 35">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92240"/>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077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28D31E1B-0407-4223-9642-0B642CBF57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062849"/>
            <a:ext cx="731521" cy="673460"/>
            <a:chOff x="3940602" y="308034"/>
            <a:chExt cx="2116791" cy="3428999"/>
          </a:xfrm>
          <a:solidFill>
            <a:schemeClr val="accent4"/>
          </a:solidFill>
        </p:grpSpPr>
        <p:sp>
          <p:nvSpPr>
            <p:cNvPr id="28" name="Rectangle 27">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31">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56150"/>
            <a:ext cx="5672667" cy="14315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9B8AD7E-CEE2-46C7-B5D2-7B0F00C5FF6B}"/>
              </a:ext>
            </a:extLst>
          </p:cNvPr>
          <p:cNvSpPr>
            <a:spLocks noGrp="1"/>
          </p:cNvSpPr>
          <p:nvPr>
            <p:ph type="title"/>
          </p:nvPr>
        </p:nvSpPr>
        <p:spPr>
          <a:xfrm>
            <a:off x="1043631" y="873940"/>
            <a:ext cx="5052369" cy="1035781"/>
          </a:xfrm>
        </p:spPr>
        <p:txBody>
          <a:bodyPr anchor="ctr">
            <a:normAutofit/>
          </a:bodyPr>
          <a:lstStyle/>
          <a:p>
            <a:r>
              <a:rPr lang="nl-NL" sz="3300">
                <a:solidFill>
                  <a:schemeClr val="accent4"/>
                </a:solidFill>
              </a:rPr>
              <a:t>Deelvraag 3</a:t>
            </a:r>
            <a:br>
              <a:rPr lang="nl-NL" sz="3300"/>
            </a:br>
            <a:r>
              <a:rPr lang="nl-NL" sz="3300"/>
              <a:t>Pre-concept corrigeren</a:t>
            </a:r>
          </a:p>
        </p:txBody>
      </p:sp>
      <p:sp>
        <p:nvSpPr>
          <p:cNvPr id="3" name="Tijdelijke aanduiding voor inhoud 2">
            <a:extLst>
              <a:ext uri="{FF2B5EF4-FFF2-40B4-BE49-F238E27FC236}">
                <a16:creationId xmlns:a16="http://schemas.microsoft.com/office/drawing/2014/main" id="{5F816552-CF05-46D8-A4CD-CFFE92500CAF}"/>
              </a:ext>
            </a:extLst>
          </p:cNvPr>
          <p:cNvSpPr>
            <a:spLocks noGrp="1"/>
          </p:cNvSpPr>
          <p:nvPr>
            <p:ph idx="1"/>
          </p:nvPr>
        </p:nvSpPr>
        <p:spPr>
          <a:xfrm>
            <a:off x="1045029" y="2524721"/>
            <a:ext cx="4991629" cy="3677123"/>
          </a:xfrm>
        </p:spPr>
        <p:txBody>
          <a:bodyPr vert="horz" lIns="91440" tIns="45720" rIns="91440" bIns="45720" rtlCol="0" anchor="ctr">
            <a:normAutofit fontScale="92500" lnSpcReduction="20000"/>
          </a:bodyPr>
          <a:lstStyle/>
          <a:p>
            <a:pPr marL="0" indent="0">
              <a:buNone/>
            </a:pPr>
            <a:r>
              <a:rPr lang="nl-NL" sz="1500" dirty="0">
                <a:ea typeface="+mn-lt"/>
                <a:cs typeface="+mn-lt"/>
              </a:rPr>
              <a:t>Aanpak:</a:t>
            </a:r>
            <a:endParaRPr lang="nl-NL" sz="1500" dirty="0">
              <a:cs typeface="Calibri"/>
            </a:endParaRPr>
          </a:p>
          <a:p>
            <a:pPr lvl="1"/>
            <a:r>
              <a:rPr lang="nl-NL" sz="1500" dirty="0">
                <a:cs typeface="Calibri"/>
              </a:rPr>
              <a:t>Voorkennis activeren </a:t>
            </a:r>
          </a:p>
          <a:p>
            <a:pPr lvl="2"/>
            <a:r>
              <a:rPr lang="nl-NL" sz="1500" dirty="0">
                <a:cs typeface="Calibri"/>
              </a:rPr>
              <a:t>Wat weten leerlingen over de vorm van DNA?</a:t>
            </a:r>
          </a:p>
          <a:p>
            <a:pPr lvl="1"/>
            <a:r>
              <a:rPr lang="nl-NL" sz="1500" dirty="0">
                <a:cs typeface="Calibri"/>
              </a:rPr>
              <a:t>Klassikale uitleg </a:t>
            </a:r>
          </a:p>
          <a:p>
            <a:pPr lvl="2"/>
            <a:r>
              <a:rPr lang="nl-NL" sz="1500" dirty="0">
                <a:cs typeface="Calibri"/>
              </a:rPr>
              <a:t>Waarom moet een chromosoom uitgerold en opgerold zijn tijdens verschillende fasen van de celcyclus?</a:t>
            </a:r>
          </a:p>
          <a:p>
            <a:pPr lvl="2"/>
            <a:r>
              <a:rPr lang="nl-NL" sz="1500" dirty="0">
                <a:ea typeface="+mn-lt"/>
                <a:cs typeface="+mn-lt"/>
              </a:rPr>
              <a:t>Wanneer is iets een chromosoom en wanneer een </a:t>
            </a:r>
            <a:r>
              <a:rPr lang="nl-NL" sz="1500" dirty="0" err="1">
                <a:ea typeface="+mn-lt"/>
                <a:cs typeface="+mn-lt"/>
              </a:rPr>
              <a:t>chromatide</a:t>
            </a:r>
            <a:r>
              <a:rPr lang="nl-NL" sz="1500" dirty="0">
                <a:ea typeface="+mn-lt"/>
                <a:cs typeface="+mn-lt"/>
              </a:rPr>
              <a:t>?</a:t>
            </a:r>
            <a:endParaRPr lang="en-US" sz="1500" dirty="0">
              <a:ea typeface="+mn-lt"/>
              <a:cs typeface="+mn-lt"/>
            </a:endParaRPr>
          </a:p>
          <a:p>
            <a:pPr lvl="2"/>
            <a:r>
              <a:rPr lang="nl-NL" sz="1500" dirty="0">
                <a:cs typeface="Calibri"/>
              </a:rPr>
              <a:t>Animatie van relevante </a:t>
            </a:r>
            <a:r>
              <a:rPr lang="nl-NL" sz="1500" dirty="0" err="1">
                <a:cs typeface="Calibri"/>
              </a:rPr>
              <a:t>celprocessen</a:t>
            </a:r>
            <a:r>
              <a:rPr lang="nl-NL" sz="1500" dirty="0">
                <a:cs typeface="Calibri"/>
              </a:rPr>
              <a:t>  (replicatie en mitose)</a:t>
            </a:r>
          </a:p>
          <a:p>
            <a:pPr lvl="1"/>
            <a:r>
              <a:rPr lang="nl-NL" sz="1500" dirty="0">
                <a:cs typeface="Calibri"/>
              </a:rPr>
              <a:t>Verwerkingsopdracht </a:t>
            </a:r>
          </a:p>
          <a:p>
            <a:pPr lvl="2"/>
            <a:r>
              <a:rPr lang="nl-NL" sz="1500" dirty="0">
                <a:cs typeface="Calibri"/>
              </a:rPr>
              <a:t>zelfstandig in verschillende fasen van de celcyclus correct aangeven hoe het DNA er uit ziet en waarom het die vorm moet hebben.</a:t>
            </a:r>
          </a:p>
          <a:p>
            <a:pPr lvl="2"/>
            <a:endParaRPr lang="nl-NL" sz="1500" dirty="0">
              <a:cs typeface="Calibri"/>
            </a:endParaRPr>
          </a:p>
          <a:p>
            <a:pPr marL="0" indent="0">
              <a:buNone/>
            </a:pPr>
            <a:r>
              <a:rPr lang="nl-NL" sz="1100" dirty="0">
                <a:cs typeface="Calibri"/>
              </a:rPr>
              <a:t>Effectief leren</a:t>
            </a:r>
            <a:endParaRPr lang="nl-NL" dirty="0">
              <a:cs typeface="Calibri"/>
            </a:endParaRPr>
          </a:p>
          <a:p>
            <a:pPr marL="0" indent="0">
              <a:buNone/>
            </a:pPr>
            <a:r>
              <a:rPr lang="nl-NL" sz="1100" dirty="0" err="1">
                <a:cs typeface="Calibri"/>
              </a:rPr>
              <a:t>Ebbens</a:t>
            </a:r>
            <a:r>
              <a:rPr lang="nl-NL" sz="1100" dirty="0">
                <a:cs typeface="Calibri"/>
              </a:rPr>
              <a:t> en Ettekoven, 2015 </a:t>
            </a:r>
            <a:endParaRPr lang="nl-NL">
              <a:cs typeface="Calibri"/>
            </a:endParaRPr>
          </a:p>
          <a:p>
            <a:pPr lvl="1"/>
            <a:endParaRPr lang="nl-NL" sz="1500">
              <a:cs typeface="Calibri"/>
            </a:endParaRPr>
          </a:p>
          <a:p>
            <a:pPr lvl="1"/>
            <a:endParaRPr lang="nl-NL" sz="1500">
              <a:cs typeface="Calibri"/>
            </a:endParaRPr>
          </a:p>
          <a:p>
            <a:endParaRPr lang="nl-NL" sz="1500">
              <a:cs typeface="Calibri"/>
            </a:endParaRPr>
          </a:p>
        </p:txBody>
      </p:sp>
      <p:sp>
        <p:nvSpPr>
          <p:cNvPr id="34" name="Rectangle 33">
            <a:extLst>
              <a:ext uri="{FF2B5EF4-FFF2-40B4-BE49-F238E27FC236}">
                <a16:creationId xmlns:a16="http://schemas.microsoft.com/office/drawing/2014/main" id="{70E96339-907C-46C3-99AC-31179B6F0E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16299" y="608401"/>
            <a:ext cx="4637502" cy="5593443"/>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5">
            <a:extLst>
              <a:ext uri="{FF2B5EF4-FFF2-40B4-BE49-F238E27FC236}">
                <a16:creationId xmlns:a16="http://schemas.microsoft.com/office/drawing/2014/main" id="{5E73AB6F-0ADF-452B-96A1-08614B12350C}"/>
              </a:ext>
            </a:extLst>
          </p:cNvPr>
          <p:cNvPicPr>
            <a:picLocks noChangeAspect="1"/>
          </p:cNvPicPr>
          <p:nvPr/>
        </p:nvPicPr>
        <p:blipFill>
          <a:blip r:embed="rId2"/>
          <a:stretch>
            <a:fillRect/>
          </a:stretch>
        </p:blipFill>
        <p:spPr>
          <a:xfrm>
            <a:off x="6923750" y="2707591"/>
            <a:ext cx="4223252" cy="2555067"/>
          </a:xfrm>
          <a:prstGeom prst="rect">
            <a:avLst/>
          </a:prstGeom>
        </p:spPr>
      </p:pic>
      <p:cxnSp>
        <p:nvCxnSpPr>
          <p:cNvPr id="36" name="Straight Connector 35">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92240"/>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239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49959F3-E1C9-4D2F-875C-6BE7F0691FE3}"/>
              </a:ext>
            </a:extLst>
          </p:cNvPr>
          <p:cNvSpPr>
            <a:spLocks noGrp="1"/>
          </p:cNvSpPr>
          <p:nvPr>
            <p:ph type="title"/>
          </p:nvPr>
        </p:nvSpPr>
        <p:spPr>
          <a:xfrm>
            <a:off x="1043631" y="809898"/>
            <a:ext cx="9942716" cy="1554480"/>
          </a:xfrm>
        </p:spPr>
        <p:txBody>
          <a:bodyPr anchor="ctr">
            <a:normAutofit/>
          </a:bodyPr>
          <a:lstStyle/>
          <a:p>
            <a:r>
              <a:rPr lang="nl-NL" sz="4800">
                <a:cs typeface="Calibri Light"/>
              </a:rPr>
              <a:t>Pre-concepten in de praktijk..</a:t>
            </a:r>
            <a:endParaRPr lang="nl-NL" sz="4800"/>
          </a:p>
        </p:txBody>
      </p:sp>
      <p:sp>
        <p:nvSpPr>
          <p:cNvPr id="3" name="Tijdelijke aanduiding voor inhoud 2">
            <a:extLst>
              <a:ext uri="{FF2B5EF4-FFF2-40B4-BE49-F238E27FC236}">
                <a16:creationId xmlns:a16="http://schemas.microsoft.com/office/drawing/2014/main" id="{129CDB47-0AA6-48A6-BED9-CCA979AD5731}"/>
              </a:ext>
            </a:extLst>
          </p:cNvPr>
          <p:cNvSpPr>
            <a:spLocks noGrp="1"/>
          </p:cNvSpPr>
          <p:nvPr>
            <p:ph idx="1"/>
          </p:nvPr>
        </p:nvSpPr>
        <p:spPr>
          <a:xfrm>
            <a:off x="1045028" y="3017522"/>
            <a:ext cx="9941319" cy="3124658"/>
          </a:xfrm>
        </p:spPr>
        <p:txBody>
          <a:bodyPr vert="horz" lIns="91440" tIns="45720" rIns="91440" bIns="45720" rtlCol="0" anchor="ctr">
            <a:normAutofit/>
          </a:bodyPr>
          <a:lstStyle/>
          <a:p>
            <a:r>
              <a:rPr lang="nl-NL" sz="2400">
                <a:cs typeface="Calibri"/>
              </a:rPr>
              <a:t>Vraag 1: Hoe ziet DNA er uit tijdens de celdeling?</a:t>
            </a:r>
            <a:endParaRPr lang="nl-NL" sz="2400"/>
          </a:p>
          <a:p>
            <a:r>
              <a:rPr lang="nl-NL" sz="2400">
                <a:cs typeface="Calibri"/>
              </a:rPr>
              <a:t>Vraag 2: Hoe ziet DNA er uit na de celdeling?</a:t>
            </a:r>
          </a:p>
          <a:p>
            <a:r>
              <a:rPr lang="nl-NL" sz="2400">
                <a:cs typeface="Calibri"/>
              </a:rPr>
              <a:t>Vraag 3: Leg uit waarom de vorm belangrijk is.</a:t>
            </a:r>
          </a:p>
          <a:p>
            <a:endParaRPr lang="nl-NL" sz="2400">
              <a:cs typeface="Calibri"/>
            </a:endParaRPr>
          </a:p>
          <a:p>
            <a:endParaRPr lang="nl-NL" sz="2400">
              <a:cs typeface="Calibri"/>
            </a:endParaRPr>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2131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5" name="Rectangle 54">
            <a:extLst>
              <a:ext uri="{FF2B5EF4-FFF2-40B4-BE49-F238E27FC236}">
                <a16:creationId xmlns:a16="http://schemas.microsoft.com/office/drawing/2014/main" id="{0855A890-B60B-4670-9DC2-69DC05015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3929E42-BD77-4C9B-873C-A11BE002395D}"/>
              </a:ext>
            </a:extLst>
          </p:cNvPr>
          <p:cNvSpPr>
            <a:spLocks noGrp="1"/>
          </p:cNvSpPr>
          <p:nvPr>
            <p:ph type="title"/>
          </p:nvPr>
        </p:nvSpPr>
        <p:spPr>
          <a:xfrm>
            <a:off x="454467" y="2023110"/>
            <a:ext cx="2469624" cy="2846070"/>
          </a:xfrm>
        </p:spPr>
        <p:txBody>
          <a:bodyPr vert="horz" lIns="91440" tIns="45720" rIns="91440" bIns="45720" rtlCol="0" anchor="ctr">
            <a:normAutofit/>
          </a:bodyPr>
          <a:lstStyle/>
          <a:p>
            <a:r>
              <a:rPr lang="en-US" sz="3400" err="1"/>
              <a:t>Voorkennis</a:t>
            </a:r>
            <a:r>
              <a:rPr lang="en-US" sz="3400"/>
              <a:t>...</a:t>
            </a:r>
          </a:p>
        </p:txBody>
      </p:sp>
      <p:sp>
        <p:nvSpPr>
          <p:cNvPr id="57" name="Rectangle 56">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22480"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042549"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283"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8" descr="Afbeelding met tekst&#10;&#10;Automatisch gegenereerde beschrijving">
            <a:extLst>
              <a:ext uri="{FF2B5EF4-FFF2-40B4-BE49-F238E27FC236}">
                <a16:creationId xmlns:a16="http://schemas.microsoft.com/office/drawing/2014/main" id="{1DD527DA-F782-4DE5-BC78-A4FAADD0B40A}"/>
              </a:ext>
            </a:extLst>
          </p:cNvPr>
          <p:cNvPicPr>
            <a:picLocks noChangeAspect="1"/>
          </p:cNvPicPr>
          <p:nvPr/>
        </p:nvPicPr>
        <p:blipFill rotWithShape="1">
          <a:blip r:embed="rId2"/>
          <a:srcRect l="12030" t="17978" r="21805" b="5618"/>
          <a:stretch/>
        </p:blipFill>
        <p:spPr>
          <a:xfrm>
            <a:off x="5086336" y="883463"/>
            <a:ext cx="1639150" cy="2523744"/>
          </a:xfrm>
          <a:prstGeom prst="rect">
            <a:avLst/>
          </a:prstGeom>
        </p:spPr>
      </p:pic>
      <p:pic>
        <p:nvPicPr>
          <p:cNvPr id="4" name="Afbeelding 4" descr="Afbeelding met tekst&#10;&#10;Automatisch gegenereerde beschrijving">
            <a:extLst>
              <a:ext uri="{FF2B5EF4-FFF2-40B4-BE49-F238E27FC236}">
                <a16:creationId xmlns:a16="http://schemas.microsoft.com/office/drawing/2014/main" id="{D9C227B0-B8CB-4EC5-8C7D-78BE9ABAB8EE}"/>
              </a:ext>
            </a:extLst>
          </p:cNvPr>
          <p:cNvPicPr>
            <a:picLocks noGrp="1" noChangeAspect="1"/>
          </p:cNvPicPr>
          <p:nvPr>
            <p:ph idx="1"/>
          </p:nvPr>
        </p:nvPicPr>
        <p:blipFill rotWithShape="1">
          <a:blip r:embed="rId3"/>
          <a:srcRect l="15038" t="18255" r="33834" b="10112"/>
          <a:stretch/>
        </p:blipFill>
        <p:spPr>
          <a:xfrm>
            <a:off x="9103737" y="883463"/>
            <a:ext cx="1350990" cy="2523744"/>
          </a:xfrm>
          <a:prstGeom prst="rect">
            <a:avLst/>
          </a:prstGeom>
        </p:spPr>
      </p:pic>
      <p:pic>
        <p:nvPicPr>
          <p:cNvPr id="5" name="Afbeelding 5" descr="Afbeelding met tekst&#10;&#10;Automatisch gegenereerde beschrijving">
            <a:extLst>
              <a:ext uri="{FF2B5EF4-FFF2-40B4-BE49-F238E27FC236}">
                <a16:creationId xmlns:a16="http://schemas.microsoft.com/office/drawing/2014/main" id="{F62C2467-15C7-499B-8B49-1C90BB69C3D4}"/>
              </a:ext>
            </a:extLst>
          </p:cNvPr>
          <p:cNvPicPr>
            <a:picLocks noChangeAspect="1"/>
          </p:cNvPicPr>
          <p:nvPr/>
        </p:nvPicPr>
        <p:blipFill rotWithShape="1">
          <a:blip r:embed="rId4"/>
          <a:srcRect l="18045" t="20225" r="27819" b="4494"/>
          <a:stretch/>
        </p:blipFill>
        <p:spPr>
          <a:xfrm>
            <a:off x="5225333" y="3564974"/>
            <a:ext cx="1361155" cy="2523744"/>
          </a:xfrm>
          <a:prstGeom prst="rect">
            <a:avLst/>
          </a:prstGeom>
        </p:spPr>
      </p:pic>
      <p:pic>
        <p:nvPicPr>
          <p:cNvPr id="9" name="Afbeelding 12" descr="Afbeelding met tekst&#10;&#10;Automatisch gegenereerde beschrijving">
            <a:extLst>
              <a:ext uri="{FF2B5EF4-FFF2-40B4-BE49-F238E27FC236}">
                <a16:creationId xmlns:a16="http://schemas.microsoft.com/office/drawing/2014/main" id="{99003229-D377-4102-95CC-D2DCD2CCBB3C}"/>
              </a:ext>
            </a:extLst>
          </p:cNvPr>
          <p:cNvPicPr>
            <a:picLocks noChangeAspect="1"/>
          </p:cNvPicPr>
          <p:nvPr/>
        </p:nvPicPr>
        <p:blipFill rotWithShape="1">
          <a:blip r:embed="rId5"/>
          <a:srcRect l="13543" t="19947" r="23308"/>
          <a:stretch/>
        </p:blipFill>
        <p:spPr>
          <a:xfrm>
            <a:off x="9038097" y="3564973"/>
            <a:ext cx="1493121" cy="2523744"/>
          </a:xfrm>
          <a:prstGeom prst="rect">
            <a:avLst/>
          </a:prstGeom>
        </p:spPr>
      </p:pic>
    </p:spTree>
    <p:extLst>
      <p:ext uri="{BB962C8B-B14F-4D97-AF65-F5344CB8AC3E}">
        <p14:creationId xmlns:p14="http://schemas.microsoft.com/office/powerpoint/2010/main" val="3801607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92994EC7-CB90-4FFD-9A11-EE9A508C6559}"/>
              </a:ext>
            </a:extLst>
          </p:cNvPr>
          <p:cNvSpPr>
            <a:spLocks noGrp="1"/>
          </p:cNvSpPr>
          <p:nvPr>
            <p:ph type="title"/>
          </p:nvPr>
        </p:nvSpPr>
        <p:spPr>
          <a:xfrm>
            <a:off x="1043631" y="809898"/>
            <a:ext cx="9942716" cy="1554480"/>
          </a:xfrm>
        </p:spPr>
        <p:txBody>
          <a:bodyPr anchor="ctr">
            <a:normAutofit/>
          </a:bodyPr>
          <a:lstStyle/>
          <a:p>
            <a:r>
              <a:rPr lang="nl-NL" sz="4800">
                <a:cs typeface="Calibri Light"/>
              </a:rPr>
              <a:t>Interventie</a:t>
            </a:r>
            <a:endParaRPr lang="nl-NL" sz="4800"/>
          </a:p>
        </p:txBody>
      </p:sp>
      <p:sp>
        <p:nvSpPr>
          <p:cNvPr id="3" name="Tijdelijke aanduiding voor inhoud 2">
            <a:extLst>
              <a:ext uri="{FF2B5EF4-FFF2-40B4-BE49-F238E27FC236}">
                <a16:creationId xmlns:a16="http://schemas.microsoft.com/office/drawing/2014/main" id="{37B4AC3D-2613-4E4F-BA3D-E5441BFB3ECF}"/>
              </a:ext>
            </a:extLst>
          </p:cNvPr>
          <p:cNvSpPr>
            <a:spLocks noGrp="1"/>
          </p:cNvSpPr>
          <p:nvPr>
            <p:ph idx="1"/>
          </p:nvPr>
        </p:nvSpPr>
        <p:spPr>
          <a:xfrm>
            <a:off x="1045028" y="3017522"/>
            <a:ext cx="9941319" cy="3124658"/>
          </a:xfrm>
        </p:spPr>
        <p:txBody>
          <a:bodyPr vert="horz" lIns="91440" tIns="45720" rIns="91440" bIns="45720" rtlCol="0" anchor="ctr">
            <a:normAutofit/>
          </a:bodyPr>
          <a:lstStyle/>
          <a:p>
            <a:r>
              <a:rPr lang="nl-NL" sz="2400">
                <a:cs typeface="Calibri"/>
              </a:rPr>
              <a:t>Nabespreken voorkennisvragen</a:t>
            </a:r>
            <a:br>
              <a:rPr lang="nl-NL" sz="2400">
                <a:cs typeface="Calibri"/>
              </a:rPr>
            </a:br>
            <a:endParaRPr lang="nl-NL" sz="2400">
              <a:cs typeface="Calibri"/>
            </a:endParaRPr>
          </a:p>
          <a:p>
            <a:r>
              <a:rPr lang="nl-NL" sz="2400">
                <a:cs typeface="Calibri"/>
              </a:rPr>
              <a:t>Theorie celcyclus a.d.h.v. </a:t>
            </a:r>
            <a:r>
              <a:rPr lang="nl-NL" sz="2400">
                <a:cs typeface="Calibri"/>
                <a:hlinkClick r:id="rId2"/>
              </a:rPr>
              <a:t>wetenschappelijke animatie</a:t>
            </a:r>
            <a:br>
              <a:rPr lang="nl-NL" sz="2400">
                <a:cs typeface="Calibri"/>
              </a:rPr>
            </a:br>
            <a:endParaRPr lang="nl-NL" sz="2400">
              <a:cs typeface="Calibri"/>
            </a:endParaRPr>
          </a:p>
          <a:p>
            <a:r>
              <a:rPr lang="nl-NL" sz="2400">
                <a:cs typeface="Calibri"/>
              </a:rPr>
              <a:t>Verwerkingsopdracht celcyclus</a:t>
            </a:r>
          </a:p>
          <a:p>
            <a:endParaRPr lang="nl-NL" sz="2400">
              <a:cs typeface="Calibri"/>
            </a:endParaRPr>
          </a:p>
          <a:p>
            <a:endParaRPr lang="nl-NL" sz="2400">
              <a:cs typeface="Calibri"/>
            </a:endParaRPr>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804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552ABBF-D7F7-47E6-BFA4-7F7013580B2D}"/>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2000" kern="1200">
                <a:solidFill>
                  <a:schemeClr val="tx1"/>
                </a:solidFill>
                <a:latin typeface="+mj-lt"/>
                <a:ea typeface="+mj-ea"/>
                <a:cs typeface="+mj-cs"/>
              </a:rPr>
              <a:t>Verwerkingsopdracht celcyclus</a:t>
            </a:r>
          </a:p>
        </p:txBody>
      </p:sp>
      <p:sp>
        <p:nvSpPr>
          <p:cNvPr id="36" name="Rectangle 35">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5" descr="Afbeelding met tekst, whiteboard&#10;&#10;Automatisch gegenereerde beschrijving">
            <a:extLst>
              <a:ext uri="{FF2B5EF4-FFF2-40B4-BE49-F238E27FC236}">
                <a16:creationId xmlns:a16="http://schemas.microsoft.com/office/drawing/2014/main" id="{A94D4E28-52AB-445B-B703-05D75AE27518}"/>
              </a:ext>
            </a:extLst>
          </p:cNvPr>
          <p:cNvPicPr>
            <a:picLocks noGrp="1" noChangeAspect="1"/>
          </p:cNvPicPr>
          <p:nvPr>
            <p:ph idx="1"/>
          </p:nvPr>
        </p:nvPicPr>
        <p:blipFill rotWithShape="1">
          <a:blip r:embed="rId2"/>
          <a:srcRect l="5992" t="10744" r="4545" b="3857"/>
          <a:stretch/>
        </p:blipFill>
        <p:spPr>
          <a:xfrm rot="10800000">
            <a:off x="709435" y="858525"/>
            <a:ext cx="7279910" cy="5211906"/>
          </a:xfrm>
          <a:prstGeom prst="rect">
            <a:avLst/>
          </a:prstGeom>
        </p:spPr>
      </p:pic>
      <p:sp>
        <p:nvSpPr>
          <p:cNvPr id="40" name="Rectangle 39">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978350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Breedbeeld</PresentationFormat>
  <Slides>11</Slides>
  <Notes>0</Notes>
  <HiddenSlides>0</HiddenSlides>
  <ScaleCrop>false</ScaleCrop>
  <HeadingPairs>
    <vt:vector size="4" baseType="variant">
      <vt:variant>
        <vt:lpstr>Thema</vt:lpstr>
      </vt:variant>
      <vt:variant>
        <vt:i4>1</vt:i4>
      </vt:variant>
      <vt:variant>
        <vt:lpstr>Diatitels</vt:lpstr>
      </vt:variant>
      <vt:variant>
        <vt:i4>11</vt:i4>
      </vt:variant>
    </vt:vector>
  </HeadingPairs>
  <TitlesOfParts>
    <vt:vector size="12" baseType="lpstr">
      <vt:lpstr>Kantoorthema</vt:lpstr>
      <vt:lpstr>Pre-concepten in de vorm  van DNA</vt:lpstr>
      <vt:lpstr>Inhoud </vt:lpstr>
      <vt:lpstr>Deelvraag 1 Wat zijn pre-concepten?</vt:lpstr>
      <vt:lpstr>Deelvraag 2 Gekozen pre-concept</vt:lpstr>
      <vt:lpstr>Deelvraag 3 Pre-concept corrigeren</vt:lpstr>
      <vt:lpstr>Pre-concepten in de praktijk..</vt:lpstr>
      <vt:lpstr>Voorkennis...</vt:lpstr>
      <vt:lpstr>Interventie</vt:lpstr>
      <vt:lpstr>Verwerkingsopdracht celcyclus</vt:lpstr>
      <vt:lpstr>Eind resultaat</vt:lpstr>
      <vt:lpstr>Conclusie en ervaringen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Pre-concepten</dc:title>
  <dc:creator>Flach, E.</dc:creator>
  <cp:revision>12</cp:revision>
  <dcterms:created xsi:type="dcterms:W3CDTF">2021-10-24T09:28:46Z</dcterms:created>
  <dcterms:modified xsi:type="dcterms:W3CDTF">2021-11-24T12:44:22Z</dcterms:modified>
</cp:coreProperties>
</file>