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  <p:sldMasterId id="2147483752" r:id="rId2"/>
  </p:sldMasterIdLst>
  <p:sldIdLst>
    <p:sldId id="256" r:id="rId3"/>
    <p:sldId id="267" r:id="rId4"/>
    <p:sldId id="271" r:id="rId5"/>
    <p:sldId id="259" r:id="rId6"/>
    <p:sldId id="266" r:id="rId7"/>
    <p:sldId id="260" r:id="rId8"/>
    <p:sldId id="261" r:id="rId9"/>
    <p:sldId id="262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2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39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B8AFC-7CEE-42F9-948B-0BFD08F40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5413696-4CFB-4097-9C5E-04E713866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83EFEB-BBAE-44A4-AFD0-2F2DAE296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7D31DF-A6E9-4AC8-80A2-762EEB67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39003B-59FC-43C2-BC54-E4A9B8FC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158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D450D1-40B5-457E-8280-509F7C10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A3341A-66D4-4AC0-AE22-B78AF8D36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2C54AD-55BA-4682-88C9-AD33B9CB7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CF270A-092F-4C1A-807F-E2F2C6DE1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551B0F-644E-42E2-88C5-840ACDE1A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006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38612-4570-4027-AEC1-3FA3A323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3FDDD3-97F0-4A80-AE4F-C483528A5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04043F-558F-4EC5-8BE7-DD2586E20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859179-1DCB-4C2E-9595-705E23D73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3EC9D1-5CF5-4C32-928B-C826BD664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34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D6C33-DBD1-4036-878C-2ACF55140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834977-12AE-42E0-8F54-A0BA5CF819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71FCC6-F681-4799-8C32-74C40CF86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DDE4F3A-2C67-444C-ACE2-2D9AAEE4A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CBF05F-0738-4A1B-98E7-06CC29D2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C60FE9-EBA5-4F0C-9321-983E4DB27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021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DE05B-D61E-473D-87B9-D5C1DCE4A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F98F2D-FE4B-4F15-BF84-03FE8D36C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E1699B-3D78-47F7-9EA8-EA3481AB6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2491D2-4E22-4524-A1AD-4409D03E0E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0037C19-E214-455E-B18D-A1DB4E30C6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E3D8C8E-EF73-4D23-A424-372FAC44E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5F8154F-112D-45CC-B094-629E792F1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B3789DF-9B99-4979-A26A-AA140A478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221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825564-E04F-4D5C-A17D-DF4D17CD3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CCAB9E-9210-4CE4-A128-C55F77DCB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5B0AD2B-D873-4A95-A800-10EC35871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A6067C8-BFFE-489A-9081-408B6ED0C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853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13B4D4A-7266-41E0-AC77-05950229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11D556-8BBC-4E78-830B-7698A1009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31191C-AD79-4ACD-806D-168EB7723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414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5F682-EDC7-4FDD-9DAF-BF943A8E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BD6A5A-01C4-4DEA-BBFE-810B8537E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2E753E5-429F-480C-9089-38C9BCA6A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C7B37B-8FD2-40A7-A84C-B125C4C30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5EDA9D-CA51-456B-83E5-23DC48CBB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EBD99C-A2D9-4359-851A-F9E2B966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24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56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CF86EF-5725-4630-B131-6CFB411D5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4B95C0-637C-4E97-8A6E-E981445FC1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13B7E7C-F95F-47EA-BD53-BEB4EF6A95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3DBD78-D6F6-4B4C-ABF9-1DBD460B3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AB5F053-0EF0-4854-B597-549A8661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245CB6-64D5-4E24-A632-855ABE46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763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9BEC79-6606-4336-BA08-31F1AB7E5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94A02E8-83CD-4C5F-8B9E-2200F822A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D814D1-014C-4347-AD58-0A7A0041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9D8126-2556-4399-AA9B-17FCD5956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8FAA6E-56C1-4C9E-A3B4-2E8563C3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913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B12B94D-1E77-4B51-A393-B41A65A716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4C7DCFD-418C-4BD3-8649-E7D812D91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82349E-D6C1-4655-870F-D3112766F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530761-A517-45A5-B2CB-074AB92BD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824B8D-A4FC-47D4-9B88-4CD976B59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811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2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46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6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0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74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3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57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D36E696-87D5-4197-94A2-A19FE21D2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DE3E2A7-F55E-4350-93C9-C4B354BC5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BD3212-36B4-49D6-9AA2-36C1FBBB0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5EAD-3E62-4C88-AE2C-A9D2516C22BF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29E102-4639-4B37-9037-12FB3B964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D9FB4B-2BEB-4FD8-BA7F-9CF864B86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4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gn.nl/nieuws/esmee-wil-graag-naar-een-gewone-basisschool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6C5C09-0043-4549-B800-2101B70D6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E2F724-2FB3-4D1D-A730-739B8654C0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Kleurrijke inkt in water">
            <a:extLst>
              <a:ext uri="{FF2B5EF4-FFF2-40B4-BE49-F238E27FC236}">
                <a16:creationId xmlns:a16="http://schemas.microsoft.com/office/drawing/2014/main" id="{C227B1DA-F895-4667-A8A1-58E085837B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0922" b="4808"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66C637-B26E-4544-A4A6-AF1925450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2" cy="2334248"/>
          </a:xfrm>
        </p:spPr>
        <p:txBody>
          <a:bodyPr anchor="t">
            <a:normAutofit fontScale="90000"/>
          </a:bodyPr>
          <a:lstStyle/>
          <a:p>
            <a:r>
              <a:rPr lang="nl-NL" dirty="0">
                <a:solidFill>
                  <a:srgbClr val="FFFFFF"/>
                </a:solidFill>
              </a:rPr>
              <a:t>Methodiek periode 2</a:t>
            </a:r>
            <a:br>
              <a:rPr lang="nl-NL" dirty="0">
                <a:solidFill>
                  <a:srgbClr val="FFFFFF"/>
                </a:solidFill>
              </a:rPr>
            </a:br>
            <a:r>
              <a:rPr lang="nl-NL" dirty="0">
                <a:solidFill>
                  <a:srgbClr val="FFFFFF"/>
                </a:solidFill>
              </a:rPr>
              <a:t>les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2F3A9F-77DD-454B-9030-12D4D19D0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70" y="4482450"/>
            <a:ext cx="5040785" cy="1724029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Beginsituatie maken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27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ED7E1AB-06F7-4965-89D1-60A631E100D7}"/>
              </a:ext>
            </a:extLst>
          </p:cNvPr>
          <p:cNvSpPr/>
          <p:nvPr/>
        </p:nvSpPr>
        <p:spPr>
          <a:xfrm>
            <a:off x="1391710" y="366375"/>
            <a:ext cx="8534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Verschillende beginsituaties…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FCF1141-5EAC-4EDB-85C7-521AA6A4DF75}"/>
              </a:ext>
            </a:extLst>
          </p:cNvPr>
          <p:cNvSpPr txBox="1"/>
          <p:nvPr/>
        </p:nvSpPr>
        <p:spPr>
          <a:xfrm>
            <a:off x="1534168" y="1727200"/>
            <a:ext cx="8249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/>
              <a:t>Stel: je wilt met een groep kinderen een bezoek van  Sinterklaas voorbereiden.</a:t>
            </a:r>
          </a:p>
          <a:p>
            <a:endParaRPr lang="nl-NL" sz="2800"/>
          </a:p>
          <a:p>
            <a:r>
              <a:rPr lang="nl-NL" sz="2800"/>
              <a:t>Wat zou je dan opschrijven bij de beginsituatie ? Werk dit uit voor een groepje kinderen van 3 jaar, </a:t>
            </a:r>
          </a:p>
          <a:p>
            <a:r>
              <a:rPr lang="nl-NL" sz="2800"/>
              <a:t>kinderen van 9 jaar en kinderen van 12 jaar.</a:t>
            </a:r>
            <a:endParaRPr lang="nl-NL" sz="2800" dirty="0"/>
          </a:p>
        </p:txBody>
      </p:sp>
      <p:pic>
        <p:nvPicPr>
          <p:cNvPr id="1026" name="Picture 2" descr="Wanneer vertel je dat Sinterklaas niet bestaat? - Centrum voor Jeugd en  Gezin | Capelle aan den IJssel">
            <a:extLst>
              <a:ext uri="{FF2B5EF4-FFF2-40B4-BE49-F238E27FC236}">
                <a16:creationId xmlns:a16="http://schemas.microsoft.com/office/drawing/2014/main" id="{3D6D7726-2925-43A5-B0B3-2BD748D35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960" y="4404856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98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38F6DF8-8D30-4131-902B-374DC2FB9796}"/>
              </a:ext>
            </a:extLst>
          </p:cNvPr>
          <p:cNvSpPr/>
          <p:nvPr/>
        </p:nvSpPr>
        <p:spPr>
          <a:xfrm>
            <a:off x="583658" y="539095"/>
            <a:ext cx="8078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Schrijf zelf een beginsituatie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65323A4-CA24-4DFE-9226-28DB70DCA856}"/>
              </a:ext>
            </a:extLst>
          </p:cNvPr>
          <p:cNvSpPr txBox="1"/>
          <p:nvPr/>
        </p:nvSpPr>
        <p:spPr>
          <a:xfrm>
            <a:off x="741680" y="1971040"/>
            <a:ext cx="1032449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Bekijk het filmpje hieronder.  Het gaat over Esmee. </a:t>
            </a:r>
          </a:p>
          <a:p>
            <a:r>
              <a:rPr lang="nl-NL" sz="2400" dirty="0"/>
              <a:t>Stel: jij bent de nieuwe juf van Esmee. Je wilt alvast in kaart brengen wat van </a:t>
            </a:r>
          </a:p>
          <a:p>
            <a:r>
              <a:rPr lang="nl-NL" sz="2400" dirty="0"/>
              <a:t>Belang is voor Esmee. Daarom schrijf je een beginsituatie op basis van dit filmpje.</a:t>
            </a:r>
          </a:p>
          <a:p>
            <a:r>
              <a:rPr lang="nl-NL" sz="2400" dirty="0"/>
              <a:t>Als je haar eenmaal in de klas hebt kom je vast nog wel meer te weten….</a:t>
            </a:r>
          </a:p>
          <a:p>
            <a:endParaRPr lang="nl-NL" sz="2400" dirty="0"/>
          </a:p>
          <a:p>
            <a:r>
              <a:rPr lang="nl-NL" sz="2400" dirty="0">
                <a:hlinkClick r:id="rId2"/>
              </a:rPr>
              <a:t>https://www.vgn.nl/nieuws/esmee-wil-graag-naar-een-gewone-basisschool</a:t>
            </a: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Schrijf de beginsituatie en lever hem in </a:t>
            </a:r>
            <a:r>
              <a:rPr lang="nl-NL" sz="2400" dirty="0" err="1"/>
              <a:t>in</a:t>
            </a:r>
            <a:r>
              <a:rPr lang="nl-NL" sz="2400" dirty="0"/>
              <a:t> </a:t>
            </a:r>
            <a:r>
              <a:rPr lang="nl-NL" sz="2400" dirty="0" err="1"/>
              <a:t>Its</a:t>
            </a:r>
            <a:r>
              <a:rPr lang="nl-NL" sz="2400" dirty="0"/>
              <a:t> Learning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4862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E57300-C7FF-4578-99A0-42B0295B1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C0330F-1D4F-4552-B799-615DD237B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C084C-2967-474A-B5F9-270F1FB43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BE0106-0C20-465B-A1BE-0BAC2737B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30F8BC4-E0FF-4814-A33A-FC45F65441B0}"/>
              </a:ext>
            </a:extLst>
          </p:cNvPr>
          <p:cNvSpPr/>
          <p:nvPr/>
        </p:nvSpPr>
        <p:spPr>
          <a:xfrm>
            <a:off x="517870" y="3172570"/>
            <a:ext cx="4945183" cy="3016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leer je:</a:t>
            </a:r>
          </a:p>
          <a:p>
            <a:pPr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1. Wat er in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een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doelgroepanalyse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staat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Een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beginsituatie</a:t>
            </a:r>
            <a:r>
              <a:rPr lang="en-US" sz="20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000" b="0" cap="none" spc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schrijven</a:t>
            </a:r>
            <a:endParaRPr 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3C90DE9-F5BE-4AA9-B8CB-0DED4FC10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06" r="24713" b="1"/>
          <a:stretch/>
        </p:blipFill>
        <p:spPr>
          <a:xfrm>
            <a:off x="6662167" y="657369"/>
            <a:ext cx="4994209" cy="55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0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B3483D59-876D-42D1-8E21-2C629F421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804444"/>
            <a:ext cx="9339881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12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76D74C6-BD23-4566-B56E-CED7F290D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82" y="1754563"/>
            <a:ext cx="4777381" cy="3179129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68921CCA-DBB4-4E24-95F6-9C458E9D0B9B}"/>
              </a:ext>
            </a:extLst>
          </p:cNvPr>
          <p:cNvSpPr/>
          <p:nvPr/>
        </p:nvSpPr>
        <p:spPr>
          <a:xfrm>
            <a:off x="5894962" y="2213043"/>
            <a:ext cx="5458838" cy="41925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Om je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werk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goed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te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kunnen</a:t>
            </a:r>
            <a:endParaRPr kumimoji="0" lang="en-US" sz="3200" b="1" i="0" u="none" strike="noStrike" cap="none" spc="0" normalizeH="0" baseline="0" noProof="0" dirty="0">
              <a:ln w="12700">
                <a:solidFill>
                  <a:srgbClr val="4472C4"/>
                </a:solidFill>
                <a:prstDash val="solid"/>
              </a:ln>
              <a:effectLst>
                <a:outerShdw dist="38100" dir="2640000" algn="bl" rotWithShape="0">
                  <a:srgbClr val="4472C4"/>
                </a:outerShdw>
              </a:effectLst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doen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moet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je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weten</a:t>
            </a:r>
            <a:endParaRPr kumimoji="0" lang="en-US" sz="3200" b="1" i="0" u="none" strike="noStrike" cap="none" spc="0" normalizeH="0" baseline="0" noProof="0" dirty="0">
              <a:ln w="12700">
                <a:solidFill>
                  <a:srgbClr val="4472C4"/>
                </a:solidFill>
                <a:prstDash val="solid"/>
              </a:ln>
              <a:effectLst>
                <a:outerShdw dist="38100" dir="2640000" algn="bl" rotWithShape="0">
                  <a:srgbClr val="4472C4"/>
                </a:outerShdw>
              </a:effectLst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wie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de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kinderen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en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de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ouders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  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b="1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</a:rPr>
              <a:t>zijn</a:t>
            </a:r>
            <a:r>
              <a:rPr lang="en-US" sz="3200" b="1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</a:rPr>
              <a:t> m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et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wie</a:t>
            </a:r>
            <a:r>
              <a:rPr kumimoji="0" lang="en-US" sz="3200" b="1" i="0" u="none" strike="noStrike" cap="none" spc="0" normalizeH="0" baseline="0" noProof="0" dirty="0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 je </a:t>
            </a:r>
            <a:r>
              <a:rPr kumimoji="0" lang="en-US" sz="3200" b="1" i="0" u="none" strike="noStrike" cap="none" spc="0" normalizeH="0" baseline="0" noProof="0" dirty="0" err="1">
                <a:ln w="12700">
                  <a:solidFill>
                    <a:srgbClr val="4472C4"/>
                  </a:solidFill>
                  <a:prstDash val="solid"/>
                </a:ln>
                <a:effectLst>
                  <a:outerShdw dist="38100" dir="2640000" algn="bl" rotWithShape="0">
                    <a:srgbClr val="4472C4"/>
                  </a:outerShdw>
                </a:effectLst>
                <a:uLnTx/>
                <a:uFillTx/>
              </a:rPr>
              <a:t>werkt</a:t>
            </a:r>
            <a:endParaRPr kumimoji="0" lang="en-US" sz="3200" b="1" i="0" u="none" strike="noStrike" cap="none" spc="0" normalizeH="0" baseline="0" noProof="0" dirty="0">
              <a:ln w="12700">
                <a:solidFill>
                  <a:srgbClr val="4472C4"/>
                </a:solidFill>
                <a:prstDash val="solid"/>
              </a:ln>
              <a:effectLst>
                <a:outerShdw dist="38100" dir="2640000" algn="bl" rotWithShape="0">
                  <a:srgbClr val="4472C4"/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887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37">
            <a:extLst>
              <a:ext uri="{FF2B5EF4-FFF2-40B4-BE49-F238E27FC236}">
                <a16:creationId xmlns:a16="http://schemas.microsoft.com/office/drawing/2014/main" id="{687AFE0E-B37D-4531-AFE8-231C8348E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E35F686-B2F2-4C5B-A129-46AA4974AD9B}"/>
              </a:ext>
            </a:extLst>
          </p:cNvPr>
          <p:cNvSpPr txBox="1"/>
          <p:nvPr/>
        </p:nvSpPr>
        <p:spPr>
          <a:xfrm>
            <a:off x="838200" y="365125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4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Opdracht</a:t>
            </a:r>
            <a:r>
              <a:rPr kumimoji="0" lang="en-US" sz="44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kumimoji="0" lang="en-US" sz="44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Vergelijk</a:t>
            </a:r>
            <a:r>
              <a:rPr kumimoji="0" lang="en-US" sz="44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je </a:t>
            </a:r>
            <a:r>
              <a:rPr kumimoji="0" lang="en-US" sz="44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doelgroep</a:t>
            </a:r>
            <a:endParaRPr kumimoji="0" lang="en-US" sz="4400" b="1" i="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821853F-9415-471C-B834-28C6397A4630}"/>
              </a:ext>
            </a:extLst>
          </p:cNvPr>
          <p:cNvSpPr txBox="1"/>
          <p:nvPr/>
        </p:nvSpPr>
        <p:spPr>
          <a:xfrm>
            <a:off x="838201" y="2013625"/>
            <a:ext cx="4614759" cy="4163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Er zijn scholen in allerlei soorten en maten. Maak eens een lijstje van de verschillen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die je denkt dat er zijn als je kijkt naar: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De gezinnen die kiezen voor een basisschool in Den Haag waar onze jongste prinses Ariane naartoe is geweest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De gezinnen die kiezen voor de CBS de Maarsborg.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9CE73C-893C-4D66-BFA7-2EF066FF2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08" r="15969" b="1"/>
          <a:stretch/>
        </p:blipFill>
        <p:spPr>
          <a:xfrm>
            <a:off x="6101338" y="2015168"/>
            <a:ext cx="5283866" cy="4210442"/>
          </a:xfrm>
          <a:custGeom>
            <a:avLst/>
            <a:gdLst/>
            <a:ahLst/>
            <a:cxnLst/>
            <a:rect l="l" t="t" r="r" b="b"/>
            <a:pathLst>
              <a:path w="5283866" h="4210442">
                <a:moveTo>
                  <a:pt x="839883" y="18"/>
                </a:moveTo>
                <a:cubicBezTo>
                  <a:pt x="851945" y="328"/>
                  <a:pt x="864423" y="4671"/>
                  <a:pt x="875727" y="6050"/>
                </a:cubicBezTo>
                <a:cubicBezTo>
                  <a:pt x="1125267" y="36932"/>
                  <a:pt x="1374804" y="70296"/>
                  <a:pt x="1624617" y="99799"/>
                </a:cubicBezTo>
                <a:cubicBezTo>
                  <a:pt x="1858164" y="127373"/>
                  <a:pt x="2093363" y="133714"/>
                  <a:pt x="2328012" y="148051"/>
                </a:cubicBezTo>
                <a:cubicBezTo>
                  <a:pt x="2612016" y="165424"/>
                  <a:pt x="2895470" y="189965"/>
                  <a:pt x="3177820" y="228566"/>
                </a:cubicBezTo>
                <a:cubicBezTo>
                  <a:pt x="3373866" y="255590"/>
                  <a:pt x="3571843" y="274338"/>
                  <a:pt x="3770646" y="252831"/>
                </a:cubicBezTo>
                <a:cubicBezTo>
                  <a:pt x="3780572" y="251727"/>
                  <a:pt x="3791878" y="248144"/>
                  <a:pt x="3800149" y="251727"/>
                </a:cubicBezTo>
                <a:cubicBezTo>
                  <a:pt x="3896658" y="291986"/>
                  <a:pt x="4001986" y="263033"/>
                  <a:pt x="4102076" y="288400"/>
                </a:cubicBezTo>
                <a:cubicBezTo>
                  <a:pt x="4076434" y="386286"/>
                  <a:pt x="3966416" y="378289"/>
                  <a:pt x="3904377" y="446120"/>
                </a:cubicBezTo>
                <a:cubicBezTo>
                  <a:pt x="4005570" y="473141"/>
                  <a:pt x="4096562" y="500439"/>
                  <a:pt x="4188933" y="520843"/>
                </a:cubicBezTo>
                <a:cubicBezTo>
                  <a:pt x="4286818" y="542350"/>
                  <a:pt x="4369813" y="600531"/>
                  <a:pt x="4465492" y="626449"/>
                </a:cubicBezTo>
                <a:cubicBezTo>
                  <a:pt x="4485897" y="631964"/>
                  <a:pt x="4510437" y="651264"/>
                  <a:pt x="4517606" y="670015"/>
                </a:cubicBezTo>
                <a:cubicBezTo>
                  <a:pt x="4540768" y="730677"/>
                  <a:pt x="5003171" y="900804"/>
                  <a:pt x="4948576" y="954847"/>
                </a:cubicBezTo>
                <a:cubicBezTo>
                  <a:pt x="4925966" y="977182"/>
                  <a:pt x="4896738" y="993174"/>
                  <a:pt x="4866132" y="1015233"/>
                </a:cubicBezTo>
                <a:cubicBezTo>
                  <a:pt x="4912180" y="1056869"/>
                  <a:pt x="4964017" y="1075067"/>
                  <a:pt x="5019164" y="1087474"/>
                </a:cubicBezTo>
                <a:cubicBezTo>
                  <a:pt x="5035708" y="1091335"/>
                  <a:pt x="5051977" y="1099055"/>
                  <a:pt x="5053630" y="1117806"/>
                </a:cubicBezTo>
                <a:cubicBezTo>
                  <a:pt x="5055284" y="1137382"/>
                  <a:pt x="5038464" y="1145101"/>
                  <a:pt x="5024404" y="1154202"/>
                </a:cubicBezTo>
                <a:cubicBezTo>
                  <a:pt x="5004826" y="1166885"/>
                  <a:pt x="4985800" y="1177916"/>
                  <a:pt x="4960984" y="1179569"/>
                </a:cubicBezTo>
                <a:cubicBezTo>
                  <a:pt x="4920176" y="1182051"/>
                  <a:pt x="4900600" y="1217344"/>
                  <a:pt x="4876887" y="1243814"/>
                </a:cubicBezTo>
                <a:cubicBezTo>
                  <a:pt x="4863652" y="1258705"/>
                  <a:pt x="4857034" y="1288759"/>
                  <a:pt x="4880195" y="1293998"/>
                </a:cubicBezTo>
                <a:cubicBezTo>
                  <a:pt x="4935892" y="1306682"/>
                  <a:pt x="4931480" y="1343355"/>
                  <a:pt x="4930104" y="1384991"/>
                </a:cubicBezTo>
                <a:cubicBezTo>
                  <a:pt x="4928173" y="1436553"/>
                  <a:pt x="4895360" y="1460265"/>
                  <a:pt x="4855103" y="1480119"/>
                </a:cubicBezTo>
                <a:cubicBezTo>
                  <a:pt x="4841316" y="1487011"/>
                  <a:pt x="4821740" y="1486735"/>
                  <a:pt x="4816500" y="1508242"/>
                </a:cubicBezTo>
                <a:cubicBezTo>
                  <a:pt x="4839110" y="1528648"/>
                  <a:pt x="4866684" y="1512103"/>
                  <a:pt x="4890949" y="1517893"/>
                </a:cubicBezTo>
                <a:cubicBezTo>
                  <a:pt x="4911077" y="1522581"/>
                  <a:pt x="4944441" y="1520100"/>
                  <a:pt x="4916868" y="1557599"/>
                </a:cubicBezTo>
                <a:cubicBezTo>
                  <a:pt x="4908870" y="1568352"/>
                  <a:pt x="4918245" y="1576625"/>
                  <a:pt x="4928448" y="1577453"/>
                </a:cubicBezTo>
                <a:cubicBezTo>
                  <a:pt x="5010066" y="1586000"/>
                  <a:pt x="4972566" y="1661827"/>
                  <a:pt x="4998760" y="1701809"/>
                </a:cubicBezTo>
                <a:cubicBezTo>
                  <a:pt x="5005928" y="1712836"/>
                  <a:pt x="4998208" y="1731862"/>
                  <a:pt x="4986903" y="1736550"/>
                </a:cubicBezTo>
                <a:cubicBezTo>
                  <a:pt x="4914660" y="1767432"/>
                  <a:pt x="4904735" y="1841053"/>
                  <a:pt x="4869716" y="1904472"/>
                </a:cubicBezTo>
                <a:cubicBezTo>
                  <a:pt x="4907768" y="1929562"/>
                  <a:pt x="4953264" y="1935077"/>
                  <a:pt x="4994348" y="1951346"/>
                </a:cubicBezTo>
                <a:cubicBezTo>
                  <a:pt x="5037087" y="1968441"/>
                  <a:pt x="5037087" y="1981125"/>
                  <a:pt x="5001792" y="2030756"/>
                </a:cubicBezTo>
                <a:cubicBezTo>
                  <a:pt x="5093611" y="2041511"/>
                  <a:pt x="5093611" y="2041511"/>
                  <a:pt x="5065212" y="2119543"/>
                </a:cubicBezTo>
                <a:cubicBezTo>
                  <a:pt x="5142142" y="2126712"/>
                  <a:pt x="5192876" y="2163660"/>
                  <a:pt x="5204732" y="2244450"/>
                </a:cubicBezTo>
                <a:cubicBezTo>
                  <a:pt x="5210523" y="2283604"/>
                  <a:pt x="5245265" y="2302077"/>
                  <a:pt x="5283866" y="2328272"/>
                </a:cubicBezTo>
                <a:cubicBezTo>
                  <a:pt x="5235890" y="2353641"/>
                  <a:pt x="5203354" y="2406580"/>
                  <a:pt x="5147380" y="2350606"/>
                </a:cubicBezTo>
                <a:cubicBezTo>
                  <a:pt x="5126976" y="2330203"/>
                  <a:pt x="5128904" y="2356121"/>
                  <a:pt x="5126148" y="2363566"/>
                </a:cubicBezTo>
                <a:cubicBezTo>
                  <a:pt x="5119532" y="2381764"/>
                  <a:pt x="5133316" y="2393897"/>
                  <a:pt x="5142417" y="2407682"/>
                </a:cubicBezTo>
                <a:cubicBezTo>
                  <a:pt x="5151240" y="2421470"/>
                  <a:pt x="5161718" y="2436083"/>
                  <a:pt x="5164200" y="2451526"/>
                </a:cubicBezTo>
                <a:cubicBezTo>
                  <a:pt x="5165852" y="2462279"/>
                  <a:pt x="5157858" y="2477994"/>
                  <a:pt x="5149034" y="2485992"/>
                </a:cubicBezTo>
                <a:cubicBezTo>
                  <a:pt x="5102710" y="2528178"/>
                  <a:pt x="5130284" y="2623031"/>
                  <a:pt x="5042601" y="2635164"/>
                </a:cubicBezTo>
                <a:cubicBezTo>
                  <a:pt x="5003171" y="2640677"/>
                  <a:pt x="4984146" y="2675420"/>
                  <a:pt x="4955194" y="2694445"/>
                </a:cubicBezTo>
                <a:cubicBezTo>
                  <a:pt x="4854552" y="2760897"/>
                  <a:pt x="4787272" y="2846375"/>
                  <a:pt x="4756116" y="2963836"/>
                </a:cubicBezTo>
                <a:cubicBezTo>
                  <a:pt x="4747568" y="2996372"/>
                  <a:pt x="4714754" y="3022569"/>
                  <a:pt x="4693523" y="3051244"/>
                </a:cubicBezTo>
                <a:cubicBezTo>
                  <a:pt x="4703726" y="3072199"/>
                  <a:pt x="4759424" y="3026979"/>
                  <a:pt x="4739848" y="3082125"/>
                </a:cubicBezTo>
                <a:cubicBezTo>
                  <a:pt x="4724958" y="3123486"/>
                  <a:pt x="4686906" y="3149129"/>
                  <a:pt x="4651060" y="3173670"/>
                </a:cubicBezTo>
                <a:cubicBezTo>
                  <a:pt x="4610252" y="3201518"/>
                  <a:pt x="4565032" y="3223852"/>
                  <a:pt x="4546556" y="3275413"/>
                </a:cubicBezTo>
                <a:cubicBezTo>
                  <a:pt x="4542697" y="3286444"/>
                  <a:pt x="4530288" y="3298024"/>
                  <a:pt x="4519261" y="3302437"/>
                </a:cubicBezTo>
                <a:cubicBezTo>
                  <a:pt x="3944081" y="4209875"/>
                  <a:pt x="2528194" y="4215939"/>
                  <a:pt x="2364961" y="4209597"/>
                </a:cubicBezTo>
                <a:cubicBezTo>
                  <a:pt x="2167260" y="4201602"/>
                  <a:pt x="1980313" y="4145627"/>
                  <a:pt x="1796951" y="4075867"/>
                </a:cubicBezTo>
                <a:cubicBezTo>
                  <a:pt x="1719469" y="4046365"/>
                  <a:pt x="1647505" y="4004453"/>
                  <a:pt x="1572227" y="3971917"/>
                </a:cubicBezTo>
                <a:cubicBezTo>
                  <a:pt x="1468277" y="3926971"/>
                  <a:pt x="1388040" y="3841219"/>
                  <a:pt x="1284364" y="3805097"/>
                </a:cubicBezTo>
                <a:cubicBezTo>
                  <a:pt x="1177655" y="3767873"/>
                  <a:pt x="1086388" y="3699767"/>
                  <a:pt x="976645" y="3670815"/>
                </a:cubicBezTo>
                <a:cubicBezTo>
                  <a:pt x="918742" y="3655375"/>
                  <a:pt x="862768" y="3627527"/>
                  <a:pt x="871866" y="3547839"/>
                </a:cubicBezTo>
                <a:cubicBezTo>
                  <a:pt x="874349" y="3525228"/>
                  <a:pt x="859184" y="3506755"/>
                  <a:pt x="835195" y="3513373"/>
                </a:cubicBezTo>
                <a:cubicBezTo>
                  <a:pt x="789424" y="3525780"/>
                  <a:pt x="768744" y="3492967"/>
                  <a:pt x="743375" y="3468427"/>
                </a:cubicBezTo>
                <a:cubicBezTo>
                  <a:pt x="698156" y="3424863"/>
                  <a:pt x="655142" y="3378540"/>
                  <a:pt x="583175" y="3371370"/>
                </a:cubicBezTo>
                <a:cubicBezTo>
                  <a:pt x="596961" y="3337178"/>
                  <a:pt x="620399" y="3342142"/>
                  <a:pt x="641906" y="3349311"/>
                </a:cubicBezTo>
                <a:cubicBezTo>
                  <a:pt x="698432" y="3368062"/>
                  <a:pt x="754405" y="3389293"/>
                  <a:pt x="810930" y="3408042"/>
                </a:cubicBezTo>
                <a:cubicBezTo>
                  <a:pt x="847878" y="3420175"/>
                  <a:pt x="884551" y="3437271"/>
                  <a:pt x="933908" y="3423758"/>
                </a:cubicBezTo>
                <a:cubicBezTo>
                  <a:pt x="891445" y="3354826"/>
                  <a:pt x="819202" y="3342418"/>
                  <a:pt x="760747" y="3321187"/>
                </a:cubicBezTo>
                <a:cubicBezTo>
                  <a:pt x="687678" y="3294441"/>
                  <a:pt x="644664" y="3243980"/>
                  <a:pt x="593101" y="3187731"/>
                </a:cubicBezTo>
                <a:cubicBezTo>
                  <a:pt x="646869" y="3174220"/>
                  <a:pt x="680233" y="3215581"/>
                  <a:pt x="722419" y="3213374"/>
                </a:cubicBezTo>
                <a:cubicBezTo>
                  <a:pt x="724627" y="3206207"/>
                  <a:pt x="728486" y="3195729"/>
                  <a:pt x="727934" y="3195451"/>
                </a:cubicBezTo>
                <a:cubicBezTo>
                  <a:pt x="659002" y="3164570"/>
                  <a:pt x="626741" y="3106666"/>
                  <a:pt x="615987" y="3036630"/>
                </a:cubicBezTo>
                <a:cubicBezTo>
                  <a:pt x="610473" y="3000510"/>
                  <a:pt x="585381" y="2989205"/>
                  <a:pt x="560564" y="2972660"/>
                </a:cubicBezTo>
                <a:cubicBezTo>
                  <a:pt x="473984" y="2913930"/>
                  <a:pt x="382441" y="2860713"/>
                  <a:pt x="311302" y="2779924"/>
                </a:cubicBezTo>
                <a:cubicBezTo>
                  <a:pt x="393471" y="2790677"/>
                  <a:pt x="459371" y="2843341"/>
                  <a:pt x="547882" y="2865952"/>
                </a:cubicBezTo>
                <a:cubicBezTo>
                  <a:pt x="477570" y="2777166"/>
                  <a:pt x="386577" y="2732222"/>
                  <a:pt x="303582" y="2678453"/>
                </a:cubicBezTo>
                <a:cubicBezTo>
                  <a:pt x="265806" y="2653913"/>
                  <a:pt x="230790" y="2622479"/>
                  <a:pt x="185016" y="2609244"/>
                </a:cubicBezTo>
                <a:cubicBezTo>
                  <a:pt x="168748" y="2604556"/>
                  <a:pt x="142002" y="2594630"/>
                  <a:pt x="154963" y="2568435"/>
                </a:cubicBezTo>
                <a:cubicBezTo>
                  <a:pt x="165990" y="2546654"/>
                  <a:pt x="187773" y="2553269"/>
                  <a:pt x="207627" y="2559612"/>
                </a:cubicBezTo>
                <a:cubicBezTo>
                  <a:pt x="255328" y="2575330"/>
                  <a:pt x="304685" y="2575604"/>
                  <a:pt x="369207" y="2575330"/>
                </a:cubicBezTo>
                <a:cubicBezTo>
                  <a:pt x="315163" y="2503363"/>
                  <a:pt x="216174" y="2524871"/>
                  <a:pt x="169852" y="2449319"/>
                </a:cubicBezTo>
                <a:cubicBezTo>
                  <a:pt x="227755" y="2436083"/>
                  <a:pt x="272424" y="2463381"/>
                  <a:pt x="319299" y="2468619"/>
                </a:cubicBezTo>
                <a:cubicBezTo>
                  <a:pt x="361761" y="2473307"/>
                  <a:pt x="372239" y="2460624"/>
                  <a:pt x="362313" y="2418988"/>
                </a:cubicBezTo>
                <a:cubicBezTo>
                  <a:pt x="346873" y="2354190"/>
                  <a:pt x="370034" y="2321102"/>
                  <a:pt x="431798" y="2338750"/>
                </a:cubicBezTo>
                <a:cubicBezTo>
                  <a:pt x="489149" y="2355293"/>
                  <a:pt x="495215" y="2331030"/>
                  <a:pt x="479775" y="2294082"/>
                </a:cubicBezTo>
                <a:cubicBezTo>
                  <a:pt x="457716" y="2240315"/>
                  <a:pt x="482807" y="2198678"/>
                  <a:pt x="499903" y="2153458"/>
                </a:cubicBezTo>
                <a:cubicBezTo>
                  <a:pt x="526099" y="2084525"/>
                  <a:pt x="515069" y="2050885"/>
                  <a:pt x="458544" y="1999599"/>
                </a:cubicBezTo>
                <a:cubicBezTo>
                  <a:pt x="426835" y="1970921"/>
                  <a:pt x="392645" y="1946658"/>
                  <a:pt x="346596" y="1921843"/>
                </a:cubicBezTo>
                <a:cubicBezTo>
                  <a:pt x="452753" y="1908331"/>
                  <a:pt x="341358" y="1862836"/>
                  <a:pt x="378857" y="1834435"/>
                </a:cubicBezTo>
                <a:cubicBezTo>
                  <a:pt x="453856" y="1822854"/>
                  <a:pt x="515069" y="1913294"/>
                  <a:pt x="617091" y="1887376"/>
                </a:cubicBezTo>
                <a:cubicBezTo>
                  <a:pt x="491080" y="1809066"/>
                  <a:pt x="351835" y="1783423"/>
                  <a:pt x="260568" y="1679198"/>
                </a:cubicBezTo>
                <a:cubicBezTo>
                  <a:pt x="281523" y="1655484"/>
                  <a:pt x="302479" y="1677543"/>
                  <a:pt x="320402" y="1668720"/>
                </a:cubicBezTo>
                <a:cubicBezTo>
                  <a:pt x="319850" y="1663205"/>
                  <a:pt x="321230" y="1654932"/>
                  <a:pt x="317920" y="1652452"/>
                </a:cubicBezTo>
                <a:cubicBezTo>
                  <a:pt x="249815" y="1595650"/>
                  <a:pt x="248711" y="1594273"/>
                  <a:pt x="321779" y="1552359"/>
                </a:cubicBezTo>
                <a:cubicBezTo>
                  <a:pt x="347424" y="1537746"/>
                  <a:pt x="345218" y="1524786"/>
                  <a:pt x="331707" y="1506313"/>
                </a:cubicBezTo>
                <a:cubicBezTo>
                  <a:pt x="322055" y="1493353"/>
                  <a:pt x="310475" y="1481772"/>
                  <a:pt x="315990" y="1453371"/>
                </a:cubicBezTo>
                <a:cubicBezTo>
                  <a:pt x="355971" y="1489769"/>
                  <a:pt x="549259" y="1477912"/>
                  <a:pt x="583450" y="1474052"/>
                </a:cubicBezTo>
                <a:cubicBezTo>
                  <a:pt x="621777" y="1469917"/>
                  <a:pt x="659553" y="1452269"/>
                  <a:pt x="699809" y="1461919"/>
                </a:cubicBezTo>
                <a:cubicBezTo>
                  <a:pt x="732070" y="1469641"/>
                  <a:pt x="881516" y="1544364"/>
                  <a:pt x="902750" y="1458612"/>
                </a:cubicBezTo>
                <a:cubicBezTo>
                  <a:pt x="903853" y="1454475"/>
                  <a:pt x="964237" y="1464127"/>
                  <a:pt x="996774" y="1468814"/>
                </a:cubicBezTo>
                <a:cubicBezTo>
                  <a:pt x="1025451" y="1472674"/>
                  <a:pt x="1057712" y="1489769"/>
                  <a:pt x="1077012" y="1455578"/>
                </a:cubicBezTo>
                <a:cubicBezTo>
                  <a:pt x="1088317" y="1435450"/>
                  <a:pt x="1041719" y="1396571"/>
                  <a:pt x="1000083" y="1393262"/>
                </a:cubicBezTo>
                <a:cubicBezTo>
                  <a:pt x="963961" y="1390229"/>
                  <a:pt x="926186" y="1385817"/>
                  <a:pt x="891720" y="1394089"/>
                </a:cubicBezTo>
                <a:cubicBezTo>
                  <a:pt x="849258" y="1404017"/>
                  <a:pt x="826372" y="1388024"/>
                  <a:pt x="814515" y="1353557"/>
                </a:cubicBezTo>
                <a:cubicBezTo>
                  <a:pt x="801280" y="1315506"/>
                  <a:pt x="775911" y="1297858"/>
                  <a:pt x="740895" y="1280211"/>
                </a:cubicBezTo>
                <a:cubicBezTo>
                  <a:pt x="655967" y="1237474"/>
                  <a:pt x="574352" y="1188118"/>
                  <a:pt x="481154" y="1163301"/>
                </a:cubicBezTo>
                <a:cubicBezTo>
                  <a:pt x="462679" y="1158337"/>
                  <a:pt x="442276" y="1151719"/>
                  <a:pt x="433728" y="1118909"/>
                </a:cubicBezTo>
                <a:cubicBezTo>
                  <a:pt x="686023" y="1167987"/>
                  <a:pt x="915984" y="1295929"/>
                  <a:pt x="1176276" y="1288484"/>
                </a:cubicBezTo>
                <a:cubicBezTo>
                  <a:pt x="1105137" y="1247950"/>
                  <a:pt x="1022694" y="1245745"/>
                  <a:pt x="946867" y="1217344"/>
                </a:cubicBezTo>
                <a:cubicBezTo>
                  <a:pt x="1000635" y="1196113"/>
                  <a:pt x="1051094" y="1218172"/>
                  <a:pt x="1102104" y="1230304"/>
                </a:cubicBezTo>
                <a:cubicBezTo>
                  <a:pt x="1144843" y="1240230"/>
                  <a:pt x="1183446" y="1241885"/>
                  <a:pt x="1188133" y="1182603"/>
                </a:cubicBezTo>
                <a:cubicBezTo>
                  <a:pt x="1186478" y="1178742"/>
                  <a:pt x="1186754" y="1173780"/>
                  <a:pt x="1187030" y="1169092"/>
                </a:cubicBezTo>
                <a:cubicBezTo>
                  <a:pt x="1172690" y="1144552"/>
                  <a:pt x="1150358" y="1131868"/>
                  <a:pt x="1123887" y="1124698"/>
                </a:cubicBezTo>
                <a:cubicBezTo>
                  <a:pt x="1107894" y="1120286"/>
                  <a:pt x="1086663" y="1113668"/>
                  <a:pt x="1086938" y="1096023"/>
                </a:cubicBezTo>
                <a:cubicBezTo>
                  <a:pt x="1087765" y="1030674"/>
                  <a:pt x="1036756" y="1011647"/>
                  <a:pt x="985744" y="992622"/>
                </a:cubicBezTo>
                <a:cubicBezTo>
                  <a:pt x="1014145" y="960086"/>
                  <a:pt x="1036479" y="984074"/>
                  <a:pt x="1057987" y="981594"/>
                </a:cubicBezTo>
                <a:cubicBezTo>
                  <a:pt x="1072049" y="979939"/>
                  <a:pt x="1084733" y="976906"/>
                  <a:pt x="1084733" y="960086"/>
                </a:cubicBezTo>
                <a:cubicBezTo>
                  <a:pt x="1085008" y="946023"/>
                  <a:pt x="1078390" y="930030"/>
                  <a:pt x="1064605" y="929756"/>
                </a:cubicBezTo>
                <a:cubicBezTo>
                  <a:pt x="978300" y="927273"/>
                  <a:pt x="930599" y="836833"/>
                  <a:pt x="840985" y="836558"/>
                </a:cubicBezTo>
                <a:cubicBezTo>
                  <a:pt x="787493" y="836558"/>
                  <a:pt x="868834" y="785547"/>
                  <a:pt x="823615" y="764315"/>
                </a:cubicBezTo>
                <a:cubicBezTo>
                  <a:pt x="813687" y="759628"/>
                  <a:pt x="849533" y="752460"/>
                  <a:pt x="865526" y="753562"/>
                </a:cubicBezTo>
                <a:cubicBezTo>
                  <a:pt x="881242" y="754665"/>
                  <a:pt x="895304" y="768175"/>
                  <a:pt x="914331" y="758525"/>
                </a:cubicBezTo>
                <a:cubicBezTo>
                  <a:pt x="924808" y="724059"/>
                  <a:pt x="897787" y="711375"/>
                  <a:pt x="875452" y="701724"/>
                </a:cubicBezTo>
                <a:cubicBezTo>
                  <a:pt x="823889" y="679390"/>
                  <a:pt x="773706" y="652369"/>
                  <a:pt x="717181" y="644371"/>
                </a:cubicBezTo>
                <a:cubicBezTo>
                  <a:pt x="697053" y="641614"/>
                  <a:pt x="746133" y="604666"/>
                  <a:pt x="755783" y="591707"/>
                </a:cubicBezTo>
                <a:cubicBezTo>
                  <a:pt x="528304" y="455496"/>
                  <a:pt x="254778" y="462388"/>
                  <a:pt x="0" y="352370"/>
                </a:cubicBezTo>
                <a:cubicBezTo>
                  <a:pt x="56250" y="330864"/>
                  <a:pt x="97610" y="346580"/>
                  <a:pt x="135937" y="349889"/>
                </a:cubicBezTo>
                <a:cubicBezTo>
                  <a:pt x="231615" y="358160"/>
                  <a:pt x="326193" y="375256"/>
                  <a:pt x="421595" y="385458"/>
                </a:cubicBezTo>
                <a:cubicBezTo>
                  <a:pt x="468469" y="390421"/>
                  <a:pt x="512035" y="409172"/>
                  <a:pt x="564424" y="379393"/>
                </a:cubicBezTo>
                <a:cubicBezTo>
                  <a:pt x="599443" y="359540"/>
                  <a:pt x="655418" y="381046"/>
                  <a:pt x="698432" y="398694"/>
                </a:cubicBezTo>
                <a:cubicBezTo>
                  <a:pt x="734000" y="413307"/>
                  <a:pt x="767916" y="417167"/>
                  <a:pt x="815067" y="398694"/>
                </a:cubicBezTo>
                <a:cubicBezTo>
                  <a:pt x="772328" y="387389"/>
                  <a:pt x="739515" y="377463"/>
                  <a:pt x="705876" y="370568"/>
                </a:cubicBezTo>
                <a:cubicBezTo>
                  <a:pt x="679130" y="365055"/>
                  <a:pt x="742825" y="342719"/>
                  <a:pt x="775360" y="345477"/>
                </a:cubicBezTo>
                <a:cubicBezTo>
                  <a:pt x="820857" y="349337"/>
                  <a:pt x="795214" y="335000"/>
                  <a:pt x="787493" y="315146"/>
                </a:cubicBezTo>
                <a:cubicBezTo>
                  <a:pt x="779221" y="293915"/>
                  <a:pt x="803761" y="287298"/>
                  <a:pt x="819202" y="291709"/>
                </a:cubicBezTo>
                <a:cubicBezTo>
                  <a:pt x="878484" y="309081"/>
                  <a:pt x="937491" y="278474"/>
                  <a:pt x="998705" y="303291"/>
                </a:cubicBezTo>
                <a:cubicBezTo>
                  <a:pt x="983263" y="242077"/>
                  <a:pt x="949899" y="215331"/>
                  <a:pt x="880139" y="206783"/>
                </a:cubicBezTo>
                <a:cubicBezTo>
                  <a:pt x="853944" y="203475"/>
                  <a:pt x="826647" y="208438"/>
                  <a:pt x="804037" y="190790"/>
                </a:cubicBezTo>
                <a:cubicBezTo>
                  <a:pt x="791076" y="180590"/>
                  <a:pt x="776463" y="168457"/>
                  <a:pt x="786666" y="149707"/>
                </a:cubicBezTo>
                <a:cubicBezTo>
                  <a:pt x="793834" y="136471"/>
                  <a:pt x="809276" y="136471"/>
                  <a:pt x="821960" y="140884"/>
                </a:cubicBezTo>
                <a:cubicBezTo>
                  <a:pt x="878761" y="160461"/>
                  <a:pt x="938043" y="167630"/>
                  <a:pt x="997325" y="174800"/>
                </a:cubicBezTo>
                <a:cubicBezTo>
                  <a:pt x="1006426" y="175902"/>
                  <a:pt x="1016626" y="179487"/>
                  <a:pt x="1026829" y="161287"/>
                </a:cubicBezTo>
                <a:cubicBezTo>
                  <a:pt x="915984" y="131783"/>
                  <a:pt x="810655" y="89872"/>
                  <a:pt x="696777" y="73604"/>
                </a:cubicBezTo>
                <a:cubicBezTo>
                  <a:pt x="698432" y="65884"/>
                  <a:pt x="700086" y="58164"/>
                  <a:pt x="701741" y="50444"/>
                </a:cubicBezTo>
                <a:cubicBezTo>
                  <a:pt x="790801" y="61471"/>
                  <a:pt x="879864" y="72501"/>
                  <a:pt x="992362" y="86289"/>
                </a:cubicBezTo>
                <a:cubicBezTo>
                  <a:pt x="923153" y="42446"/>
                  <a:pt x="857805" y="57060"/>
                  <a:pt x="806519" y="18183"/>
                </a:cubicBezTo>
                <a:cubicBezTo>
                  <a:pt x="816170" y="3431"/>
                  <a:pt x="827820" y="-292"/>
                  <a:pt x="839883" y="1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5478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C780607-812D-4A57-A4D3-5F6D1F1073D8}"/>
              </a:ext>
            </a:extLst>
          </p:cNvPr>
          <p:cNvSpPr txBox="1"/>
          <p:nvPr/>
        </p:nvSpPr>
        <p:spPr>
          <a:xfrm>
            <a:off x="638175" y="1920875"/>
            <a:ext cx="8696868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Doelgroepanalyse</a:t>
            </a:r>
            <a:r>
              <a:rPr kumimoji="0" lang="nl-NL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zijn de kenmerken van mijn groep leerlingen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Aantal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Leeftijd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Geslacht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Herkomst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Maatschappelijke positie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Leefomstandigheden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Financiële positie, inkomen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Levensbeschouwing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Politieke oriëntatie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Levensgebeurtenissen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B1A3DD8-A4C5-4B02-A8FC-D2B4AE2151A9}"/>
              </a:ext>
            </a:extLst>
          </p:cNvPr>
          <p:cNvSpPr txBox="1"/>
          <p:nvPr/>
        </p:nvSpPr>
        <p:spPr>
          <a:xfrm>
            <a:off x="361950" y="1180684"/>
            <a:ext cx="106329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Socialisatieproces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wat kinderen hebben geleerd als het gaat om waarden en normen, gewoonten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6159D0-E917-4520-A13F-6A9E20284E3E}"/>
              </a:ext>
            </a:extLst>
          </p:cNvPr>
          <p:cNvSpPr txBox="1"/>
          <p:nvPr/>
        </p:nvSpPr>
        <p:spPr>
          <a:xfrm>
            <a:off x="1398002" y="400635"/>
            <a:ext cx="9596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is belangrijk om te weten over je doelgroep?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E923EFA-3586-4DAD-B0C0-BA96A3623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2724150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73581"/>
      </p:ext>
    </p:extLst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4DB5BC2-FFB3-4866-BB4B-F2DB34A8920A}"/>
              </a:ext>
            </a:extLst>
          </p:cNvPr>
          <p:cNvSpPr txBox="1"/>
          <p:nvPr/>
        </p:nvSpPr>
        <p:spPr>
          <a:xfrm>
            <a:off x="643467" y="1782981"/>
            <a:ext cx="10905066" cy="439398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Hoe </a:t>
            </a: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kom</a:t>
            </a: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je </a:t>
            </a: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aan</a:t>
            </a: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gegevens</a:t>
            </a: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voor</a:t>
            </a: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je </a:t>
            </a: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doelgroepanalyse</a:t>
            </a: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?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4572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Vragenlijsten</a:t>
            </a:r>
            <a:endParaRPr kumimoji="0" lang="en-US" sz="36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4572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Gesprekken</a:t>
            </a:r>
            <a:endParaRPr kumimoji="0" lang="en-US" sz="36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4572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1" i="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Observaties</a:t>
            </a:r>
            <a:endParaRPr kumimoji="0" lang="en-US" sz="36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0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416D89D-D0BC-4402-9C3C-5730940F7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722" y="998537"/>
            <a:ext cx="3495675" cy="13049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8E35DF8-B46D-4B67-B90C-505B806EF13E}"/>
              </a:ext>
            </a:extLst>
          </p:cNvPr>
          <p:cNvSpPr txBox="1"/>
          <p:nvPr/>
        </p:nvSpPr>
        <p:spPr>
          <a:xfrm>
            <a:off x="3802449" y="396240"/>
            <a:ext cx="369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Doelgroepanalyse</a:t>
            </a: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68EC8B7-5219-44B7-A87B-A0769A71246F}"/>
              </a:ext>
            </a:extLst>
          </p:cNvPr>
          <p:cNvSpPr txBox="1"/>
          <p:nvPr/>
        </p:nvSpPr>
        <p:spPr>
          <a:xfrm>
            <a:off x="1163319" y="2696667"/>
            <a:ext cx="9174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Schrijf bij elk van de gegevens van de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doelgroepanalyse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een vraag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 in twee rijen tegenover elkaar zitten. Stel je vragen aan elkaar. Je krijgt allebei 1 minuut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Schrijf snel zo veel mogelijk antwoorden op. Na 2 minuten schuift 1 rij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prstClr val="black"/>
                </a:solidFill>
                <a:latin typeface="Calibri" panose="020F0502020204030204"/>
              </a:rPr>
              <a:t> 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op, totdat iedereen is geweest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Maak een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doelgroepanalyse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van jullie klas. Schrijf erbij welke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prstClr val="black"/>
                </a:solidFill>
                <a:latin typeface="Calibri" panose="020F0502020204030204"/>
              </a:rPr>
              <a:t>   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gegevens moeilijk te krijgen waren op deze manier. </a:t>
            </a:r>
          </a:p>
        </p:txBody>
      </p:sp>
    </p:spTree>
    <p:extLst>
      <p:ext uri="{BB962C8B-B14F-4D97-AF65-F5344CB8AC3E}">
        <p14:creationId xmlns:p14="http://schemas.microsoft.com/office/powerpoint/2010/main" val="33699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3230483-7585-4AE4-AA91-FC84573C74F4}"/>
              </a:ext>
            </a:extLst>
          </p:cNvPr>
          <p:cNvSpPr/>
          <p:nvPr/>
        </p:nvSpPr>
        <p:spPr>
          <a:xfrm>
            <a:off x="3488565" y="457815"/>
            <a:ext cx="4523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Beginsituatie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F5C717E-E6E7-4A04-B417-1577843F96B8}"/>
              </a:ext>
            </a:extLst>
          </p:cNvPr>
          <p:cNvSpPr txBox="1"/>
          <p:nvPr/>
        </p:nvSpPr>
        <p:spPr>
          <a:xfrm>
            <a:off x="279128" y="2090172"/>
            <a:ext cx="1094286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Kan individueel of van een groepje kinderen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Schrijf hierin wat belangrijk is om te weten </a:t>
            </a:r>
            <a:r>
              <a:rPr lang="nl-NL" sz="2400" b="1" dirty="0"/>
              <a:t>voor jouw activiteit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Bijvoorbeeld: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Hoeveel kinderen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zijn het voor kinderen?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vinden ze leuk om te doen?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Is er iets bijzonders </a:t>
            </a:r>
            <a:r>
              <a:rPr lang="nl-NL" sz="2400" dirty="0" err="1"/>
              <a:t>aa</a:t>
            </a:r>
            <a:r>
              <a:rPr lang="nl-NL" sz="2400" dirty="0"/>
              <a:t> de </a:t>
            </a:r>
            <a:r>
              <a:rPr lang="nl-NL" sz="2400" dirty="0" err="1"/>
              <a:t>cognitiev</a:t>
            </a:r>
            <a:r>
              <a:rPr lang="nl-NL" sz="2400" dirty="0"/>
              <a:t>/ sociaal emotionele/ motorische ontwikkeling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Hoe zit het met hun spel of werkhouding (concentratie, zelfstandig werken)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2394044027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AnalogousFromRegularSeedRightStep">
      <a:dk1>
        <a:srgbClr val="000000"/>
      </a:dk1>
      <a:lt1>
        <a:srgbClr val="FFFFFF"/>
      </a:lt1>
      <a:dk2>
        <a:srgbClr val="412D24"/>
      </a:dk2>
      <a:lt2>
        <a:srgbClr val="E2E8E8"/>
      </a:lt2>
      <a:accent1>
        <a:srgbClr val="E12F2F"/>
      </a:accent1>
      <a:accent2>
        <a:srgbClr val="CF671D"/>
      </a:accent2>
      <a:accent3>
        <a:srgbClr val="BAA127"/>
      </a:accent3>
      <a:accent4>
        <a:srgbClr val="8BB119"/>
      </a:accent4>
      <a:accent5>
        <a:srgbClr val="57B826"/>
      </a:accent5>
      <a:accent6>
        <a:srgbClr val="1ABB27"/>
      </a:accent6>
      <a:hlink>
        <a:srgbClr val="309191"/>
      </a:hlink>
      <a:folHlink>
        <a:srgbClr val="7F7F7F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445</Words>
  <Application>Microsoft Office PowerPoint</Application>
  <PresentationFormat>Breedbeeld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Bierstadt</vt:lpstr>
      <vt:lpstr>Calibri</vt:lpstr>
      <vt:lpstr>Calibri Light</vt:lpstr>
      <vt:lpstr>GestaltVTI</vt:lpstr>
      <vt:lpstr>Kantoorthema</vt:lpstr>
      <vt:lpstr>Methodiek periode 2 les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periode 2 les 2</dc:title>
  <dc:creator>Laura Beeftink</dc:creator>
  <cp:lastModifiedBy>Laura Beeftink</cp:lastModifiedBy>
  <cp:revision>5</cp:revision>
  <dcterms:created xsi:type="dcterms:W3CDTF">2021-10-21T14:03:36Z</dcterms:created>
  <dcterms:modified xsi:type="dcterms:W3CDTF">2021-10-21T15:29:57Z</dcterms:modified>
</cp:coreProperties>
</file>