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67D0B-2ABF-4489-BFA7-7C6186EFD497}" type="datetimeFigureOut">
              <a:rPr lang="nl-NL" smtClean="0"/>
              <a:t>5-12-2021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37448-0A4B-4D43-ABC1-39F97974A1CE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6338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67D0B-2ABF-4489-BFA7-7C6186EFD497}" type="datetimeFigureOut">
              <a:rPr lang="nl-NL" smtClean="0"/>
              <a:t>5-12-2021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37448-0A4B-4D43-ABC1-39F97974A1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4939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67D0B-2ABF-4489-BFA7-7C6186EFD497}" type="datetimeFigureOut">
              <a:rPr lang="nl-NL" smtClean="0"/>
              <a:t>5-12-2021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37448-0A4B-4D43-ABC1-39F97974A1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3137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67D0B-2ABF-4489-BFA7-7C6186EFD497}" type="datetimeFigureOut">
              <a:rPr lang="nl-NL" smtClean="0"/>
              <a:t>5-12-2021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37448-0A4B-4D43-ABC1-39F97974A1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6200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67D0B-2ABF-4489-BFA7-7C6186EFD497}" type="datetimeFigureOut">
              <a:rPr lang="nl-NL" smtClean="0"/>
              <a:t>5-12-2021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37448-0A4B-4D43-ABC1-39F97974A1CE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8434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67D0B-2ABF-4489-BFA7-7C6186EFD497}" type="datetimeFigureOut">
              <a:rPr lang="nl-NL" smtClean="0"/>
              <a:t>5-12-2021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37448-0A4B-4D43-ABC1-39F97974A1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6558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67D0B-2ABF-4489-BFA7-7C6186EFD497}" type="datetimeFigureOut">
              <a:rPr lang="nl-NL" smtClean="0"/>
              <a:t>5-12-2021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37448-0A4B-4D43-ABC1-39F97974A1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3342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67D0B-2ABF-4489-BFA7-7C6186EFD497}" type="datetimeFigureOut">
              <a:rPr lang="nl-NL" smtClean="0"/>
              <a:t>5-12-2021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37448-0A4B-4D43-ABC1-39F97974A1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5640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67D0B-2ABF-4489-BFA7-7C6186EFD497}" type="datetimeFigureOut">
              <a:rPr lang="nl-NL" smtClean="0"/>
              <a:t>5-12-2021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37448-0A4B-4D43-ABC1-39F97974A1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4718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C967D0B-2ABF-4489-BFA7-7C6186EFD497}" type="datetimeFigureOut">
              <a:rPr lang="nl-NL" smtClean="0"/>
              <a:t>5-12-2021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6437448-0A4B-4D43-ABC1-39F97974A1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4714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67D0B-2ABF-4489-BFA7-7C6186EFD497}" type="datetimeFigureOut">
              <a:rPr lang="nl-NL" smtClean="0"/>
              <a:t>5-12-2021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37448-0A4B-4D43-ABC1-39F97974A1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1020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C967D0B-2ABF-4489-BFA7-7C6186EFD497}" type="datetimeFigureOut">
              <a:rPr lang="nl-NL" smtClean="0"/>
              <a:t>5-12-2021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6437448-0A4B-4D43-ABC1-39F97974A1CE}" type="slidenum">
              <a:rPr lang="nl-NL" smtClean="0"/>
              <a:t>‹nr.›</a:t>
            </a:fld>
            <a:endParaRPr lang="nl-NL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0435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kentalis.nl/vroegbehandeling-tos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kentalis.nl/vroegbehandeling-tos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1gd9hgejHm0" TargetMode="External"/><Relationship Id="rId2" Type="http://schemas.openxmlformats.org/officeDocument/2006/relationships/hyperlink" Target="https://www.youtube.com/watch?v=ZiFERb-GVYg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278C0AC-F8B5-4249-9E22-8F828A7B4C7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3986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7675833-F883-4CCC-B130-757CE6C3B6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22021" y="3231931"/>
            <a:ext cx="3852041" cy="1834056"/>
          </a:xfrm>
        </p:spPr>
        <p:txBody>
          <a:bodyPr>
            <a:normAutofit/>
          </a:bodyPr>
          <a:lstStyle/>
          <a:p>
            <a:r>
              <a:rPr lang="nl-NL" sz="4000" dirty="0"/>
              <a:t>Methodiek periode 2</a:t>
            </a:r>
            <a:br>
              <a:rPr lang="nl-NL" sz="4000" dirty="0"/>
            </a:br>
            <a:r>
              <a:rPr lang="nl-NL" sz="4000" dirty="0" err="1"/>
              <a:t>Pw</a:t>
            </a:r>
            <a:endParaRPr lang="nl-NL" sz="4000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2C8B68B-2F40-43F9-BE19-3FB7394978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82910" y="5242675"/>
            <a:ext cx="4330262" cy="683284"/>
          </a:xfrm>
        </p:spPr>
        <p:txBody>
          <a:bodyPr>
            <a:normAutofit/>
          </a:bodyPr>
          <a:lstStyle/>
          <a:p>
            <a:r>
              <a:rPr lang="nl-NL" sz="2000" dirty="0"/>
              <a:t>Les 3: Doelen formuleren</a:t>
            </a:r>
          </a:p>
        </p:txBody>
      </p:sp>
    </p:spTree>
    <p:extLst>
      <p:ext uri="{BB962C8B-B14F-4D97-AF65-F5344CB8AC3E}">
        <p14:creationId xmlns:p14="http://schemas.microsoft.com/office/powerpoint/2010/main" val="8443415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7D2072F6-9A65-436C-BE9C-6EA92C768A73}"/>
              </a:ext>
            </a:extLst>
          </p:cNvPr>
          <p:cNvSpPr/>
          <p:nvPr/>
        </p:nvSpPr>
        <p:spPr>
          <a:xfrm>
            <a:off x="816055" y="576560"/>
            <a:ext cx="49020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Inlever O</a:t>
            </a:r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pdracht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23BE24B3-782C-4399-A940-364F5D288698}"/>
              </a:ext>
            </a:extLst>
          </p:cNvPr>
          <p:cNvSpPr txBox="1"/>
          <p:nvPr/>
        </p:nvSpPr>
        <p:spPr>
          <a:xfrm>
            <a:off x="962025" y="1962150"/>
            <a:ext cx="108820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Geef bij de onderstaande doelen aan of ze SMART zijn. Dit doe je door bij elk doel aan te geven. Specifiek? Ja/nee,</a:t>
            </a:r>
          </a:p>
          <a:p>
            <a:r>
              <a:rPr lang="nl-NL" dirty="0"/>
              <a:t>Meetbaar? Ja/nee, Acceptabel? Ja/nee, Realistisch ja/nee? Tijdsgebonden, ja/nee?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8BA4A5C0-1FC3-45F6-AD65-B59EB889B165}"/>
              </a:ext>
            </a:extLst>
          </p:cNvPr>
          <p:cNvSpPr txBox="1"/>
          <p:nvPr/>
        </p:nvSpPr>
        <p:spPr>
          <a:xfrm>
            <a:off x="962025" y="2847975"/>
            <a:ext cx="806586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nl-NL" dirty="0">
                <a:solidFill>
                  <a:srgbClr val="0070C0"/>
                </a:solidFill>
              </a:rPr>
              <a:t>Ik wil niet meer te laat komen op stage</a:t>
            </a:r>
          </a:p>
          <a:p>
            <a:pPr marL="342900" indent="-342900">
              <a:buAutoNum type="arabicPeriod"/>
            </a:pPr>
            <a:r>
              <a:rPr lang="nl-NL" dirty="0">
                <a:solidFill>
                  <a:srgbClr val="0070C0"/>
                </a:solidFill>
              </a:rPr>
              <a:t>Ik bereid opdracht 3 en 5 voor via het stappenplan en voer ze daarna meteen uit</a:t>
            </a:r>
          </a:p>
          <a:p>
            <a:pPr marL="342900" indent="-342900">
              <a:buAutoNum type="arabicPeriod"/>
            </a:pPr>
            <a:r>
              <a:rPr lang="nl-NL" dirty="0">
                <a:solidFill>
                  <a:srgbClr val="0070C0"/>
                </a:solidFill>
              </a:rPr>
              <a:t>Voor 1 juli heb ik alle stageopdrachten gedaan, zodat ik geen stress meer heb</a:t>
            </a:r>
          </a:p>
          <a:p>
            <a:pPr marL="342900" indent="-342900">
              <a:buAutoNum type="arabicPeriod"/>
            </a:pPr>
            <a:r>
              <a:rPr lang="nl-NL" dirty="0">
                <a:solidFill>
                  <a:srgbClr val="0070C0"/>
                </a:solidFill>
              </a:rPr>
              <a:t>Ik ga minimaal 1 keer met de ouders van een leerling praten.</a:t>
            </a:r>
          </a:p>
          <a:p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D8A712EA-758D-415A-BD82-F70735C56D91}"/>
              </a:ext>
            </a:extLst>
          </p:cNvPr>
          <p:cNvSpPr txBox="1"/>
          <p:nvPr/>
        </p:nvSpPr>
        <p:spPr>
          <a:xfrm>
            <a:off x="962025" y="4380131"/>
            <a:ext cx="638950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Maak de onderstaande doelen zelf SMART (ze zijn het nu dus niet)</a:t>
            </a:r>
          </a:p>
          <a:p>
            <a:endParaRPr lang="nl-NL" dirty="0"/>
          </a:p>
          <a:p>
            <a:pPr marL="342900" indent="-342900">
              <a:buAutoNum type="arabicPeriod"/>
            </a:pPr>
            <a:r>
              <a:rPr lang="nl-NL" dirty="0">
                <a:solidFill>
                  <a:srgbClr val="0070C0"/>
                </a:solidFill>
              </a:rPr>
              <a:t>Ik wil meer initiatief nemen</a:t>
            </a:r>
          </a:p>
          <a:p>
            <a:pPr marL="342900" indent="-342900">
              <a:buAutoNum type="arabicPeriod"/>
            </a:pPr>
            <a:r>
              <a:rPr lang="nl-NL" dirty="0">
                <a:solidFill>
                  <a:srgbClr val="0070C0"/>
                </a:solidFill>
              </a:rPr>
              <a:t>Ik wil nooit meer te laat komen</a:t>
            </a:r>
          </a:p>
          <a:p>
            <a:pPr marL="342900" indent="-342900">
              <a:buAutoNum type="arabicPeriod"/>
            </a:pPr>
            <a:r>
              <a:rPr lang="nl-NL" dirty="0">
                <a:solidFill>
                  <a:srgbClr val="0070C0"/>
                </a:solidFill>
              </a:rPr>
              <a:t>Ik wil op tijd beginnen met </a:t>
            </a:r>
            <a:r>
              <a:rPr lang="nl-NL">
                <a:solidFill>
                  <a:srgbClr val="0070C0"/>
                </a:solidFill>
              </a:rPr>
              <a:t>mijn huiswerk</a:t>
            </a:r>
            <a:endParaRPr lang="nl-NL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37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8247643-37AB-47DE-B7BD-7A64FEB133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EBC3119-F8E7-4266-91B8-7A1E808B48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7D15890-6502-4FAA-AB03-AFAC88EE2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hthoek 1">
            <a:extLst>
              <a:ext uri="{FF2B5EF4-FFF2-40B4-BE49-F238E27FC236}">
                <a16:creationId xmlns:a16="http://schemas.microsoft.com/office/drawing/2014/main" id="{8C0E3F04-967B-461B-B858-CF4E1970FC46}"/>
              </a:ext>
            </a:extLst>
          </p:cNvPr>
          <p:cNvSpPr/>
          <p:nvPr/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defTabSz="914400">
              <a:lnSpc>
                <a:spcPct val="85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b="0" cap="none" spc="-5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Vandaag leer je:</a:t>
            </a:r>
          </a:p>
          <a:p>
            <a:pPr defTabSz="914400">
              <a:lnSpc>
                <a:spcPct val="85000"/>
              </a:lnSpc>
              <a:spcBef>
                <a:spcPct val="0"/>
              </a:spcBef>
              <a:spcAft>
                <a:spcPts val="600"/>
              </a:spcAft>
            </a:pPr>
            <a:endParaRPr lang="en-US" sz="4800" b="0" cap="none" spc="-50">
              <a:ln w="0"/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106A9BD0-EF51-4F58-B6D5-0775F56FA8E4}"/>
              </a:ext>
            </a:extLst>
          </p:cNvPr>
          <p:cNvSpPr txBox="1"/>
          <p:nvPr/>
        </p:nvSpPr>
        <p:spPr>
          <a:xfrm>
            <a:off x="1097279" y="1845734"/>
            <a:ext cx="6454987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marL="342900" indent="-34290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  <a:buChar char="•"/>
            </a:pPr>
            <a:r>
              <a:rPr 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Welke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soorten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doelen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we </a:t>
            </a:r>
            <a:r>
              <a:rPr 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onderscheiden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binnen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ons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werkveld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  <a:buChar char="•"/>
            </a:pPr>
            <a:r>
              <a:rPr 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Productdoelen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procesdoelen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onderscheiden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  <a:buChar char="•"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SMART </a:t>
            </a:r>
            <a:r>
              <a:rPr 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doelen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maken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9E49FBD6-7320-4AB2-90A7-28B1665F8E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538" r="26817" b="2"/>
          <a:stretch/>
        </p:blipFill>
        <p:spPr>
          <a:xfrm>
            <a:off x="8020570" y="1916318"/>
            <a:ext cx="3135109" cy="3471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661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AD5EFC8C-3FA2-48A9-A1FD-891D83400DA9}"/>
              </a:ext>
            </a:extLst>
          </p:cNvPr>
          <p:cNvSpPr/>
          <p:nvPr/>
        </p:nvSpPr>
        <p:spPr>
          <a:xfrm>
            <a:off x="738053" y="307150"/>
            <a:ext cx="85251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Waarom werken met doelen?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093D3D4-C2A0-48B5-89C8-879C13A03A5C}"/>
              </a:ext>
            </a:extLst>
          </p:cNvPr>
          <p:cNvSpPr txBox="1"/>
          <p:nvPr/>
        </p:nvSpPr>
        <p:spPr>
          <a:xfrm>
            <a:off x="876300" y="1433215"/>
            <a:ext cx="751231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eriod"/>
            </a:pPr>
            <a:r>
              <a:rPr lang="nl-NL" sz="2400" dirty="0"/>
              <a:t>Geeft richting aan je handelen: je doet niet zomaar iets</a:t>
            </a:r>
          </a:p>
          <a:p>
            <a:pPr marL="457200" indent="-457200">
              <a:buAutoNum type="arabicPeriod"/>
            </a:pPr>
            <a:r>
              <a:rPr lang="nl-NL" sz="2400" dirty="0"/>
              <a:t>Voorkomt dat je je met verkeerde zaken bezighoudt</a:t>
            </a:r>
          </a:p>
          <a:p>
            <a:pPr marL="457200" indent="-457200">
              <a:buAutoNum type="arabicPeriod"/>
            </a:pPr>
            <a:endParaRPr lang="nl-NL" sz="2400" dirty="0"/>
          </a:p>
          <a:p>
            <a:r>
              <a:rPr lang="nl-NL" sz="2400" dirty="0"/>
              <a:t>Doelen formuleer je niet alleen: met ouders, collega’s…..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92AC7E97-45CE-4529-9BC2-F37A2681A714}"/>
              </a:ext>
            </a:extLst>
          </p:cNvPr>
          <p:cNvSpPr txBox="1"/>
          <p:nvPr/>
        </p:nvSpPr>
        <p:spPr>
          <a:xfrm>
            <a:off x="1047751" y="4085957"/>
            <a:ext cx="1062037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Je ziet hier een klas van de </a:t>
            </a:r>
            <a:r>
              <a:rPr lang="nl-NL" sz="2400" dirty="0" err="1"/>
              <a:t>Vroegbehandeling</a:t>
            </a:r>
            <a:r>
              <a:rPr lang="nl-NL" sz="2400" dirty="0"/>
              <a:t> TOS van </a:t>
            </a:r>
            <a:r>
              <a:rPr lang="nl-NL" sz="2400" dirty="0" err="1"/>
              <a:t>Kentalis</a:t>
            </a:r>
            <a:r>
              <a:rPr lang="nl-NL" sz="2400" dirty="0"/>
              <a:t>. TOS betekent: taalontwikkeling stoornis.</a:t>
            </a:r>
          </a:p>
          <a:p>
            <a:r>
              <a:rPr lang="nl-NL" sz="2400" dirty="0"/>
              <a:t>De kinderen kunnen zich onvoldoende in taal uiten en begrijpen soms ook minder taal. De juf, </a:t>
            </a:r>
            <a:r>
              <a:rPr lang="nl-NL" sz="2400" dirty="0" err="1"/>
              <a:t>Dea</a:t>
            </a:r>
            <a:r>
              <a:rPr lang="nl-NL" sz="2400" dirty="0"/>
              <a:t>, doet</a:t>
            </a:r>
          </a:p>
          <a:p>
            <a:r>
              <a:rPr lang="nl-NL" sz="2400" dirty="0"/>
              <a:t>3 activiteitjes met de kinderen. Bekijk de film en schrijf voor jezelf op wat de doelen bij de 3 activiteiten zijn volgens jou. </a:t>
            </a:r>
            <a:r>
              <a:rPr lang="nl-NL" sz="2400" dirty="0">
                <a:hlinkClick r:id="rId2"/>
              </a:rPr>
              <a:t>https://www.kentalis.nl/vroegbehandeling-tos</a:t>
            </a:r>
            <a:endParaRPr lang="nl-NL" sz="2400" dirty="0"/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41547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3936CB3D-4254-41EE-BE75-A57C3508A931}"/>
              </a:ext>
            </a:extLst>
          </p:cNvPr>
          <p:cNvSpPr/>
          <p:nvPr/>
        </p:nvSpPr>
        <p:spPr>
          <a:xfrm>
            <a:off x="729182" y="472559"/>
            <a:ext cx="766658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nl-NL" sz="4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Opdracht om erin te komen…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EAF19D47-90BC-4EC2-94CC-565807E1F2EB}"/>
              </a:ext>
            </a:extLst>
          </p:cNvPr>
          <p:cNvSpPr/>
          <p:nvPr/>
        </p:nvSpPr>
        <p:spPr>
          <a:xfrm>
            <a:off x="819150" y="1450449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nl-NL" sz="2400" dirty="0">
                <a:solidFill>
                  <a:prstClr val="black"/>
                </a:solidFill>
              </a:rPr>
              <a:t>Je ziet hier een klas van de </a:t>
            </a:r>
            <a:r>
              <a:rPr lang="nl-NL" sz="2400" dirty="0" err="1">
                <a:solidFill>
                  <a:prstClr val="black"/>
                </a:solidFill>
              </a:rPr>
              <a:t>Vroegbehandeling</a:t>
            </a:r>
            <a:r>
              <a:rPr lang="nl-NL" sz="2400" dirty="0">
                <a:solidFill>
                  <a:prstClr val="black"/>
                </a:solidFill>
              </a:rPr>
              <a:t> TOS van </a:t>
            </a:r>
            <a:r>
              <a:rPr lang="nl-NL" sz="2400" dirty="0" err="1">
                <a:solidFill>
                  <a:prstClr val="black"/>
                </a:solidFill>
              </a:rPr>
              <a:t>Kentalis</a:t>
            </a:r>
            <a:r>
              <a:rPr lang="nl-NL" sz="2400" dirty="0">
                <a:solidFill>
                  <a:prstClr val="black"/>
                </a:solidFill>
              </a:rPr>
              <a:t>. TOS betekent: taalontwikkeling stoornis.</a:t>
            </a:r>
          </a:p>
          <a:p>
            <a:pPr lvl="0"/>
            <a:r>
              <a:rPr lang="nl-NL" sz="2400" dirty="0">
                <a:solidFill>
                  <a:prstClr val="black"/>
                </a:solidFill>
              </a:rPr>
              <a:t>De kinderen kunnen zich onvoldoende in taal uiten en begrijpen soms ook minder taal. De juf, </a:t>
            </a:r>
            <a:r>
              <a:rPr lang="nl-NL" sz="2400" dirty="0" err="1">
                <a:solidFill>
                  <a:prstClr val="black"/>
                </a:solidFill>
              </a:rPr>
              <a:t>Dea</a:t>
            </a:r>
            <a:r>
              <a:rPr lang="nl-NL" sz="2400" dirty="0">
                <a:solidFill>
                  <a:prstClr val="black"/>
                </a:solidFill>
              </a:rPr>
              <a:t>, doet 3 activiteitjes met de kinderen. </a:t>
            </a:r>
          </a:p>
          <a:p>
            <a:pPr lvl="0"/>
            <a:endParaRPr lang="nl-NL" sz="2400" dirty="0">
              <a:solidFill>
                <a:prstClr val="black"/>
              </a:solidFill>
            </a:endParaRPr>
          </a:p>
          <a:p>
            <a:pPr lvl="0"/>
            <a:r>
              <a:rPr lang="nl-NL" sz="2400" b="1" dirty="0">
                <a:solidFill>
                  <a:prstClr val="black"/>
                </a:solidFill>
              </a:rPr>
              <a:t>Bekijk de film en schrijf voor jezelf op wat de doelen bij de 3 activiteiten zijn volgens jou.</a:t>
            </a:r>
          </a:p>
          <a:p>
            <a:pPr lvl="0"/>
            <a:endParaRPr lang="nl-NL" sz="2400" dirty="0">
              <a:solidFill>
                <a:prstClr val="black"/>
              </a:solidFill>
            </a:endParaRPr>
          </a:p>
          <a:p>
            <a:pPr lvl="0"/>
            <a:r>
              <a:rPr lang="nl-NL" sz="2400" dirty="0">
                <a:solidFill>
                  <a:prstClr val="black"/>
                </a:solidFill>
              </a:rPr>
              <a:t> </a:t>
            </a:r>
            <a:r>
              <a:rPr lang="nl-NL" sz="2400" dirty="0">
                <a:solidFill>
                  <a:prstClr val="black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https://www.kentalis.nl/vroegbehandeling-tos</a:t>
            </a:r>
            <a:endParaRPr lang="nl-NL" sz="2400" dirty="0">
              <a:solidFill>
                <a:prstClr val="black"/>
              </a:solidFill>
            </a:endParaRPr>
          </a:p>
          <a:p>
            <a:pPr lvl="0"/>
            <a:endParaRPr lang="nl-NL" sz="2400" dirty="0">
              <a:solidFill>
                <a:prstClr val="black"/>
              </a:solidFill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A92AE244-7CF5-4F54-B949-BD7959A9A3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7970" y="1729105"/>
            <a:ext cx="2857500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1481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0F669A4C-1EB9-4481-AD73-8832DA84AEBD}"/>
              </a:ext>
            </a:extLst>
          </p:cNvPr>
          <p:cNvSpPr txBox="1"/>
          <p:nvPr/>
        </p:nvSpPr>
        <p:spPr>
          <a:xfrm>
            <a:off x="790575" y="104775"/>
            <a:ext cx="965854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In de kolom links zie je soorten doelen. Ze hebben allemaal betrekking</a:t>
            </a:r>
          </a:p>
          <a:p>
            <a:r>
              <a:rPr lang="nl-NL" sz="2400" b="1" dirty="0"/>
              <a:t>op een ontwikkelingsgebied.</a:t>
            </a:r>
          </a:p>
          <a:p>
            <a:r>
              <a:rPr lang="nl-NL" sz="2400" b="1" dirty="0"/>
              <a:t>Welke betekenis uit de rechterkolom hoort erbij? Zet in de goede volgorde</a:t>
            </a:r>
          </a:p>
        </p:txBody>
      </p:sp>
      <p:graphicFrame>
        <p:nvGraphicFramePr>
          <p:cNvPr id="3" name="Tabel 3">
            <a:extLst>
              <a:ext uri="{FF2B5EF4-FFF2-40B4-BE49-F238E27FC236}">
                <a16:creationId xmlns:a16="http://schemas.microsoft.com/office/drawing/2014/main" id="{3A347611-A770-4AAD-B840-8BFF3E3290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6117006"/>
              </p:ext>
            </p:extLst>
          </p:nvPr>
        </p:nvGraphicFramePr>
        <p:xfrm>
          <a:off x="1965325" y="1634066"/>
          <a:ext cx="812800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969129915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20983605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sz="2400" dirty="0"/>
                        <a:t>Cognitieve ontwikkelingsdoelen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/>
                        <a:t>Kunnen omgaan met gevoelens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79189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400" dirty="0"/>
                        <a:t>Lichamelijke ontwikkelingsdoelen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/>
                        <a:t>Kunnen omgaan met anderen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31263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400" dirty="0"/>
                        <a:t>Sociale ontwikkelingsdoelen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/>
                        <a:t>Denken, geheugen, taal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20847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400" dirty="0"/>
                        <a:t>Persoonlijke ontwikkelingsdoelen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/>
                        <a:t>Eigen identiteit, wil, opvattingen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38146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400" dirty="0"/>
                        <a:t>Emotionele ontwikkelingsdoelen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/>
                        <a:t>Groei, zintuigen, motoriek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9789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400" dirty="0"/>
                        <a:t>Creatieve ontwikkelingsdoelen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/>
                        <a:t>Fantasie, iets nieuws maken, oplossingen bedenken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81570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7279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E39DFFDD-3D9B-4A52-9361-1022E89F5C77}"/>
              </a:ext>
            </a:extLst>
          </p:cNvPr>
          <p:cNvSpPr/>
          <p:nvPr/>
        </p:nvSpPr>
        <p:spPr>
          <a:xfrm>
            <a:off x="897553" y="452735"/>
            <a:ext cx="91586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Productdoelen en procesdoelen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F455AEF9-D53E-41E5-A706-387AB637EC3D}"/>
              </a:ext>
            </a:extLst>
          </p:cNvPr>
          <p:cNvSpPr txBox="1"/>
          <p:nvPr/>
        </p:nvSpPr>
        <p:spPr>
          <a:xfrm>
            <a:off x="2066925" y="1666875"/>
            <a:ext cx="855593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/>
              <a:t>Product = D</a:t>
            </a:r>
            <a:r>
              <a:rPr lang="nl-NL" sz="2800" dirty="0"/>
              <a:t>oel gericht op tastbaar en aantoonbaar   </a:t>
            </a:r>
          </a:p>
          <a:p>
            <a:r>
              <a:rPr lang="nl-NL" sz="2800" dirty="0"/>
              <a:t>              	 resultaat</a:t>
            </a:r>
          </a:p>
          <a:p>
            <a:r>
              <a:rPr lang="nl-NL" sz="2800" dirty="0"/>
              <a:t>			Bijv. Jantje kan optellen en aftrekken tot 100,</a:t>
            </a:r>
          </a:p>
          <a:p>
            <a:r>
              <a:rPr lang="nl-NL" sz="2800" dirty="0"/>
              <a:t>			Elsje kan een puzzel met 50 stukjes maken</a:t>
            </a:r>
          </a:p>
          <a:p>
            <a:endParaRPr lang="nl-NL" sz="2800" dirty="0"/>
          </a:p>
          <a:p>
            <a:r>
              <a:rPr lang="nl-NL" sz="2800" b="1" dirty="0"/>
              <a:t>Proces =  </a:t>
            </a:r>
            <a:r>
              <a:rPr lang="nl-NL" sz="2800" dirty="0"/>
              <a:t>Doel gericht op de manier waarop het doel 			bereikt is: gaat vaak over samenwerken, concentratie 	</a:t>
            </a:r>
            <a:r>
              <a:rPr lang="nl-NL" sz="2800" dirty="0" err="1"/>
              <a:t>ed</a:t>
            </a:r>
            <a:endParaRPr lang="nl-NL" sz="2800" dirty="0"/>
          </a:p>
          <a:p>
            <a:r>
              <a:rPr lang="nl-NL" sz="2800" dirty="0"/>
              <a:t>	Bijv. Elsje heeft goed samengewerkt bij het bouwen 	van de raket</a:t>
            </a:r>
          </a:p>
        </p:txBody>
      </p:sp>
    </p:spTree>
    <p:extLst>
      <p:ext uri="{BB962C8B-B14F-4D97-AF65-F5344CB8AC3E}">
        <p14:creationId xmlns:p14="http://schemas.microsoft.com/office/powerpoint/2010/main" val="3071875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1497DE5-0939-4D1D-9350-0C5E1B209C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CCC70ED-6C63-4537-B7EB-51990D6C0A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724" y="457200"/>
            <a:ext cx="11274552" cy="5943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76E24C1-2968-40DC-A36E-F6B85F0F07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2732" y="521208"/>
            <a:ext cx="11146536" cy="581558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43BEA9AB-B4FA-4A33-9FCA-6428FFAE32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3356" y="1771831"/>
            <a:ext cx="10337292" cy="3307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1581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A50DED6D-87AE-4201-930E-E33077B55A39}"/>
              </a:ext>
            </a:extLst>
          </p:cNvPr>
          <p:cNvSpPr/>
          <p:nvPr/>
        </p:nvSpPr>
        <p:spPr>
          <a:xfrm>
            <a:off x="126737" y="1129010"/>
            <a:ext cx="119385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Bekijk de uitleg in het filmpje over SMART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52822B5F-255F-408D-B23C-677470DB918F}"/>
              </a:ext>
            </a:extLst>
          </p:cNvPr>
          <p:cNvSpPr/>
          <p:nvPr/>
        </p:nvSpPr>
        <p:spPr>
          <a:xfrm>
            <a:off x="3676780" y="3244334"/>
            <a:ext cx="48384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hlinkClick r:id="rId2"/>
              </a:rPr>
              <a:t>https://www.youtube.com/watch?v=ZiFERb-GVYg</a:t>
            </a:r>
            <a:endParaRPr lang="nl-NL" dirty="0"/>
          </a:p>
          <a:p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25F653EC-A1FF-4EA3-80F6-6F24E2F098D6}"/>
              </a:ext>
            </a:extLst>
          </p:cNvPr>
          <p:cNvSpPr/>
          <p:nvPr/>
        </p:nvSpPr>
        <p:spPr>
          <a:xfrm>
            <a:off x="3745048" y="2549009"/>
            <a:ext cx="49686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hlinkClick r:id="rId3"/>
              </a:rPr>
              <a:t>https://www.youtube.com/watch?v=1gd9hgejHm0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786623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232A6D8A-F42A-4FD4-85EC-9896D05FEC3C}"/>
              </a:ext>
            </a:extLst>
          </p:cNvPr>
          <p:cNvSpPr txBox="1"/>
          <p:nvPr/>
        </p:nvSpPr>
        <p:spPr>
          <a:xfrm>
            <a:off x="523875" y="533400"/>
            <a:ext cx="10562315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Welke lesdoelen hieronder zijn SMART? Als ze niet SMART zijn, maak ze dan SMART!</a:t>
            </a:r>
          </a:p>
          <a:p>
            <a:endParaRPr lang="nl-NL" dirty="0"/>
          </a:p>
          <a:p>
            <a:endParaRPr lang="nl-NL" dirty="0"/>
          </a:p>
          <a:p>
            <a:pPr marL="342900" indent="-342900">
              <a:buAutoNum type="arabicPeriod"/>
            </a:pPr>
            <a:r>
              <a:rPr lang="nl-NL" dirty="0"/>
              <a:t>De kinderen leren deze les hun motoriek verbeteren.</a:t>
            </a:r>
          </a:p>
          <a:p>
            <a:pPr marL="342900" indent="-342900">
              <a:buAutoNum type="arabicPeriod"/>
            </a:pPr>
            <a:endParaRPr lang="nl-NL" dirty="0"/>
          </a:p>
          <a:p>
            <a:pPr marL="342900" indent="-342900">
              <a:buAutoNum type="arabicPeriod"/>
            </a:pPr>
            <a:r>
              <a:rPr lang="nl-NL" dirty="0"/>
              <a:t>De kinderen hebben aan het einde van de 3 lessen de tafel van 5 geautomatiseerd</a:t>
            </a:r>
          </a:p>
          <a:p>
            <a:pPr marL="342900" indent="-342900">
              <a:buAutoNum type="arabicPeriod"/>
            </a:pPr>
            <a:endParaRPr lang="nl-NL" dirty="0"/>
          </a:p>
          <a:p>
            <a:pPr marL="342900" indent="-342900">
              <a:buAutoNum type="arabicPeriod"/>
            </a:pPr>
            <a:r>
              <a:rPr lang="nl-NL" dirty="0"/>
              <a:t>De kinderen leren alles over voorrang.</a:t>
            </a:r>
          </a:p>
          <a:p>
            <a:pPr marL="342900" indent="-342900">
              <a:buAutoNum type="arabicPeriod"/>
            </a:pPr>
            <a:endParaRPr lang="nl-NL" dirty="0"/>
          </a:p>
          <a:p>
            <a:pPr marL="342900" indent="-342900">
              <a:buAutoNum type="arabicPeriod"/>
            </a:pPr>
            <a:r>
              <a:rPr lang="nl-NL" dirty="0"/>
              <a:t>De kinderen oefenen hun creativiteit door het maken van een kerstster.</a:t>
            </a:r>
          </a:p>
          <a:p>
            <a:pPr marL="342900" indent="-342900">
              <a:buAutoNum type="arabicPeriod"/>
            </a:pPr>
            <a:endParaRPr lang="nl-NL" dirty="0"/>
          </a:p>
          <a:p>
            <a:pPr marL="342900" indent="-342900">
              <a:buAutoNum type="arabicPeriod"/>
            </a:pPr>
            <a:r>
              <a:rPr lang="nl-NL" dirty="0"/>
              <a:t>De kinderen kunnen aan het einde van de les vertellen hoe kauwgom wordt gemaakt.</a:t>
            </a:r>
          </a:p>
          <a:p>
            <a:pPr marL="342900" indent="-342900">
              <a:buAutoNum type="arabicPeriod"/>
            </a:pPr>
            <a:endParaRPr lang="nl-NL" dirty="0"/>
          </a:p>
          <a:p>
            <a:pPr marL="342900" indent="-342900">
              <a:buAutoNum type="arabicPeriod"/>
            </a:pPr>
            <a:r>
              <a:rPr lang="nl-NL" dirty="0"/>
              <a:t>De kinderen weten aan het einde van de les de </a:t>
            </a:r>
            <a:r>
              <a:rPr lang="nl-NL" dirty="0" err="1"/>
              <a:t>topo</a:t>
            </a:r>
            <a:r>
              <a:rPr lang="nl-NL" dirty="0"/>
              <a:t> van Nederland</a:t>
            </a:r>
          </a:p>
          <a:p>
            <a:pPr marL="342900" indent="-342900">
              <a:buAutoNum type="arabicPeriod"/>
            </a:pPr>
            <a:endParaRPr lang="nl-NL" dirty="0"/>
          </a:p>
          <a:p>
            <a:pPr marL="342900" indent="-342900">
              <a:buAutoNum type="arabicPeriod"/>
            </a:pPr>
            <a:r>
              <a:rPr lang="nl-NL" dirty="0"/>
              <a:t>De kinderen kunnen een verhaal dat in de kring is voorgelezen in de juiste volgorde navertellen met behulp</a:t>
            </a:r>
          </a:p>
          <a:p>
            <a:r>
              <a:rPr lang="nl-NL" dirty="0"/>
              <a:t>       van plaatjes</a:t>
            </a:r>
          </a:p>
          <a:p>
            <a:endParaRPr lang="nl-NL" dirty="0"/>
          </a:p>
          <a:p>
            <a:r>
              <a:rPr lang="nl-NL" dirty="0"/>
              <a:t>8. De kinderen kunnen 10 minuten samenspelen.</a:t>
            </a:r>
          </a:p>
          <a:p>
            <a:pPr marL="342900" indent="-342900">
              <a:buAutoNum type="arabicPeriod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21018008"/>
      </p:ext>
    </p:extLst>
  </p:cSld>
  <p:clrMapOvr>
    <a:masterClrMapping/>
  </p:clrMapOvr>
</p:sld>
</file>

<file path=ppt/theme/theme1.xml><?xml version="1.0" encoding="utf-8"?>
<a:theme xmlns:a="http://schemas.openxmlformats.org/drawingml/2006/main" name="Terugblik">
  <a:themeElements>
    <a:clrScheme name="Terugblik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Terugbli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rugbli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Terugblik</Template>
  <TotalTime>56</TotalTime>
  <Words>661</Words>
  <Application>Microsoft Office PowerPoint</Application>
  <PresentationFormat>Breedbeeld</PresentationFormat>
  <Paragraphs>78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Calibri</vt:lpstr>
      <vt:lpstr>Calibri Light</vt:lpstr>
      <vt:lpstr>Terugblik</vt:lpstr>
      <vt:lpstr>Methodiek periode 2 Pw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Methodiek periode 2 Pw</dc:title>
  <dc:creator>Laura Beeftink</dc:creator>
  <cp:lastModifiedBy>Laura Beeftink</cp:lastModifiedBy>
  <cp:revision>7</cp:revision>
  <dcterms:created xsi:type="dcterms:W3CDTF">2021-10-21T14:27:43Z</dcterms:created>
  <dcterms:modified xsi:type="dcterms:W3CDTF">2021-12-05T20:57:41Z</dcterms:modified>
</cp:coreProperties>
</file>