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30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90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74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24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556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9685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75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9731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42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792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69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52E0ADD-67EB-49B1-9CE5-3636978AA234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235B72-985F-4E3E-8530-DE8B2DA3AB0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05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3FC70-90B6-45A7-98E7-B761787F0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Methodiek PW </a:t>
            </a:r>
            <a:br>
              <a:rPr lang="nl-NL" dirty="0"/>
            </a:br>
            <a:r>
              <a:rPr lang="nl-NL" dirty="0"/>
              <a:t>periode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5469E8A-60C2-48DA-A1DB-E2B7FA8ACC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Les 6: Evalueren en Reflecteren</a:t>
            </a:r>
          </a:p>
        </p:txBody>
      </p:sp>
    </p:spTree>
    <p:extLst>
      <p:ext uri="{BB962C8B-B14F-4D97-AF65-F5344CB8AC3E}">
        <p14:creationId xmlns:p14="http://schemas.microsoft.com/office/powerpoint/2010/main" val="2673359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39BA9644-ECE7-4F6D-8FA7-1381A7457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243" y="905933"/>
            <a:ext cx="8959517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87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CCDE7808-0EFC-4B40-853E-5C898654C971}"/>
              </a:ext>
            </a:extLst>
          </p:cNvPr>
          <p:cNvSpPr/>
          <p:nvPr/>
        </p:nvSpPr>
        <p:spPr>
          <a:xfrm>
            <a:off x="1151594" y="1357196"/>
            <a:ext cx="10226774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Vandaag leer je:</a:t>
            </a:r>
          </a:p>
          <a:p>
            <a:pPr algn="ctr"/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belangrijk is bij de afronding van een activiteit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methodisch kunt evalueren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de begrippen proces-en productevaluatie inhouden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je kunt r</a:t>
            </a: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eflecteren op je eigen werk met de STARR methode</a:t>
            </a:r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642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33">
            <a:extLst>
              <a:ext uri="{FF2B5EF4-FFF2-40B4-BE49-F238E27FC236}">
                <a16:creationId xmlns:a16="http://schemas.microsoft.com/office/drawing/2014/main" id="{3CFC9789-57F4-4B9C-ABAA-6F7C8BADC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35">
            <a:extLst>
              <a:ext uri="{FF2B5EF4-FFF2-40B4-BE49-F238E27FC236}">
                <a16:creationId xmlns:a16="http://schemas.microsoft.com/office/drawing/2014/main" id="{9B54F538-07DE-4652-B506-5D16E3EBB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9" name="Straight Connector 37">
            <a:extLst>
              <a:ext uri="{FF2B5EF4-FFF2-40B4-BE49-F238E27FC236}">
                <a16:creationId xmlns:a16="http://schemas.microsoft.com/office/drawing/2014/main" id="{03D56195-A6AC-4958-8B87-F7D009353E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0" name="Rectangle 39">
            <a:extLst>
              <a:ext uri="{FF2B5EF4-FFF2-40B4-BE49-F238E27FC236}">
                <a16:creationId xmlns:a16="http://schemas.microsoft.com/office/drawing/2014/main" id="{F83BAE65-D215-4292-9498-D9610AC2C6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54D835C1-8627-4BF6-AC66-877ACB8DD8DE}"/>
              </a:ext>
            </a:extLst>
          </p:cNvPr>
          <p:cNvSpPr/>
          <p:nvPr/>
        </p:nvSpPr>
        <p:spPr>
          <a:xfrm>
            <a:off x="1397725" y="0"/>
            <a:ext cx="8152675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0" cap="none" spc="-5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Afronding</a:t>
            </a:r>
            <a:r>
              <a:rPr lang="en-US" sz="4800" b="0" cap="none" spc="-5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van </a:t>
            </a:r>
            <a:r>
              <a:rPr lang="en-US" sz="4800" b="0" cap="none" spc="-5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een</a:t>
            </a:r>
            <a:r>
              <a:rPr lang="en-US" sz="4800" b="0" cap="none" spc="-5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b="0" cap="none" spc="-5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activiteit</a:t>
            </a:r>
            <a:endParaRPr lang="en-US" sz="4800" b="0" cap="none" spc="-5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B516949-3C3D-4019-A9BF-BDBF5F44D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737845"/>
            <a:ext cx="5534153" cy="4150614"/>
          </a:xfrm>
          <a:prstGeom prst="rect">
            <a:avLst/>
          </a:prstGeom>
        </p:spPr>
      </p:pic>
      <p:cxnSp>
        <p:nvCxnSpPr>
          <p:cNvPr id="51" name="Straight Connector 41">
            <a:extLst>
              <a:ext uri="{FF2B5EF4-FFF2-40B4-BE49-F238E27FC236}">
                <a16:creationId xmlns:a16="http://schemas.microsoft.com/office/drawing/2014/main" id="{5C99ACED-3F9B-471D-97BC-E5D2D2319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>
            <a:extLst>
              <a:ext uri="{FF2B5EF4-FFF2-40B4-BE49-F238E27FC236}">
                <a16:creationId xmlns:a16="http://schemas.microsoft.com/office/drawing/2014/main" id="{AE2E2744-09D8-4E1A-91CB-950AFDD8AEA8}"/>
              </a:ext>
            </a:extLst>
          </p:cNvPr>
          <p:cNvSpPr txBox="1"/>
          <p:nvPr/>
        </p:nvSpPr>
        <p:spPr>
          <a:xfrm>
            <a:off x="6705601" y="2198914"/>
            <a:ext cx="4844142" cy="3670180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20000"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Let op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kinderen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die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tijd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nodig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hebben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kondig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het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einde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activiteit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aan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Geef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concrete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opruiminstructies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bijv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Stella, leg de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bordjes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het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keukentje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plaats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van: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allemaal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opruimen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Afronden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opruimen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plus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evalueren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AutoNum type="arabicPeriod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ctangle 43">
            <a:extLst>
              <a:ext uri="{FF2B5EF4-FFF2-40B4-BE49-F238E27FC236}">
                <a16:creationId xmlns:a16="http://schemas.microsoft.com/office/drawing/2014/main" id="{86C05757-249C-4F2B-B326-B940FDD9C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E922679-5189-4C5C-9FBB-6839F89C6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8640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D2622DC2-8DF0-4CF3-941E-45CC2938377F}"/>
              </a:ext>
            </a:extLst>
          </p:cNvPr>
          <p:cNvSpPr/>
          <p:nvPr/>
        </p:nvSpPr>
        <p:spPr>
          <a:xfrm>
            <a:off x="7086600" y="2419350"/>
            <a:ext cx="5142305" cy="249555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4FB2BFB-B9D5-4323-830C-02D37CD8F3B2}"/>
              </a:ext>
            </a:extLst>
          </p:cNvPr>
          <p:cNvSpPr/>
          <p:nvPr/>
        </p:nvSpPr>
        <p:spPr>
          <a:xfrm>
            <a:off x="161925" y="2428875"/>
            <a:ext cx="6707934" cy="255942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EEAEBA6-C741-49F3-A95C-C0B693D839FB}"/>
              </a:ext>
            </a:extLst>
          </p:cNvPr>
          <p:cNvSpPr/>
          <p:nvPr/>
        </p:nvSpPr>
        <p:spPr>
          <a:xfrm>
            <a:off x="5507497" y="924520"/>
            <a:ext cx="2724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Evaluatie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765987F-17C4-460F-88D3-48F3039D1C14}"/>
              </a:ext>
            </a:extLst>
          </p:cNvPr>
          <p:cNvSpPr/>
          <p:nvPr/>
        </p:nvSpPr>
        <p:spPr>
          <a:xfrm>
            <a:off x="7259750" y="2505670"/>
            <a:ext cx="46067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Procesevaluatie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D7E1C07-84A8-4971-9518-C06698640F0E}"/>
              </a:ext>
            </a:extLst>
          </p:cNvPr>
          <p:cNvSpPr/>
          <p:nvPr/>
        </p:nvSpPr>
        <p:spPr>
          <a:xfrm>
            <a:off x="325540" y="2515195"/>
            <a:ext cx="4943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Productevaluatie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E902A2B-1528-44D7-A4B1-2E82E98B8C57}"/>
              </a:ext>
            </a:extLst>
          </p:cNvPr>
          <p:cNvSpPr txBox="1"/>
          <p:nvPr/>
        </p:nvSpPr>
        <p:spPr>
          <a:xfrm>
            <a:off x="429057" y="3429000"/>
            <a:ext cx="644080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Is het productdoel bereikt?</a:t>
            </a:r>
          </a:p>
          <a:p>
            <a:r>
              <a:rPr lang="nl-NL" sz="2800" dirty="0"/>
              <a:t>Productdoelen: alle ontwikkelingsgebieden</a:t>
            </a:r>
          </a:p>
          <a:p>
            <a:r>
              <a:rPr lang="nl-NL" sz="2800" dirty="0"/>
              <a:t>Is het resultaat behaald?</a:t>
            </a:r>
          </a:p>
          <a:p>
            <a:endParaRPr lang="nl-NL" sz="2800" dirty="0"/>
          </a:p>
          <a:p>
            <a:endParaRPr lang="nl-NL" sz="2800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DD2CACC0-4E32-43F2-86B5-3AB81810C196}"/>
              </a:ext>
            </a:extLst>
          </p:cNvPr>
          <p:cNvSpPr/>
          <p:nvPr/>
        </p:nvSpPr>
        <p:spPr>
          <a:xfrm>
            <a:off x="2296587" y="5227022"/>
            <a:ext cx="9146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Doe dit samen met de kinderen!</a:t>
            </a:r>
            <a:endParaRPr lang="nl-NL" sz="5400" b="0" i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0FDB284-1EB6-4E17-BAD5-D9B69BC12306}"/>
              </a:ext>
            </a:extLst>
          </p:cNvPr>
          <p:cNvSpPr txBox="1"/>
          <p:nvPr/>
        </p:nvSpPr>
        <p:spPr>
          <a:xfrm>
            <a:off x="7193710" y="3429000"/>
            <a:ext cx="51423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Is de activiteit goed verlopen:</a:t>
            </a:r>
          </a:p>
          <a:p>
            <a:r>
              <a:rPr lang="nl-NL" sz="2800" dirty="0"/>
              <a:t>Kijk kritisch naar: je beginsituatie,</a:t>
            </a:r>
          </a:p>
          <a:p>
            <a:r>
              <a:rPr lang="nl-NL" sz="2800" dirty="0"/>
              <a:t>De doelen, het plan, de uitvoering</a:t>
            </a:r>
          </a:p>
        </p:txBody>
      </p:sp>
    </p:spTree>
    <p:extLst>
      <p:ext uri="{BB962C8B-B14F-4D97-AF65-F5344CB8AC3E}">
        <p14:creationId xmlns:p14="http://schemas.microsoft.com/office/powerpoint/2010/main" val="1097678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F7F34B8-B27E-4542-9BDB-174CAC6B068E}"/>
              </a:ext>
            </a:extLst>
          </p:cNvPr>
          <p:cNvSpPr/>
          <p:nvPr/>
        </p:nvSpPr>
        <p:spPr>
          <a:xfrm>
            <a:off x="849321" y="719435"/>
            <a:ext cx="70643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zou je kunnen evalueren met de kinderen?</a:t>
            </a:r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3C40F81-45AC-4D4E-A116-341948036993}"/>
              </a:ext>
            </a:extLst>
          </p:cNvPr>
          <p:cNvSpPr txBox="1"/>
          <p:nvPr/>
        </p:nvSpPr>
        <p:spPr>
          <a:xfrm>
            <a:off x="1047750" y="1866900"/>
            <a:ext cx="854496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Na het maken van een tekening over de outfit van Sinterklaas in groep 3</a:t>
            </a:r>
          </a:p>
          <a:p>
            <a:r>
              <a:rPr lang="nl-NL" dirty="0"/>
              <a:t>       Je doel </a:t>
            </a:r>
            <a:r>
              <a:rPr lang="nl-NL" dirty="0" err="1"/>
              <a:t>is:weten</a:t>
            </a:r>
            <a:r>
              <a:rPr lang="nl-NL" dirty="0"/>
              <a:t> hoe sint eruit ziet en de onderdelen van de outfit kunnen benoemen</a:t>
            </a:r>
          </a:p>
          <a:p>
            <a:endParaRPr lang="nl-NL" dirty="0"/>
          </a:p>
          <a:p>
            <a:r>
              <a:rPr lang="nl-NL" dirty="0"/>
              <a:t>2. In klei een fantasiedier boetseren. In groep 5</a:t>
            </a:r>
          </a:p>
          <a:p>
            <a:r>
              <a:rPr lang="nl-NL" dirty="0"/>
              <a:t>     In de instructie heb je uitgelegd dat je uit 1 stuk klei moet werken, vanuit een bal</a:t>
            </a:r>
          </a:p>
          <a:p>
            <a:endParaRPr lang="nl-NL" dirty="0"/>
          </a:p>
          <a:p>
            <a:r>
              <a:rPr lang="nl-NL" dirty="0"/>
              <a:t>3. De kinderen moesten rode, gele, blauwe en groene voorwerpen zoeken en ze in de</a:t>
            </a:r>
          </a:p>
          <a:p>
            <a:r>
              <a:rPr lang="nl-NL" dirty="0"/>
              <a:t>    hoepel met dezelfde kleur leggen</a:t>
            </a:r>
          </a:p>
          <a:p>
            <a:endParaRPr lang="nl-NL" dirty="0"/>
          </a:p>
          <a:p>
            <a:r>
              <a:rPr lang="nl-NL" dirty="0"/>
              <a:t>4. De kinderen hebben planeten gemaakt van papier </a:t>
            </a:r>
            <a:r>
              <a:rPr lang="nl-NL" dirty="0" err="1"/>
              <a:t>maché</a:t>
            </a:r>
            <a:r>
              <a:rPr lang="nl-NL" dirty="0"/>
              <a:t>. Je hebt een les gegeven</a:t>
            </a:r>
          </a:p>
          <a:p>
            <a:r>
              <a:rPr lang="nl-NL" dirty="0"/>
              <a:t>     over het heelal en de afstand van de planeten tot de aarde.</a:t>
            </a:r>
          </a:p>
        </p:txBody>
      </p:sp>
    </p:spTree>
    <p:extLst>
      <p:ext uri="{BB962C8B-B14F-4D97-AF65-F5344CB8AC3E}">
        <p14:creationId xmlns:p14="http://schemas.microsoft.com/office/powerpoint/2010/main" val="5493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C0E1169-6E37-463F-B2EF-52A4D27927BE}"/>
              </a:ext>
            </a:extLst>
          </p:cNvPr>
          <p:cNvSpPr/>
          <p:nvPr/>
        </p:nvSpPr>
        <p:spPr>
          <a:xfrm>
            <a:off x="945581" y="241934"/>
            <a:ext cx="9283247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Evalueren van je activiteit of les: Opdracht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DEC8175-DD58-4AB9-9E54-A9A0213B3C08}"/>
              </a:ext>
            </a:extLst>
          </p:cNvPr>
          <p:cNvSpPr txBox="1"/>
          <p:nvPr/>
        </p:nvSpPr>
        <p:spPr>
          <a:xfrm>
            <a:off x="1040443" y="1196548"/>
            <a:ext cx="3384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ga je precies evalueren?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kan ik dat het beste doen?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 wie ga ik evalueren?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8155383-1413-435A-902C-45D42741A9ED}"/>
              </a:ext>
            </a:extLst>
          </p:cNvPr>
          <p:cNvSpPr txBox="1"/>
          <p:nvPr/>
        </p:nvSpPr>
        <p:spPr>
          <a:xfrm>
            <a:off x="1057275" y="2305050"/>
            <a:ext cx="673575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Bekijk de tabel op </a:t>
            </a:r>
            <a:r>
              <a:rPr lang="nl-NL" dirty="0" err="1"/>
              <a:t>blz</a:t>
            </a:r>
            <a:r>
              <a:rPr lang="nl-NL" dirty="0"/>
              <a:t> 42 in je boek.</a:t>
            </a:r>
          </a:p>
          <a:p>
            <a:endParaRPr lang="nl-NL" dirty="0"/>
          </a:p>
          <a:p>
            <a:r>
              <a:rPr lang="nl-NL" dirty="0"/>
              <a:t>Stel je voor: je wilt een vak dat je deze periode volgt evalueren.</a:t>
            </a:r>
          </a:p>
          <a:p>
            <a:r>
              <a:rPr lang="nl-NL" dirty="0"/>
              <a:t>Je mag dit in tweetallen voorbereiden.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Wat wil je precies evalueren?</a:t>
            </a:r>
          </a:p>
          <a:p>
            <a:pPr marL="285750" indent="-285750">
              <a:buFontTx/>
              <a:buChar char="-"/>
            </a:pPr>
            <a:r>
              <a:rPr lang="nl-NL" dirty="0"/>
              <a:t>Welke vorm kies je en waarom? Interview, groepsgesprek, enquête</a:t>
            </a:r>
          </a:p>
          <a:p>
            <a:pPr marL="285750" indent="-285750">
              <a:buFontTx/>
              <a:buChar char="-"/>
            </a:pPr>
            <a:r>
              <a:rPr lang="nl-NL" dirty="0"/>
              <a:t>Bereid de evaluatie voor</a:t>
            </a:r>
          </a:p>
          <a:p>
            <a:pPr marL="285750" indent="-285750">
              <a:buFontTx/>
              <a:buChar char="-"/>
            </a:pPr>
            <a:r>
              <a:rPr lang="nl-NL" dirty="0"/>
              <a:t>Voer de evaluatie uit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/>
              <a:t>Wat zijn je conclusies?</a:t>
            </a:r>
          </a:p>
        </p:txBody>
      </p:sp>
    </p:spTree>
    <p:extLst>
      <p:ext uri="{BB962C8B-B14F-4D97-AF65-F5344CB8AC3E}">
        <p14:creationId xmlns:p14="http://schemas.microsoft.com/office/powerpoint/2010/main" val="2071261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C4415C11-DEC9-4D50-8881-20A5601965E2}"/>
              </a:ext>
            </a:extLst>
          </p:cNvPr>
          <p:cNvSpPr/>
          <p:nvPr/>
        </p:nvSpPr>
        <p:spPr>
          <a:xfrm>
            <a:off x="2151281" y="1891010"/>
            <a:ext cx="813710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Reflecteren</a:t>
            </a:r>
          </a:p>
          <a:p>
            <a:pPr algn="ctr"/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STARR-methode (zie SLB)</a:t>
            </a:r>
          </a:p>
        </p:txBody>
      </p:sp>
    </p:spTree>
    <p:extLst>
      <p:ext uri="{BB962C8B-B14F-4D97-AF65-F5344CB8AC3E}">
        <p14:creationId xmlns:p14="http://schemas.microsoft.com/office/powerpoint/2010/main" val="2169180825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Roodoranj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367</Words>
  <Application>Microsoft Office PowerPoint</Application>
  <PresentationFormat>Breedbeeld</PresentationFormat>
  <Paragraphs>55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Terugblik</vt:lpstr>
      <vt:lpstr>Methodiek PW  periode 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PW  periode 2</dc:title>
  <dc:creator>Laura Beeftink</dc:creator>
  <cp:lastModifiedBy>Laura Beeftink</cp:lastModifiedBy>
  <cp:revision>4</cp:revision>
  <dcterms:created xsi:type="dcterms:W3CDTF">2021-10-21T16:25:09Z</dcterms:created>
  <dcterms:modified xsi:type="dcterms:W3CDTF">2021-10-21T19:01:51Z</dcterms:modified>
</cp:coreProperties>
</file>